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65" r:id="rId2"/>
    <p:sldId id="310" r:id="rId3"/>
    <p:sldId id="402" r:id="rId4"/>
    <p:sldId id="420" r:id="rId5"/>
    <p:sldId id="421" r:id="rId6"/>
    <p:sldId id="422" r:id="rId7"/>
    <p:sldId id="401" r:id="rId8"/>
    <p:sldId id="368" r:id="rId9"/>
    <p:sldId id="406" r:id="rId10"/>
    <p:sldId id="424" r:id="rId11"/>
    <p:sldId id="423" r:id="rId12"/>
    <p:sldId id="425" r:id="rId13"/>
    <p:sldId id="371" r:id="rId14"/>
    <p:sldId id="426" r:id="rId15"/>
    <p:sldId id="427" r:id="rId16"/>
    <p:sldId id="435" r:id="rId17"/>
    <p:sldId id="429" r:id="rId18"/>
    <p:sldId id="431" r:id="rId19"/>
    <p:sldId id="432" r:id="rId20"/>
    <p:sldId id="433" r:id="rId21"/>
    <p:sldId id="434" r:id="rId22"/>
    <p:sldId id="428" r:id="rId23"/>
    <p:sldId id="436" r:id="rId24"/>
    <p:sldId id="456" r:id="rId25"/>
    <p:sldId id="457" r:id="rId26"/>
    <p:sldId id="437" r:id="rId27"/>
    <p:sldId id="438" r:id="rId28"/>
    <p:sldId id="439" r:id="rId29"/>
    <p:sldId id="440" r:id="rId30"/>
    <p:sldId id="441" r:id="rId31"/>
    <p:sldId id="442" r:id="rId32"/>
    <p:sldId id="443" r:id="rId33"/>
    <p:sldId id="444" r:id="rId34"/>
    <p:sldId id="446" r:id="rId35"/>
    <p:sldId id="448" r:id="rId36"/>
    <p:sldId id="449" r:id="rId37"/>
    <p:sldId id="445" r:id="rId38"/>
    <p:sldId id="450" r:id="rId39"/>
    <p:sldId id="451" r:id="rId40"/>
    <p:sldId id="452" r:id="rId41"/>
    <p:sldId id="454" r:id="rId42"/>
    <p:sldId id="453" r:id="rId43"/>
    <p:sldId id="455" r:id="rId44"/>
    <p:sldId id="357"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E2F2"/>
    <a:srgbClr val="E5BCE5"/>
    <a:srgbClr val="FEE3A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93" d="100"/>
          <a:sy n="93" d="100"/>
        </p:scale>
        <p:origin x="199"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B0AD15-4D0C-4108-8CE6-195F67C0EC25}" type="datetimeFigureOut">
              <a:rPr lang="en-IN" smtClean="0"/>
              <a:t>04-11-2022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297CAF-9A23-4AA6-9D5C-EBAD9EFDB935}" type="slidenum">
              <a:rPr lang="en-IN" smtClean="0"/>
              <a:t>‹#›</a:t>
            </a:fld>
            <a:endParaRPr lang="en-IN"/>
          </a:p>
        </p:txBody>
      </p:sp>
    </p:spTree>
    <p:extLst>
      <p:ext uri="{BB962C8B-B14F-4D97-AF65-F5344CB8AC3E}">
        <p14:creationId xmlns:p14="http://schemas.microsoft.com/office/powerpoint/2010/main" val="1810520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4EB7A-1D1C-230B-A4E8-1D0DFD6CB7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48FC9F5-1B89-A0C3-AAD5-3D6ACD8115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1A8D0C1-F432-9B47-EB73-F2BCD424B7E2}"/>
              </a:ext>
            </a:extLst>
          </p:cNvPr>
          <p:cNvSpPr>
            <a:spLocks noGrp="1"/>
          </p:cNvSpPr>
          <p:nvPr>
            <p:ph type="dt" sz="half" idx="10"/>
          </p:nvPr>
        </p:nvSpPr>
        <p:spPr/>
        <p:txBody>
          <a:bodyPr/>
          <a:lstStyle/>
          <a:p>
            <a:fld id="{39E099F7-84EB-4AE2-B1CA-129B8EFD90DF}" type="datetimeFigureOut">
              <a:rPr lang="en-IN" smtClean="0"/>
              <a:t>04-11-2022</a:t>
            </a:fld>
            <a:endParaRPr lang="en-IN" dirty="0"/>
          </a:p>
        </p:txBody>
      </p:sp>
      <p:sp>
        <p:nvSpPr>
          <p:cNvPr id="5" name="Footer Placeholder 4">
            <a:extLst>
              <a:ext uri="{FF2B5EF4-FFF2-40B4-BE49-F238E27FC236}">
                <a16:creationId xmlns:a16="http://schemas.microsoft.com/office/drawing/2014/main" id="{8C32A2A4-B3DF-6AC9-0A7F-4E79DE9A3840}"/>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E09FFAD2-A2CA-620F-E113-48B3B12527DF}"/>
              </a:ext>
            </a:extLst>
          </p:cNvPr>
          <p:cNvSpPr>
            <a:spLocks noGrp="1"/>
          </p:cNvSpPr>
          <p:nvPr>
            <p:ph type="sldNum" sz="quarter" idx="12"/>
          </p:nvPr>
        </p:nvSpPr>
        <p:spPr/>
        <p:txBody>
          <a:bodyPr/>
          <a:lstStyle/>
          <a:p>
            <a:fld id="{B8B655CC-0D75-4C75-A0D0-AC8C0DF4017A}" type="slidenum">
              <a:rPr lang="en-IN" smtClean="0"/>
              <a:t>‹#›</a:t>
            </a:fld>
            <a:endParaRPr lang="en-IN" dirty="0"/>
          </a:p>
        </p:txBody>
      </p:sp>
    </p:spTree>
    <p:extLst>
      <p:ext uri="{BB962C8B-B14F-4D97-AF65-F5344CB8AC3E}">
        <p14:creationId xmlns:p14="http://schemas.microsoft.com/office/powerpoint/2010/main" val="1069147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A2395-C6ED-E9C7-ABF0-27D1432FEBD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8EC63DE-DFEF-116E-35AB-5D4C12A1C2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8D7324-C14E-B0F4-CDED-3AB99C657C18}"/>
              </a:ext>
            </a:extLst>
          </p:cNvPr>
          <p:cNvSpPr>
            <a:spLocks noGrp="1"/>
          </p:cNvSpPr>
          <p:nvPr>
            <p:ph type="dt" sz="half" idx="10"/>
          </p:nvPr>
        </p:nvSpPr>
        <p:spPr/>
        <p:txBody>
          <a:bodyPr/>
          <a:lstStyle/>
          <a:p>
            <a:fld id="{39E099F7-84EB-4AE2-B1CA-129B8EFD90DF}" type="datetimeFigureOut">
              <a:rPr lang="en-IN" smtClean="0"/>
              <a:t>04-11-2022</a:t>
            </a:fld>
            <a:endParaRPr lang="en-IN" dirty="0"/>
          </a:p>
        </p:txBody>
      </p:sp>
      <p:sp>
        <p:nvSpPr>
          <p:cNvPr id="5" name="Footer Placeholder 4">
            <a:extLst>
              <a:ext uri="{FF2B5EF4-FFF2-40B4-BE49-F238E27FC236}">
                <a16:creationId xmlns:a16="http://schemas.microsoft.com/office/drawing/2014/main" id="{211EC9C8-ABD0-4DA8-710C-AE6B99E1E1FE}"/>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F68EE240-5AFB-30E5-AD43-D4F854C2C13D}"/>
              </a:ext>
            </a:extLst>
          </p:cNvPr>
          <p:cNvSpPr>
            <a:spLocks noGrp="1"/>
          </p:cNvSpPr>
          <p:nvPr>
            <p:ph type="sldNum" sz="quarter" idx="12"/>
          </p:nvPr>
        </p:nvSpPr>
        <p:spPr/>
        <p:txBody>
          <a:bodyPr/>
          <a:lstStyle/>
          <a:p>
            <a:fld id="{B8B655CC-0D75-4C75-A0D0-AC8C0DF4017A}" type="slidenum">
              <a:rPr lang="en-IN" smtClean="0"/>
              <a:t>‹#›</a:t>
            </a:fld>
            <a:endParaRPr lang="en-IN" dirty="0"/>
          </a:p>
        </p:txBody>
      </p:sp>
    </p:spTree>
    <p:extLst>
      <p:ext uri="{BB962C8B-B14F-4D97-AF65-F5344CB8AC3E}">
        <p14:creationId xmlns:p14="http://schemas.microsoft.com/office/powerpoint/2010/main" val="1080977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7A590A-8564-D43B-4843-4B2354E1BCA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4378FE5-5ED2-9D11-B658-BFC90DFC0C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F4C967-086A-E332-0195-CBB2D2C20B85}"/>
              </a:ext>
            </a:extLst>
          </p:cNvPr>
          <p:cNvSpPr>
            <a:spLocks noGrp="1"/>
          </p:cNvSpPr>
          <p:nvPr>
            <p:ph type="dt" sz="half" idx="10"/>
          </p:nvPr>
        </p:nvSpPr>
        <p:spPr/>
        <p:txBody>
          <a:bodyPr/>
          <a:lstStyle/>
          <a:p>
            <a:fld id="{39E099F7-84EB-4AE2-B1CA-129B8EFD90DF}" type="datetimeFigureOut">
              <a:rPr lang="en-IN" smtClean="0"/>
              <a:t>04-11-2022</a:t>
            </a:fld>
            <a:endParaRPr lang="en-IN" dirty="0"/>
          </a:p>
        </p:txBody>
      </p:sp>
      <p:sp>
        <p:nvSpPr>
          <p:cNvPr id="5" name="Footer Placeholder 4">
            <a:extLst>
              <a:ext uri="{FF2B5EF4-FFF2-40B4-BE49-F238E27FC236}">
                <a16:creationId xmlns:a16="http://schemas.microsoft.com/office/drawing/2014/main" id="{3893FE18-9AED-CA82-5866-38475B66557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3FB705E7-F3A3-F304-9362-D0D0E6C40BE6}"/>
              </a:ext>
            </a:extLst>
          </p:cNvPr>
          <p:cNvSpPr>
            <a:spLocks noGrp="1"/>
          </p:cNvSpPr>
          <p:nvPr>
            <p:ph type="sldNum" sz="quarter" idx="12"/>
          </p:nvPr>
        </p:nvSpPr>
        <p:spPr/>
        <p:txBody>
          <a:bodyPr/>
          <a:lstStyle/>
          <a:p>
            <a:fld id="{B8B655CC-0D75-4C75-A0D0-AC8C0DF4017A}" type="slidenum">
              <a:rPr lang="en-IN" smtClean="0"/>
              <a:t>‹#›</a:t>
            </a:fld>
            <a:endParaRPr lang="en-IN" dirty="0"/>
          </a:p>
        </p:txBody>
      </p:sp>
    </p:spTree>
    <p:extLst>
      <p:ext uri="{BB962C8B-B14F-4D97-AF65-F5344CB8AC3E}">
        <p14:creationId xmlns:p14="http://schemas.microsoft.com/office/powerpoint/2010/main" val="3733331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3B59D-AEFA-858B-F7DE-6776F5E58A0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51FEB47-277F-D8D9-F857-30A2531E38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9CE29F-C26F-C7DB-AAA3-F76893C554D3}"/>
              </a:ext>
            </a:extLst>
          </p:cNvPr>
          <p:cNvSpPr>
            <a:spLocks noGrp="1"/>
          </p:cNvSpPr>
          <p:nvPr>
            <p:ph type="dt" sz="half" idx="10"/>
          </p:nvPr>
        </p:nvSpPr>
        <p:spPr/>
        <p:txBody>
          <a:bodyPr/>
          <a:lstStyle/>
          <a:p>
            <a:fld id="{39E099F7-84EB-4AE2-B1CA-129B8EFD90DF}" type="datetimeFigureOut">
              <a:rPr lang="en-IN" smtClean="0"/>
              <a:t>04-11-2022</a:t>
            </a:fld>
            <a:endParaRPr lang="en-IN" dirty="0"/>
          </a:p>
        </p:txBody>
      </p:sp>
      <p:sp>
        <p:nvSpPr>
          <p:cNvPr id="5" name="Footer Placeholder 4">
            <a:extLst>
              <a:ext uri="{FF2B5EF4-FFF2-40B4-BE49-F238E27FC236}">
                <a16:creationId xmlns:a16="http://schemas.microsoft.com/office/drawing/2014/main" id="{4CDFE089-829E-A371-FA7F-C7BBC3A1B3B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473B3C7E-A548-076D-A840-7A31EE72F2D3}"/>
              </a:ext>
            </a:extLst>
          </p:cNvPr>
          <p:cNvSpPr>
            <a:spLocks noGrp="1"/>
          </p:cNvSpPr>
          <p:nvPr>
            <p:ph type="sldNum" sz="quarter" idx="12"/>
          </p:nvPr>
        </p:nvSpPr>
        <p:spPr/>
        <p:txBody>
          <a:bodyPr/>
          <a:lstStyle/>
          <a:p>
            <a:fld id="{B8B655CC-0D75-4C75-A0D0-AC8C0DF4017A}" type="slidenum">
              <a:rPr lang="en-IN" smtClean="0"/>
              <a:t>‹#›</a:t>
            </a:fld>
            <a:endParaRPr lang="en-IN" dirty="0"/>
          </a:p>
        </p:txBody>
      </p:sp>
    </p:spTree>
    <p:extLst>
      <p:ext uri="{BB962C8B-B14F-4D97-AF65-F5344CB8AC3E}">
        <p14:creationId xmlns:p14="http://schemas.microsoft.com/office/powerpoint/2010/main" val="2666193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83E48-1D2E-6EDA-240E-E6A0535C00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28064E4-B9D8-173F-8BA6-250971F7ED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669FCF-CC15-E5D4-5CC8-78A32D6F55A1}"/>
              </a:ext>
            </a:extLst>
          </p:cNvPr>
          <p:cNvSpPr>
            <a:spLocks noGrp="1"/>
          </p:cNvSpPr>
          <p:nvPr>
            <p:ph type="dt" sz="half" idx="10"/>
          </p:nvPr>
        </p:nvSpPr>
        <p:spPr/>
        <p:txBody>
          <a:bodyPr/>
          <a:lstStyle/>
          <a:p>
            <a:fld id="{39E099F7-84EB-4AE2-B1CA-129B8EFD90DF}" type="datetimeFigureOut">
              <a:rPr lang="en-IN" smtClean="0"/>
              <a:t>04-11-2022</a:t>
            </a:fld>
            <a:endParaRPr lang="en-IN" dirty="0"/>
          </a:p>
        </p:txBody>
      </p:sp>
      <p:sp>
        <p:nvSpPr>
          <p:cNvPr id="5" name="Footer Placeholder 4">
            <a:extLst>
              <a:ext uri="{FF2B5EF4-FFF2-40B4-BE49-F238E27FC236}">
                <a16:creationId xmlns:a16="http://schemas.microsoft.com/office/drawing/2014/main" id="{5A82A88E-F209-A821-6529-8180739B382D}"/>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78A856F-E8FC-0385-D160-F64394BCE041}"/>
              </a:ext>
            </a:extLst>
          </p:cNvPr>
          <p:cNvSpPr>
            <a:spLocks noGrp="1"/>
          </p:cNvSpPr>
          <p:nvPr>
            <p:ph type="sldNum" sz="quarter" idx="12"/>
          </p:nvPr>
        </p:nvSpPr>
        <p:spPr/>
        <p:txBody>
          <a:bodyPr/>
          <a:lstStyle/>
          <a:p>
            <a:fld id="{B8B655CC-0D75-4C75-A0D0-AC8C0DF4017A}" type="slidenum">
              <a:rPr lang="en-IN" smtClean="0"/>
              <a:t>‹#›</a:t>
            </a:fld>
            <a:endParaRPr lang="en-IN" dirty="0"/>
          </a:p>
        </p:txBody>
      </p:sp>
    </p:spTree>
    <p:extLst>
      <p:ext uri="{BB962C8B-B14F-4D97-AF65-F5344CB8AC3E}">
        <p14:creationId xmlns:p14="http://schemas.microsoft.com/office/powerpoint/2010/main" val="1894945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13905-3661-B9DB-49DC-30CEFB76A36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2B394F3-B772-C3B1-933D-F3DE4AC0DF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EFBA747-1412-A1BF-8950-BF79E6B407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9871F9E-820C-793E-EE14-4FE2B0B57649}"/>
              </a:ext>
            </a:extLst>
          </p:cNvPr>
          <p:cNvSpPr>
            <a:spLocks noGrp="1"/>
          </p:cNvSpPr>
          <p:nvPr>
            <p:ph type="dt" sz="half" idx="10"/>
          </p:nvPr>
        </p:nvSpPr>
        <p:spPr/>
        <p:txBody>
          <a:bodyPr/>
          <a:lstStyle/>
          <a:p>
            <a:fld id="{39E099F7-84EB-4AE2-B1CA-129B8EFD90DF}" type="datetimeFigureOut">
              <a:rPr lang="en-IN" smtClean="0"/>
              <a:t>04-11-2022</a:t>
            </a:fld>
            <a:endParaRPr lang="en-IN" dirty="0"/>
          </a:p>
        </p:txBody>
      </p:sp>
      <p:sp>
        <p:nvSpPr>
          <p:cNvPr id="6" name="Footer Placeholder 5">
            <a:extLst>
              <a:ext uri="{FF2B5EF4-FFF2-40B4-BE49-F238E27FC236}">
                <a16:creationId xmlns:a16="http://schemas.microsoft.com/office/drawing/2014/main" id="{4739741A-34A4-A1BF-79D3-89F4A503F19E}"/>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1A98626D-13E4-1FEA-018C-04F76156E835}"/>
              </a:ext>
            </a:extLst>
          </p:cNvPr>
          <p:cNvSpPr>
            <a:spLocks noGrp="1"/>
          </p:cNvSpPr>
          <p:nvPr>
            <p:ph type="sldNum" sz="quarter" idx="12"/>
          </p:nvPr>
        </p:nvSpPr>
        <p:spPr/>
        <p:txBody>
          <a:bodyPr/>
          <a:lstStyle/>
          <a:p>
            <a:fld id="{B8B655CC-0D75-4C75-A0D0-AC8C0DF4017A}" type="slidenum">
              <a:rPr lang="en-IN" smtClean="0"/>
              <a:t>‹#›</a:t>
            </a:fld>
            <a:endParaRPr lang="en-IN" dirty="0"/>
          </a:p>
        </p:txBody>
      </p:sp>
    </p:spTree>
    <p:extLst>
      <p:ext uri="{BB962C8B-B14F-4D97-AF65-F5344CB8AC3E}">
        <p14:creationId xmlns:p14="http://schemas.microsoft.com/office/powerpoint/2010/main" val="3138805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58C87-77A1-BA1D-5D96-29213E47186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94E8DBE-A9D4-D7C5-C110-E1184EA2C0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BDB777-BC43-D965-76A2-2711DF0481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F74C8BE-76FB-EC98-2C71-1E66734E8F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93445A-8972-492A-DEC9-9EF9691709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031F4AD-1FAD-BABF-2AB6-BDF2531A09AE}"/>
              </a:ext>
            </a:extLst>
          </p:cNvPr>
          <p:cNvSpPr>
            <a:spLocks noGrp="1"/>
          </p:cNvSpPr>
          <p:nvPr>
            <p:ph type="dt" sz="half" idx="10"/>
          </p:nvPr>
        </p:nvSpPr>
        <p:spPr/>
        <p:txBody>
          <a:bodyPr/>
          <a:lstStyle/>
          <a:p>
            <a:fld id="{39E099F7-84EB-4AE2-B1CA-129B8EFD90DF}" type="datetimeFigureOut">
              <a:rPr lang="en-IN" smtClean="0"/>
              <a:t>04-11-2022</a:t>
            </a:fld>
            <a:endParaRPr lang="en-IN" dirty="0"/>
          </a:p>
        </p:txBody>
      </p:sp>
      <p:sp>
        <p:nvSpPr>
          <p:cNvPr id="8" name="Footer Placeholder 7">
            <a:extLst>
              <a:ext uri="{FF2B5EF4-FFF2-40B4-BE49-F238E27FC236}">
                <a16:creationId xmlns:a16="http://schemas.microsoft.com/office/drawing/2014/main" id="{7917147D-0847-D1D1-4D29-985FC237DEA8}"/>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3BB84494-D5A9-3E4A-0490-E30B7E5CF43F}"/>
              </a:ext>
            </a:extLst>
          </p:cNvPr>
          <p:cNvSpPr>
            <a:spLocks noGrp="1"/>
          </p:cNvSpPr>
          <p:nvPr>
            <p:ph type="sldNum" sz="quarter" idx="12"/>
          </p:nvPr>
        </p:nvSpPr>
        <p:spPr/>
        <p:txBody>
          <a:bodyPr/>
          <a:lstStyle/>
          <a:p>
            <a:fld id="{B8B655CC-0D75-4C75-A0D0-AC8C0DF4017A}" type="slidenum">
              <a:rPr lang="en-IN" smtClean="0"/>
              <a:t>‹#›</a:t>
            </a:fld>
            <a:endParaRPr lang="en-IN" dirty="0"/>
          </a:p>
        </p:txBody>
      </p:sp>
    </p:spTree>
    <p:extLst>
      <p:ext uri="{BB962C8B-B14F-4D97-AF65-F5344CB8AC3E}">
        <p14:creationId xmlns:p14="http://schemas.microsoft.com/office/powerpoint/2010/main" val="2403318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1EA4C-754F-769B-BCB8-6EE830EC46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727012D-9852-E9ED-EE0D-5797446FCE37}"/>
              </a:ext>
            </a:extLst>
          </p:cNvPr>
          <p:cNvSpPr>
            <a:spLocks noGrp="1"/>
          </p:cNvSpPr>
          <p:nvPr>
            <p:ph type="dt" sz="half" idx="10"/>
          </p:nvPr>
        </p:nvSpPr>
        <p:spPr/>
        <p:txBody>
          <a:bodyPr/>
          <a:lstStyle/>
          <a:p>
            <a:fld id="{39E099F7-84EB-4AE2-B1CA-129B8EFD90DF}" type="datetimeFigureOut">
              <a:rPr lang="en-IN" smtClean="0"/>
              <a:t>04-11-2022</a:t>
            </a:fld>
            <a:endParaRPr lang="en-IN" dirty="0"/>
          </a:p>
        </p:txBody>
      </p:sp>
      <p:sp>
        <p:nvSpPr>
          <p:cNvPr id="4" name="Footer Placeholder 3">
            <a:extLst>
              <a:ext uri="{FF2B5EF4-FFF2-40B4-BE49-F238E27FC236}">
                <a16:creationId xmlns:a16="http://schemas.microsoft.com/office/drawing/2014/main" id="{096C0A61-FB7C-B575-1603-615A479CCC57}"/>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0671139A-72D1-3E64-D90E-D1DF0418BD9E}"/>
              </a:ext>
            </a:extLst>
          </p:cNvPr>
          <p:cNvSpPr>
            <a:spLocks noGrp="1"/>
          </p:cNvSpPr>
          <p:nvPr>
            <p:ph type="sldNum" sz="quarter" idx="12"/>
          </p:nvPr>
        </p:nvSpPr>
        <p:spPr/>
        <p:txBody>
          <a:bodyPr/>
          <a:lstStyle/>
          <a:p>
            <a:fld id="{B8B655CC-0D75-4C75-A0D0-AC8C0DF4017A}" type="slidenum">
              <a:rPr lang="en-IN" smtClean="0"/>
              <a:t>‹#›</a:t>
            </a:fld>
            <a:endParaRPr lang="en-IN" dirty="0"/>
          </a:p>
        </p:txBody>
      </p:sp>
    </p:spTree>
    <p:extLst>
      <p:ext uri="{BB962C8B-B14F-4D97-AF65-F5344CB8AC3E}">
        <p14:creationId xmlns:p14="http://schemas.microsoft.com/office/powerpoint/2010/main" val="291070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9B276C-E272-7A1B-0DA4-198166A1879E}"/>
              </a:ext>
            </a:extLst>
          </p:cNvPr>
          <p:cNvSpPr>
            <a:spLocks noGrp="1"/>
          </p:cNvSpPr>
          <p:nvPr>
            <p:ph type="dt" sz="half" idx="10"/>
          </p:nvPr>
        </p:nvSpPr>
        <p:spPr/>
        <p:txBody>
          <a:bodyPr/>
          <a:lstStyle/>
          <a:p>
            <a:fld id="{39E099F7-84EB-4AE2-B1CA-129B8EFD90DF}" type="datetimeFigureOut">
              <a:rPr lang="en-IN" smtClean="0"/>
              <a:t>04-11-2022</a:t>
            </a:fld>
            <a:endParaRPr lang="en-IN" dirty="0"/>
          </a:p>
        </p:txBody>
      </p:sp>
      <p:sp>
        <p:nvSpPr>
          <p:cNvPr id="3" name="Footer Placeholder 2">
            <a:extLst>
              <a:ext uri="{FF2B5EF4-FFF2-40B4-BE49-F238E27FC236}">
                <a16:creationId xmlns:a16="http://schemas.microsoft.com/office/drawing/2014/main" id="{91A1C6C5-8998-1B19-BA21-20BA1C667F9D}"/>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6C3BDDB7-8F47-1325-8059-AD3DE58DAD3A}"/>
              </a:ext>
            </a:extLst>
          </p:cNvPr>
          <p:cNvSpPr>
            <a:spLocks noGrp="1"/>
          </p:cNvSpPr>
          <p:nvPr>
            <p:ph type="sldNum" sz="quarter" idx="12"/>
          </p:nvPr>
        </p:nvSpPr>
        <p:spPr/>
        <p:txBody>
          <a:bodyPr/>
          <a:lstStyle/>
          <a:p>
            <a:fld id="{B8B655CC-0D75-4C75-A0D0-AC8C0DF4017A}" type="slidenum">
              <a:rPr lang="en-IN" smtClean="0"/>
              <a:t>‹#›</a:t>
            </a:fld>
            <a:endParaRPr lang="en-IN" dirty="0"/>
          </a:p>
        </p:txBody>
      </p:sp>
    </p:spTree>
    <p:extLst>
      <p:ext uri="{BB962C8B-B14F-4D97-AF65-F5344CB8AC3E}">
        <p14:creationId xmlns:p14="http://schemas.microsoft.com/office/powerpoint/2010/main" val="3192568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45C24-2BBB-CB7B-38F9-2BD770CCAB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FF25BA9-CE16-63B1-F832-E66BFEDA00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9E23AEA-0A27-49E3-3157-763BFF12A4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77BA36-F39B-D457-AE79-9F0ED09EE17A}"/>
              </a:ext>
            </a:extLst>
          </p:cNvPr>
          <p:cNvSpPr>
            <a:spLocks noGrp="1"/>
          </p:cNvSpPr>
          <p:nvPr>
            <p:ph type="dt" sz="half" idx="10"/>
          </p:nvPr>
        </p:nvSpPr>
        <p:spPr/>
        <p:txBody>
          <a:bodyPr/>
          <a:lstStyle/>
          <a:p>
            <a:fld id="{39E099F7-84EB-4AE2-B1CA-129B8EFD90DF}" type="datetimeFigureOut">
              <a:rPr lang="en-IN" smtClean="0"/>
              <a:t>04-11-2022</a:t>
            </a:fld>
            <a:endParaRPr lang="en-IN" dirty="0"/>
          </a:p>
        </p:txBody>
      </p:sp>
      <p:sp>
        <p:nvSpPr>
          <p:cNvPr id="6" name="Footer Placeholder 5">
            <a:extLst>
              <a:ext uri="{FF2B5EF4-FFF2-40B4-BE49-F238E27FC236}">
                <a16:creationId xmlns:a16="http://schemas.microsoft.com/office/drawing/2014/main" id="{DA02708E-38C8-EBC0-4B5D-7B01276EE7D6}"/>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C866B765-16B4-9455-D38E-353711FFCAE8}"/>
              </a:ext>
            </a:extLst>
          </p:cNvPr>
          <p:cNvSpPr>
            <a:spLocks noGrp="1"/>
          </p:cNvSpPr>
          <p:nvPr>
            <p:ph type="sldNum" sz="quarter" idx="12"/>
          </p:nvPr>
        </p:nvSpPr>
        <p:spPr/>
        <p:txBody>
          <a:bodyPr/>
          <a:lstStyle/>
          <a:p>
            <a:fld id="{B8B655CC-0D75-4C75-A0D0-AC8C0DF4017A}" type="slidenum">
              <a:rPr lang="en-IN" smtClean="0"/>
              <a:t>‹#›</a:t>
            </a:fld>
            <a:endParaRPr lang="en-IN" dirty="0"/>
          </a:p>
        </p:txBody>
      </p:sp>
    </p:spTree>
    <p:extLst>
      <p:ext uri="{BB962C8B-B14F-4D97-AF65-F5344CB8AC3E}">
        <p14:creationId xmlns:p14="http://schemas.microsoft.com/office/powerpoint/2010/main" val="3013449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B7819-FD57-7211-09EE-1FD6EE6157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8DDBE36-0193-2608-4E87-0B43CBAD0E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B805F6C7-D3BA-3FF6-9E31-D0FFE757D6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63FB7B-86DB-E66E-96F8-16570C6FA0B0}"/>
              </a:ext>
            </a:extLst>
          </p:cNvPr>
          <p:cNvSpPr>
            <a:spLocks noGrp="1"/>
          </p:cNvSpPr>
          <p:nvPr>
            <p:ph type="dt" sz="half" idx="10"/>
          </p:nvPr>
        </p:nvSpPr>
        <p:spPr/>
        <p:txBody>
          <a:bodyPr/>
          <a:lstStyle/>
          <a:p>
            <a:fld id="{39E099F7-84EB-4AE2-B1CA-129B8EFD90DF}" type="datetimeFigureOut">
              <a:rPr lang="en-IN" smtClean="0"/>
              <a:t>04-11-2022</a:t>
            </a:fld>
            <a:endParaRPr lang="en-IN" dirty="0"/>
          </a:p>
        </p:txBody>
      </p:sp>
      <p:sp>
        <p:nvSpPr>
          <p:cNvPr id="6" name="Footer Placeholder 5">
            <a:extLst>
              <a:ext uri="{FF2B5EF4-FFF2-40B4-BE49-F238E27FC236}">
                <a16:creationId xmlns:a16="http://schemas.microsoft.com/office/drawing/2014/main" id="{D644A7C8-185A-4918-8EF1-103F660D6335}"/>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7ADDF227-73D4-5C71-87BC-FBA1C7808166}"/>
              </a:ext>
            </a:extLst>
          </p:cNvPr>
          <p:cNvSpPr>
            <a:spLocks noGrp="1"/>
          </p:cNvSpPr>
          <p:nvPr>
            <p:ph type="sldNum" sz="quarter" idx="12"/>
          </p:nvPr>
        </p:nvSpPr>
        <p:spPr/>
        <p:txBody>
          <a:bodyPr/>
          <a:lstStyle/>
          <a:p>
            <a:fld id="{B8B655CC-0D75-4C75-A0D0-AC8C0DF4017A}" type="slidenum">
              <a:rPr lang="en-IN" smtClean="0"/>
              <a:t>‹#›</a:t>
            </a:fld>
            <a:endParaRPr lang="en-IN" dirty="0"/>
          </a:p>
        </p:txBody>
      </p:sp>
    </p:spTree>
    <p:extLst>
      <p:ext uri="{BB962C8B-B14F-4D97-AF65-F5344CB8AC3E}">
        <p14:creationId xmlns:p14="http://schemas.microsoft.com/office/powerpoint/2010/main" val="115577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671033-F3A6-3BB9-78B1-0D58FC570A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532E0AB-8F71-5416-C3AE-05DCC8CA3E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437881-2AAC-D499-08CF-F0A30D0B5A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E099F7-84EB-4AE2-B1CA-129B8EFD90DF}" type="datetimeFigureOut">
              <a:rPr lang="en-IN" smtClean="0"/>
              <a:t>04-11-2022</a:t>
            </a:fld>
            <a:endParaRPr lang="en-IN" dirty="0"/>
          </a:p>
        </p:txBody>
      </p:sp>
      <p:sp>
        <p:nvSpPr>
          <p:cNvPr id="5" name="Footer Placeholder 4">
            <a:extLst>
              <a:ext uri="{FF2B5EF4-FFF2-40B4-BE49-F238E27FC236}">
                <a16:creationId xmlns:a16="http://schemas.microsoft.com/office/drawing/2014/main" id="{738F7EB4-0B87-CEED-BAA6-04EBA68618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CC5159CA-AB42-D17C-B4B4-E555CE4A82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B655CC-0D75-4C75-A0D0-AC8C0DF4017A}" type="slidenum">
              <a:rPr lang="en-IN" smtClean="0"/>
              <a:t>‹#›</a:t>
            </a:fld>
            <a:endParaRPr lang="en-IN" dirty="0"/>
          </a:p>
        </p:txBody>
      </p:sp>
    </p:spTree>
    <p:extLst>
      <p:ext uri="{BB962C8B-B14F-4D97-AF65-F5344CB8AC3E}">
        <p14:creationId xmlns:p14="http://schemas.microsoft.com/office/powerpoint/2010/main" val="7451993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tmp"/><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g"/><Relationship Id="rId1" Type="http://schemas.openxmlformats.org/officeDocument/2006/relationships/slideLayout" Target="../slideLayouts/slideLayout1.xml"/><Relationship Id="rId4" Type="http://schemas.openxmlformats.org/officeDocument/2006/relationships/image" Target="../media/image28.jpeg"/></Relationships>
</file>

<file path=ppt/slides/_rels/slide25.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6.png"/><Relationship Id="rId1" Type="http://schemas.openxmlformats.org/officeDocument/2006/relationships/slideLayout" Target="../slideLayouts/slideLayout1.xml"/><Relationship Id="rId4" Type="http://schemas.openxmlformats.org/officeDocument/2006/relationships/image" Target="../media/image37.jpeg"/></Relationships>
</file>

<file path=ppt/slides/_rels/slide3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xml"/><Relationship Id="rId4" Type="http://schemas.openxmlformats.org/officeDocument/2006/relationships/image" Target="../media/image42.png"/></Relationships>
</file>

<file path=ppt/slides/_rels/slide3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image" Target="../media/image49.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1A5F8-D18B-9954-E1A0-27B30E307B7B}"/>
              </a:ext>
            </a:extLst>
          </p:cNvPr>
          <p:cNvSpPr>
            <a:spLocks noGrp="1"/>
          </p:cNvSpPr>
          <p:nvPr>
            <p:ph type="ctrTitle"/>
          </p:nvPr>
        </p:nvSpPr>
        <p:spPr>
          <a:xfrm>
            <a:off x="1524000" y="797539"/>
            <a:ext cx="9144000" cy="819559"/>
          </a:xfrm>
        </p:spPr>
        <p:txBody>
          <a:bodyPr>
            <a:normAutofit fontScale="90000"/>
          </a:bodyPr>
          <a:lstStyle/>
          <a:p>
            <a:br>
              <a:rPr lang="en-GB" dirty="0"/>
            </a:br>
            <a:endParaRPr lang="en-IN" sz="7300" dirty="0">
              <a:solidFill>
                <a:srgbClr val="0070C0"/>
              </a:solidFill>
              <a:latin typeface="Britannic Bold" panose="020B0903060703020204" pitchFamily="34" charset="0"/>
            </a:endParaRPr>
          </a:p>
        </p:txBody>
      </p:sp>
      <p:sp>
        <p:nvSpPr>
          <p:cNvPr id="4" name="TextBox 3">
            <a:extLst>
              <a:ext uri="{FF2B5EF4-FFF2-40B4-BE49-F238E27FC236}">
                <a16:creationId xmlns:a16="http://schemas.microsoft.com/office/drawing/2014/main" id="{C9BEEFE8-2B34-663E-6F8A-E44C08F0BEC9}"/>
              </a:ext>
            </a:extLst>
          </p:cNvPr>
          <p:cNvSpPr txBox="1"/>
          <p:nvPr/>
        </p:nvSpPr>
        <p:spPr>
          <a:xfrm>
            <a:off x="407710" y="1328099"/>
            <a:ext cx="6094428" cy="1107996"/>
          </a:xfrm>
          <a:prstGeom prst="rect">
            <a:avLst/>
          </a:prstGeom>
          <a:noFill/>
        </p:spPr>
        <p:txBody>
          <a:bodyPr wrap="square">
            <a:spAutoFit/>
          </a:bodyPr>
          <a:lstStyle/>
          <a:p>
            <a:r>
              <a:rPr lang="en-GB" sz="6600" b="1" dirty="0">
                <a:solidFill>
                  <a:srgbClr val="0070C0"/>
                </a:solidFill>
                <a:latin typeface="Segoe UI" panose="020B0502040204020203" pitchFamily="34" charset="0"/>
              </a:rPr>
              <a:t>Topics</a:t>
            </a:r>
            <a:endParaRPr lang="en-IN" sz="6600" dirty="0"/>
          </a:p>
        </p:txBody>
      </p:sp>
      <p:sp>
        <p:nvSpPr>
          <p:cNvPr id="6" name="TextBox 5">
            <a:extLst>
              <a:ext uri="{FF2B5EF4-FFF2-40B4-BE49-F238E27FC236}">
                <a16:creationId xmlns:a16="http://schemas.microsoft.com/office/drawing/2014/main" id="{418886C5-D130-B0C5-935D-4E7D7375D140}"/>
              </a:ext>
            </a:extLst>
          </p:cNvPr>
          <p:cNvSpPr txBox="1"/>
          <p:nvPr/>
        </p:nvSpPr>
        <p:spPr>
          <a:xfrm>
            <a:off x="0" y="0"/>
            <a:ext cx="12192000" cy="954107"/>
          </a:xfrm>
          <a:prstGeom prst="rect">
            <a:avLst/>
          </a:prstGeom>
          <a:solidFill>
            <a:srgbClr val="002060"/>
          </a:solidFill>
        </p:spPr>
        <p:txBody>
          <a:bodyPr wrap="square" rtlCol="0" anchor="ctr">
            <a:spAutoFit/>
          </a:bodyPr>
          <a:lstStyle/>
          <a:p>
            <a:pPr algn="ctr"/>
            <a:r>
              <a:rPr lang="en-GB" sz="2800" b="1">
                <a:solidFill>
                  <a:schemeClr val="bg1"/>
                </a:solidFill>
                <a:latin typeface="Segoe UI" panose="020B0502040204020203" pitchFamily="34" charset="0"/>
              </a:rPr>
              <a:t>DS Sept </a:t>
            </a:r>
            <a:r>
              <a:rPr lang="en-GB" sz="2800" b="1" dirty="0">
                <a:solidFill>
                  <a:schemeClr val="bg1"/>
                </a:solidFill>
                <a:latin typeface="Segoe UI" panose="020B0502040204020203" pitchFamily="34" charset="0"/>
              </a:rPr>
              <a:t>2022 Batch</a:t>
            </a:r>
          </a:p>
          <a:p>
            <a:pPr algn="ctr"/>
            <a:r>
              <a:rPr lang="en-GB" sz="2800" b="1" dirty="0">
                <a:solidFill>
                  <a:schemeClr val="bg1"/>
                </a:solidFill>
                <a:latin typeface="Segoe UI" panose="020B0502040204020203" pitchFamily="34" charset="0"/>
              </a:rPr>
              <a:t> Module 8: Statistics Basics</a:t>
            </a:r>
            <a:endParaRPr lang="en-IN" sz="2800" b="1" dirty="0">
              <a:solidFill>
                <a:schemeClr val="bg1"/>
              </a:solidFill>
              <a:latin typeface="Segoe UI" panose="020B0502040204020203" pitchFamily="34" charset="0"/>
            </a:endParaRPr>
          </a:p>
        </p:txBody>
      </p:sp>
      <p:sp>
        <p:nvSpPr>
          <p:cNvPr id="7" name="TextBox 6">
            <a:extLst>
              <a:ext uri="{FF2B5EF4-FFF2-40B4-BE49-F238E27FC236}">
                <a16:creationId xmlns:a16="http://schemas.microsoft.com/office/drawing/2014/main" id="{321CD414-B4C6-E9ED-EA66-E16B4F256F00}"/>
              </a:ext>
            </a:extLst>
          </p:cNvPr>
          <p:cNvSpPr txBox="1"/>
          <p:nvPr/>
        </p:nvSpPr>
        <p:spPr>
          <a:xfrm>
            <a:off x="407710" y="2711059"/>
            <a:ext cx="8054972" cy="3970318"/>
          </a:xfrm>
          <a:prstGeom prst="rect">
            <a:avLst/>
          </a:prstGeom>
          <a:noFill/>
        </p:spPr>
        <p:txBody>
          <a:bodyPr wrap="square" rtlCol="0">
            <a:spAutoFit/>
          </a:bodyPr>
          <a:lstStyle/>
          <a:p>
            <a:pPr marL="457200" indent="-457200">
              <a:buFont typeface="Arial" panose="020B0604020202020204" pitchFamily="34" charset="0"/>
              <a:buChar char="•"/>
            </a:pPr>
            <a:r>
              <a:rPr lang="en-GB" sz="2800" dirty="0"/>
              <a:t>Statistics Terminologies</a:t>
            </a:r>
          </a:p>
          <a:p>
            <a:pPr marL="457200" indent="-457200">
              <a:buFont typeface="Arial" panose="020B0604020202020204" pitchFamily="34" charset="0"/>
              <a:buChar char="•"/>
            </a:pPr>
            <a:r>
              <a:rPr lang="en-GB" sz="2800" dirty="0"/>
              <a:t>Descriptive Statistics : Central Tendency</a:t>
            </a:r>
          </a:p>
          <a:p>
            <a:pPr marL="457200" indent="-457200">
              <a:buFont typeface="Arial" panose="020B0604020202020204" pitchFamily="34" charset="0"/>
              <a:buChar char="•"/>
            </a:pPr>
            <a:r>
              <a:rPr lang="en-GB" sz="2800" dirty="0"/>
              <a:t>Variance, Standard deviation</a:t>
            </a:r>
          </a:p>
          <a:p>
            <a:pPr marL="457200" indent="-457200">
              <a:buFont typeface="Arial" panose="020B0604020202020204" pitchFamily="34" charset="0"/>
              <a:buChar char="•"/>
            </a:pPr>
            <a:r>
              <a:rPr lang="en-GB" sz="2800" dirty="0"/>
              <a:t>Measures of Position</a:t>
            </a:r>
          </a:p>
          <a:p>
            <a:pPr marL="457200" indent="-457200">
              <a:buFont typeface="Arial" panose="020B0604020202020204" pitchFamily="34" charset="0"/>
              <a:buChar char="•"/>
            </a:pPr>
            <a:r>
              <a:rPr lang="en-GB" sz="2800" dirty="0"/>
              <a:t>Covariance</a:t>
            </a:r>
          </a:p>
          <a:p>
            <a:pPr marL="457200" indent="-457200">
              <a:buFont typeface="Arial" panose="020B0604020202020204" pitchFamily="34" charset="0"/>
              <a:buChar char="•"/>
            </a:pPr>
            <a:r>
              <a:rPr lang="en-GB" sz="2800" dirty="0"/>
              <a:t>Pearson's and Spearman Correlation Coefficients</a:t>
            </a:r>
          </a:p>
          <a:p>
            <a:pPr marL="457200" indent="-457200">
              <a:buFont typeface="Arial" panose="020B0604020202020204" pitchFamily="34" charset="0"/>
              <a:buChar char="•"/>
            </a:pPr>
            <a:r>
              <a:rPr lang="en-GB" sz="2800" dirty="0"/>
              <a:t>Correlation vs. Causation</a:t>
            </a:r>
          </a:p>
          <a:p>
            <a:pPr marL="457200" indent="-457200">
              <a:buFont typeface="Arial" panose="020B0604020202020204" pitchFamily="34" charset="0"/>
              <a:buChar char="•"/>
            </a:pPr>
            <a:r>
              <a:rPr lang="en-GB" sz="2800" dirty="0"/>
              <a:t>Different types of Plots for Continuous, Categorical variable</a:t>
            </a:r>
          </a:p>
        </p:txBody>
      </p:sp>
    </p:spTree>
    <p:extLst>
      <p:ext uri="{BB962C8B-B14F-4D97-AF65-F5344CB8AC3E}">
        <p14:creationId xmlns:p14="http://schemas.microsoft.com/office/powerpoint/2010/main" val="1420783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742CAB-BC47-6839-B4F5-4A453680AB16}"/>
              </a:ext>
            </a:extLst>
          </p:cNvPr>
          <p:cNvSpPr txBox="1"/>
          <p:nvPr/>
        </p:nvSpPr>
        <p:spPr>
          <a:xfrm>
            <a:off x="-6289" y="0"/>
            <a:ext cx="12192000" cy="523220"/>
          </a:xfrm>
          <a:prstGeom prst="rect">
            <a:avLst/>
          </a:prstGeom>
          <a:solidFill>
            <a:srgbClr val="002060"/>
          </a:solidFill>
        </p:spPr>
        <p:txBody>
          <a:bodyPr wrap="square" rtlCol="0" anchor="ctr">
            <a:spAutoFit/>
          </a:bodyPr>
          <a:lstStyle/>
          <a:p>
            <a:pPr algn="ctr"/>
            <a:r>
              <a:rPr lang="en-GB" sz="2800" b="1" dirty="0">
                <a:solidFill>
                  <a:schemeClr val="bg1"/>
                </a:solidFill>
                <a:latin typeface="Segoe UI" panose="020B0502040204020203" pitchFamily="34" charset="0"/>
              </a:rPr>
              <a:t>Arithmetic Mean</a:t>
            </a:r>
          </a:p>
        </p:txBody>
      </p:sp>
      <p:sp>
        <p:nvSpPr>
          <p:cNvPr id="4" name="TextBox 3">
            <a:extLst>
              <a:ext uri="{FF2B5EF4-FFF2-40B4-BE49-F238E27FC236}">
                <a16:creationId xmlns:a16="http://schemas.microsoft.com/office/drawing/2014/main" id="{7EAD17D4-6383-1A14-094F-346F55E50E91}"/>
              </a:ext>
            </a:extLst>
          </p:cNvPr>
          <p:cNvSpPr txBox="1"/>
          <p:nvPr/>
        </p:nvSpPr>
        <p:spPr>
          <a:xfrm>
            <a:off x="526235" y="729570"/>
            <a:ext cx="11139530" cy="3416320"/>
          </a:xfrm>
          <a:prstGeom prst="rect">
            <a:avLst/>
          </a:prstGeom>
          <a:noFill/>
        </p:spPr>
        <p:txBody>
          <a:bodyPr wrap="square" rtlCol="0">
            <a:spAutoFit/>
          </a:bodyPr>
          <a:lstStyle/>
          <a:p>
            <a:pPr algn="l" rtl="0"/>
            <a:r>
              <a:rPr lang="en-GB" b="1" dirty="0">
                <a:solidFill>
                  <a:srgbClr val="0070C0"/>
                </a:solidFill>
                <a:latin typeface="Arial" panose="020B0604020202020204" pitchFamily="34" charset="0"/>
                <a:cs typeface="Arial" panose="020B0604020202020204" pitchFamily="34" charset="0"/>
              </a:rPr>
              <a:t>Properties of Arithmetic mean:</a:t>
            </a:r>
          </a:p>
          <a:p>
            <a:pPr algn="l" rtl="0"/>
            <a:r>
              <a:rPr lang="en-GB" dirty="0">
                <a:latin typeface="+mj-lt"/>
              </a:rPr>
              <a:t>The arithmetic mean is a widely used measure. It has several important properties:</a:t>
            </a:r>
          </a:p>
          <a:p>
            <a:pPr marL="342900" indent="-342900" algn="l" rtl="0">
              <a:buAutoNum type="arabicParenR"/>
            </a:pPr>
            <a:r>
              <a:rPr lang="en-GB" dirty="0">
                <a:latin typeface="+mj-lt"/>
              </a:rPr>
              <a:t>To compute a mean, the data must be measured at the interval or ratio level.</a:t>
            </a:r>
          </a:p>
          <a:p>
            <a:pPr marL="342900" indent="-342900" algn="l" rtl="0">
              <a:buAutoNum type="arabicParenR"/>
            </a:pPr>
            <a:r>
              <a:rPr lang="en-GB" dirty="0">
                <a:latin typeface="+mj-lt"/>
              </a:rPr>
              <a:t>The mean is unique. That is, there is only one mean in a set of data. we will discover a measure of central tendency that may have more than one value.</a:t>
            </a:r>
          </a:p>
          <a:p>
            <a:pPr marL="342900" indent="-342900" algn="l" rtl="0">
              <a:buAutoNum type="arabicParenR"/>
            </a:pPr>
            <a:endParaRPr lang="en-GB" dirty="0">
              <a:latin typeface="+mj-lt"/>
            </a:endParaRPr>
          </a:p>
          <a:p>
            <a:pPr marL="342900" indent="-342900" algn="l" rtl="0">
              <a:buAutoNum type="arabicParenR"/>
            </a:pPr>
            <a:endParaRPr lang="en-GB" dirty="0">
              <a:latin typeface="+mj-lt"/>
            </a:endParaRPr>
          </a:p>
          <a:p>
            <a:pPr algn="l" rtl="0"/>
            <a:endParaRPr lang="en-GB" dirty="0">
              <a:latin typeface="+mj-lt"/>
            </a:endParaRPr>
          </a:p>
          <a:p>
            <a:pPr algn="l" rtl="0"/>
            <a:r>
              <a:rPr lang="en-GB" b="1" dirty="0">
                <a:solidFill>
                  <a:srgbClr val="0070C0"/>
                </a:solidFill>
                <a:latin typeface="Arial" panose="020B0604020202020204" pitchFamily="34" charset="0"/>
                <a:cs typeface="Arial" panose="020B0604020202020204" pitchFamily="34" charset="0"/>
              </a:rPr>
              <a:t>Disadvantage of Arithmetic mean</a:t>
            </a:r>
          </a:p>
          <a:p>
            <a:pPr marL="285750" indent="-285750" algn="l" rtl="0">
              <a:buFont typeface="Arial" panose="020B0604020202020204" pitchFamily="34" charset="0"/>
              <a:buChar char="•"/>
            </a:pPr>
            <a:r>
              <a:rPr lang="en-GB" dirty="0">
                <a:latin typeface="+mj-lt"/>
              </a:rPr>
              <a:t>One of the major drawbacks of arithmetic mean is that it is changed by extreme values in the data set.</a:t>
            </a:r>
          </a:p>
          <a:p>
            <a:pPr marL="285750" indent="-285750" algn="l" rtl="0">
              <a:buFont typeface="Arial" panose="020B0604020202020204" pitchFamily="34" charset="0"/>
              <a:buChar char="•"/>
            </a:pPr>
            <a:r>
              <a:rPr lang="en-GB" dirty="0">
                <a:latin typeface="+mj-lt"/>
              </a:rPr>
              <a:t>It is not an appropriate average for highly skewed distributions.</a:t>
            </a:r>
          </a:p>
          <a:p>
            <a:pPr marL="285750" indent="-285750" algn="l" rtl="0">
              <a:buFont typeface="Arial" panose="020B0604020202020204" pitchFamily="34" charset="0"/>
              <a:buChar char="•"/>
            </a:pPr>
            <a:r>
              <a:rPr lang="en-GB" dirty="0">
                <a:latin typeface="+mj-lt"/>
              </a:rPr>
              <a:t>It cannot be computed accurately if any item is missing.</a:t>
            </a:r>
          </a:p>
        </p:txBody>
      </p:sp>
    </p:spTree>
    <p:extLst>
      <p:ext uri="{BB962C8B-B14F-4D97-AF65-F5344CB8AC3E}">
        <p14:creationId xmlns:p14="http://schemas.microsoft.com/office/powerpoint/2010/main" val="2594730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742CAB-BC47-6839-B4F5-4A453680AB16}"/>
              </a:ext>
            </a:extLst>
          </p:cNvPr>
          <p:cNvSpPr txBox="1"/>
          <p:nvPr/>
        </p:nvSpPr>
        <p:spPr>
          <a:xfrm>
            <a:off x="-6289" y="0"/>
            <a:ext cx="12192000" cy="523220"/>
          </a:xfrm>
          <a:prstGeom prst="rect">
            <a:avLst/>
          </a:prstGeom>
          <a:solidFill>
            <a:srgbClr val="002060"/>
          </a:solidFill>
        </p:spPr>
        <p:txBody>
          <a:bodyPr wrap="square" rtlCol="0" anchor="ctr">
            <a:spAutoFit/>
          </a:bodyPr>
          <a:lstStyle/>
          <a:p>
            <a:pPr algn="ctr"/>
            <a:r>
              <a:rPr lang="en-GB" sz="2800" b="1" dirty="0">
                <a:solidFill>
                  <a:schemeClr val="bg1"/>
                </a:solidFill>
                <a:latin typeface="Segoe UI" panose="020B0502040204020203" pitchFamily="34" charset="0"/>
              </a:rPr>
              <a:t>Median</a:t>
            </a:r>
          </a:p>
        </p:txBody>
      </p:sp>
      <p:sp>
        <p:nvSpPr>
          <p:cNvPr id="4" name="TextBox 3">
            <a:extLst>
              <a:ext uri="{FF2B5EF4-FFF2-40B4-BE49-F238E27FC236}">
                <a16:creationId xmlns:a16="http://schemas.microsoft.com/office/drawing/2014/main" id="{7EAD17D4-6383-1A14-094F-346F55E50E91}"/>
              </a:ext>
            </a:extLst>
          </p:cNvPr>
          <p:cNvSpPr txBox="1"/>
          <p:nvPr/>
        </p:nvSpPr>
        <p:spPr>
          <a:xfrm>
            <a:off x="526235" y="729570"/>
            <a:ext cx="11139530" cy="4524315"/>
          </a:xfrm>
          <a:prstGeom prst="rect">
            <a:avLst/>
          </a:prstGeom>
          <a:noFill/>
        </p:spPr>
        <p:txBody>
          <a:bodyPr wrap="square" rtlCol="0">
            <a:spAutoFit/>
          </a:bodyPr>
          <a:lstStyle/>
          <a:p>
            <a:pPr algn="l" rtl="0"/>
            <a:r>
              <a:rPr lang="en-GB" b="1" dirty="0">
                <a:solidFill>
                  <a:srgbClr val="0070C0"/>
                </a:solidFill>
                <a:latin typeface="Arial" panose="020B0604020202020204" pitchFamily="34" charset="0"/>
                <a:cs typeface="Arial" panose="020B0604020202020204" pitchFamily="34" charset="0"/>
              </a:rPr>
              <a:t>Median</a:t>
            </a:r>
          </a:p>
          <a:p>
            <a:pPr algn="l" rtl="0"/>
            <a:r>
              <a:rPr lang="en-GB" dirty="0">
                <a:latin typeface="+mj-lt"/>
              </a:rPr>
              <a:t>When our data contains one or two very large or very small values, the arithmetic mean may not be representative. The center for such data is better described by a measure of location called the median.</a:t>
            </a:r>
          </a:p>
          <a:p>
            <a:pPr algn="l" rtl="0"/>
            <a:r>
              <a:rPr lang="en-GB" dirty="0">
                <a:solidFill>
                  <a:srgbClr val="FF0000"/>
                </a:solidFill>
              </a:rPr>
              <a:t>The midpoint of the values after they have been ordered from the minimum to the maximum values.</a:t>
            </a:r>
          </a:p>
          <a:p>
            <a:pPr algn="l" rtl="0"/>
            <a:endParaRPr lang="en-GB" dirty="0">
              <a:solidFill>
                <a:srgbClr val="FF0000"/>
              </a:solidFill>
            </a:endParaRPr>
          </a:p>
          <a:p>
            <a:pPr algn="l" rtl="0"/>
            <a:r>
              <a:rPr lang="en-GB" b="1" dirty="0"/>
              <a:t>Formula for median</a:t>
            </a:r>
          </a:p>
          <a:p>
            <a:pPr algn="l" rtl="0"/>
            <a:endParaRPr lang="en-GB" dirty="0">
              <a:solidFill>
                <a:srgbClr val="FF0000"/>
              </a:solidFill>
              <a:latin typeface="+mj-lt"/>
            </a:endParaRPr>
          </a:p>
          <a:p>
            <a:pPr algn="l" rtl="0"/>
            <a:endParaRPr lang="en-GB" dirty="0">
              <a:solidFill>
                <a:srgbClr val="FF0000"/>
              </a:solidFill>
              <a:latin typeface="+mj-lt"/>
            </a:endParaRPr>
          </a:p>
          <a:p>
            <a:pPr algn="l" rtl="0"/>
            <a:endParaRPr lang="en-GB" dirty="0">
              <a:solidFill>
                <a:srgbClr val="FF0000"/>
              </a:solidFill>
              <a:latin typeface="+mj-lt"/>
            </a:endParaRPr>
          </a:p>
          <a:p>
            <a:pPr algn="l" rtl="0"/>
            <a:endParaRPr lang="en-GB" dirty="0">
              <a:solidFill>
                <a:srgbClr val="FF0000"/>
              </a:solidFill>
              <a:latin typeface="+mj-lt"/>
            </a:endParaRPr>
          </a:p>
          <a:p>
            <a:pPr algn="l" rtl="0"/>
            <a:endParaRPr lang="en-GB" dirty="0">
              <a:solidFill>
                <a:srgbClr val="FF0000"/>
              </a:solidFill>
              <a:latin typeface="+mj-lt"/>
            </a:endParaRPr>
          </a:p>
          <a:p>
            <a:pPr algn="l" rtl="0"/>
            <a:endParaRPr lang="en-GB" dirty="0">
              <a:solidFill>
                <a:srgbClr val="FF0000"/>
              </a:solidFill>
              <a:latin typeface="+mj-lt"/>
            </a:endParaRPr>
          </a:p>
          <a:p>
            <a:pPr algn="l" rtl="0"/>
            <a:endParaRPr lang="en-GB" dirty="0">
              <a:solidFill>
                <a:srgbClr val="FF0000"/>
              </a:solidFill>
              <a:latin typeface="+mj-lt"/>
            </a:endParaRPr>
          </a:p>
          <a:p>
            <a:pPr algn="l" rtl="0"/>
            <a:endParaRPr lang="en-GB" dirty="0">
              <a:solidFill>
                <a:srgbClr val="FF0000"/>
              </a:solidFill>
              <a:latin typeface="+mj-lt"/>
            </a:endParaRPr>
          </a:p>
          <a:p>
            <a:pPr algn="l" rtl="0"/>
            <a:endParaRPr lang="en-GB" dirty="0">
              <a:solidFill>
                <a:srgbClr val="FF0000"/>
              </a:solidFill>
              <a:latin typeface="+mj-lt"/>
            </a:endParaRPr>
          </a:p>
          <a:p>
            <a:pPr algn="l" rtl="0"/>
            <a:r>
              <a:rPr lang="en-GB" dirty="0">
                <a:latin typeface="+mj-lt"/>
              </a:rPr>
              <a:t>Where n is total number of data points in our sample.</a:t>
            </a:r>
          </a:p>
        </p:txBody>
      </p:sp>
      <p:pic>
        <p:nvPicPr>
          <p:cNvPr id="6" name="Picture 5">
            <a:extLst>
              <a:ext uri="{FF2B5EF4-FFF2-40B4-BE49-F238E27FC236}">
                <a16:creationId xmlns:a16="http://schemas.microsoft.com/office/drawing/2014/main" id="{35D14D4E-B103-F6BF-BF01-D47C65AD10A2}"/>
              </a:ext>
            </a:extLst>
          </p:cNvPr>
          <p:cNvPicPr>
            <a:picLocks noChangeAspect="1"/>
          </p:cNvPicPr>
          <p:nvPr/>
        </p:nvPicPr>
        <p:blipFill>
          <a:blip r:embed="rId2"/>
          <a:stretch>
            <a:fillRect/>
          </a:stretch>
        </p:blipFill>
        <p:spPr>
          <a:xfrm>
            <a:off x="535200" y="2565281"/>
            <a:ext cx="3368332" cy="2248095"/>
          </a:xfrm>
          <a:prstGeom prst="rect">
            <a:avLst/>
          </a:prstGeom>
        </p:spPr>
      </p:pic>
    </p:spTree>
    <p:extLst>
      <p:ext uri="{BB962C8B-B14F-4D97-AF65-F5344CB8AC3E}">
        <p14:creationId xmlns:p14="http://schemas.microsoft.com/office/powerpoint/2010/main" val="811711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742CAB-BC47-6839-B4F5-4A453680AB16}"/>
              </a:ext>
            </a:extLst>
          </p:cNvPr>
          <p:cNvSpPr txBox="1"/>
          <p:nvPr/>
        </p:nvSpPr>
        <p:spPr>
          <a:xfrm>
            <a:off x="-6289" y="0"/>
            <a:ext cx="12192000" cy="523220"/>
          </a:xfrm>
          <a:prstGeom prst="rect">
            <a:avLst/>
          </a:prstGeom>
          <a:solidFill>
            <a:srgbClr val="002060"/>
          </a:solidFill>
        </p:spPr>
        <p:txBody>
          <a:bodyPr wrap="square" rtlCol="0" anchor="ctr">
            <a:spAutoFit/>
          </a:bodyPr>
          <a:lstStyle/>
          <a:p>
            <a:pPr algn="ctr"/>
            <a:r>
              <a:rPr lang="en-GB" sz="2800" b="1" dirty="0">
                <a:solidFill>
                  <a:schemeClr val="bg1"/>
                </a:solidFill>
                <a:latin typeface="Segoe UI" panose="020B0502040204020203" pitchFamily="34" charset="0"/>
              </a:rPr>
              <a:t>Median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EAD17D4-6383-1A14-094F-346F55E50E91}"/>
                  </a:ext>
                </a:extLst>
              </p:cNvPr>
              <p:cNvSpPr txBox="1"/>
              <p:nvPr/>
            </p:nvSpPr>
            <p:spPr>
              <a:xfrm>
                <a:off x="519946" y="729570"/>
                <a:ext cx="11139530" cy="5779596"/>
              </a:xfrm>
              <a:prstGeom prst="rect">
                <a:avLst/>
              </a:prstGeom>
              <a:noFill/>
            </p:spPr>
            <p:txBody>
              <a:bodyPr wrap="square" rtlCol="0">
                <a:spAutoFit/>
              </a:bodyPr>
              <a:lstStyle/>
              <a:p>
                <a:pPr algn="l" rtl="0"/>
                <a:r>
                  <a:rPr lang="en-GB" b="1" dirty="0"/>
                  <a:t>Example 1 (Odd numbers):</a:t>
                </a:r>
              </a:p>
              <a:p>
                <a:pPr algn="l" rtl="0"/>
                <a:r>
                  <a:rPr lang="en-GB" dirty="0">
                    <a:latin typeface="+mj-lt"/>
                  </a:rPr>
                  <a:t>21,32,65,40,30,90,26</a:t>
                </a:r>
              </a:p>
              <a:p>
                <a:pPr algn="l" rtl="0"/>
                <a:r>
                  <a:rPr lang="en-GB" dirty="0">
                    <a:latin typeface="+mj-lt"/>
                  </a:rPr>
                  <a:t>Ordered list : 21,26,30,32,40,65,90</a:t>
                </a:r>
              </a:p>
              <a:p>
                <a:pPr algn="l" rtl="0"/>
                <a:r>
                  <a:rPr lang="en-GB" dirty="0">
                    <a:latin typeface="+mj-lt"/>
                  </a:rPr>
                  <a:t>n = 7 </a:t>
                </a:r>
              </a:p>
              <a:p>
                <a:r>
                  <a:rPr lang="en-GB" b="1" dirty="0">
                    <a:latin typeface="+mj-lt"/>
                  </a:rPr>
                  <a:t>Median </a:t>
                </a:r>
              </a:p>
              <a:p>
                <a:r>
                  <a:rPr lang="en-GB" b="1" dirty="0">
                    <a:latin typeface="+mj-lt"/>
                  </a:rPr>
                  <a:t>=</a:t>
                </a:r>
                <a:r>
                  <a:rPr lang="en-GB" sz="2000" b="1" dirty="0">
                    <a:latin typeface="+mj-lt"/>
                  </a:rPr>
                  <a:t> </a:t>
                </a:r>
                <a14:m>
                  <m:oMath xmlns:m="http://schemas.openxmlformats.org/officeDocument/2006/math">
                    <m:sSup>
                      <m:sSupPr>
                        <m:ctrlPr>
                          <a:rPr lang="en-GB" sz="2000" b="1" i="1" dirty="0" smtClean="0">
                            <a:latin typeface="Cambria Math" panose="02040503050406030204" pitchFamily="18" charset="0"/>
                          </a:rPr>
                        </m:ctrlPr>
                      </m:sSupPr>
                      <m:e>
                        <m:r>
                          <a:rPr lang="en-GB" sz="2000" b="1">
                            <a:latin typeface="Cambria Math" panose="02040503050406030204" pitchFamily="18" charset="0"/>
                          </a:rPr>
                          <m:t>(</m:t>
                        </m:r>
                        <m:f>
                          <m:fPr>
                            <m:ctrlPr>
                              <a:rPr lang="en-GB" sz="2000" b="1" i="1">
                                <a:latin typeface="Cambria Math" panose="02040503050406030204" pitchFamily="18" charset="0"/>
                              </a:rPr>
                            </m:ctrlPr>
                          </m:fPr>
                          <m:num>
                            <m:r>
                              <a:rPr lang="en-GB" sz="2000" b="1" i="1">
                                <a:latin typeface="Cambria Math" panose="02040503050406030204" pitchFamily="18" charset="0"/>
                              </a:rPr>
                              <m:t>𝟕</m:t>
                            </m:r>
                            <m:r>
                              <a:rPr lang="en-GB" sz="2000" b="1" i="1">
                                <a:latin typeface="Cambria Math" panose="02040503050406030204" pitchFamily="18" charset="0"/>
                              </a:rPr>
                              <m:t>+</m:t>
                            </m:r>
                            <m:r>
                              <a:rPr lang="en-GB" sz="2000" b="1" i="1">
                                <a:latin typeface="Cambria Math" panose="02040503050406030204" pitchFamily="18" charset="0"/>
                              </a:rPr>
                              <m:t>𝟏</m:t>
                            </m:r>
                          </m:num>
                          <m:den>
                            <m:r>
                              <a:rPr lang="en-GB" sz="2000" b="1" i="1">
                                <a:latin typeface="Cambria Math" panose="02040503050406030204" pitchFamily="18" charset="0"/>
                              </a:rPr>
                              <m:t>𝟐</m:t>
                            </m:r>
                          </m:den>
                        </m:f>
                        <m:r>
                          <m:rPr>
                            <m:nor/>
                          </m:rPr>
                          <a:rPr lang="en-GB" sz="2000" b="1" dirty="0">
                            <a:latin typeface="+mj-lt"/>
                          </a:rPr>
                          <m:t>)</m:t>
                        </m:r>
                      </m:e>
                      <m:sup>
                        <m:r>
                          <a:rPr lang="en-GB" sz="2000" b="1" i="1" dirty="0" smtClean="0">
                            <a:latin typeface="Cambria Math" panose="02040503050406030204" pitchFamily="18" charset="0"/>
                          </a:rPr>
                          <m:t>𝒕𝒉</m:t>
                        </m:r>
                      </m:sup>
                    </m:sSup>
                  </m:oMath>
                </a14:m>
                <a:r>
                  <a:rPr lang="en-GB" sz="2000" b="1" dirty="0">
                    <a:latin typeface="+mj-lt"/>
                  </a:rPr>
                  <a:t> Observation </a:t>
                </a:r>
              </a:p>
              <a:p>
                <a:r>
                  <a:rPr lang="en-GB" dirty="0">
                    <a:latin typeface="+mj-lt"/>
                  </a:rPr>
                  <a:t>= 4</a:t>
                </a:r>
                <a:r>
                  <a:rPr lang="en-GB" baseline="30000" dirty="0">
                    <a:latin typeface="+mj-lt"/>
                  </a:rPr>
                  <a:t>th</a:t>
                </a:r>
                <a:r>
                  <a:rPr lang="en-GB" dirty="0">
                    <a:latin typeface="+mj-lt"/>
                  </a:rPr>
                  <a:t> observation = 32</a:t>
                </a:r>
              </a:p>
              <a:p>
                <a:endParaRPr lang="en-GB" dirty="0">
                  <a:latin typeface="+mj-lt"/>
                </a:endParaRPr>
              </a:p>
              <a:p>
                <a:pPr algn="l" rtl="0"/>
                <a:r>
                  <a:rPr lang="en-GB" b="1" dirty="0"/>
                  <a:t>Example 1 (Even numbers):</a:t>
                </a:r>
              </a:p>
              <a:p>
                <a:pPr algn="l" rtl="0"/>
                <a:r>
                  <a:rPr lang="en-GB" dirty="0">
                    <a:latin typeface="+mj-lt"/>
                  </a:rPr>
                  <a:t>10,9,7,12,8,11</a:t>
                </a:r>
              </a:p>
              <a:p>
                <a:pPr algn="l" rtl="0"/>
                <a:r>
                  <a:rPr lang="en-GB" dirty="0">
                    <a:latin typeface="+mj-lt"/>
                  </a:rPr>
                  <a:t>Ordered list : 7,8,9,10,11,12</a:t>
                </a:r>
              </a:p>
              <a:p>
                <a:pPr algn="l" rtl="0"/>
                <a:r>
                  <a:rPr lang="en-GB" dirty="0">
                    <a:latin typeface="+mj-lt"/>
                  </a:rPr>
                  <a:t>n = 6</a:t>
                </a:r>
              </a:p>
              <a:p>
                <a:r>
                  <a:rPr lang="en-GB" b="1" dirty="0">
                    <a:latin typeface="+mj-lt"/>
                  </a:rPr>
                  <a:t>Median </a:t>
                </a:r>
              </a:p>
              <a:p>
                <a:r>
                  <a:rPr lang="en-GB" b="1" dirty="0">
                    <a:latin typeface="+mj-lt"/>
                  </a:rPr>
                  <a:t>=</a:t>
                </a:r>
                <a14:m>
                  <m:oMath xmlns:m="http://schemas.openxmlformats.org/officeDocument/2006/math">
                    <m:f>
                      <m:fPr>
                        <m:ctrlPr>
                          <a:rPr lang="en-GB" sz="2800" b="1" i="1" dirty="0" smtClean="0">
                            <a:latin typeface="Cambria Math" panose="02040503050406030204" pitchFamily="18" charset="0"/>
                          </a:rPr>
                        </m:ctrlPr>
                      </m:fPr>
                      <m:num>
                        <m:sSup>
                          <m:sSupPr>
                            <m:ctrlPr>
                              <a:rPr lang="en-GB" sz="2800" b="1" i="1" dirty="0">
                                <a:latin typeface="Cambria Math" panose="02040503050406030204" pitchFamily="18" charset="0"/>
                              </a:rPr>
                            </m:ctrlPr>
                          </m:sSupPr>
                          <m:e>
                            <m:r>
                              <a:rPr lang="en-GB" sz="2800" b="1">
                                <a:latin typeface="Cambria Math" panose="02040503050406030204" pitchFamily="18" charset="0"/>
                              </a:rPr>
                              <m:t>(</m:t>
                            </m:r>
                            <m:f>
                              <m:fPr>
                                <m:ctrlPr>
                                  <a:rPr lang="en-GB" sz="2800" b="1" i="1">
                                    <a:latin typeface="Cambria Math" panose="02040503050406030204" pitchFamily="18" charset="0"/>
                                  </a:rPr>
                                </m:ctrlPr>
                              </m:fPr>
                              <m:num>
                                <m:r>
                                  <a:rPr lang="en-GB" sz="2800" b="1" i="1">
                                    <a:latin typeface="Cambria Math" panose="02040503050406030204" pitchFamily="18" charset="0"/>
                                  </a:rPr>
                                  <m:t>𝟔</m:t>
                                </m:r>
                              </m:num>
                              <m:den>
                                <m:r>
                                  <a:rPr lang="en-GB" sz="2800" b="1" i="1">
                                    <a:latin typeface="Cambria Math" panose="02040503050406030204" pitchFamily="18" charset="0"/>
                                  </a:rPr>
                                  <m:t>𝟐</m:t>
                                </m:r>
                              </m:den>
                            </m:f>
                            <m:r>
                              <m:rPr>
                                <m:nor/>
                              </m:rPr>
                              <a:rPr lang="en-GB" sz="2800" b="1" dirty="0"/>
                              <m:t>)</m:t>
                            </m:r>
                          </m:e>
                          <m:sup>
                            <m:r>
                              <a:rPr lang="en-GB" sz="2800" b="1" i="1" dirty="0">
                                <a:latin typeface="Cambria Math" panose="02040503050406030204" pitchFamily="18" charset="0"/>
                              </a:rPr>
                              <m:t>𝒕𝒉</m:t>
                            </m:r>
                          </m:sup>
                        </m:sSup>
                        <m:r>
                          <a:rPr lang="en-GB" sz="2800" b="1" i="1" dirty="0" smtClean="0">
                            <a:latin typeface="Cambria Math" panose="02040503050406030204" pitchFamily="18" charset="0"/>
                          </a:rPr>
                          <m:t> </m:t>
                        </m:r>
                        <m:r>
                          <a:rPr lang="en-GB" sz="2800" b="1" i="1" dirty="0" smtClean="0">
                            <a:latin typeface="Cambria Math" panose="02040503050406030204" pitchFamily="18" charset="0"/>
                          </a:rPr>
                          <m:t>𝒐𝒃𝒔𝒆𝒓𝒗𝒂𝒕𝒊𝒐𝒏</m:t>
                        </m:r>
                        <m:r>
                          <a:rPr lang="en-GB" sz="2800" b="1" i="1" dirty="0" smtClean="0">
                            <a:latin typeface="Cambria Math" panose="02040503050406030204" pitchFamily="18" charset="0"/>
                          </a:rPr>
                          <m:t>+</m:t>
                        </m:r>
                        <m:sSup>
                          <m:sSupPr>
                            <m:ctrlPr>
                              <a:rPr lang="en-GB" sz="2800" b="1" i="1" dirty="0">
                                <a:latin typeface="Cambria Math" panose="02040503050406030204" pitchFamily="18" charset="0"/>
                              </a:rPr>
                            </m:ctrlPr>
                          </m:sSupPr>
                          <m:e>
                            <m:r>
                              <a:rPr lang="en-GB" sz="2800" b="1">
                                <a:latin typeface="Cambria Math" panose="02040503050406030204" pitchFamily="18" charset="0"/>
                              </a:rPr>
                              <m:t>(</m:t>
                            </m:r>
                            <m:f>
                              <m:fPr>
                                <m:ctrlPr>
                                  <a:rPr lang="en-GB" sz="2800" b="1" i="1">
                                    <a:latin typeface="Cambria Math" panose="02040503050406030204" pitchFamily="18" charset="0"/>
                                  </a:rPr>
                                </m:ctrlPr>
                              </m:fPr>
                              <m:num>
                                <m:r>
                                  <a:rPr lang="en-GB" sz="2800" b="1" i="1">
                                    <a:latin typeface="Cambria Math" panose="02040503050406030204" pitchFamily="18" charset="0"/>
                                  </a:rPr>
                                  <m:t>𝟔</m:t>
                                </m:r>
                              </m:num>
                              <m:den>
                                <m:r>
                                  <a:rPr lang="en-GB" sz="2800" b="1" i="1">
                                    <a:latin typeface="Cambria Math" panose="02040503050406030204" pitchFamily="18" charset="0"/>
                                  </a:rPr>
                                  <m:t>𝟐</m:t>
                                </m:r>
                              </m:den>
                            </m:f>
                            <m:r>
                              <a:rPr lang="en-GB" sz="2800" b="1" i="1" smtClean="0">
                                <a:latin typeface="Cambria Math" panose="02040503050406030204" pitchFamily="18" charset="0"/>
                              </a:rPr>
                              <m:t>+</m:t>
                            </m:r>
                            <m:r>
                              <a:rPr lang="en-GB" sz="2800" b="1" i="1" smtClean="0">
                                <a:latin typeface="Cambria Math" panose="02040503050406030204" pitchFamily="18" charset="0"/>
                              </a:rPr>
                              <m:t>𝟏</m:t>
                            </m:r>
                            <m:r>
                              <m:rPr>
                                <m:nor/>
                              </m:rPr>
                              <a:rPr lang="en-GB" sz="2800" b="1" dirty="0"/>
                              <m:t>)</m:t>
                            </m:r>
                          </m:e>
                          <m:sup>
                            <m:r>
                              <a:rPr lang="en-GB" sz="2800" b="1" i="1" dirty="0">
                                <a:latin typeface="Cambria Math" panose="02040503050406030204" pitchFamily="18" charset="0"/>
                              </a:rPr>
                              <m:t>𝒕𝒉</m:t>
                            </m:r>
                          </m:sup>
                        </m:sSup>
                        <m:r>
                          <a:rPr lang="en-GB" sz="2800" b="1" i="1" dirty="0">
                            <a:latin typeface="Cambria Math" panose="02040503050406030204" pitchFamily="18" charset="0"/>
                          </a:rPr>
                          <m:t>𝒐𝒃𝒔𝒆𝒓𝒗𝒂𝒕𝒊𝒐𝒏</m:t>
                        </m:r>
                      </m:num>
                      <m:den>
                        <m:r>
                          <a:rPr lang="en-GB" sz="2800" b="1" i="1" dirty="0" smtClean="0">
                            <a:latin typeface="Cambria Math" panose="02040503050406030204" pitchFamily="18" charset="0"/>
                          </a:rPr>
                          <m:t>𝟐</m:t>
                        </m:r>
                      </m:den>
                    </m:f>
                  </m:oMath>
                </a14:m>
                <a:endParaRPr lang="en-GB" sz="2800" dirty="0">
                  <a:latin typeface="+mj-lt"/>
                </a:endParaRPr>
              </a:p>
              <a:p>
                <a:r>
                  <a:rPr lang="en-GB" dirty="0">
                    <a:latin typeface="+mj-lt"/>
                  </a:rPr>
                  <a:t>= </a:t>
                </a:r>
                <a14:m>
                  <m:oMath xmlns:m="http://schemas.openxmlformats.org/officeDocument/2006/math">
                    <m:f>
                      <m:fPr>
                        <m:ctrlPr>
                          <a:rPr lang="en-GB" sz="1800" b="1" i="1" dirty="0" smtClean="0">
                            <a:latin typeface="Cambria Math" panose="02040503050406030204" pitchFamily="18" charset="0"/>
                          </a:rPr>
                        </m:ctrlPr>
                      </m:fPr>
                      <m:num>
                        <m:sSup>
                          <m:sSupPr>
                            <m:ctrlPr>
                              <a:rPr lang="en-GB" sz="1800" b="1" i="1" dirty="0">
                                <a:latin typeface="Cambria Math" panose="02040503050406030204" pitchFamily="18" charset="0"/>
                              </a:rPr>
                            </m:ctrlPr>
                          </m:sSupPr>
                          <m:e>
                            <m:r>
                              <a:rPr lang="en-GB" sz="1800" b="1" i="0" dirty="0" smtClean="0">
                                <a:latin typeface="Cambria Math" panose="02040503050406030204" pitchFamily="18" charset="0"/>
                              </a:rPr>
                              <m:t>𝟑</m:t>
                            </m:r>
                          </m:e>
                          <m:sup>
                            <m:r>
                              <a:rPr lang="en-GB" sz="1800" b="1" i="1" dirty="0" smtClean="0">
                                <a:latin typeface="Cambria Math" panose="02040503050406030204" pitchFamily="18" charset="0"/>
                              </a:rPr>
                              <m:t>𝒓𝒅</m:t>
                            </m:r>
                          </m:sup>
                        </m:sSup>
                        <m:r>
                          <a:rPr lang="en-GB" sz="1800" b="1" i="1" dirty="0" smtClean="0">
                            <a:latin typeface="Cambria Math" panose="02040503050406030204" pitchFamily="18" charset="0"/>
                          </a:rPr>
                          <m:t> </m:t>
                        </m:r>
                        <m:r>
                          <a:rPr lang="en-GB" sz="1800" b="1" i="1" dirty="0" smtClean="0">
                            <a:latin typeface="Cambria Math" panose="02040503050406030204" pitchFamily="18" charset="0"/>
                          </a:rPr>
                          <m:t>𝒐𝒃𝒔𝒆𝒓𝒗𝒂𝒕𝒊𝒐𝒏</m:t>
                        </m:r>
                        <m:r>
                          <a:rPr lang="en-GB" sz="1800" b="1" i="1" dirty="0" smtClean="0">
                            <a:latin typeface="Cambria Math" panose="02040503050406030204" pitchFamily="18" charset="0"/>
                          </a:rPr>
                          <m:t>+</m:t>
                        </m:r>
                        <m:sSup>
                          <m:sSupPr>
                            <m:ctrlPr>
                              <a:rPr lang="en-GB" sz="1800" b="1" i="1" dirty="0">
                                <a:latin typeface="Cambria Math" panose="02040503050406030204" pitchFamily="18" charset="0"/>
                              </a:rPr>
                            </m:ctrlPr>
                          </m:sSupPr>
                          <m:e>
                            <m:r>
                              <a:rPr lang="en-GB" sz="1800" b="1" i="0" dirty="0" smtClean="0">
                                <a:latin typeface="Cambria Math" panose="02040503050406030204" pitchFamily="18" charset="0"/>
                              </a:rPr>
                              <m:t>𝟒</m:t>
                            </m:r>
                          </m:e>
                          <m:sup>
                            <m:r>
                              <a:rPr lang="en-GB" sz="1800" b="1" i="1" dirty="0" smtClean="0">
                                <a:latin typeface="Cambria Math" panose="02040503050406030204" pitchFamily="18" charset="0"/>
                              </a:rPr>
                              <m:t>𝒕𝒉</m:t>
                            </m:r>
                          </m:sup>
                        </m:sSup>
                        <m:r>
                          <a:rPr lang="en-GB" sz="1800" b="1" i="1" dirty="0" smtClean="0">
                            <a:latin typeface="Cambria Math" panose="02040503050406030204" pitchFamily="18" charset="0"/>
                          </a:rPr>
                          <m:t> </m:t>
                        </m:r>
                        <m:r>
                          <a:rPr lang="en-GB" sz="1800" b="1" i="1" dirty="0" smtClean="0">
                            <a:latin typeface="Cambria Math" panose="02040503050406030204" pitchFamily="18" charset="0"/>
                          </a:rPr>
                          <m:t>𝒐𝒃𝒔𝒆𝒓𝒗𝒂𝒕𝒊𝒐𝒏</m:t>
                        </m:r>
                      </m:num>
                      <m:den>
                        <m:r>
                          <a:rPr lang="en-GB" sz="1800" b="1" i="1" dirty="0" smtClean="0">
                            <a:latin typeface="Cambria Math" panose="02040503050406030204" pitchFamily="18" charset="0"/>
                          </a:rPr>
                          <m:t>𝟐</m:t>
                        </m:r>
                      </m:den>
                    </m:f>
                  </m:oMath>
                </a14:m>
                <a:endParaRPr lang="en-GB" dirty="0">
                  <a:latin typeface="+mj-lt"/>
                </a:endParaRPr>
              </a:p>
              <a:p>
                <a:r>
                  <a:rPr lang="en-GB" dirty="0">
                    <a:latin typeface="+mj-lt"/>
                  </a:rPr>
                  <a:t>=</a:t>
                </a:r>
                <a:r>
                  <a:rPr lang="en-GB" sz="1800" b="1" dirty="0"/>
                  <a:t> </a:t>
                </a:r>
                <a14:m>
                  <m:oMath xmlns:m="http://schemas.openxmlformats.org/officeDocument/2006/math">
                    <m:f>
                      <m:fPr>
                        <m:ctrlPr>
                          <a:rPr lang="en-GB" sz="1800" b="1" i="1" dirty="0" smtClean="0">
                            <a:latin typeface="Cambria Math" panose="02040503050406030204" pitchFamily="18" charset="0"/>
                          </a:rPr>
                        </m:ctrlPr>
                      </m:fPr>
                      <m:num>
                        <m:r>
                          <a:rPr lang="en-GB" sz="1800" b="1" i="1" dirty="0" smtClean="0">
                            <a:latin typeface="Cambria Math" panose="02040503050406030204" pitchFamily="18" charset="0"/>
                          </a:rPr>
                          <m:t>𝟗</m:t>
                        </m:r>
                        <m:r>
                          <a:rPr lang="en-GB" sz="1800" b="1" i="1" dirty="0" smtClean="0">
                            <a:latin typeface="Cambria Math" panose="02040503050406030204" pitchFamily="18" charset="0"/>
                          </a:rPr>
                          <m:t>+</m:t>
                        </m:r>
                        <m:r>
                          <a:rPr lang="en-GB" sz="1800" b="1" i="1" dirty="0" smtClean="0">
                            <a:latin typeface="Cambria Math" panose="02040503050406030204" pitchFamily="18" charset="0"/>
                          </a:rPr>
                          <m:t>𝟏𝟎</m:t>
                        </m:r>
                      </m:num>
                      <m:den>
                        <m:r>
                          <a:rPr lang="en-GB" sz="1800" b="1" i="1" dirty="0" smtClean="0">
                            <a:latin typeface="Cambria Math" panose="02040503050406030204" pitchFamily="18" charset="0"/>
                          </a:rPr>
                          <m:t>𝟐</m:t>
                        </m:r>
                      </m:den>
                    </m:f>
                  </m:oMath>
                </a14:m>
                <a:endParaRPr lang="en-GB" dirty="0">
                  <a:latin typeface="+mj-lt"/>
                </a:endParaRPr>
              </a:p>
              <a:p>
                <a:r>
                  <a:rPr lang="en-GB" dirty="0">
                    <a:latin typeface="+mj-lt"/>
                  </a:rPr>
                  <a:t>= 9.5</a:t>
                </a:r>
              </a:p>
            </p:txBody>
          </p:sp>
        </mc:Choice>
        <mc:Fallback xmlns="">
          <p:sp>
            <p:nvSpPr>
              <p:cNvPr id="4" name="TextBox 3">
                <a:extLst>
                  <a:ext uri="{FF2B5EF4-FFF2-40B4-BE49-F238E27FC236}">
                    <a16:creationId xmlns:a16="http://schemas.microsoft.com/office/drawing/2014/main" id="{7EAD17D4-6383-1A14-094F-346F55E50E91}"/>
                  </a:ext>
                </a:extLst>
              </p:cNvPr>
              <p:cNvSpPr txBox="1">
                <a:spLocks noRot="1" noChangeAspect="1" noMove="1" noResize="1" noEditPoints="1" noAdjustHandles="1" noChangeArrowheads="1" noChangeShapeType="1" noTextEdit="1"/>
              </p:cNvSpPr>
              <p:nvPr/>
            </p:nvSpPr>
            <p:spPr>
              <a:xfrm>
                <a:off x="519946" y="729570"/>
                <a:ext cx="11139530" cy="5779596"/>
              </a:xfrm>
              <a:prstGeom prst="rect">
                <a:avLst/>
              </a:prstGeom>
              <a:blipFill>
                <a:blip r:embed="rId2"/>
                <a:stretch>
                  <a:fillRect l="-438" t="-633" b="-738"/>
                </a:stretch>
              </a:blipFill>
            </p:spPr>
            <p:txBody>
              <a:bodyPr/>
              <a:lstStyle/>
              <a:p>
                <a:r>
                  <a:rPr lang="en-IN">
                    <a:noFill/>
                  </a:rPr>
                  <a:t> </a:t>
                </a:r>
              </a:p>
            </p:txBody>
          </p:sp>
        </mc:Fallback>
      </mc:AlternateContent>
    </p:spTree>
    <p:extLst>
      <p:ext uri="{BB962C8B-B14F-4D97-AF65-F5344CB8AC3E}">
        <p14:creationId xmlns:p14="http://schemas.microsoft.com/office/powerpoint/2010/main" val="30461713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4D43C2-6482-FB7F-223B-398698E19CF5}"/>
              </a:ext>
            </a:extLst>
          </p:cNvPr>
          <p:cNvSpPr txBox="1"/>
          <p:nvPr/>
        </p:nvSpPr>
        <p:spPr>
          <a:xfrm>
            <a:off x="-6289" y="0"/>
            <a:ext cx="12192000" cy="523220"/>
          </a:xfrm>
          <a:prstGeom prst="rect">
            <a:avLst/>
          </a:prstGeom>
          <a:solidFill>
            <a:srgbClr val="002060"/>
          </a:solidFill>
        </p:spPr>
        <p:txBody>
          <a:bodyPr wrap="square" rtlCol="0" anchor="ctr">
            <a:spAutoFit/>
          </a:bodyPr>
          <a:lstStyle/>
          <a:p>
            <a:pPr algn="ctr"/>
            <a:r>
              <a:rPr lang="en-GB" sz="2800" b="1" dirty="0">
                <a:solidFill>
                  <a:schemeClr val="bg1"/>
                </a:solidFill>
                <a:latin typeface="Segoe UI" panose="020B0502040204020203" pitchFamily="34" charset="0"/>
              </a:rPr>
              <a:t>Mode</a:t>
            </a:r>
            <a:endParaRPr lang="en-IN" sz="2800" b="1" dirty="0">
              <a:solidFill>
                <a:schemeClr val="bg1"/>
              </a:solidFill>
              <a:latin typeface="Segoe UI" panose="020B0502040204020203" pitchFamily="34" charset="0"/>
            </a:endParaRPr>
          </a:p>
        </p:txBody>
      </p:sp>
      <p:sp>
        <p:nvSpPr>
          <p:cNvPr id="2" name="AutoShape 2" descr="The derivative as a function - Ximera">
            <a:extLst>
              <a:ext uri="{FF2B5EF4-FFF2-40B4-BE49-F238E27FC236}">
                <a16:creationId xmlns:a16="http://schemas.microsoft.com/office/drawing/2014/main" id="{2E4C6A66-5DB2-ADEF-1982-35DE82A806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TextBox 2">
            <a:extLst>
              <a:ext uri="{FF2B5EF4-FFF2-40B4-BE49-F238E27FC236}">
                <a16:creationId xmlns:a16="http://schemas.microsoft.com/office/drawing/2014/main" id="{EC4F0FB5-EA10-0FB2-66F4-B36F8A14FEC5}"/>
              </a:ext>
            </a:extLst>
          </p:cNvPr>
          <p:cNvSpPr txBox="1"/>
          <p:nvPr/>
        </p:nvSpPr>
        <p:spPr>
          <a:xfrm>
            <a:off x="268941" y="735106"/>
            <a:ext cx="11564471" cy="5632311"/>
          </a:xfrm>
          <a:prstGeom prst="rect">
            <a:avLst/>
          </a:prstGeom>
          <a:noFill/>
        </p:spPr>
        <p:txBody>
          <a:bodyPr wrap="square" rtlCol="0">
            <a:spAutoFit/>
          </a:bodyPr>
          <a:lstStyle/>
          <a:p>
            <a:r>
              <a:rPr lang="en-GB" dirty="0"/>
              <a:t>In a dataset mode is the value of the observation that </a:t>
            </a:r>
            <a:r>
              <a:rPr lang="en-GB" b="1" dirty="0"/>
              <a:t>appears most frequently.</a:t>
            </a:r>
          </a:p>
          <a:p>
            <a:r>
              <a:rPr lang="en-GB" dirty="0"/>
              <a:t>The value of the observation that appears most frequently</a:t>
            </a:r>
            <a:r>
              <a:rPr lang="en-GB" b="1" dirty="0"/>
              <a:t>.</a:t>
            </a:r>
          </a:p>
          <a:p>
            <a:r>
              <a:rPr lang="en-GB" b="1" dirty="0"/>
              <a:t>Example :</a:t>
            </a:r>
          </a:p>
          <a:p>
            <a:endParaRPr lang="en-IN" b="1" dirty="0"/>
          </a:p>
          <a:p>
            <a:endParaRPr lang="en-IN" b="1" dirty="0"/>
          </a:p>
          <a:p>
            <a:endParaRPr lang="en-IN" b="1" dirty="0"/>
          </a:p>
          <a:p>
            <a:r>
              <a:rPr lang="en-IN" dirty="0"/>
              <a:t>The frequency table for above data is shown below</a:t>
            </a:r>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r>
              <a:rPr lang="en-IN" dirty="0"/>
              <a:t>As we can see that value 1 is occurring most number of time (8 times) the mode is 1.</a:t>
            </a:r>
          </a:p>
          <a:p>
            <a:endParaRPr lang="en-IN" dirty="0"/>
          </a:p>
          <a:p>
            <a:r>
              <a:rPr lang="en-IN" b="1" dirty="0"/>
              <a:t>Note*</a:t>
            </a:r>
            <a:r>
              <a:rPr lang="en-IN" dirty="0"/>
              <a:t> : A dataset can consist of more than 1 mode which is called multimodal dataset.</a:t>
            </a:r>
          </a:p>
        </p:txBody>
      </p:sp>
      <p:pic>
        <p:nvPicPr>
          <p:cNvPr id="6" name="Picture 5">
            <a:extLst>
              <a:ext uri="{FF2B5EF4-FFF2-40B4-BE49-F238E27FC236}">
                <a16:creationId xmlns:a16="http://schemas.microsoft.com/office/drawing/2014/main" id="{ADE6F5E0-EE17-9E94-77C8-0B9E4E1EA9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588" y="1593389"/>
            <a:ext cx="7422523" cy="868755"/>
          </a:xfrm>
          <a:prstGeom prst="rect">
            <a:avLst/>
          </a:prstGeom>
        </p:spPr>
      </p:pic>
      <p:pic>
        <p:nvPicPr>
          <p:cNvPr id="10" name="Picture 9">
            <a:extLst>
              <a:ext uri="{FF2B5EF4-FFF2-40B4-BE49-F238E27FC236}">
                <a16:creationId xmlns:a16="http://schemas.microsoft.com/office/drawing/2014/main" id="{B557A089-C46B-6293-3FA6-AF3DD660B86E}"/>
              </a:ext>
            </a:extLst>
          </p:cNvPr>
          <p:cNvPicPr>
            <a:picLocks noChangeAspect="1"/>
          </p:cNvPicPr>
          <p:nvPr/>
        </p:nvPicPr>
        <p:blipFill>
          <a:blip r:embed="rId3"/>
          <a:stretch>
            <a:fillRect/>
          </a:stretch>
        </p:blipFill>
        <p:spPr>
          <a:xfrm>
            <a:off x="358589" y="2698376"/>
            <a:ext cx="4903694" cy="2566235"/>
          </a:xfrm>
          <a:prstGeom prst="rect">
            <a:avLst/>
          </a:prstGeom>
        </p:spPr>
      </p:pic>
    </p:spTree>
    <p:extLst>
      <p:ext uri="{BB962C8B-B14F-4D97-AF65-F5344CB8AC3E}">
        <p14:creationId xmlns:p14="http://schemas.microsoft.com/office/powerpoint/2010/main" val="448842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6BA10F5-0EF3-E705-F4ED-189FF47262D2}"/>
              </a:ext>
            </a:extLst>
          </p:cNvPr>
          <p:cNvGrpSpPr/>
          <p:nvPr/>
        </p:nvGrpSpPr>
        <p:grpSpPr>
          <a:xfrm>
            <a:off x="-6289" y="0"/>
            <a:ext cx="12192000" cy="6669742"/>
            <a:chOff x="-6289" y="0"/>
            <a:chExt cx="12192000" cy="6669742"/>
          </a:xfrm>
        </p:grpSpPr>
        <p:sp>
          <p:nvSpPr>
            <p:cNvPr id="4" name="TextBox 3">
              <a:extLst>
                <a:ext uri="{FF2B5EF4-FFF2-40B4-BE49-F238E27FC236}">
                  <a16:creationId xmlns:a16="http://schemas.microsoft.com/office/drawing/2014/main" id="{694D43C2-6482-FB7F-223B-398698E19CF5}"/>
                </a:ext>
              </a:extLst>
            </p:cNvPr>
            <p:cNvSpPr txBox="1"/>
            <p:nvPr/>
          </p:nvSpPr>
          <p:spPr>
            <a:xfrm>
              <a:off x="-6289" y="0"/>
              <a:ext cx="12192000" cy="523220"/>
            </a:xfrm>
            <a:prstGeom prst="rect">
              <a:avLst/>
            </a:prstGeom>
            <a:solidFill>
              <a:srgbClr val="002060"/>
            </a:solidFill>
          </p:spPr>
          <p:txBody>
            <a:bodyPr wrap="square" rtlCol="0" anchor="ctr">
              <a:spAutoFit/>
            </a:bodyPr>
            <a:lstStyle/>
            <a:p>
              <a:pPr algn="ctr"/>
              <a:r>
                <a:rPr lang="en-GB" sz="2800" b="1" dirty="0">
                  <a:solidFill>
                    <a:schemeClr val="bg1"/>
                  </a:solidFill>
                  <a:latin typeface="Segoe UI" panose="020B0502040204020203" pitchFamily="34" charset="0"/>
                </a:rPr>
                <a:t>Weighted mean</a:t>
              </a:r>
              <a:endParaRPr lang="en-IN" sz="2800" b="1" dirty="0">
                <a:solidFill>
                  <a:schemeClr val="bg1"/>
                </a:solidFill>
                <a:latin typeface="Segoe UI" panose="020B0502040204020203" pitchFamily="34" charset="0"/>
              </a:endParaRPr>
            </a:p>
          </p:txBody>
        </p:sp>
        <p:sp>
          <p:nvSpPr>
            <p:cNvPr id="2" name="AutoShape 2" descr="The derivative as a function - Ximera">
              <a:extLst>
                <a:ext uri="{FF2B5EF4-FFF2-40B4-BE49-F238E27FC236}">
                  <a16:creationId xmlns:a16="http://schemas.microsoft.com/office/drawing/2014/main" id="{2E4C6A66-5DB2-ADEF-1982-35DE82A806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TextBox 2">
              <a:extLst>
                <a:ext uri="{FF2B5EF4-FFF2-40B4-BE49-F238E27FC236}">
                  <a16:creationId xmlns:a16="http://schemas.microsoft.com/office/drawing/2014/main" id="{EC4F0FB5-EA10-0FB2-66F4-B36F8A14FEC5}"/>
                </a:ext>
              </a:extLst>
            </p:cNvPr>
            <p:cNvSpPr txBox="1"/>
            <p:nvPr/>
          </p:nvSpPr>
          <p:spPr>
            <a:xfrm>
              <a:off x="307475" y="735106"/>
              <a:ext cx="11564471" cy="2585323"/>
            </a:xfrm>
            <a:prstGeom prst="rect">
              <a:avLst/>
            </a:prstGeom>
            <a:noFill/>
          </p:spPr>
          <p:txBody>
            <a:bodyPr wrap="square" rtlCol="0">
              <a:spAutoFit/>
            </a:bodyPr>
            <a:lstStyle/>
            <a:p>
              <a:r>
                <a:rPr lang="en-GB" dirty="0">
                  <a:latin typeface="+mj-lt"/>
                </a:rPr>
                <a:t>The weighted mean is a convenient way to compute the arithmetic mean when there are several observations of the same value.</a:t>
              </a:r>
            </a:p>
            <a:p>
              <a:r>
                <a:rPr lang="en-GB" dirty="0">
                  <a:latin typeface="+mj-lt"/>
                </a:rPr>
                <a:t>the weighted mean of a set of numbers designated x1, x2, x3, . . . , xn with the corresponding weights w1, w2, w3, . . . , wn is computed by:</a:t>
              </a:r>
            </a:p>
            <a:p>
              <a:endParaRPr lang="en-GB" dirty="0">
                <a:latin typeface="+mj-lt"/>
              </a:endParaRPr>
            </a:p>
            <a:p>
              <a:endParaRPr lang="en-GB" dirty="0">
                <a:latin typeface="+mj-lt"/>
              </a:endParaRPr>
            </a:p>
            <a:p>
              <a:endParaRPr lang="en-GB" dirty="0">
                <a:latin typeface="+mj-lt"/>
              </a:endParaRPr>
            </a:p>
            <a:p>
              <a:endParaRPr lang="en-GB" dirty="0">
                <a:latin typeface="+mj-lt"/>
              </a:endParaRPr>
            </a:p>
            <a:p>
              <a:endParaRPr lang="en-GB" dirty="0">
                <a:latin typeface="+mj-lt"/>
              </a:endParaRPr>
            </a:p>
          </p:txBody>
        </p:sp>
        <p:pic>
          <p:nvPicPr>
            <p:cNvPr id="6" name="Picture 5">
              <a:extLst>
                <a:ext uri="{FF2B5EF4-FFF2-40B4-BE49-F238E27FC236}">
                  <a16:creationId xmlns:a16="http://schemas.microsoft.com/office/drawing/2014/main" id="{D07E037D-15B9-D4FD-C2E2-BA6A43016EF4}"/>
                </a:ext>
              </a:extLst>
            </p:cNvPr>
            <p:cNvPicPr>
              <a:picLocks noChangeAspect="1"/>
            </p:cNvPicPr>
            <p:nvPr/>
          </p:nvPicPr>
          <p:blipFill>
            <a:blip r:embed="rId2"/>
            <a:stretch>
              <a:fillRect/>
            </a:stretch>
          </p:blipFill>
          <p:spPr>
            <a:xfrm>
              <a:off x="1365867" y="2050420"/>
              <a:ext cx="8169348" cy="746825"/>
            </a:xfrm>
            <a:prstGeom prst="rect">
              <a:avLst/>
            </a:prstGeom>
          </p:spPr>
        </p:pic>
        <p:pic>
          <p:nvPicPr>
            <p:cNvPr id="8" name="Picture 7">
              <a:extLst>
                <a:ext uri="{FF2B5EF4-FFF2-40B4-BE49-F238E27FC236}">
                  <a16:creationId xmlns:a16="http://schemas.microsoft.com/office/drawing/2014/main" id="{F76545B7-431F-6DBB-69F2-3CD1268A404E}"/>
                </a:ext>
              </a:extLst>
            </p:cNvPr>
            <p:cNvPicPr>
              <a:picLocks noChangeAspect="1"/>
            </p:cNvPicPr>
            <p:nvPr/>
          </p:nvPicPr>
          <p:blipFill>
            <a:blip r:embed="rId3"/>
            <a:stretch>
              <a:fillRect/>
            </a:stretch>
          </p:blipFill>
          <p:spPr>
            <a:xfrm>
              <a:off x="320054" y="2985389"/>
              <a:ext cx="7877301" cy="3684353"/>
            </a:xfrm>
            <a:prstGeom prst="rect">
              <a:avLst/>
            </a:prstGeom>
          </p:spPr>
        </p:pic>
      </p:grpSp>
    </p:spTree>
    <p:extLst>
      <p:ext uri="{BB962C8B-B14F-4D97-AF65-F5344CB8AC3E}">
        <p14:creationId xmlns:p14="http://schemas.microsoft.com/office/powerpoint/2010/main" val="887098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4D43C2-6482-FB7F-223B-398698E19CF5}"/>
              </a:ext>
            </a:extLst>
          </p:cNvPr>
          <p:cNvSpPr txBox="1"/>
          <p:nvPr/>
        </p:nvSpPr>
        <p:spPr>
          <a:xfrm>
            <a:off x="-6289" y="0"/>
            <a:ext cx="12192000" cy="523220"/>
          </a:xfrm>
          <a:prstGeom prst="rect">
            <a:avLst/>
          </a:prstGeom>
          <a:solidFill>
            <a:srgbClr val="002060"/>
          </a:solidFill>
        </p:spPr>
        <p:txBody>
          <a:bodyPr wrap="square" rtlCol="0" anchor="ctr">
            <a:spAutoFit/>
          </a:bodyPr>
          <a:lstStyle/>
          <a:p>
            <a:pPr algn="ctr"/>
            <a:r>
              <a:rPr lang="en-GB" sz="2800" b="1" dirty="0">
                <a:solidFill>
                  <a:schemeClr val="bg1"/>
                </a:solidFill>
                <a:latin typeface="Segoe UI" panose="020B0502040204020203" pitchFamily="34" charset="0"/>
              </a:rPr>
              <a:t>Geometric mean</a:t>
            </a:r>
            <a:endParaRPr lang="en-IN" sz="2800" b="1" dirty="0">
              <a:solidFill>
                <a:schemeClr val="bg1"/>
              </a:solidFill>
              <a:latin typeface="Segoe UI" panose="020B0502040204020203" pitchFamily="34" charset="0"/>
            </a:endParaRPr>
          </a:p>
        </p:txBody>
      </p:sp>
      <p:sp>
        <p:nvSpPr>
          <p:cNvPr id="2" name="AutoShape 2" descr="The derivative as a function - Ximera">
            <a:extLst>
              <a:ext uri="{FF2B5EF4-FFF2-40B4-BE49-F238E27FC236}">
                <a16:creationId xmlns:a16="http://schemas.microsoft.com/office/drawing/2014/main" id="{2E4C6A66-5DB2-ADEF-1982-35DE82A806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TextBox 2">
            <a:extLst>
              <a:ext uri="{FF2B5EF4-FFF2-40B4-BE49-F238E27FC236}">
                <a16:creationId xmlns:a16="http://schemas.microsoft.com/office/drawing/2014/main" id="{EC4F0FB5-EA10-0FB2-66F4-B36F8A14FEC5}"/>
              </a:ext>
            </a:extLst>
          </p:cNvPr>
          <p:cNvSpPr txBox="1"/>
          <p:nvPr/>
        </p:nvSpPr>
        <p:spPr>
          <a:xfrm>
            <a:off x="268941" y="735106"/>
            <a:ext cx="11564471" cy="2585323"/>
          </a:xfrm>
          <a:prstGeom prst="rect">
            <a:avLst/>
          </a:prstGeom>
          <a:noFill/>
        </p:spPr>
        <p:txBody>
          <a:bodyPr wrap="square" rtlCol="0">
            <a:spAutoFit/>
          </a:bodyPr>
          <a:lstStyle/>
          <a:p>
            <a:r>
              <a:rPr lang="en-GB" dirty="0">
                <a:latin typeface="+mj-lt"/>
              </a:rPr>
              <a:t>The geometric mean is useful in finding the average change of percentages, ratios, indexes, or growth rates over time.</a:t>
            </a:r>
          </a:p>
          <a:p>
            <a:r>
              <a:rPr lang="en-GB" dirty="0">
                <a:latin typeface="+mj-lt"/>
              </a:rPr>
              <a:t>The geometric mean of a set of n positive numbers is defined as the nth root of the product of n values. The formula for the geometric mean is written:</a:t>
            </a:r>
          </a:p>
          <a:p>
            <a:endParaRPr lang="en-GB" dirty="0">
              <a:latin typeface="+mj-lt"/>
            </a:endParaRPr>
          </a:p>
          <a:p>
            <a:endParaRPr lang="en-GB" dirty="0">
              <a:latin typeface="+mj-lt"/>
            </a:endParaRPr>
          </a:p>
          <a:p>
            <a:endParaRPr lang="en-GB" dirty="0">
              <a:latin typeface="+mj-lt"/>
            </a:endParaRPr>
          </a:p>
          <a:p>
            <a:endParaRPr lang="en-GB" dirty="0">
              <a:latin typeface="+mj-lt"/>
            </a:endParaRPr>
          </a:p>
          <a:p>
            <a:endParaRPr lang="en-GB" dirty="0">
              <a:latin typeface="+mj-lt"/>
            </a:endParaRPr>
          </a:p>
          <a:p>
            <a:endParaRPr lang="en-IN" dirty="0">
              <a:latin typeface="+mj-lt"/>
            </a:endParaRPr>
          </a:p>
        </p:txBody>
      </p:sp>
      <p:pic>
        <p:nvPicPr>
          <p:cNvPr id="7" name="Picture 6">
            <a:extLst>
              <a:ext uri="{FF2B5EF4-FFF2-40B4-BE49-F238E27FC236}">
                <a16:creationId xmlns:a16="http://schemas.microsoft.com/office/drawing/2014/main" id="{A7CB28F8-3CEF-CE6E-96B1-B5DBCF090BD3}"/>
              </a:ext>
            </a:extLst>
          </p:cNvPr>
          <p:cNvPicPr>
            <a:picLocks noChangeAspect="1"/>
          </p:cNvPicPr>
          <p:nvPr/>
        </p:nvPicPr>
        <p:blipFill>
          <a:blip r:embed="rId2"/>
          <a:stretch>
            <a:fillRect/>
          </a:stretch>
        </p:blipFill>
        <p:spPr>
          <a:xfrm>
            <a:off x="626990" y="1697586"/>
            <a:ext cx="7262489" cy="632515"/>
          </a:xfrm>
          <a:prstGeom prst="rect">
            <a:avLst/>
          </a:prstGeom>
        </p:spPr>
      </p:pic>
      <p:pic>
        <p:nvPicPr>
          <p:cNvPr id="9" name="Picture 8">
            <a:extLst>
              <a:ext uri="{FF2B5EF4-FFF2-40B4-BE49-F238E27FC236}">
                <a16:creationId xmlns:a16="http://schemas.microsoft.com/office/drawing/2014/main" id="{96EB7F52-7537-84AB-2E47-D72339193A9C}"/>
              </a:ext>
            </a:extLst>
          </p:cNvPr>
          <p:cNvPicPr>
            <a:picLocks noChangeAspect="1"/>
          </p:cNvPicPr>
          <p:nvPr/>
        </p:nvPicPr>
        <p:blipFill>
          <a:blip r:embed="rId3"/>
          <a:stretch>
            <a:fillRect/>
          </a:stretch>
        </p:blipFill>
        <p:spPr>
          <a:xfrm>
            <a:off x="268941" y="3015424"/>
            <a:ext cx="9396274" cy="1600339"/>
          </a:xfrm>
          <a:prstGeom prst="rect">
            <a:avLst/>
          </a:prstGeom>
        </p:spPr>
      </p:pic>
    </p:spTree>
    <p:extLst>
      <p:ext uri="{BB962C8B-B14F-4D97-AF65-F5344CB8AC3E}">
        <p14:creationId xmlns:p14="http://schemas.microsoft.com/office/powerpoint/2010/main" val="15580636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88D2FE7-6BD9-5AAE-5083-5822EEDF66DC}"/>
              </a:ext>
            </a:extLst>
          </p:cNvPr>
          <p:cNvSpPr txBox="1"/>
          <p:nvPr/>
        </p:nvSpPr>
        <p:spPr>
          <a:xfrm>
            <a:off x="177192" y="2767280"/>
            <a:ext cx="7044179" cy="1938992"/>
          </a:xfrm>
          <a:prstGeom prst="rect">
            <a:avLst/>
          </a:prstGeom>
          <a:noFill/>
        </p:spPr>
        <p:txBody>
          <a:bodyPr wrap="square" rtlCol="0">
            <a:spAutoFit/>
          </a:bodyPr>
          <a:lstStyle/>
          <a:p>
            <a:r>
              <a:rPr lang="en-GB" sz="6000" dirty="0">
                <a:latin typeface="Britannic Bold" panose="020B0903060703020204" pitchFamily="34" charset="0"/>
              </a:rPr>
              <a:t>Measures of Dispersion</a:t>
            </a:r>
          </a:p>
        </p:txBody>
      </p:sp>
      <p:sp>
        <p:nvSpPr>
          <p:cNvPr id="6" name="Rectangle 5">
            <a:extLst>
              <a:ext uri="{FF2B5EF4-FFF2-40B4-BE49-F238E27FC236}">
                <a16:creationId xmlns:a16="http://schemas.microsoft.com/office/drawing/2014/main" id="{BDB9C418-C2CF-E13D-28D1-59E02AC3C7C6}"/>
              </a:ext>
            </a:extLst>
          </p:cNvPr>
          <p:cNvSpPr/>
          <p:nvPr/>
        </p:nvSpPr>
        <p:spPr>
          <a:xfrm>
            <a:off x="0" y="4706272"/>
            <a:ext cx="12192000" cy="2151728"/>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highlight>
                <a:srgbClr val="00FF00"/>
              </a:highlight>
            </a:endParaRPr>
          </a:p>
        </p:txBody>
      </p:sp>
    </p:spTree>
    <p:extLst>
      <p:ext uri="{BB962C8B-B14F-4D97-AF65-F5344CB8AC3E}">
        <p14:creationId xmlns:p14="http://schemas.microsoft.com/office/powerpoint/2010/main" val="644302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4D43C2-6482-FB7F-223B-398698E19CF5}"/>
              </a:ext>
            </a:extLst>
          </p:cNvPr>
          <p:cNvSpPr txBox="1"/>
          <p:nvPr/>
        </p:nvSpPr>
        <p:spPr>
          <a:xfrm>
            <a:off x="-6289" y="0"/>
            <a:ext cx="12192000" cy="523220"/>
          </a:xfrm>
          <a:prstGeom prst="rect">
            <a:avLst/>
          </a:prstGeom>
          <a:solidFill>
            <a:srgbClr val="002060"/>
          </a:solidFill>
        </p:spPr>
        <p:txBody>
          <a:bodyPr wrap="square" rtlCol="0" anchor="ctr">
            <a:spAutoFit/>
          </a:bodyPr>
          <a:lstStyle/>
          <a:p>
            <a:pPr algn="ctr"/>
            <a:r>
              <a:rPr lang="en-GB" sz="2800" b="1" dirty="0">
                <a:solidFill>
                  <a:schemeClr val="bg1"/>
                </a:solidFill>
                <a:latin typeface="Segoe UI" panose="020B0502040204020203" pitchFamily="34" charset="0"/>
              </a:rPr>
              <a:t>Measure of Dispersion</a:t>
            </a:r>
            <a:endParaRPr lang="en-IN" sz="2800" b="1" dirty="0">
              <a:solidFill>
                <a:schemeClr val="bg1"/>
              </a:solidFill>
              <a:latin typeface="Segoe UI" panose="020B0502040204020203" pitchFamily="34" charset="0"/>
            </a:endParaRPr>
          </a:p>
        </p:txBody>
      </p:sp>
      <p:sp>
        <p:nvSpPr>
          <p:cNvPr id="2" name="AutoShape 2" descr="The derivative as a function - Ximera">
            <a:extLst>
              <a:ext uri="{FF2B5EF4-FFF2-40B4-BE49-F238E27FC236}">
                <a16:creationId xmlns:a16="http://schemas.microsoft.com/office/drawing/2014/main" id="{2E4C6A66-5DB2-ADEF-1982-35DE82A806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TextBox 2">
            <a:extLst>
              <a:ext uri="{FF2B5EF4-FFF2-40B4-BE49-F238E27FC236}">
                <a16:creationId xmlns:a16="http://schemas.microsoft.com/office/drawing/2014/main" id="{EC4F0FB5-EA10-0FB2-66F4-B36F8A14FEC5}"/>
              </a:ext>
            </a:extLst>
          </p:cNvPr>
          <p:cNvSpPr txBox="1"/>
          <p:nvPr/>
        </p:nvSpPr>
        <p:spPr>
          <a:xfrm>
            <a:off x="268941" y="735106"/>
            <a:ext cx="11564471" cy="1754326"/>
          </a:xfrm>
          <a:prstGeom prst="rect">
            <a:avLst/>
          </a:prstGeom>
          <a:noFill/>
        </p:spPr>
        <p:txBody>
          <a:bodyPr wrap="square" rtlCol="0">
            <a:spAutoFit/>
          </a:bodyPr>
          <a:lstStyle/>
          <a:p>
            <a:endParaRPr lang="en-GB" dirty="0">
              <a:latin typeface="+mj-lt"/>
            </a:endParaRPr>
          </a:p>
          <a:p>
            <a:endParaRPr lang="en-GB" dirty="0">
              <a:latin typeface="+mj-lt"/>
            </a:endParaRPr>
          </a:p>
          <a:p>
            <a:endParaRPr lang="en-GB" dirty="0">
              <a:latin typeface="+mj-lt"/>
            </a:endParaRPr>
          </a:p>
          <a:p>
            <a:endParaRPr lang="en-GB" dirty="0">
              <a:latin typeface="+mj-lt"/>
            </a:endParaRPr>
          </a:p>
          <a:p>
            <a:endParaRPr lang="en-GB" dirty="0">
              <a:latin typeface="+mj-lt"/>
            </a:endParaRPr>
          </a:p>
          <a:p>
            <a:endParaRPr lang="en-IN" dirty="0">
              <a:latin typeface="+mj-lt"/>
            </a:endParaRPr>
          </a:p>
        </p:txBody>
      </p:sp>
      <p:sp>
        <p:nvSpPr>
          <p:cNvPr id="5" name="TextBox 4">
            <a:extLst>
              <a:ext uri="{FF2B5EF4-FFF2-40B4-BE49-F238E27FC236}">
                <a16:creationId xmlns:a16="http://schemas.microsoft.com/office/drawing/2014/main" id="{0B5991DC-AA1F-C9B0-5853-C73148861F64}"/>
              </a:ext>
            </a:extLst>
          </p:cNvPr>
          <p:cNvSpPr txBox="1"/>
          <p:nvPr/>
        </p:nvSpPr>
        <p:spPr>
          <a:xfrm>
            <a:off x="197224" y="672353"/>
            <a:ext cx="11869270" cy="1200329"/>
          </a:xfrm>
          <a:prstGeom prst="rect">
            <a:avLst/>
          </a:prstGeom>
          <a:noFill/>
        </p:spPr>
        <p:txBody>
          <a:bodyPr wrap="square" rtlCol="0">
            <a:spAutoFit/>
          </a:bodyPr>
          <a:lstStyle/>
          <a:p>
            <a:r>
              <a:rPr lang="en-GB" b="1" dirty="0"/>
              <a:t>Why should we study Measure of Dispersion?</a:t>
            </a:r>
          </a:p>
          <a:p>
            <a:r>
              <a:rPr lang="en-GB" dirty="0">
                <a:latin typeface="+mj-lt"/>
              </a:rPr>
              <a:t>A measure of location, such as the mean, median, or mode, only describes the center of the data. </a:t>
            </a:r>
          </a:p>
          <a:p>
            <a:r>
              <a:rPr lang="en-GB" dirty="0">
                <a:latin typeface="+mj-lt"/>
              </a:rPr>
              <a:t>It is valuable from that standpoint, but it does not tell us anything about the spread of the data. </a:t>
            </a:r>
          </a:p>
          <a:p>
            <a:endParaRPr lang="en-IN" dirty="0">
              <a:latin typeface="+mj-lt"/>
            </a:endParaRPr>
          </a:p>
        </p:txBody>
      </p:sp>
      <p:pic>
        <p:nvPicPr>
          <p:cNvPr id="9" name="Picture 8">
            <a:extLst>
              <a:ext uri="{FF2B5EF4-FFF2-40B4-BE49-F238E27FC236}">
                <a16:creationId xmlns:a16="http://schemas.microsoft.com/office/drawing/2014/main" id="{0552D882-C7BB-7590-EC79-8E82B0665C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4458" y="1872682"/>
            <a:ext cx="6934801" cy="3817951"/>
          </a:xfrm>
          <a:prstGeom prst="rect">
            <a:avLst/>
          </a:prstGeom>
        </p:spPr>
      </p:pic>
    </p:spTree>
    <p:extLst>
      <p:ext uri="{BB962C8B-B14F-4D97-AF65-F5344CB8AC3E}">
        <p14:creationId xmlns:p14="http://schemas.microsoft.com/office/powerpoint/2010/main" val="41231651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4D43C2-6482-FB7F-223B-398698E19CF5}"/>
              </a:ext>
            </a:extLst>
          </p:cNvPr>
          <p:cNvSpPr txBox="1"/>
          <p:nvPr/>
        </p:nvSpPr>
        <p:spPr>
          <a:xfrm>
            <a:off x="-6289" y="0"/>
            <a:ext cx="12192000" cy="523220"/>
          </a:xfrm>
          <a:prstGeom prst="rect">
            <a:avLst/>
          </a:prstGeom>
          <a:solidFill>
            <a:srgbClr val="002060"/>
          </a:solidFill>
        </p:spPr>
        <p:txBody>
          <a:bodyPr wrap="square" rtlCol="0" anchor="ctr">
            <a:spAutoFit/>
          </a:bodyPr>
          <a:lstStyle/>
          <a:p>
            <a:pPr algn="ctr"/>
            <a:r>
              <a:rPr lang="en-GB" sz="2800" b="1" dirty="0">
                <a:solidFill>
                  <a:schemeClr val="bg1"/>
                </a:solidFill>
                <a:latin typeface="Segoe UI" panose="020B0502040204020203" pitchFamily="34" charset="0"/>
              </a:rPr>
              <a:t>Range</a:t>
            </a:r>
            <a:endParaRPr lang="en-IN" sz="2800" b="1" dirty="0">
              <a:solidFill>
                <a:schemeClr val="bg1"/>
              </a:solidFill>
              <a:latin typeface="Segoe UI" panose="020B0502040204020203" pitchFamily="34" charset="0"/>
            </a:endParaRPr>
          </a:p>
        </p:txBody>
      </p:sp>
      <p:sp>
        <p:nvSpPr>
          <p:cNvPr id="2" name="AutoShape 2" descr="The derivative as a function - Ximera">
            <a:extLst>
              <a:ext uri="{FF2B5EF4-FFF2-40B4-BE49-F238E27FC236}">
                <a16:creationId xmlns:a16="http://schemas.microsoft.com/office/drawing/2014/main" id="{2E4C6A66-5DB2-ADEF-1982-35DE82A806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TextBox 2">
            <a:extLst>
              <a:ext uri="{FF2B5EF4-FFF2-40B4-BE49-F238E27FC236}">
                <a16:creationId xmlns:a16="http://schemas.microsoft.com/office/drawing/2014/main" id="{EC4F0FB5-EA10-0FB2-66F4-B36F8A14FEC5}"/>
              </a:ext>
            </a:extLst>
          </p:cNvPr>
          <p:cNvSpPr txBox="1"/>
          <p:nvPr/>
        </p:nvSpPr>
        <p:spPr>
          <a:xfrm>
            <a:off x="268941" y="735106"/>
            <a:ext cx="11564471" cy="1754326"/>
          </a:xfrm>
          <a:prstGeom prst="rect">
            <a:avLst/>
          </a:prstGeom>
          <a:noFill/>
        </p:spPr>
        <p:txBody>
          <a:bodyPr wrap="square" rtlCol="0">
            <a:spAutoFit/>
          </a:bodyPr>
          <a:lstStyle/>
          <a:p>
            <a:endParaRPr lang="en-GB" dirty="0">
              <a:latin typeface="+mj-lt"/>
            </a:endParaRPr>
          </a:p>
          <a:p>
            <a:endParaRPr lang="en-GB" dirty="0">
              <a:latin typeface="+mj-lt"/>
            </a:endParaRPr>
          </a:p>
          <a:p>
            <a:endParaRPr lang="en-GB" dirty="0">
              <a:latin typeface="+mj-lt"/>
            </a:endParaRPr>
          </a:p>
          <a:p>
            <a:endParaRPr lang="en-GB" dirty="0">
              <a:latin typeface="+mj-lt"/>
            </a:endParaRPr>
          </a:p>
          <a:p>
            <a:endParaRPr lang="en-GB" dirty="0">
              <a:latin typeface="+mj-lt"/>
            </a:endParaRPr>
          </a:p>
          <a:p>
            <a:endParaRPr lang="en-IN" dirty="0">
              <a:latin typeface="+mj-lt"/>
            </a:endParaRPr>
          </a:p>
        </p:txBody>
      </p:sp>
      <p:sp>
        <p:nvSpPr>
          <p:cNvPr id="5" name="TextBox 4">
            <a:extLst>
              <a:ext uri="{FF2B5EF4-FFF2-40B4-BE49-F238E27FC236}">
                <a16:creationId xmlns:a16="http://schemas.microsoft.com/office/drawing/2014/main" id="{0B5991DC-AA1F-C9B0-5853-C73148861F64}"/>
              </a:ext>
            </a:extLst>
          </p:cNvPr>
          <p:cNvSpPr txBox="1"/>
          <p:nvPr/>
        </p:nvSpPr>
        <p:spPr>
          <a:xfrm>
            <a:off x="197224" y="672353"/>
            <a:ext cx="11869270" cy="4247317"/>
          </a:xfrm>
          <a:prstGeom prst="rect">
            <a:avLst/>
          </a:prstGeom>
          <a:noFill/>
        </p:spPr>
        <p:txBody>
          <a:bodyPr wrap="square" rtlCol="0">
            <a:spAutoFit/>
          </a:bodyPr>
          <a:lstStyle/>
          <a:p>
            <a:r>
              <a:rPr lang="en-GB" dirty="0">
                <a:latin typeface="+mj-lt"/>
              </a:rPr>
              <a:t>The simplest measure of dispersion is the range.</a:t>
            </a:r>
          </a:p>
          <a:p>
            <a:r>
              <a:rPr lang="en-GB" dirty="0">
                <a:latin typeface="+mj-lt"/>
              </a:rPr>
              <a:t> It is the difference between the maximum and minimum values in a data set. </a:t>
            </a:r>
          </a:p>
          <a:p>
            <a:endParaRPr lang="en-IN" dirty="0">
              <a:latin typeface="+mj-lt"/>
            </a:endParaRPr>
          </a:p>
          <a:p>
            <a:endParaRPr lang="en-IN" dirty="0">
              <a:latin typeface="+mj-lt"/>
            </a:endParaRPr>
          </a:p>
          <a:p>
            <a:endParaRPr lang="en-IN" dirty="0">
              <a:latin typeface="+mj-lt"/>
            </a:endParaRPr>
          </a:p>
          <a:p>
            <a:r>
              <a:rPr lang="en-IN" dirty="0">
                <a:latin typeface="+mj-lt"/>
              </a:rPr>
              <a:t>Example :</a:t>
            </a:r>
          </a:p>
          <a:p>
            <a:endParaRPr lang="en-IN" dirty="0">
              <a:latin typeface="+mj-lt"/>
            </a:endParaRPr>
          </a:p>
          <a:p>
            <a:endParaRPr lang="en-IN" dirty="0">
              <a:latin typeface="+mj-lt"/>
            </a:endParaRPr>
          </a:p>
          <a:p>
            <a:endParaRPr lang="en-IN" dirty="0">
              <a:latin typeface="+mj-lt"/>
            </a:endParaRPr>
          </a:p>
          <a:p>
            <a:endParaRPr lang="en-IN" dirty="0">
              <a:latin typeface="+mj-lt"/>
            </a:endParaRPr>
          </a:p>
          <a:p>
            <a:r>
              <a:rPr lang="en-IN" dirty="0">
                <a:latin typeface="+mj-lt"/>
              </a:rPr>
              <a:t>In the above dataset </a:t>
            </a:r>
          </a:p>
          <a:p>
            <a:r>
              <a:rPr lang="en-IN" dirty="0">
                <a:latin typeface="+mj-lt"/>
              </a:rPr>
              <a:t>Minimum = 1 </a:t>
            </a:r>
          </a:p>
          <a:p>
            <a:r>
              <a:rPr lang="en-IN" dirty="0">
                <a:latin typeface="+mj-lt"/>
              </a:rPr>
              <a:t>Maximum = 14</a:t>
            </a:r>
          </a:p>
          <a:p>
            <a:r>
              <a:rPr lang="en-IN" dirty="0">
                <a:latin typeface="+mj-lt"/>
              </a:rPr>
              <a:t>Therefore </a:t>
            </a:r>
          </a:p>
          <a:p>
            <a:r>
              <a:rPr lang="en-IN" b="1" dirty="0">
                <a:latin typeface="+mj-lt"/>
              </a:rPr>
              <a:t>Range</a:t>
            </a:r>
            <a:r>
              <a:rPr lang="en-IN" dirty="0">
                <a:latin typeface="+mj-lt"/>
              </a:rPr>
              <a:t>  = 14-1 = 13</a:t>
            </a:r>
          </a:p>
        </p:txBody>
      </p:sp>
      <p:pic>
        <p:nvPicPr>
          <p:cNvPr id="7" name="Picture 6">
            <a:extLst>
              <a:ext uri="{FF2B5EF4-FFF2-40B4-BE49-F238E27FC236}">
                <a16:creationId xmlns:a16="http://schemas.microsoft.com/office/drawing/2014/main" id="{371552CA-E4C9-F496-FD50-C9C665435666}"/>
              </a:ext>
            </a:extLst>
          </p:cNvPr>
          <p:cNvPicPr>
            <a:picLocks noChangeAspect="1"/>
          </p:cNvPicPr>
          <p:nvPr/>
        </p:nvPicPr>
        <p:blipFill>
          <a:blip r:embed="rId2"/>
          <a:stretch>
            <a:fillRect/>
          </a:stretch>
        </p:blipFill>
        <p:spPr>
          <a:xfrm>
            <a:off x="3859349" y="1456488"/>
            <a:ext cx="4168501" cy="403895"/>
          </a:xfrm>
          <a:prstGeom prst="rect">
            <a:avLst/>
          </a:prstGeom>
        </p:spPr>
      </p:pic>
      <p:pic>
        <p:nvPicPr>
          <p:cNvPr id="8" name="Picture 7">
            <a:extLst>
              <a:ext uri="{FF2B5EF4-FFF2-40B4-BE49-F238E27FC236}">
                <a16:creationId xmlns:a16="http://schemas.microsoft.com/office/drawing/2014/main" id="{AB613605-5B26-E3BD-2EEA-031C136391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941" y="2448639"/>
            <a:ext cx="7422523" cy="868755"/>
          </a:xfrm>
          <a:prstGeom prst="rect">
            <a:avLst/>
          </a:prstGeom>
        </p:spPr>
      </p:pic>
    </p:spTree>
    <p:extLst>
      <p:ext uri="{BB962C8B-B14F-4D97-AF65-F5344CB8AC3E}">
        <p14:creationId xmlns:p14="http://schemas.microsoft.com/office/powerpoint/2010/main" val="32218856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4D43C2-6482-FB7F-223B-398698E19CF5}"/>
              </a:ext>
            </a:extLst>
          </p:cNvPr>
          <p:cNvSpPr txBox="1"/>
          <p:nvPr/>
        </p:nvSpPr>
        <p:spPr>
          <a:xfrm>
            <a:off x="-6289" y="0"/>
            <a:ext cx="12192000" cy="523220"/>
          </a:xfrm>
          <a:prstGeom prst="rect">
            <a:avLst/>
          </a:prstGeom>
          <a:solidFill>
            <a:srgbClr val="002060"/>
          </a:solidFill>
        </p:spPr>
        <p:txBody>
          <a:bodyPr wrap="square" rtlCol="0" anchor="ctr">
            <a:spAutoFit/>
          </a:bodyPr>
          <a:lstStyle/>
          <a:p>
            <a:pPr algn="ctr"/>
            <a:r>
              <a:rPr lang="en-GB" sz="2800" b="1" dirty="0">
                <a:solidFill>
                  <a:schemeClr val="bg1"/>
                </a:solidFill>
                <a:latin typeface="Segoe UI" panose="020B0502040204020203" pitchFamily="34" charset="0"/>
              </a:rPr>
              <a:t>Variance</a:t>
            </a:r>
            <a:endParaRPr lang="en-IN" sz="2800" b="1" dirty="0">
              <a:solidFill>
                <a:schemeClr val="bg1"/>
              </a:solidFill>
              <a:latin typeface="Segoe UI" panose="020B0502040204020203" pitchFamily="34" charset="0"/>
            </a:endParaRPr>
          </a:p>
        </p:txBody>
      </p:sp>
      <p:sp>
        <p:nvSpPr>
          <p:cNvPr id="2" name="AutoShape 2" descr="The derivative as a function - Ximera">
            <a:extLst>
              <a:ext uri="{FF2B5EF4-FFF2-40B4-BE49-F238E27FC236}">
                <a16:creationId xmlns:a16="http://schemas.microsoft.com/office/drawing/2014/main" id="{2E4C6A66-5DB2-ADEF-1982-35DE82A806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TextBox 2">
            <a:extLst>
              <a:ext uri="{FF2B5EF4-FFF2-40B4-BE49-F238E27FC236}">
                <a16:creationId xmlns:a16="http://schemas.microsoft.com/office/drawing/2014/main" id="{EC4F0FB5-EA10-0FB2-66F4-B36F8A14FEC5}"/>
              </a:ext>
            </a:extLst>
          </p:cNvPr>
          <p:cNvSpPr txBox="1"/>
          <p:nvPr/>
        </p:nvSpPr>
        <p:spPr>
          <a:xfrm>
            <a:off x="268941" y="735106"/>
            <a:ext cx="11564471" cy="1754326"/>
          </a:xfrm>
          <a:prstGeom prst="rect">
            <a:avLst/>
          </a:prstGeom>
          <a:noFill/>
        </p:spPr>
        <p:txBody>
          <a:bodyPr wrap="square" rtlCol="0">
            <a:spAutoFit/>
          </a:bodyPr>
          <a:lstStyle/>
          <a:p>
            <a:endParaRPr lang="en-GB" dirty="0">
              <a:latin typeface="+mj-lt"/>
            </a:endParaRPr>
          </a:p>
          <a:p>
            <a:endParaRPr lang="en-GB" dirty="0">
              <a:latin typeface="+mj-lt"/>
            </a:endParaRPr>
          </a:p>
          <a:p>
            <a:endParaRPr lang="en-GB" dirty="0">
              <a:latin typeface="+mj-lt"/>
            </a:endParaRPr>
          </a:p>
          <a:p>
            <a:endParaRPr lang="en-GB" dirty="0">
              <a:latin typeface="+mj-lt"/>
            </a:endParaRPr>
          </a:p>
          <a:p>
            <a:endParaRPr lang="en-GB" dirty="0">
              <a:latin typeface="+mj-lt"/>
            </a:endParaRPr>
          </a:p>
          <a:p>
            <a:endParaRPr lang="en-IN" dirty="0">
              <a:latin typeface="+mj-lt"/>
            </a:endParaRPr>
          </a:p>
        </p:txBody>
      </p:sp>
      <p:sp>
        <p:nvSpPr>
          <p:cNvPr id="5" name="TextBox 4">
            <a:extLst>
              <a:ext uri="{FF2B5EF4-FFF2-40B4-BE49-F238E27FC236}">
                <a16:creationId xmlns:a16="http://schemas.microsoft.com/office/drawing/2014/main" id="{0B5991DC-AA1F-C9B0-5853-C73148861F64}"/>
              </a:ext>
            </a:extLst>
          </p:cNvPr>
          <p:cNvSpPr txBox="1"/>
          <p:nvPr/>
        </p:nvSpPr>
        <p:spPr>
          <a:xfrm>
            <a:off x="197224" y="672353"/>
            <a:ext cx="11869270" cy="3139321"/>
          </a:xfrm>
          <a:prstGeom prst="rect">
            <a:avLst/>
          </a:prstGeom>
          <a:noFill/>
        </p:spPr>
        <p:txBody>
          <a:bodyPr wrap="square" rtlCol="0">
            <a:spAutoFit/>
          </a:bodyPr>
          <a:lstStyle/>
          <a:p>
            <a:r>
              <a:rPr lang="en-GB" dirty="0">
                <a:latin typeface="+mj-lt"/>
              </a:rPr>
              <a:t>A limitation of the range is that it is based on only two values, the maximum and the minimum; it does not take into consideration all of the values. The variance does. </a:t>
            </a:r>
          </a:p>
          <a:p>
            <a:r>
              <a:rPr lang="en-GB" dirty="0">
                <a:latin typeface="+mj-lt"/>
              </a:rPr>
              <a:t>It measures the mean amount by which the values in a population, or sample, vary from their mean.</a:t>
            </a:r>
            <a:endParaRPr lang="en-IN" dirty="0">
              <a:latin typeface="+mj-lt"/>
            </a:endParaRPr>
          </a:p>
          <a:p>
            <a:endParaRPr lang="en-IN" dirty="0">
              <a:latin typeface="+mj-lt"/>
            </a:endParaRPr>
          </a:p>
          <a:p>
            <a:endParaRPr lang="en-IN" dirty="0">
              <a:latin typeface="+mj-lt"/>
            </a:endParaRPr>
          </a:p>
          <a:p>
            <a:r>
              <a:rPr lang="en-IN" dirty="0">
                <a:latin typeface="+mj-lt"/>
              </a:rPr>
              <a:t>Formula for variance is</a:t>
            </a:r>
          </a:p>
          <a:p>
            <a:endParaRPr lang="en-IN" dirty="0">
              <a:latin typeface="+mj-lt"/>
            </a:endParaRPr>
          </a:p>
          <a:p>
            <a:endParaRPr lang="en-IN" dirty="0">
              <a:latin typeface="+mj-lt"/>
            </a:endParaRPr>
          </a:p>
          <a:p>
            <a:endParaRPr lang="en-IN" dirty="0">
              <a:latin typeface="+mj-lt"/>
            </a:endParaRPr>
          </a:p>
          <a:p>
            <a:r>
              <a:rPr lang="en-IN" b="1" dirty="0">
                <a:latin typeface="+mj-lt"/>
              </a:rPr>
              <a:t>Example :</a:t>
            </a:r>
          </a:p>
          <a:p>
            <a:endParaRPr lang="en-IN" dirty="0">
              <a:latin typeface="+mj-lt"/>
            </a:endParaRPr>
          </a:p>
        </p:txBody>
      </p:sp>
      <p:pic>
        <p:nvPicPr>
          <p:cNvPr id="9" name="Picture 8">
            <a:extLst>
              <a:ext uri="{FF2B5EF4-FFF2-40B4-BE49-F238E27FC236}">
                <a16:creationId xmlns:a16="http://schemas.microsoft.com/office/drawing/2014/main" id="{7E1CAE90-BC70-B7C3-201A-184C429A861D}"/>
              </a:ext>
            </a:extLst>
          </p:cNvPr>
          <p:cNvPicPr>
            <a:picLocks noChangeAspect="1"/>
          </p:cNvPicPr>
          <p:nvPr/>
        </p:nvPicPr>
        <p:blipFill>
          <a:blip r:embed="rId2"/>
          <a:stretch>
            <a:fillRect/>
          </a:stretch>
        </p:blipFill>
        <p:spPr>
          <a:xfrm>
            <a:off x="268941" y="1599933"/>
            <a:ext cx="9091448" cy="358171"/>
          </a:xfrm>
          <a:prstGeom prst="rect">
            <a:avLst/>
          </a:prstGeom>
        </p:spPr>
      </p:pic>
      <p:pic>
        <p:nvPicPr>
          <p:cNvPr id="11" name="Picture 10">
            <a:extLst>
              <a:ext uri="{FF2B5EF4-FFF2-40B4-BE49-F238E27FC236}">
                <a16:creationId xmlns:a16="http://schemas.microsoft.com/office/drawing/2014/main" id="{FB8BFF67-6053-A89B-27A5-4D1E30264F3C}"/>
              </a:ext>
            </a:extLst>
          </p:cNvPr>
          <p:cNvPicPr>
            <a:picLocks noChangeAspect="1"/>
          </p:cNvPicPr>
          <p:nvPr/>
        </p:nvPicPr>
        <p:blipFill>
          <a:blip r:embed="rId3"/>
          <a:stretch>
            <a:fillRect/>
          </a:stretch>
        </p:blipFill>
        <p:spPr>
          <a:xfrm>
            <a:off x="268941" y="2332150"/>
            <a:ext cx="1928027" cy="845893"/>
          </a:xfrm>
          <a:prstGeom prst="rect">
            <a:avLst/>
          </a:prstGeom>
        </p:spPr>
      </p:pic>
      <p:pic>
        <p:nvPicPr>
          <p:cNvPr id="15" name="Picture 14">
            <a:extLst>
              <a:ext uri="{FF2B5EF4-FFF2-40B4-BE49-F238E27FC236}">
                <a16:creationId xmlns:a16="http://schemas.microsoft.com/office/drawing/2014/main" id="{BA81B577-2573-5B5A-2158-D33D20AF7372}"/>
              </a:ext>
            </a:extLst>
          </p:cNvPr>
          <p:cNvPicPr>
            <a:picLocks noChangeAspect="1"/>
          </p:cNvPicPr>
          <p:nvPr/>
        </p:nvPicPr>
        <p:blipFill>
          <a:blip r:embed="rId4"/>
          <a:stretch>
            <a:fillRect/>
          </a:stretch>
        </p:blipFill>
        <p:spPr>
          <a:xfrm>
            <a:off x="268941" y="3655588"/>
            <a:ext cx="3330229" cy="2530059"/>
          </a:xfrm>
          <a:prstGeom prst="rect">
            <a:avLst/>
          </a:prstGeom>
        </p:spPr>
      </p:pic>
      <p:pic>
        <p:nvPicPr>
          <p:cNvPr id="17" name="Picture 16">
            <a:extLst>
              <a:ext uri="{FF2B5EF4-FFF2-40B4-BE49-F238E27FC236}">
                <a16:creationId xmlns:a16="http://schemas.microsoft.com/office/drawing/2014/main" id="{1B38205D-48F8-4B6C-9B81-1FAD7896C4E8}"/>
              </a:ext>
            </a:extLst>
          </p:cNvPr>
          <p:cNvPicPr>
            <a:picLocks noChangeAspect="1"/>
          </p:cNvPicPr>
          <p:nvPr/>
        </p:nvPicPr>
        <p:blipFill>
          <a:blip r:embed="rId5"/>
          <a:stretch>
            <a:fillRect/>
          </a:stretch>
        </p:blipFill>
        <p:spPr>
          <a:xfrm>
            <a:off x="4253482" y="3429000"/>
            <a:ext cx="6248942" cy="3322608"/>
          </a:xfrm>
          <a:prstGeom prst="rect">
            <a:avLst/>
          </a:prstGeom>
        </p:spPr>
      </p:pic>
    </p:spTree>
    <p:extLst>
      <p:ext uri="{BB962C8B-B14F-4D97-AF65-F5344CB8AC3E}">
        <p14:creationId xmlns:p14="http://schemas.microsoft.com/office/powerpoint/2010/main" val="562287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88D2FE7-6BD9-5AAE-5083-5822EEDF66DC}"/>
              </a:ext>
            </a:extLst>
          </p:cNvPr>
          <p:cNvSpPr txBox="1"/>
          <p:nvPr/>
        </p:nvSpPr>
        <p:spPr>
          <a:xfrm>
            <a:off x="177192" y="2767280"/>
            <a:ext cx="7044179" cy="1938992"/>
          </a:xfrm>
          <a:prstGeom prst="rect">
            <a:avLst/>
          </a:prstGeom>
          <a:noFill/>
        </p:spPr>
        <p:txBody>
          <a:bodyPr wrap="square" rtlCol="0">
            <a:spAutoFit/>
          </a:bodyPr>
          <a:lstStyle/>
          <a:p>
            <a:r>
              <a:rPr lang="en-GB" sz="6000" dirty="0">
                <a:latin typeface="Britannic Bold" panose="020B0903060703020204" pitchFamily="34" charset="0"/>
              </a:rPr>
              <a:t>Statistics Terminologies</a:t>
            </a:r>
          </a:p>
        </p:txBody>
      </p:sp>
      <p:sp>
        <p:nvSpPr>
          <p:cNvPr id="6" name="Rectangle 5">
            <a:extLst>
              <a:ext uri="{FF2B5EF4-FFF2-40B4-BE49-F238E27FC236}">
                <a16:creationId xmlns:a16="http://schemas.microsoft.com/office/drawing/2014/main" id="{BDB9C418-C2CF-E13D-28D1-59E02AC3C7C6}"/>
              </a:ext>
            </a:extLst>
          </p:cNvPr>
          <p:cNvSpPr/>
          <p:nvPr/>
        </p:nvSpPr>
        <p:spPr>
          <a:xfrm>
            <a:off x="0" y="4706272"/>
            <a:ext cx="12192000" cy="2151728"/>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highlight>
                <a:srgbClr val="00FF00"/>
              </a:highlight>
            </a:endParaRPr>
          </a:p>
        </p:txBody>
      </p:sp>
    </p:spTree>
    <p:extLst>
      <p:ext uri="{BB962C8B-B14F-4D97-AF65-F5344CB8AC3E}">
        <p14:creationId xmlns:p14="http://schemas.microsoft.com/office/powerpoint/2010/main" val="27121908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4D43C2-6482-FB7F-223B-398698E19CF5}"/>
              </a:ext>
            </a:extLst>
          </p:cNvPr>
          <p:cNvSpPr txBox="1"/>
          <p:nvPr/>
        </p:nvSpPr>
        <p:spPr>
          <a:xfrm>
            <a:off x="-6289" y="0"/>
            <a:ext cx="12192000" cy="523220"/>
          </a:xfrm>
          <a:prstGeom prst="rect">
            <a:avLst/>
          </a:prstGeom>
          <a:solidFill>
            <a:srgbClr val="002060"/>
          </a:solidFill>
        </p:spPr>
        <p:txBody>
          <a:bodyPr wrap="square" rtlCol="0" anchor="ctr">
            <a:spAutoFit/>
          </a:bodyPr>
          <a:lstStyle/>
          <a:p>
            <a:pPr algn="ctr"/>
            <a:r>
              <a:rPr lang="en-GB" sz="2800" b="1" dirty="0">
                <a:solidFill>
                  <a:schemeClr val="bg1"/>
                </a:solidFill>
                <a:latin typeface="Segoe UI" panose="020B0502040204020203" pitchFamily="34" charset="0"/>
              </a:rPr>
              <a:t>Population Standard deviation</a:t>
            </a:r>
            <a:endParaRPr lang="en-IN" sz="2800" b="1" dirty="0">
              <a:solidFill>
                <a:schemeClr val="bg1"/>
              </a:solidFill>
              <a:latin typeface="Segoe UI" panose="020B0502040204020203" pitchFamily="34" charset="0"/>
            </a:endParaRPr>
          </a:p>
        </p:txBody>
      </p:sp>
      <p:sp>
        <p:nvSpPr>
          <p:cNvPr id="2" name="AutoShape 2" descr="The derivative as a function - Ximera">
            <a:extLst>
              <a:ext uri="{FF2B5EF4-FFF2-40B4-BE49-F238E27FC236}">
                <a16:creationId xmlns:a16="http://schemas.microsoft.com/office/drawing/2014/main" id="{2E4C6A66-5DB2-ADEF-1982-35DE82A806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TextBox 2">
            <a:extLst>
              <a:ext uri="{FF2B5EF4-FFF2-40B4-BE49-F238E27FC236}">
                <a16:creationId xmlns:a16="http://schemas.microsoft.com/office/drawing/2014/main" id="{EC4F0FB5-EA10-0FB2-66F4-B36F8A14FEC5}"/>
              </a:ext>
            </a:extLst>
          </p:cNvPr>
          <p:cNvSpPr txBox="1"/>
          <p:nvPr/>
        </p:nvSpPr>
        <p:spPr>
          <a:xfrm>
            <a:off x="268941" y="735106"/>
            <a:ext cx="11564471" cy="1754326"/>
          </a:xfrm>
          <a:prstGeom prst="rect">
            <a:avLst/>
          </a:prstGeom>
          <a:noFill/>
        </p:spPr>
        <p:txBody>
          <a:bodyPr wrap="square" rtlCol="0">
            <a:spAutoFit/>
          </a:bodyPr>
          <a:lstStyle/>
          <a:p>
            <a:endParaRPr lang="en-GB" dirty="0">
              <a:latin typeface="+mj-lt"/>
            </a:endParaRPr>
          </a:p>
          <a:p>
            <a:endParaRPr lang="en-GB" dirty="0">
              <a:latin typeface="+mj-lt"/>
            </a:endParaRPr>
          </a:p>
          <a:p>
            <a:endParaRPr lang="en-GB" dirty="0">
              <a:latin typeface="+mj-lt"/>
            </a:endParaRPr>
          </a:p>
          <a:p>
            <a:endParaRPr lang="en-GB" dirty="0">
              <a:latin typeface="+mj-lt"/>
            </a:endParaRPr>
          </a:p>
          <a:p>
            <a:endParaRPr lang="en-GB" dirty="0">
              <a:latin typeface="+mj-lt"/>
            </a:endParaRPr>
          </a:p>
          <a:p>
            <a:endParaRPr lang="en-IN" dirty="0">
              <a:latin typeface="+mj-lt"/>
            </a:endParaRPr>
          </a:p>
        </p:txBody>
      </p:sp>
      <p:sp>
        <p:nvSpPr>
          <p:cNvPr id="5" name="TextBox 4">
            <a:extLst>
              <a:ext uri="{FF2B5EF4-FFF2-40B4-BE49-F238E27FC236}">
                <a16:creationId xmlns:a16="http://schemas.microsoft.com/office/drawing/2014/main" id="{0B5991DC-AA1F-C9B0-5853-C73148861F64}"/>
              </a:ext>
            </a:extLst>
          </p:cNvPr>
          <p:cNvSpPr txBox="1"/>
          <p:nvPr/>
        </p:nvSpPr>
        <p:spPr>
          <a:xfrm>
            <a:off x="197224" y="672353"/>
            <a:ext cx="11869270" cy="2031325"/>
          </a:xfrm>
          <a:prstGeom prst="rect">
            <a:avLst/>
          </a:prstGeom>
          <a:noFill/>
        </p:spPr>
        <p:txBody>
          <a:bodyPr wrap="square" rtlCol="0">
            <a:spAutoFit/>
          </a:bodyPr>
          <a:lstStyle/>
          <a:p>
            <a:r>
              <a:rPr lang="en-GB" dirty="0">
                <a:latin typeface="+mj-lt"/>
              </a:rPr>
              <a:t>When we compute the variance, it is important to understand the unit of measure and what happens when the differences in the numerator are squared.</a:t>
            </a:r>
            <a:endParaRPr lang="en-IN" dirty="0">
              <a:latin typeface="+mj-lt"/>
            </a:endParaRPr>
          </a:p>
          <a:p>
            <a:r>
              <a:rPr lang="en-IN" dirty="0">
                <a:latin typeface="+mj-lt"/>
              </a:rPr>
              <a:t>Units of standard deviation is same as units of our dataset.</a:t>
            </a:r>
          </a:p>
          <a:p>
            <a:r>
              <a:rPr lang="en-IN" dirty="0">
                <a:latin typeface="+mj-lt"/>
              </a:rPr>
              <a:t>Standard deviation is squared root of variance</a:t>
            </a:r>
          </a:p>
          <a:p>
            <a:r>
              <a:rPr lang="en-IN" b="1" dirty="0">
                <a:latin typeface="+mj-lt"/>
              </a:rPr>
              <a:t>Formula:</a:t>
            </a:r>
          </a:p>
          <a:p>
            <a:endParaRPr lang="en-IN" dirty="0">
              <a:latin typeface="+mj-lt"/>
            </a:endParaRPr>
          </a:p>
          <a:p>
            <a:endParaRPr lang="en-IN" dirty="0">
              <a:latin typeface="+mj-lt"/>
            </a:endParaRPr>
          </a:p>
        </p:txBody>
      </p:sp>
      <p:pic>
        <p:nvPicPr>
          <p:cNvPr id="10" name="Picture 9">
            <a:extLst>
              <a:ext uri="{FF2B5EF4-FFF2-40B4-BE49-F238E27FC236}">
                <a16:creationId xmlns:a16="http://schemas.microsoft.com/office/drawing/2014/main" id="{B0D557E2-843F-F6D3-ED23-7F999492B626}"/>
              </a:ext>
            </a:extLst>
          </p:cNvPr>
          <p:cNvPicPr>
            <a:picLocks noChangeAspect="1"/>
          </p:cNvPicPr>
          <p:nvPr/>
        </p:nvPicPr>
        <p:blipFill>
          <a:blip r:embed="rId2"/>
          <a:stretch>
            <a:fillRect/>
          </a:stretch>
        </p:blipFill>
        <p:spPr>
          <a:xfrm>
            <a:off x="268941" y="2161939"/>
            <a:ext cx="4320914" cy="662997"/>
          </a:xfrm>
          <a:prstGeom prst="rect">
            <a:avLst/>
          </a:prstGeom>
        </p:spPr>
      </p:pic>
    </p:spTree>
    <p:extLst>
      <p:ext uri="{BB962C8B-B14F-4D97-AF65-F5344CB8AC3E}">
        <p14:creationId xmlns:p14="http://schemas.microsoft.com/office/powerpoint/2010/main" val="3371622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4D43C2-6482-FB7F-223B-398698E19CF5}"/>
              </a:ext>
            </a:extLst>
          </p:cNvPr>
          <p:cNvSpPr txBox="1"/>
          <p:nvPr/>
        </p:nvSpPr>
        <p:spPr>
          <a:xfrm>
            <a:off x="-6289" y="0"/>
            <a:ext cx="12192000" cy="523220"/>
          </a:xfrm>
          <a:prstGeom prst="rect">
            <a:avLst/>
          </a:prstGeom>
          <a:solidFill>
            <a:srgbClr val="002060"/>
          </a:solidFill>
        </p:spPr>
        <p:txBody>
          <a:bodyPr wrap="square" rtlCol="0" anchor="ctr">
            <a:spAutoFit/>
          </a:bodyPr>
          <a:lstStyle/>
          <a:p>
            <a:pPr algn="ctr"/>
            <a:r>
              <a:rPr lang="en-GB" sz="2800" b="1" dirty="0">
                <a:solidFill>
                  <a:schemeClr val="bg1"/>
                </a:solidFill>
                <a:latin typeface="Segoe UI" panose="020B0502040204020203" pitchFamily="34" charset="0"/>
              </a:rPr>
              <a:t>Sample Variance and Sample Standard deviation</a:t>
            </a:r>
            <a:endParaRPr lang="en-IN" sz="2800" b="1" dirty="0">
              <a:solidFill>
                <a:schemeClr val="bg1"/>
              </a:solidFill>
              <a:latin typeface="Segoe UI" panose="020B0502040204020203" pitchFamily="34" charset="0"/>
            </a:endParaRPr>
          </a:p>
        </p:txBody>
      </p:sp>
      <p:sp>
        <p:nvSpPr>
          <p:cNvPr id="2" name="AutoShape 2" descr="The derivative as a function - Ximera">
            <a:extLst>
              <a:ext uri="{FF2B5EF4-FFF2-40B4-BE49-F238E27FC236}">
                <a16:creationId xmlns:a16="http://schemas.microsoft.com/office/drawing/2014/main" id="{2E4C6A66-5DB2-ADEF-1982-35DE82A806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TextBox 2">
            <a:extLst>
              <a:ext uri="{FF2B5EF4-FFF2-40B4-BE49-F238E27FC236}">
                <a16:creationId xmlns:a16="http://schemas.microsoft.com/office/drawing/2014/main" id="{EC4F0FB5-EA10-0FB2-66F4-B36F8A14FEC5}"/>
              </a:ext>
            </a:extLst>
          </p:cNvPr>
          <p:cNvSpPr txBox="1"/>
          <p:nvPr/>
        </p:nvSpPr>
        <p:spPr>
          <a:xfrm>
            <a:off x="268941" y="735106"/>
            <a:ext cx="11564471" cy="1754326"/>
          </a:xfrm>
          <a:prstGeom prst="rect">
            <a:avLst/>
          </a:prstGeom>
          <a:noFill/>
        </p:spPr>
        <p:txBody>
          <a:bodyPr wrap="square" rtlCol="0">
            <a:spAutoFit/>
          </a:bodyPr>
          <a:lstStyle/>
          <a:p>
            <a:endParaRPr lang="en-GB" dirty="0">
              <a:latin typeface="+mj-lt"/>
            </a:endParaRPr>
          </a:p>
          <a:p>
            <a:endParaRPr lang="en-GB" dirty="0">
              <a:latin typeface="+mj-lt"/>
            </a:endParaRPr>
          </a:p>
          <a:p>
            <a:endParaRPr lang="en-GB" dirty="0">
              <a:latin typeface="+mj-lt"/>
            </a:endParaRPr>
          </a:p>
          <a:p>
            <a:endParaRPr lang="en-GB" dirty="0">
              <a:latin typeface="+mj-lt"/>
            </a:endParaRPr>
          </a:p>
          <a:p>
            <a:endParaRPr lang="en-GB" dirty="0">
              <a:latin typeface="+mj-lt"/>
            </a:endParaRPr>
          </a:p>
          <a:p>
            <a:endParaRPr lang="en-IN" dirty="0">
              <a:latin typeface="+mj-lt"/>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B5991DC-AA1F-C9B0-5853-C73148861F64}"/>
                  </a:ext>
                </a:extLst>
              </p:cNvPr>
              <p:cNvSpPr txBox="1"/>
              <p:nvPr/>
            </p:nvSpPr>
            <p:spPr>
              <a:xfrm>
                <a:off x="197224" y="708213"/>
                <a:ext cx="11869270" cy="5976123"/>
              </a:xfrm>
              <a:prstGeom prst="rect">
                <a:avLst/>
              </a:prstGeom>
              <a:noFill/>
            </p:spPr>
            <p:txBody>
              <a:bodyPr wrap="square" rtlCol="0">
                <a:spAutoFit/>
              </a:bodyPr>
              <a:lstStyle/>
              <a:p>
                <a:r>
                  <a:rPr lang="en-GB" b="1" dirty="0">
                    <a:solidFill>
                      <a:srgbClr val="0070C0"/>
                    </a:solidFill>
                    <a:latin typeface="Arial" panose="020B0604020202020204" pitchFamily="34" charset="0"/>
                    <a:cs typeface="Arial" panose="020B0604020202020204" pitchFamily="34" charset="0"/>
                  </a:rPr>
                  <a:t>Sample Variance</a:t>
                </a:r>
              </a:p>
              <a:p>
                <a:r>
                  <a:rPr lang="en-GB" dirty="0">
                    <a:latin typeface="+mj-lt"/>
                  </a:rPr>
                  <a:t>The formula for the sample variance is:</a:t>
                </a:r>
              </a:p>
              <a:p>
                <a:endParaRPr lang="en-GB" b="1" dirty="0">
                  <a:latin typeface="+mj-lt"/>
                </a:endParaRPr>
              </a:p>
              <a:p>
                <a:endParaRPr lang="en-GB" b="1" dirty="0">
                  <a:latin typeface="+mj-lt"/>
                </a:endParaRPr>
              </a:p>
              <a:p>
                <a:endParaRPr lang="en-GB" b="1" dirty="0">
                  <a:latin typeface="+mj-lt"/>
                </a:endParaRPr>
              </a:p>
              <a:p>
                <a:endParaRPr lang="en-GB" b="1" dirty="0">
                  <a:latin typeface="+mj-lt"/>
                </a:endParaRPr>
              </a:p>
              <a:p>
                <a:endParaRPr lang="en-IN" b="1" dirty="0">
                  <a:latin typeface="+mj-lt"/>
                </a:endParaRPr>
              </a:p>
              <a:p>
                <a:endParaRPr lang="en-IN" dirty="0">
                  <a:latin typeface="+mj-lt"/>
                </a:endParaRPr>
              </a:p>
              <a:p>
                <a:endParaRPr lang="en-IN" dirty="0">
                  <a:latin typeface="+mj-lt"/>
                </a:endParaRPr>
              </a:p>
              <a:p>
                <a:endParaRPr lang="en-IN" dirty="0">
                  <a:latin typeface="+mj-lt"/>
                </a:endParaRPr>
              </a:p>
              <a:p>
                <a:r>
                  <a:rPr lang="en-IN" b="1" dirty="0">
                    <a:solidFill>
                      <a:srgbClr val="0070C0"/>
                    </a:solidFill>
                    <a:latin typeface="Arial" panose="020B0604020202020204" pitchFamily="34" charset="0"/>
                    <a:cs typeface="Arial" panose="020B0604020202020204" pitchFamily="34" charset="0"/>
                  </a:rPr>
                  <a:t>Sample Standard deviation</a:t>
                </a:r>
              </a:p>
              <a:p>
                <a:r>
                  <a:rPr lang="en-IN" dirty="0">
                    <a:latin typeface="+mj-lt"/>
                  </a:rPr>
                  <a:t>Sample standard deviation is square root of sample variance and it is denoted by s.</a:t>
                </a:r>
              </a:p>
              <a:p>
                <a:endParaRPr lang="en-IN" dirty="0">
                  <a:latin typeface="+mj-lt"/>
                </a:endParaRPr>
              </a:p>
              <a:p>
                <a:r>
                  <a:rPr lang="en-IN" b="1" dirty="0">
                    <a:solidFill>
                      <a:srgbClr val="FF0000"/>
                    </a:solidFill>
                    <a:latin typeface="Arial" panose="020B0604020202020204" pitchFamily="34" charset="0"/>
                    <a:cs typeface="Arial" panose="020B0604020202020204" pitchFamily="34" charset="0"/>
                  </a:rPr>
                  <a:t>Why n-1 instead of n?</a:t>
                </a:r>
              </a:p>
              <a:p>
                <a:r>
                  <a:rPr lang="en-GB" dirty="0">
                    <a:latin typeface="+mj-lt"/>
                  </a:rPr>
                  <a:t>Although the use of n is logical since </a:t>
                </a:r>
                <a14:m>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𝑥</m:t>
                        </m:r>
                      </m:e>
                    </m:acc>
                  </m:oMath>
                </a14:m>
                <a:r>
                  <a:rPr lang="en-GB" dirty="0">
                    <a:latin typeface="+mj-lt"/>
                  </a:rPr>
                  <a:t> is used to estimate μ, it tends to underestimate the population variance, </a:t>
                </a:r>
                <a14:m>
                  <m:oMath xmlns:m="http://schemas.openxmlformats.org/officeDocument/2006/math">
                    <m:sSup>
                      <m:sSupPr>
                        <m:ctrlPr>
                          <a:rPr lang="en-GB" i="1" smtClean="0">
                            <a:latin typeface="Cambria Math" panose="02040503050406030204" pitchFamily="18" charset="0"/>
                          </a:rPr>
                        </m:ctrlPr>
                      </m:sSupPr>
                      <m:e>
                        <m:r>
                          <m:rPr>
                            <m:sty m:val="p"/>
                          </m:rPr>
                          <a:rPr lang="el-GR" i="1" smtClean="0">
                            <a:latin typeface="Cambria Math" panose="02040503050406030204" pitchFamily="18" charset="0"/>
                          </a:rPr>
                          <m:t>σ</m:t>
                        </m:r>
                      </m:e>
                      <m:sup>
                        <m:r>
                          <a:rPr lang="en-GB" b="0" i="1" smtClean="0">
                            <a:latin typeface="Cambria Math" panose="02040503050406030204" pitchFamily="18" charset="0"/>
                          </a:rPr>
                          <m:t>2</m:t>
                        </m:r>
                      </m:sup>
                    </m:sSup>
                  </m:oMath>
                </a14:m>
                <a:r>
                  <a:rPr lang="en-GB" dirty="0">
                    <a:latin typeface="+mj-lt"/>
                  </a:rPr>
                  <a:t>. </a:t>
                </a:r>
              </a:p>
              <a:p>
                <a:r>
                  <a:rPr lang="en-GB" dirty="0">
                    <a:latin typeface="+mj-lt"/>
                  </a:rPr>
                  <a:t>The use of (n − 1) in the denominator provides the appropriate correction for this tendency. </a:t>
                </a:r>
              </a:p>
              <a:p>
                <a:r>
                  <a:rPr lang="en-GB" dirty="0">
                    <a:latin typeface="+mj-lt"/>
                  </a:rPr>
                  <a:t>Because the primary use of sample statistics like s2 is to estimate population parameters like σ2, (n − 1) is used instead of n in defining the sample variance</a:t>
                </a:r>
                <a:endParaRPr lang="en-IN" dirty="0">
                  <a:latin typeface="+mj-lt"/>
                </a:endParaRPr>
              </a:p>
              <a:p>
                <a:endParaRPr lang="en-IN" dirty="0">
                  <a:latin typeface="+mj-lt"/>
                </a:endParaRPr>
              </a:p>
              <a:p>
                <a:endParaRPr lang="en-IN" dirty="0">
                  <a:latin typeface="+mj-lt"/>
                </a:endParaRPr>
              </a:p>
              <a:p>
                <a:endParaRPr lang="en-IN" dirty="0">
                  <a:latin typeface="+mj-lt"/>
                </a:endParaRPr>
              </a:p>
            </p:txBody>
          </p:sp>
        </mc:Choice>
        <mc:Fallback xmlns="">
          <p:sp>
            <p:nvSpPr>
              <p:cNvPr id="5" name="TextBox 4">
                <a:extLst>
                  <a:ext uri="{FF2B5EF4-FFF2-40B4-BE49-F238E27FC236}">
                    <a16:creationId xmlns:a16="http://schemas.microsoft.com/office/drawing/2014/main" id="{0B5991DC-AA1F-C9B0-5853-C73148861F64}"/>
                  </a:ext>
                </a:extLst>
              </p:cNvPr>
              <p:cNvSpPr txBox="1">
                <a:spLocks noRot="1" noChangeAspect="1" noMove="1" noResize="1" noEditPoints="1" noAdjustHandles="1" noChangeArrowheads="1" noChangeShapeType="1" noTextEdit="1"/>
              </p:cNvSpPr>
              <p:nvPr/>
            </p:nvSpPr>
            <p:spPr>
              <a:xfrm>
                <a:off x="197224" y="708213"/>
                <a:ext cx="11869270" cy="5976123"/>
              </a:xfrm>
              <a:prstGeom prst="rect">
                <a:avLst/>
              </a:prstGeom>
              <a:blipFill>
                <a:blip r:embed="rId2"/>
                <a:stretch>
                  <a:fillRect l="-411" t="-510"/>
                </a:stretch>
              </a:blipFill>
            </p:spPr>
            <p:txBody>
              <a:bodyPr/>
              <a:lstStyle/>
              <a:p>
                <a:r>
                  <a:rPr lang="en-IN">
                    <a:noFill/>
                  </a:rPr>
                  <a:t> </a:t>
                </a:r>
              </a:p>
            </p:txBody>
          </p:sp>
        </mc:Fallback>
      </mc:AlternateContent>
      <p:pic>
        <p:nvPicPr>
          <p:cNvPr id="7" name="Picture 6">
            <a:extLst>
              <a:ext uri="{FF2B5EF4-FFF2-40B4-BE49-F238E27FC236}">
                <a16:creationId xmlns:a16="http://schemas.microsoft.com/office/drawing/2014/main" id="{AE1604F5-BAF8-DC00-D018-DA4EDFBAECAC}"/>
              </a:ext>
            </a:extLst>
          </p:cNvPr>
          <p:cNvPicPr>
            <a:picLocks noChangeAspect="1"/>
          </p:cNvPicPr>
          <p:nvPr/>
        </p:nvPicPr>
        <p:blipFill>
          <a:blip r:embed="rId3"/>
          <a:stretch>
            <a:fillRect/>
          </a:stretch>
        </p:blipFill>
        <p:spPr>
          <a:xfrm>
            <a:off x="268941" y="1318873"/>
            <a:ext cx="1539373" cy="586791"/>
          </a:xfrm>
          <a:prstGeom prst="rect">
            <a:avLst/>
          </a:prstGeom>
        </p:spPr>
      </p:pic>
      <p:pic>
        <p:nvPicPr>
          <p:cNvPr id="9" name="Picture 8">
            <a:extLst>
              <a:ext uri="{FF2B5EF4-FFF2-40B4-BE49-F238E27FC236}">
                <a16:creationId xmlns:a16="http://schemas.microsoft.com/office/drawing/2014/main" id="{C1785B67-C4F7-68E2-9E2C-D50596D2059B}"/>
              </a:ext>
            </a:extLst>
          </p:cNvPr>
          <p:cNvPicPr>
            <a:picLocks noChangeAspect="1"/>
          </p:cNvPicPr>
          <p:nvPr/>
        </p:nvPicPr>
        <p:blipFill>
          <a:blip r:embed="rId4"/>
          <a:stretch>
            <a:fillRect/>
          </a:stretch>
        </p:blipFill>
        <p:spPr>
          <a:xfrm>
            <a:off x="197224" y="2054797"/>
            <a:ext cx="4633362" cy="1272650"/>
          </a:xfrm>
          <a:prstGeom prst="rect">
            <a:avLst/>
          </a:prstGeom>
        </p:spPr>
      </p:pic>
    </p:spTree>
    <p:extLst>
      <p:ext uri="{BB962C8B-B14F-4D97-AF65-F5344CB8AC3E}">
        <p14:creationId xmlns:p14="http://schemas.microsoft.com/office/powerpoint/2010/main" val="36544950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88D2FE7-6BD9-5AAE-5083-5822EEDF66DC}"/>
              </a:ext>
            </a:extLst>
          </p:cNvPr>
          <p:cNvSpPr txBox="1"/>
          <p:nvPr/>
        </p:nvSpPr>
        <p:spPr>
          <a:xfrm>
            <a:off x="69616" y="3762362"/>
            <a:ext cx="7944832" cy="1015663"/>
          </a:xfrm>
          <a:prstGeom prst="rect">
            <a:avLst/>
          </a:prstGeom>
          <a:noFill/>
        </p:spPr>
        <p:txBody>
          <a:bodyPr wrap="square" rtlCol="0">
            <a:spAutoFit/>
          </a:bodyPr>
          <a:lstStyle/>
          <a:p>
            <a:r>
              <a:rPr lang="en-GB" sz="6000" dirty="0">
                <a:latin typeface="Britannic Bold" panose="020B0903060703020204" pitchFamily="34" charset="0"/>
              </a:rPr>
              <a:t>Measures of Position</a:t>
            </a:r>
          </a:p>
        </p:txBody>
      </p:sp>
      <p:sp>
        <p:nvSpPr>
          <p:cNvPr id="6" name="Rectangle 5">
            <a:extLst>
              <a:ext uri="{FF2B5EF4-FFF2-40B4-BE49-F238E27FC236}">
                <a16:creationId xmlns:a16="http://schemas.microsoft.com/office/drawing/2014/main" id="{BDB9C418-C2CF-E13D-28D1-59E02AC3C7C6}"/>
              </a:ext>
            </a:extLst>
          </p:cNvPr>
          <p:cNvSpPr/>
          <p:nvPr/>
        </p:nvSpPr>
        <p:spPr>
          <a:xfrm>
            <a:off x="0" y="4706272"/>
            <a:ext cx="12192000" cy="2151728"/>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highlight>
                <a:srgbClr val="00FF00"/>
              </a:highlight>
            </a:endParaRPr>
          </a:p>
        </p:txBody>
      </p:sp>
    </p:spTree>
    <p:extLst>
      <p:ext uri="{BB962C8B-B14F-4D97-AF65-F5344CB8AC3E}">
        <p14:creationId xmlns:p14="http://schemas.microsoft.com/office/powerpoint/2010/main" val="1811791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4D43C2-6482-FB7F-223B-398698E19CF5}"/>
              </a:ext>
            </a:extLst>
          </p:cNvPr>
          <p:cNvSpPr txBox="1"/>
          <p:nvPr/>
        </p:nvSpPr>
        <p:spPr>
          <a:xfrm>
            <a:off x="-6289" y="0"/>
            <a:ext cx="12192000" cy="523220"/>
          </a:xfrm>
          <a:prstGeom prst="rect">
            <a:avLst/>
          </a:prstGeom>
          <a:solidFill>
            <a:srgbClr val="002060"/>
          </a:solidFill>
        </p:spPr>
        <p:txBody>
          <a:bodyPr wrap="square" rtlCol="0" anchor="ctr">
            <a:spAutoFit/>
          </a:bodyPr>
          <a:lstStyle/>
          <a:p>
            <a:pPr algn="ctr"/>
            <a:r>
              <a:rPr lang="en-GB" sz="2800" b="1" dirty="0">
                <a:solidFill>
                  <a:schemeClr val="bg1"/>
                </a:solidFill>
                <a:latin typeface="Segoe UI" panose="020B0502040204020203" pitchFamily="34" charset="0"/>
              </a:rPr>
              <a:t>Quartiles, Deciles and Percentiles</a:t>
            </a:r>
            <a:endParaRPr lang="en-IN" sz="2800" b="1" dirty="0">
              <a:solidFill>
                <a:schemeClr val="bg1"/>
              </a:solidFill>
              <a:latin typeface="Segoe UI" panose="020B0502040204020203" pitchFamily="34" charset="0"/>
            </a:endParaRPr>
          </a:p>
        </p:txBody>
      </p:sp>
      <p:sp>
        <p:nvSpPr>
          <p:cNvPr id="2" name="AutoShape 2" descr="The derivative as a function - Ximera">
            <a:extLst>
              <a:ext uri="{FF2B5EF4-FFF2-40B4-BE49-F238E27FC236}">
                <a16:creationId xmlns:a16="http://schemas.microsoft.com/office/drawing/2014/main" id="{2E4C6A66-5DB2-ADEF-1982-35DE82A806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TextBox 2">
            <a:extLst>
              <a:ext uri="{FF2B5EF4-FFF2-40B4-BE49-F238E27FC236}">
                <a16:creationId xmlns:a16="http://schemas.microsoft.com/office/drawing/2014/main" id="{EC4F0FB5-EA10-0FB2-66F4-B36F8A14FEC5}"/>
              </a:ext>
            </a:extLst>
          </p:cNvPr>
          <p:cNvSpPr txBox="1"/>
          <p:nvPr/>
        </p:nvSpPr>
        <p:spPr>
          <a:xfrm>
            <a:off x="268941" y="735106"/>
            <a:ext cx="11564471" cy="1754326"/>
          </a:xfrm>
          <a:prstGeom prst="rect">
            <a:avLst/>
          </a:prstGeom>
          <a:noFill/>
        </p:spPr>
        <p:txBody>
          <a:bodyPr wrap="square" rtlCol="0">
            <a:spAutoFit/>
          </a:bodyPr>
          <a:lstStyle/>
          <a:p>
            <a:endParaRPr lang="en-GB" dirty="0">
              <a:latin typeface="+mj-lt"/>
            </a:endParaRPr>
          </a:p>
          <a:p>
            <a:endParaRPr lang="en-GB" dirty="0">
              <a:latin typeface="+mj-lt"/>
            </a:endParaRPr>
          </a:p>
          <a:p>
            <a:endParaRPr lang="en-GB" dirty="0">
              <a:latin typeface="+mj-lt"/>
            </a:endParaRPr>
          </a:p>
          <a:p>
            <a:endParaRPr lang="en-GB" dirty="0">
              <a:latin typeface="+mj-lt"/>
            </a:endParaRPr>
          </a:p>
          <a:p>
            <a:endParaRPr lang="en-GB" dirty="0">
              <a:latin typeface="+mj-lt"/>
            </a:endParaRPr>
          </a:p>
          <a:p>
            <a:endParaRPr lang="en-IN" dirty="0">
              <a:latin typeface="+mj-lt"/>
            </a:endParaRPr>
          </a:p>
        </p:txBody>
      </p:sp>
      <p:sp>
        <p:nvSpPr>
          <p:cNvPr id="5" name="TextBox 4">
            <a:extLst>
              <a:ext uri="{FF2B5EF4-FFF2-40B4-BE49-F238E27FC236}">
                <a16:creationId xmlns:a16="http://schemas.microsoft.com/office/drawing/2014/main" id="{0B5991DC-AA1F-C9B0-5853-C73148861F64}"/>
              </a:ext>
            </a:extLst>
          </p:cNvPr>
          <p:cNvSpPr txBox="1"/>
          <p:nvPr/>
        </p:nvSpPr>
        <p:spPr>
          <a:xfrm>
            <a:off x="155076" y="532185"/>
            <a:ext cx="11869270" cy="5078313"/>
          </a:xfrm>
          <a:prstGeom prst="rect">
            <a:avLst/>
          </a:prstGeom>
          <a:noFill/>
        </p:spPr>
        <p:txBody>
          <a:bodyPr wrap="square" rtlCol="0">
            <a:spAutoFit/>
          </a:bodyPr>
          <a:lstStyle/>
          <a:p>
            <a:r>
              <a:rPr lang="en-GB" b="1" dirty="0">
                <a:solidFill>
                  <a:srgbClr val="0070C0"/>
                </a:solidFill>
                <a:latin typeface="Arial" panose="020B0604020202020204" pitchFamily="34" charset="0"/>
                <a:cs typeface="Arial" panose="020B0604020202020204" pitchFamily="34" charset="0"/>
              </a:rPr>
              <a:t>Measures of position</a:t>
            </a:r>
          </a:p>
          <a:p>
            <a:r>
              <a:rPr lang="en-GB" dirty="0">
                <a:latin typeface="+mj-lt"/>
              </a:rPr>
              <a:t>The standard deviation is the most widely used measure of dispersion. However, there are other ways of describing the variation or spread in a set of data. </a:t>
            </a:r>
          </a:p>
          <a:p>
            <a:r>
              <a:rPr lang="en-GB" dirty="0">
                <a:latin typeface="+mj-lt"/>
              </a:rPr>
              <a:t>One method is to determine the location of values that divide a set of observations into equal parts. </a:t>
            </a:r>
          </a:p>
          <a:p>
            <a:r>
              <a:rPr lang="en-GB" dirty="0">
                <a:latin typeface="+mj-lt"/>
              </a:rPr>
              <a:t>These measures include quartiles, deciles, and percentiles.</a:t>
            </a:r>
          </a:p>
          <a:p>
            <a:endParaRPr lang="en-GB" b="1" dirty="0">
              <a:latin typeface="+mj-lt"/>
            </a:endParaRPr>
          </a:p>
          <a:p>
            <a:r>
              <a:rPr lang="en-GB" b="1" dirty="0">
                <a:solidFill>
                  <a:srgbClr val="0070C0"/>
                </a:solidFill>
                <a:latin typeface="Arial" panose="020B0604020202020204" pitchFamily="34" charset="0"/>
                <a:cs typeface="Arial" panose="020B0604020202020204" pitchFamily="34" charset="0"/>
              </a:rPr>
              <a:t>Quartiles</a:t>
            </a:r>
          </a:p>
          <a:p>
            <a:pPr marL="285750" indent="-285750">
              <a:buFont typeface="Arial" panose="020B0604020202020204" pitchFamily="34" charset="0"/>
              <a:buChar char="•"/>
            </a:pPr>
            <a:r>
              <a:rPr lang="en-GB" dirty="0">
                <a:latin typeface="+mj-lt"/>
              </a:rPr>
              <a:t>Quartiles divide a set of observations into four equal parts.</a:t>
            </a:r>
          </a:p>
          <a:p>
            <a:pPr marL="285750" indent="-285750">
              <a:buFont typeface="Arial" panose="020B0604020202020204" pitchFamily="34" charset="0"/>
              <a:buChar char="•"/>
            </a:pPr>
            <a:r>
              <a:rPr lang="en-GB" dirty="0">
                <a:latin typeface="+mj-lt"/>
              </a:rPr>
              <a:t>The first quartile, usually labelled Q1, is the value below which 25% of the observations occur</a:t>
            </a:r>
          </a:p>
          <a:p>
            <a:pPr marL="285750" indent="-285750">
              <a:buFont typeface="Arial" panose="020B0604020202020204" pitchFamily="34" charset="0"/>
              <a:buChar char="•"/>
            </a:pPr>
            <a:r>
              <a:rPr lang="en-GB" dirty="0">
                <a:latin typeface="+mj-lt"/>
              </a:rPr>
              <a:t>The third quartile, usually labelled Q3, is the value below which 75% of the observations occur.</a:t>
            </a:r>
          </a:p>
          <a:p>
            <a:pPr marL="285750" indent="-285750">
              <a:buFont typeface="Arial" panose="020B0604020202020204" pitchFamily="34" charset="0"/>
              <a:buChar char="•"/>
            </a:pPr>
            <a:r>
              <a:rPr lang="en-GB" dirty="0">
                <a:latin typeface="+mj-lt"/>
              </a:rPr>
              <a:t>The second quartile, usually labelled as Q2 or </a:t>
            </a:r>
            <a:r>
              <a:rPr lang="en-GB" b="1" dirty="0">
                <a:latin typeface="+mj-lt"/>
              </a:rPr>
              <a:t>Median </a:t>
            </a:r>
            <a:r>
              <a:rPr lang="en-GB" dirty="0">
                <a:latin typeface="+mj-lt"/>
              </a:rPr>
              <a:t>is the value below which 50%  and above which 50% of the observations occur.</a:t>
            </a:r>
          </a:p>
          <a:p>
            <a:endParaRPr lang="en-GB" b="1" dirty="0">
              <a:latin typeface="+mj-lt"/>
            </a:endParaRPr>
          </a:p>
          <a:p>
            <a:r>
              <a:rPr lang="en-GB" b="1" dirty="0">
                <a:solidFill>
                  <a:srgbClr val="0070C0"/>
                </a:solidFill>
                <a:latin typeface="Arial" panose="020B0604020202020204" pitchFamily="34" charset="0"/>
                <a:cs typeface="Arial" panose="020B0604020202020204" pitchFamily="34" charset="0"/>
              </a:rPr>
              <a:t>Deciles</a:t>
            </a:r>
          </a:p>
          <a:p>
            <a:r>
              <a:rPr lang="en-GB" dirty="0">
                <a:latin typeface="+mj-lt"/>
              </a:rPr>
              <a:t>Deciles divide a set of observations into 10 equal parts</a:t>
            </a:r>
          </a:p>
          <a:p>
            <a:endParaRPr lang="en-GB" b="1" dirty="0">
              <a:solidFill>
                <a:srgbClr val="0070C0"/>
              </a:solidFill>
              <a:latin typeface="Arial" panose="020B0604020202020204" pitchFamily="34" charset="0"/>
              <a:cs typeface="Arial" panose="020B0604020202020204" pitchFamily="34" charset="0"/>
            </a:endParaRPr>
          </a:p>
          <a:p>
            <a:r>
              <a:rPr lang="en-GB" b="1" dirty="0">
                <a:solidFill>
                  <a:srgbClr val="0070C0"/>
                </a:solidFill>
                <a:latin typeface="Arial" panose="020B0604020202020204" pitchFamily="34" charset="0"/>
                <a:cs typeface="Arial" panose="020B0604020202020204" pitchFamily="34" charset="0"/>
              </a:rPr>
              <a:t>Percentiles</a:t>
            </a:r>
          </a:p>
          <a:p>
            <a:r>
              <a:rPr lang="en-GB" dirty="0">
                <a:latin typeface="+mj-lt"/>
              </a:rPr>
              <a:t>Percentiles divide a set of observations into 100 equal parts</a:t>
            </a:r>
          </a:p>
        </p:txBody>
      </p:sp>
      <p:pic>
        <p:nvPicPr>
          <p:cNvPr id="1026" name="Picture 2" descr="Measure of Position Archives - Basic Statistics and Data Analysis">
            <a:extLst>
              <a:ext uri="{FF2B5EF4-FFF2-40B4-BE49-F238E27FC236}">
                <a16:creationId xmlns:a16="http://schemas.microsoft.com/office/drawing/2014/main" id="{733DD151-CA15-420D-BE10-F9DE133045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7441" y="4034678"/>
            <a:ext cx="4543425" cy="25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21643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4D43C2-6482-FB7F-223B-398698E19CF5}"/>
              </a:ext>
            </a:extLst>
          </p:cNvPr>
          <p:cNvSpPr txBox="1"/>
          <p:nvPr/>
        </p:nvSpPr>
        <p:spPr>
          <a:xfrm>
            <a:off x="-6289" y="0"/>
            <a:ext cx="12192000" cy="523220"/>
          </a:xfrm>
          <a:prstGeom prst="rect">
            <a:avLst/>
          </a:prstGeom>
          <a:solidFill>
            <a:srgbClr val="002060"/>
          </a:solidFill>
        </p:spPr>
        <p:txBody>
          <a:bodyPr wrap="square" rtlCol="0" anchor="ctr">
            <a:spAutoFit/>
          </a:bodyPr>
          <a:lstStyle/>
          <a:p>
            <a:pPr algn="ctr"/>
            <a:r>
              <a:rPr lang="en-GB" sz="2800" b="1" dirty="0">
                <a:solidFill>
                  <a:schemeClr val="bg1"/>
                </a:solidFill>
                <a:latin typeface="Segoe UI" panose="020B0502040204020203" pitchFamily="34" charset="0"/>
              </a:rPr>
              <a:t>Skewness</a:t>
            </a:r>
            <a:endParaRPr lang="en-IN" sz="2800" b="1" dirty="0">
              <a:solidFill>
                <a:schemeClr val="bg1"/>
              </a:solidFill>
              <a:latin typeface="Segoe UI" panose="020B0502040204020203" pitchFamily="34" charset="0"/>
            </a:endParaRPr>
          </a:p>
        </p:txBody>
      </p:sp>
      <p:sp>
        <p:nvSpPr>
          <p:cNvPr id="2" name="AutoShape 2" descr="The derivative as a function - Ximera">
            <a:extLst>
              <a:ext uri="{FF2B5EF4-FFF2-40B4-BE49-F238E27FC236}">
                <a16:creationId xmlns:a16="http://schemas.microsoft.com/office/drawing/2014/main" id="{2E4C6A66-5DB2-ADEF-1982-35DE82A806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TextBox 2">
            <a:extLst>
              <a:ext uri="{FF2B5EF4-FFF2-40B4-BE49-F238E27FC236}">
                <a16:creationId xmlns:a16="http://schemas.microsoft.com/office/drawing/2014/main" id="{EC4F0FB5-EA10-0FB2-66F4-B36F8A14FEC5}"/>
              </a:ext>
            </a:extLst>
          </p:cNvPr>
          <p:cNvSpPr txBox="1"/>
          <p:nvPr/>
        </p:nvSpPr>
        <p:spPr>
          <a:xfrm>
            <a:off x="307475" y="658639"/>
            <a:ext cx="11564471" cy="1754326"/>
          </a:xfrm>
          <a:prstGeom prst="rect">
            <a:avLst/>
          </a:prstGeom>
          <a:noFill/>
        </p:spPr>
        <p:txBody>
          <a:bodyPr wrap="square" rtlCol="0">
            <a:spAutoFit/>
          </a:bodyPr>
          <a:lstStyle/>
          <a:p>
            <a:endParaRPr lang="en-GB" dirty="0">
              <a:latin typeface="+mj-lt"/>
            </a:endParaRPr>
          </a:p>
          <a:p>
            <a:endParaRPr lang="en-GB" dirty="0">
              <a:latin typeface="+mj-lt"/>
            </a:endParaRPr>
          </a:p>
          <a:p>
            <a:endParaRPr lang="en-GB" dirty="0">
              <a:latin typeface="+mj-lt"/>
            </a:endParaRPr>
          </a:p>
          <a:p>
            <a:endParaRPr lang="en-GB" dirty="0">
              <a:latin typeface="+mj-lt"/>
            </a:endParaRPr>
          </a:p>
          <a:p>
            <a:endParaRPr lang="en-GB" dirty="0">
              <a:latin typeface="+mj-lt"/>
            </a:endParaRPr>
          </a:p>
          <a:p>
            <a:endParaRPr lang="en-IN" dirty="0">
              <a:latin typeface="+mj-lt"/>
            </a:endParaRPr>
          </a:p>
        </p:txBody>
      </p:sp>
      <p:sp>
        <p:nvSpPr>
          <p:cNvPr id="5" name="TextBox 4">
            <a:extLst>
              <a:ext uri="{FF2B5EF4-FFF2-40B4-BE49-F238E27FC236}">
                <a16:creationId xmlns:a16="http://schemas.microsoft.com/office/drawing/2014/main" id="{0B5991DC-AA1F-C9B0-5853-C73148861F64}"/>
              </a:ext>
            </a:extLst>
          </p:cNvPr>
          <p:cNvSpPr txBox="1"/>
          <p:nvPr/>
        </p:nvSpPr>
        <p:spPr>
          <a:xfrm>
            <a:off x="155076" y="532185"/>
            <a:ext cx="11869270" cy="1200329"/>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mj-lt"/>
              </a:rPr>
              <a:t>Skewness is a measure of the asymmetry of a distribution. </a:t>
            </a:r>
          </a:p>
          <a:p>
            <a:pPr marL="285750" indent="-285750">
              <a:buFont typeface="Arial" panose="020B0604020202020204" pitchFamily="34" charset="0"/>
              <a:buChar char="•"/>
            </a:pPr>
            <a:r>
              <a:rPr lang="en-GB" dirty="0">
                <a:latin typeface="+mj-lt"/>
              </a:rPr>
              <a:t>A distribution is asymmetrical when its left and right side are not mirror images. </a:t>
            </a:r>
          </a:p>
          <a:p>
            <a:pPr marL="285750" indent="-285750">
              <a:buFont typeface="Arial" panose="020B0604020202020204" pitchFamily="34" charset="0"/>
              <a:buChar char="•"/>
            </a:pPr>
            <a:r>
              <a:rPr lang="en-GB" dirty="0">
                <a:latin typeface="+mj-lt"/>
              </a:rPr>
              <a:t>A distribution can have right (or positive), left (or negative), or zero skewness.</a:t>
            </a:r>
            <a:endParaRPr lang="en-GB" b="1" dirty="0">
              <a:latin typeface="+mj-lt"/>
            </a:endParaRPr>
          </a:p>
          <a:p>
            <a:endParaRPr lang="en-GB" b="1" dirty="0">
              <a:latin typeface="+mj-lt"/>
            </a:endParaRPr>
          </a:p>
        </p:txBody>
      </p:sp>
      <p:pic>
        <p:nvPicPr>
          <p:cNvPr id="7" name="Picture 6">
            <a:extLst>
              <a:ext uri="{FF2B5EF4-FFF2-40B4-BE49-F238E27FC236}">
                <a16:creationId xmlns:a16="http://schemas.microsoft.com/office/drawing/2014/main" id="{A3EF865A-2AFE-6E59-3EBE-99A94E1720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 y="1535802"/>
            <a:ext cx="5646420" cy="2514600"/>
          </a:xfrm>
          <a:prstGeom prst="rect">
            <a:avLst/>
          </a:prstGeom>
        </p:spPr>
      </p:pic>
      <p:pic>
        <p:nvPicPr>
          <p:cNvPr id="9" name="Picture 8">
            <a:extLst>
              <a:ext uri="{FF2B5EF4-FFF2-40B4-BE49-F238E27FC236}">
                <a16:creationId xmlns:a16="http://schemas.microsoft.com/office/drawing/2014/main" id="{A049AC3C-C40E-21E7-D02A-46EC90ACC444}"/>
              </a:ext>
            </a:extLst>
          </p:cNvPr>
          <p:cNvPicPr>
            <a:picLocks noChangeAspect="1"/>
          </p:cNvPicPr>
          <p:nvPr/>
        </p:nvPicPr>
        <p:blipFill>
          <a:blip r:embed="rId3"/>
          <a:stretch>
            <a:fillRect/>
          </a:stretch>
        </p:blipFill>
        <p:spPr>
          <a:xfrm>
            <a:off x="144780" y="4254326"/>
            <a:ext cx="6722185" cy="2293819"/>
          </a:xfrm>
          <a:prstGeom prst="rect">
            <a:avLst/>
          </a:prstGeom>
        </p:spPr>
      </p:pic>
      <p:graphicFrame>
        <p:nvGraphicFramePr>
          <p:cNvPr id="11" name="Table 10">
            <a:extLst>
              <a:ext uri="{FF2B5EF4-FFF2-40B4-BE49-F238E27FC236}">
                <a16:creationId xmlns:a16="http://schemas.microsoft.com/office/drawing/2014/main" id="{1F11B96B-495B-13FD-7B03-B8B5BDF54C7D}"/>
              </a:ext>
            </a:extLst>
          </p:cNvPr>
          <p:cNvGraphicFramePr>
            <a:graphicFrameLocks noGrp="1"/>
          </p:cNvGraphicFramePr>
          <p:nvPr>
            <p:extLst>
              <p:ext uri="{D42A27DB-BD31-4B8C-83A1-F6EECF244321}">
                <p14:modId xmlns:p14="http://schemas.microsoft.com/office/powerpoint/2010/main" val="2789523973"/>
              </p:ext>
            </p:extLst>
          </p:nvPr>
        </p:nvGraphicFramePr>
        <p:xfrm>
          <a:off x="7816850" y="1732514"/>
          <a:ext cx="3308350" cy="1185496"/>
        </p:xfrm>
        <a:graphic>
          <a:graphicData uri="http://schemas.openxmlformats.org/drawingml/2006/table">
            <a:tbl>
              <a:tblPr/>
              <a:tblGrid>
                <a:gridCol w="1159130">
                  <a:extLst>
                    <a:ext uri="{9D8B030D-6E8A-4147-A177-3AD203B41FA5}">
                      <a16:colId xmlns:a16="http://schemas.microsoft.com/office/drawing/2014/main" val="4259334672"/>
                    </a:ext>
                  </a:extLst>
                </a:gridCol>
                <a:gridCol w="2149220">
                  <a:extLst>
                    <a:ext uri="{9D8B030D-6E8A-4147-A177-3AD203B41FA5}">
                      <a16:colId xmlns:a16="http://schemas.microsoft.com/office/drawing/2014/main" val="4202040768"/>
                    </a:ext>
                  </a:extLst>
                </a:gridCol>
              </a:tblGrid>
              <a:tr h="296374">
                <a:tc>
                  <a:txBody>
                    <a:bodyPr/>
                    <a:lstStyle/>
                    <a:p>
                      <a:pPr algn="ctr" fontAlgn="ctr"/>
                      <a:r>
                        <a:rPr lang="en-IN" sz="1400" b="1" i="0" u="none" strike="noStrike" dirty="0">
                          <a:solidFill>
                            <a:srgbClr val="0070C0"/>
                          </a:solidFill>
                          <a:effectLst/>
                          <a:latin typeface="Calibri" panose="020F0502020204030204" pitchFamily="34" charset="0"/>
                        </a:rPr>
                        <a:t>Value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400" b="1" i="0" u="none" strike="noStrike" dirty="0">
                          <a:solidFill>
                            <a:srgbClr val="0070C0"/>
                          </a:solidFill>
                          <a:effectLst/>
                          <a:latin typeface="Calibri" panose="020F0502020204030204" pitchFamily="34" charset="0"/>
                        </a:rPr>
                        <a:t>Interpretation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78824010"/>
                  </a:ext>
                </a:extLst>
              </a:tr>
              <a:tr h="296374">
                <a:tc>
                  <a:txBody>
                    <a:bodyPr/>
                    <a:lstStyle/>
                    <a:p>
                      <a:pPr algn="ctr" fontAlgn="ctr"/>
                      <a:r>
                        <a:rPr lang="en-IN" sz="1200" b="0" i="0" u="none" strike="noStrike">
                          <a:solidFill>
                            <a:srgbClr val="000000"/>
                          </a:solidFill>
                          <a:effectLst/>
                          <a:latin typeface="Calibri" panose="020F0502020204030204" pitchFamily="34" charset="0"/>
                        </a:rPr>
                        <a:t>-3 to 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Negative Skewness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78928964"/>
                  </a:ext>
                </a:extLst>
              </a:tr>
              <a:tr h="296374">
                <a:tc>
                  <a:txBody>
                    <a:bodyPr/>
                    <a:lstStyle/>
                    <a:p>
                      <a:pPr algn="ctr" fontAlgn="ctr"/>
                      <a:r>
                        <a:rPr lang="en-IN" sz="1200" b="0" i="0" u="none" strike="noStrike">
                          <a:solidFill>
                            <a:srgbClr val="000000"/>
                          </a:solidFill>
                          <a:effectLst/>
                          <a:latin typeface="Calibri" panose="020F0502020204030204" pitchFamily="34" charset="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No Skewness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30008294"/>
                  </a:ext>
                </a:extLst>
              </a:tr>
              <a:tr h="296374">
                <a:tc>
                  <a:txBody>
                    <a:bodyPr/>
                    <a:lstStyle/>
                    <a:p>
                      <a:pPr algn="ctr" fontAlgn="ctr"/>
                      <a:r>
                        <a:rPr lang="en-IN" sz="1200" b="0" i="0" u="none" strike="noStrike" dirty="0">
                          <a:solidFill>
                            <a:srgbClr val="000000"/>
                          </a:solidFill>
                          <a:effectLst/>
                          <a:latin typeface="Calibri" panose="020F0502020204030204" pitchFamily="34" charset="0"/>
                        </a:rPr>
                        <a:t>0 to 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a:solidFill>
                            <a:srgbClr val="000000"/>
                          </a:solidFill>
                          <a:effectLst/>
                          <a:latin typeface="Calibri" panose="020F0502020204030204" pitchFamily="34" charset="0"/>
                        </a:rPr>
                        <a:t>Positive Skewness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5227675"/>
                  </a:ext>
                </a:extLst>
              </a:tr>
            </a:tbl>
          </a:graphicData>
        </a:graphic>
      </p:graphicFrame>
      <p:pic>
        <p:nvPicPr>
          <p:cNvPr id="12" name="Picture 2">
            <a:extLst>
              <a:ext uri="{FF2B5EF4-FFF2-40B4-BE49-F238E27FC236}">
                <a16:creationId xmlns:a16="http://schemas.microsoft.com/office/drawing/2014/main" id="{F5D946D5-AD3C-BF0F-33B5-01895C2E5F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66965" y="4050402"/>
            <a:ext cx="4864560" cy="2222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22426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4D43C2-6482-FB7F-223B-398698E19CF5}"/>
              </a:ext>
            </a:extLst>
          </p:cNvPr>
          <p:cNvSpPr txBox="1"/>
          <p:nvPr/>
        </p:nvSpPr>
        <p:spPr>
          <a:xfrm>
            <a:off x="-6289" y="0"/>
            <a:ext cx="12192000" cy="523220"/>
          </a:xfrm>
          <a:prstGeom prst="rect">
            <a:avLst/>
          </a:prstGeom>
          <a:solidFill>
            <a:srgbClr val="002060"/>
          </a:solid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800" b="1" i="0" u="none" strike="noStrike" kern="1200" cap="none" spc="0" normalizeH="0" baseline="0" noProof="0" dirty="0">
                <a:ln>
                  <a:noFill/>
                </a:ln>
                <a:solidFill>
                  <a:prstClr val="white"/>
                </a:solidFill>
                <a:effectLst/>
                <a:uLnTx/>
                <a:uFillTx/>
                <a:latin typeface="Segoe UI" panose="020B0502040204020203" pitchFamily="34" charset="0"/>
                <a:ea typeface="+mn-ea"/>
                <a:cs typeface="+mn-cs"/>
              </a:rPr>
              <a:t>Kurtosis</a:t>
            </a:r>
            <a:endParaRPr kumimoji="0" lang="en-IN" sz="2800" b="1" i="0" u="none" strike="noStrike" kern="1200" cap="none" spc="0" normalizeH="0" baseline="0" noProof="0" dirty="0">
              <a:ln>
                <a:noFill/>
              </a:ln>
              <a:solidFill>
                <a:prstClr val="white"/>
              </a:solidFill>
              <a:effectLst/>
              <a:uLnTx/>
              <a:uFillTx/>
              <a:latin typeface="Segoe UI" panose="020B0502040204020203" pitchFamily="34" charset="0"/>
              <a:ea typeface="+mn-ea"/>
              <a:cs typeface="+mn-cs"/>
            </a:endParaRPr>
          </a:p>
        </p:txBody>
      </p:sp>
      <p:sp>
        <p:nvSpPr>
          <p:cNvPr id="2" name="AutoShape 2" descr="The derivative as a function - Ximera">
            <a:extLst>
              <a:ext uri="{FF2B5EF4-FFF2-40B4-BE49-F238E27FC236}">
                <a16:creationId xmlns:a16="http://schemas.microsoft.com/office/drawing/2014/main" id="{2E4C6A66-5DB2-ADEF-1982-35DE82A806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EC4F0FB5-EA10-0FB2-66F4-B36F8A14FEC5}"/>
              </a:ext>
            </a:extLst>
          </p:cNvPr>
          <p:cNvSpPr txBox="1"/>
          <p:nvPr/>
        </p:nvSpPr>
        <p:spPr>
          <a:xfrm>
            <a:off x="268941" y="735106"/>
            <a:ext cx="11564471" cy="175432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Light" panose="020F03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Light" panose="020F03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Light" panose="020F03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Light" panose="020F03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Light" panose="020F03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
        <p:nvSpPr>
          <p:cNvPr id="5" name="TextBox 4">
            <a:extLst>
              <a:ext uri="{FF2B5EF4-FFF2-40B4-BE49-F238E27FC236}">
                <a16:creationId xmlns:a16="http://schemas.microsoft.com/office/drawing/2014/main" id="{0B5991DC-AA1F-C9B0-5853-C73148861F64}"/>
              </a:ext>
            </a:extLst>
          </p:cNvPr>
          <p:cNvSpPr txBox="1"/>
          <p:nvPr/>
        </p:nvSpPr>
        <p:spPr>
          <a:xfrm>
            <a:off x="155076" y="532185"/>
            <a:ext cx="11869270" cy="147732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Light" panose="020F0302020204030204"/>
              </a:rPr>
              <a:t>Kurtosis refers to the degree of peak of a frequency curve.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Light" panose="020F0302020204030204"/>
              </a:rPr>
              <a:t>It tells how tall and sharp the central peak is, relative to a standard bell curve of a distribution.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dirty="0">
              <a:ln>
                <a:noFill/>
              </a:ln>
              <a:solidFill>
                <a:prstClr val="black"/>
              </a:solidFill>
              <a:effectLst/>
              <a:uLnTx/>
              <a:uFillTx/>
              <a:latin typeface="Calibri Light" panose="020F03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rgbClr val="0070C0"/>
                </a:solidFill>
                <a:latin typeface="Arial" panose="020B0604020202020204" pitchFamily="34" charset="0"/>
                <a:cs typeface="Arial" panose="020B0604020202020204" pitchFamily="34" charset="0"/>
              </a:rPr>
              <a:t>Formula for Kurtosis</a:t>
            </a:r>
            <a:endParaRPr kumimoji="0" lang="en-GB" sz="18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endParaRPr>
          </a:p>
        </p:txBody>
      </p:sp>
      <p:pic>
        <p:nvPicPr>
          <p:cNvPr id="7" name="Picture 6">
            <a:extLst>
              <a:ext uri="{FF2B5EF4-FFF2-40B4-BE49-F238E27FC236}">
                <a16:creationId xmlns:a16="http://schemas.microsoft.com/office/drawing/2014/main" id="{C90439FE-3302-0E55-55EA-2D052B3B22FE}"/>
              </a:ext>
            </a:extLst>
          </p:cNvPr>
          <p:cNvPicPr>
            <a:picLocks noChangeAspect="1"/>
          </p:cNvPicPr>
          <p:nvPr/>
        </p:nvPicPr>
        <p:blipFill>
          <a:blip r:embed="rId2"/>
          <a:stretch>
            <a:fillRect/>
          </a:stretch>
        </p:blipFill>
        <p:spPr>
          <a:xfrm>
            <a:off x="167653" y="1736960"/>
            <a:ext cx="3651312" cy="1548508"/>
          </a:xfrm>
          <a:prstGeom prst="rect">
            <a:avLst/>
          </a:prstGeom>
        </p:spPr>
      </p:pic>
      <p:sp>
        <p:nvSpPr>
          <p:cNvPr id="11" name="TextBox 10">
            <a:extLst>
              <a:ext uri="{FF2B5EF4-FFF2-40B4-BE49-F238E27FC236}">
                <a16:creationId xmlns:a16="http://schemas.microsoft.com/office/drawing/2014/main" id="{694FE574-E235-0730-71DA-49C14C77E5A3}"/>
              </a:ext>
            </a:extLst>
          </p:cNvPr>
          <p:cNvSpPr txBox="1"/>
          <p:nvPr/>
        </p:nvSpPr>
        <p:spPr>
          <a:xfrm>
            <a:off x="155076" y="3572533"/>
            <a:ext cx="7407523" cy="2862322"/>
          </a:xfrm>
          <a:prstGeom prst="rect">
            <a:avLst/>
          </a:prstGeom>
          <a:noFill/>
        </p:spPr>
        <p:txBody>
          <a:bodyPr wrap="square">
            <a:spAutoFit/>
          </a:bodyPr>
          <a:lstStyle/>
          <a:p>
            <a:pPr>
              <a:defRPr/>
            </a:pPr>
            <a:r>
              <a:rPr lang="en-GB" dirty="0">
                <a:solidFill>
                  <a:prstClr val="black"/>
                </a:solidFill>
                <a:latin typeface="Calibri Light" panose="020F0302020204030204"/>
              </a:rPr>
              <a:t>Kurtosis can be described in the following ways: </a:t>
            </a:r>
          </a:p>
          <a:p>
            <a:pPr>
              <a:defRPr/>
            </a:pPr>
            <a:r>
              <a:rPr lang="en-GB" dirty="0">
                <a:solidFill>
                  <a:prstClr val="black"/>
                </a:solidFill>
                <a:latin typeface="Calibri Light" panose="020F0302020204030204"/>
              </a:rPr>
              <a:t>• </a:t>
            </a:r>
            <a:r>
              <a:rPr lang="en-GB" b="1" dirty="0">
                <a:solidFill>
                  <a:prstClr val="black"/>
                </a:solidFill>
                <a:latin typeface="Calibri Light" panose="020F0302020204030204"/>
              </a:rPr>
              <a:t>Platykurtic</a:t>
            </a:r>
            <a:r>
              <a:rPr lang="en-GB" dirty="0">
                <a:solidFill>
                  <a:prstClr val="black"/>
                </a:solidFill>
                <a:latin typeface="Calibri Light" panose="020F0302020204030204"/>
              </a:rPr>
              <a:t>– When the kurtosis &lt; 0, the frequencies throughout the curve are closer to be equal (i.e., the curve is more flat and wide) </a:t>
            </a:r>
          </a:p>
          <a:p>
            <a:pPr>
              <a:defRPr/>
            </a:pPr>
            <a:r>
              <a:rPr lang="en-GB" dirty="0">
                <a:solidFill>
                  <a:prstClr val="black"/>
                </a:solidFill>
                <a:latin typeface="Calibri Light" panose="020F0302020204030204"/>
              </a:rPr>
              <a:t>• </a:t>
            </a:r>
            <a:r>
              <a:rPr lang="en-GB" b="1" dirty="0">
                <a:solidFill>
                  <a:prstClr val="black"/>
                </a:solidFill>
                <a:latin typeface="Calibri Light" panose="020F0302020204030204"/>
              </a:rPr>
              <a:t>Leptokurtic</a:t>
            </a:r>
            <a:r>
              <a:rPr lang="en-GB" dirty="0">
                <a:solidFill>
                  <a:prstClr val="black"/>
                </a:solidFill>
                <a:latin typeface="Calibri Light" panose="020F0302020204030204"/>
              </a:rPr>
              <a:t>– When the kurtosis &gt; 0, there are high frequencies in only a small part of the curve (i.e., the curve is more peaked) </a:t>
            </a:r>
          </a:p>
          <a:p>
            <a:pPr>
              <a:defRPr/>
            </a:pPr>
            <a:r>
              <a:rPr lang="en-GB" dirty="0">
                <a:solidFill>
                  <a:prstClr val="black"/>
                </a:solidFill>
                <a:latin typeface="Calibri Light" panose="020F0302020204030204"/>
              </a:rPr>
              <a:t>• </a:t>
            </a:r>
            <a:r>
              <a:rPr lang="en-GB" b="1" dirty="0">
                <a:solidFill>
                  <a:prstClr val="black"/>
                </a:solidFill>
                <a:latin typeface="Calibri Light" panose="020F0302020204030204"/>
              </a:rPr>
              <a:t>Mesokurtic</a:t>
            </a:r>
            <a:r>
              <a:rPr lang="en-GB" dirty="0">
                <a:solidFill>
                  <a:prstClr val="black"/>
                </a:solidFill>
                <a:latin typeface="Calibri Light" panose="020F0302020204030204"/>
              </a:rPr>
              <a:t>- When the kurtosis = 0 To show the peakedness of a distribution</a:t>
            </a:r>
          </a:p>
          <a:p>
            <a:pPr>
              <a:defRPr/>
            </a:pPr>
            <a:endParaRPr lang="en-GB" dirty="0">
              <a:solidFill>
                <a:prstClr val="black"/>
              </a:solidFill>
              <a:latin typeface="Calibri Light" panose="020F0302020204030204"/>
            </a:endParaRPr>
          </a:p>
          <a:p>
            <a:pPr>
              <a:defRPr/>
            </a:pPr>
            <a:r>
              <a:rPr lang="en-GB" dirty="0">
                <a:solidFill>
                  <a:prstClr val="black"/>
                </a:solidFill>
                <a:latin typeface="Calibri Light" panose="020F0302020204030204"/>
              </a:rPr>
              <a:t>• Platykurtic: flat and spread out </a:t>
            </a:r>
          </a:p>
          <a:p>
            <a:pPr>
              <a:defRPr/>
            </a:pPr>
            <a:r>
              <a:rPr lang="en-GB" dirty="0">
                <a:solidFill>
                  <a:prstClr val="black"/>
                </a:solidFill>
                <a:latin typeface="Calibri Light" panose="020F0302020204030204"/>
              </a:rPr>
              <a:t>• Leptokurtic: high and thin </a:t>
            </a:r>
          </a:p>
          <a:p>
            <a:pPr>
              <a:defRPr/>
            </a:pPr>
            <a:r>
              <a:rPr lang="en-GB" dirty="0">
                <a:solidFill>
                  <a:prstClr val="black"/>
                </a:solidFill>
                <a:latin typeface="Calibri Light" panose="020F0302020204030204"/>
              </a:rPr>
              <a:t>• Mesokurtic: normal in shape </a:t>
            </a:r>
            <a:endParaRPr lang="en-IN" dirty="0">
              <a:solidFill>
                <a:prstClr val="black"/>
              </a:solidFill>
              <a:latin typeface="Calibri Light" panose="020F0302020204030204"/>
            </a:endParaRPr>
          </a:p>
        </p:txBody>
      </p:sp>
      <p:pic>
        <p:nvPicPr>
          <p:cNvPr id="2050" name="Picture 2" descr="Image result for kurtosis graph">
            <a:extLst>
              <a:ext uri="{FF2B5EF4-FFF2-40B4-BE49-F238E27FC236}">
                <a16:creationId xmlns:a16="http://schemas.microsoft.com/office/drawing/2014/main" id="{316261C0-92B4-B2D0-ECEF-0F576B40AF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9708" y="2279261"/>
            <a:ext cx="4003351" cy="26602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60035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88D2FE7-6BD9-5AAE-5083-5822EEDF66DC}"/>
              </a:ext>
            </a:extLst>
          </p:cNvPr>
          <p:cNvSpPr txBox="1"/>
          <p:nvPr/>
        </p:nvSpPr>
        <p:spPr>
          <a:xfrm>
            <a:off x="69616" y="3762362"/>
            <a:ext cx="7944832" cy="1015663"/>
          </a:xfrm>
          <a:prstGeom prst="rect">
            <a:avLst/>
          </a:prstGeom>
          <a:noFill/>
        </p:spPr>
        <p:txBody>
          <a:bodyPr wrap="square" rtlCol="0">
            <a:spAutoFit/>
          </a:bodyPr>
          <a:lstStyle/>
          <a:p>
            <a:r>
              <a:rPr lang="en-GB" sz="6000" dirty="0">
                <a:latin typeface="Britannic Bold" panose="020B0903060703020204" pitchFamily="34" charset="0"/>
              </a:rPr>
              <a:t>Covariance</a:t>
            </a:r>
          </a:p>
        </p:txBody>
      </p:sp>
      <p:sp>
        <p:nvSpPr>
          <p:cNvPr id="6" name="Rectangle 5">
            <a:extLst>
              <a:ext uri="{FF2B5EF4-FFF2-40B4-BE49-F238E27FC236}">
                <a16:creationId xmlns:a16="http://schemas.microsoft.com/office/drawing/2014/main" id="{BDB9C418-C2CF-E13D-28D1-59E02AC3C7C6}"/>
              </a:ext>
            </a:extLst>
          </p:cNvPr>
          <p:cNvSpPr/>
          <p:nvPr/>
        </p:nvSpPr>
        <p:spPr>
          <a:xfrm>
            <a:off x="0" y="4706272"/>
            <a:ext cx="12192000" cy="2151728"/>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highlight>
                <a:srgbClr val="00FF00"/>
              </a:highlight>
            </a:endParaRPr>
          </a:p>
        </p:txBody>
      </p:sp>
    </p:spTree>
    <p:extLst>
      <p:ext uri="{BB962C8B-B14F-4D97-AF65-F5344CB8AC3E}">
        <p14:creationId xmlns:p14="http://schemas.microsoft.com/office/powerpoint/2010/main" val="21999175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4D43C2-6482-FB7F-223B-398698E19CF5}"/>
              </a:ext>
            </a:extLst>
          </p:cNvPr>
          <p:cNvSpPr txBox="1"/>
          <p:nvPr/>
        </p:nvSpPr>
        <p:spPr>
          <a:xfrm>
            <a:off x="-6289" y="0"/>
            <a:ext cx="12192000" cy="523220"/>
          </a:xfrm>
          <a:prstGeom prst="rect">
            <a:avLst/>
          </a:prstGeom>
          <a:solidFill>
            <a:srgbClr val="002060"/>
          </a:solidFill>
        </p:spPr>
        <p:txBody>
          <a:bodyPr wrap="square" rtlCol="0" anchor="ctr">
            <a:spAutoFit/>
          </a:bodyPr>
          <a:lstStyle/>
          <a:p>
            <a:pPr algn="ctr"/>
            <a:r>
              <a:rPr lang="en-GB" sz="2800" b="1" dirty="0">
                <a:solidFill>
                  <a:schemeClr val="bg1"/>
                </a:solidFill>
                <a:latin typeface="Segoe UI" panose="020B0502040204020203" pitchFamily="34" charset="0"/>
              </a:rPr>
              <a:t>Covariance</a:t>
            </a:r>
            <a:endParaRPr lang="en-IN" sz="2800" b="1" dirty="0">
              <a:solidFill>
                <a:schemeClr val="bg1"/>
              </a:solidFill>
              <a:latin typeface="Segoe UI" panose="020B0502040204020203" pitchFamily="34" charset="0"/>
            </a:endParaRPr>
          </a:p>
        </p:txBody>
      </p:sp>
      <p:sp>
        <p:nvSpPr>
          <p:cNvPr id="2" name="AutoShape 2" descr="The derivative as a function - Ximera">
            <a:extLst>
              <a:ext uri="{FF2B5EF4-FFF2-40B4-BE49-F238E27FC236}">
                <a16:creationId xmlns:a16="http://schemas.microsoft.com/office/drawing/2014/main" id="{2E4C6A66-5DB2-ADEF-1982-35DE82A806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TextBox 4">
            <a:extLst>
              <a:ext uri="{FF2B5EF4-FFF2-40B4-BE49-F238E27FC236}">
                <a16:creationId xmlns:a16="http://schemas.microsoft.com/office/drawing/2014/main" id="{0B5991DC-AA1F-C9B0-5853-C73148861F64}"/>
              </a:ext>
            </a:extLst>
          </p:cNvPr>
          <p:cNvSpPr txBox="1"/>
          <p:nvPr/>
        </p:nvSpPr>
        <p:spPr>
          <a:xfrm>
            <a:off x="155076" y="532185"/>
            <a:ext cx="11869270" cy="5355312"/>
          </a:xfrm>
          <a:prstGeom prst="rect">
            <a:avLst/>
          </a:prstGeom>
          <a:noFill/>
        </p:spPr>
        <p:txBody>
          <a:bodyPr wrap="square" rtlCol="0">
            <a:spAutoFit/>
          </a:bodyPr>
          <a:lstStyle/>
          <a:p>
            <a:r>
              <a:rPr lang="en-GB" dirty="0">
                <a:latin typeface="+mj-lt"/>
              </a:rPr>
              <a:t>Covariance measures the direction of the relationship between two variables. </a:t>
            </a:r>
          </a:p>
          <a:p>
            <a:r>
              <a:rPr lang="en-GB" dirty="0">
                <a:latin typeface="+mj-lt"/>
              </a:rPr>
              <a:t>A positive covariance means that both variables tend to be high or low at the same time. </a:t>
            </a:r>
          </a:p>
          <a:p>
            <a:r>
              <a:rPr lang="en-GB" dirty="0">
                <a:latin typeface="+mj-lt"/>
              </a:rPr>
              <a:t>A negative covariance means that when one variable is high, the other tends to be low.</a:t>
            </a:r>
          </a:p>
          <a:p>
            <a:r>
              <a:rPr lang="en-GB" dirty="0">
                <a:latin typeface="+mj-lt"/>
              </a:rPr>
              <a:t>A covariance of zero indicates that there is no clear directional relationship between the variables being measured.</a:t>
            </a:r>
          </a:p>
          <a:p>
            <a:endParaRPr lang="en-GB" dirty="0">
              <a:latin typeface="+mj-lt"/>
            </a:endParaRPr>
          </a:p>
          <a:p>
            <a:endParaRPr lang="en-GB" dirty="0">
              <a:latin typeface="+mj-lt"/>
            </a:endParaRPr>
          </a:p>
          <a:p>
            <a:endParaRPr lang="en-GB" dirty="0">
              <a:latin typeface="+mj-lt"/>
            </a:endParaRPr>
          </a:p>
          <a:p>
            <a:endParaRPr lang="en-GB" dirty="0">
              <a:latin typeface="+mj-lt"/>
            </a:endParaRPr>
          </a:p>
          <a:p>
            <a:endParaRPr lang="en-GB" dirty="0">
              <a:latin typeface="+mj-lt"/>
            </a:endParaRPr>
          </a:p>
          <a:p>
            <a:endParaRPr lang="en-GB" dirty="0">
              <a:latin typeface="+mj-lt"/>
            </a:endParaRPr>
          </a:p>
          <a:p>
            <a:endParaRPr lang="en-GB" dirty="0">
              <a:latin typeface="+mj-lt"/>
            </a:endParaRPr>
          </a:p>
          <a:p>
            <a:endParaRPr lang="en-GB" dirty="0">
              <a:latin typeface="+mj-lt"/>
            </a:endParaRPr>
          </a:p>
          <a:p>
            <a:endParaRPr lang="en-GB" dirty="0">
              <a:latin typeface="+mj-lt"/>
            </a:endParaRPr>
          </a:p>
          <a:p>
            <a:endParaRPr lang="en-GB" dirty="0">
              <a:latin typeface="+mj-lt"/>
            </a:endParaRPr>
          </a:p>
          <a:p>
            <a:endParaRPr lang="en-GB" dirty="0">
              <a:latin typeface="+mj-lt"/>
            </a:endParaRPr>
          </a:p>
          <a:p>
            <a:endParaRPr lang="en-GB" dirty="0">
              <a:latin typeface="+mj-lt"/>
            </a:endParaRPr>
          </a:p>
          <a:p>
            <a:endParaRPr lang="en-GB" dirty="0">
              <a:latin typeface="+mj-lt"/>
            </a:endParaRPr>
          </a:p>
          <a:p>
            <a:r>
              <a:rPr lang="en-GB" b="1" dirty="0">
                <a:latin typeface="+mj-lt"/>
              </a:rPr>
              <a:t>Note :</a:t>
            </a:r>
            <a:r>
              <a:rPr lang="en-GB" dirty="0">
                <a:latin typeface="+mj-lt"/>
              </a:rPr>
              <a:t>The covariance can range from negative infinity to positive </a:t>
            </a:r>
            <a:r>
              <a:rPr lang="en-GB" dirty="0" err="1">
                <a:latin typeface="+mj-lt"/>
              </a:rPr>
              <a:t>infinity.Thus</a:t>
            </a:r>
            <a:r>
              <a:rPr lang="en-GB" dirty="0">
                <a:latin typeface="+mj-lt"/>
              </a:rPr>
              <a:t>, the value for a perfect linear relationship depends on the data.</a:t>
            </a:r>
          </a:p>
        </p:txBody>
      </p:sp>
      <p:pic>
        <p:nvPicPr>
          <p:cNvPr id="2050" name="Picture 2" descr="Covariance Formula For Population and Sample With Solved Example Questions">
            <a:extLst>
              <a:ext uri="{FF2B5EF4-FFF2-40B4-BE49-F238E27FC236}">
                <a16:creationId xmlns:a16="http://schemas.microsoft.com/office/drawing/2014/main" id="{DCB47A1D-71C9-A313-5219-61B56F72BE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076" y="1935435"/>
            <a:ext cx="4531099" cy="3280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63233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88D2FE7-6BD9-5AAE-5083-5822EEDF66DC}"/>
              </a:ext>
            </a:extLst>
          </p:cNvPr>
          <p:cNvSpPr txBox="1"/>
          <p:nvPr/>
        </p:nvSpPr>
        <p:spPr>
          <a:xfrm>
            <a:off x="69616" y="3762362"/>
            <a:ext cx="7944832" cy="1015663"/>
          </a:xfrm>
          <a:prstGeom prst="rect">
            <a:avLst/>
          </a:prstGeom>
          <a:noFill/>
        </p:spPr>
        <p:txBody>
          <a:bodyPr wrap="square" rtlCol="0">
            <a:spAutoFit/>
          </a:bodyPr>
          <a:lstStyle/>
          <a:p>
            <a:r>
              <a:rPr lang="en-GB" sz="6000" dirty="0">
                <a:latin typeface="Britannic Bold" panose="020B0903060703020204" pitchFamily="34" charset="0"/>
              </a:rPr>
              <a:t>Correlation</a:t>
            </a:r>
          </a:p>
        </p:txBody>
      </p:sp>
      <p:sp>
        <p:nvSpPr>
          <p:cNvPr id="6" name="Rectangle 5">
            <a:extLst>
              <a:ext uri="{FF2B5EF4-FFF2-40B4-BE49-F238E27FC236}">
                <a16:creationId xmlns:a16="http://schemas.microsoft.com/office/drawing/2014/main" id="{BDB9C418-C2CF-E13D-28D1-59E02AC3C7C6}"/>
              </a:ext>
            </a:extLst>
          </p:cNvPr>
          <p:cNvSpPr/>
          <p:nvPr/>
        </p:nvSpPr>
        <p:spPr>
          <a:xfrm>
            <a:off x="0" y="4706272"/>
            <a:ext cx="12192000" cy="2151728"/>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highlight>
                <a:srgbClr val="00FF00"/>
              </a:highlight>
            </a:endParaRPr>
          </a:p>
        </p:txBody>
      </p:sp>
    </p:spTree>
    <p:extLst>
      <p:ext uri="{BB962C8B-B14F-4D97-AF65-F5344CB8AC3E}">
        <p14:creationId xmlns:p14="http://schemas.microsoft.com/office/powerpoint/2010/main" val="33005295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4D43C2-6482-FB7F-223B-398698E19CF5}"/>
              </a:ext>
            </a:extLst>
          </p:cNvPr>
          <p:cNvSpPr txBox="1"/>
          <p:nvPr/>
        </p:nvSpPr>
        <p:spPr>
          <a:xfrm>
            <a:off x="-6289" y="0"/>
            <a:ext cx="12192000" cy="523220"/>
          </a:xfrm>
          <a:prstGeom prst="rect">
            <a:avLst/>
          </a:prstGeom>
          <a:solidFill>
            <a:srgbClr val="002060"/>
          </a:solidFill>
        </p:spPr>
        <p:txBody>
          <a:bodyPr wrap="square" rtlCol="0" anchor="ctr">
            <a:spAutoFit/>
          </a:bodyPr>
          <a:lstStyle/>
          <a:p>
            <a:pPr algn="ctr"/>
            <a:r>
              <a:rPr lang="en-GB" sz="2800" b="1" dirty="0">
                <a:solidFill>
                  <a:schemeClr val="bg1"/>
                </a:solidFill>
                <a:latin typeface="Segoe UI" panose="020B0502040204020203" pitchFamily="34" charset="0"/>
              </a:rPr>
              <a:t>Pearson’s Correlation</a:t>
            </a:r>
            <a:endParaRPr lang="en-IN" sz="2800" b="1" dirty="0">
              <a:solidFill>
                <a:schemeClr val="bg1"/>
              </a:solidFill>
              <a:latin typeface="Segoe UI" panose="020B0502040204020203" pitchFamily="34" charset="0"/>
            </a:endParaRPr>
          </a:p>
        </p:txBody>
      </p:sp>
      <p:sp>
        <p:nvSpPr>
          <p:cNvPr id="2" name="AutoShape 2" descr="The derivative as a function - Ximera">
            <a:extLst>
              <a:ext uri="{FF2B5EF4-FFF2-40B4-BE49-F238E27FC236}">
                <a16:creationId xmlns:a16="http://schemas.microsoft.com/office/drawing/2014/main" id="{2E4C6A66-5DB2-ADEF-1982-35DE82A806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TextBox 2">
            <a:extLst>
              <a:ext uri="{FF2B5EF4-FFF2-40B4-BE49-F238E27FC236}">
                <a16:creationId xmlns:a16="http://schemas.microsoft.com/office/drawing/2014/main" id="{21D8A889-2F43-6652-798C-723B90A117C5}"/>
              </a:ext>
            </a:extLst>
          </p:cNvPr>
          <p:cNvSpPr txBox="1"/>
          <p:nvPr/>
        </p:nvSpPr>
        <p:spPr>
          <a:xfrm>
            <a:off x="12578" y="523220"/>
            <a:ext cx="12179422" cy="2031325"/>
          </a:xfrm>
          <a:prstGeom prst="rect">
            <a:avLst/>
          </a:prstGeom>
          <a:noFill/>
        </p:spPr>
        <p:txBody>
          <a:bodyPr wrap="square" rtlCol="0">
            <a:spAutoFit/>
          </a:bodyPr>
          <a:lstStyle/>
          <a:p>
            <a:r>
              <a:rPr lang="en-GB">
                <a:latin typeface="+mj-lt"/>
              </a:rPr>
              <a:t>Pearson’s </a:t>
            </a:r>
            <a:r>
              <a:rPr lang="en-GB" dirty="0">
                <a:latin typeface="+mj-lt"/>
              </a:rPr>
              <a:t>correlation coefficient can be calculated to measure the direction and strength of the relationship between two variables.</a:t>
            </a:r>
          </a:p>
          <a:p>
            <a:r>
              <a:rPr lang="en-GB" dirty="0">
                <a:latin typeface="+mj-lt"/>
              </a:rPr>
              <a:t>The correlation coefficient is computed as:</a:t>
            </a:r>
          </a:p>
          <a:p>
            <a:endParaRPr lang="en-IN" dirty="0">
              <a:latin typeface="+mj-lt"/>
            </a:endParaRPr>
          </a:p>
          <a:p>
            <a:endParaRPr lang="en-IN" dirty="0">
              <a:latin typeface="+mj-lt"/>
            </a:endParaRPr>
          </a:p>
          <a:p>
            <a:endParaRPr lang="en-IN" dirty="0">
              <a:latin typeface="+mj-lt"/>
            </a:endParaRPr>
          </a:p>
          <a:p>
            <a:r>
              <a:rPr lang="en-GB" dirty="0"/>
              <a:t>Th</a:t>
            </a:r>
            <a:r>
              <a:rPr lang="en-GB" dirty="0">
                <a:latin typeface="+mj-lt"/>
              </a:rPr>
              <a:t>e sample correlation coefficient, specified by r, ranges from −1.0 to +1.0.</a:t>
            </a:r>
          </a:p>
        </p:txBody>
      </p:sp>
      <p:pic>
        <p:nvPicPr>
          <p:cNvPr id="7" name="Picture 6">
            <a:extLst>
              <a:ext uri="{FF2B5EF4-FFF2-40B4-BE49-F238E27FC236}">
                <a16:creationId xmlns:a16="http://schemas.microsoft.com/office/drawing/2014/main" id="{D2DFE41A-B7EE-FF69-886A-764DF7BAF29B}"/>
              </a:ext>
            </a:extLst>
          </p:cNvPr>
          <p:cNvPicPr>
            <a:picLocks noChangeAspect="1"/>
          </p:cNvPicPr>
          <p:nvPr/>
        </p:nvPicPr>
        <p:blipFill>
          <a:blip r:embed="rId2"/>
          <a:stretch>
            <a:fillRect/>
          </a:stretch>
        </p:blipFill>
        <p:spPr>
          <a:xfrm>
            <a:off x="4184402" y="1160292"/>
            <a:ext cx="2263336" cy="723963"/>
          </a:xfrm>
          <a:prstGeom prst="rect">
            <a:avLst/>
          </a:prstGeom>
        </p:spPr>
      </p:pic>
      <p:pic>
        <p:nvPicPr>
          <p:cNvPr id="9" name="Picture 8">
            <a:extLst>
              <a:ext uri="{FF2B5EF4-FFF2-40B4-BE49-F238E27FC236}">
                <a16:creationId xmlns:a16="http://schemas.microsoft.com/office/drawing/2014/main" id="{3569B60E-0ACE-6EF6-DC86-67B92CEDD0C3}"/>
              </a:ext>
            </a:extLst>
          </p:cNvPr>
          <p:cNvPicPr>
            <a:picLocks noChangeAspect="1"/>
          </p:cNvPicPr>
          <p:nvPr/>
        </p:nvPicPr>
        <p:blipFill>
          <a:blip r:embed="rId3"/>
          <a:stretch>
            <a:fillRect/>
          </a:stretch>
        </p:blipFill>
        <p:spPr>
          <a:xfrm>
            <a:off x="235936" y="2702788"/>
            <a:ext cx="6538527" cy="2994920"/>
          </a:xfrm>
          <a:prstGeom prst="rect">
            <a:avLst/>
          </a:prstGeom>
        </p:spPr>
      </p:pic>
      <p:pic>
        <p:nvPicPr>
          <p:cNvPr id="3074" name="Picture 2" descr="Everything you need to know about interpreting correlations | by Zakaria  Jaadi | Towards Data Science">
            <a:extLst>
              <a:ext uri="{FF2B5EF4-FFF2-40B4-BE49-F238E27FC236}">
                <a16:creationId xmlns:a16="http://schemas.microsoft.com/office/drawing/2014/main" id="{2BECF692-0FDF-A07D-2B77-D83E23F49F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64682" y="2917941"/>
            <a:ext cx="5110757" cy="2281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5912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0A5574-EBA7-449B-2AE3-F7D7FA3CD525}"/>
              </a:ext>
            </a:extLst>
          </p:cNvPr>
          <p:cNvSpPr txBox="1"/>
          <p:nvPr/>
        </p:nvSpPr>
        <p:spPr>
          <a:xfrm>
            <a:off x="519946" y="729570"/>
            <a:ext cx="11139530" cy="4481355"/>
          </a:xfrm>
          <a:prstGeom prst="rect">
            <a:avLst/>
          </a:prstGeom>
          <a:noFill/>
        </p:spPr>
        <p:txBody>
          <a:bodyPr wrap="square" rtlCol="0">
            <a:spAutoFit/>
          </a:bodyPr>
          <a:lstStyle/>
          <a:p>
            <a:pPr algn="l" rtl="0"/>
            <a:r>
              <a:rPr lang="en-GB" b="1" dirty="0">
                <a:solidFill>
                  <a:srgbClr val="0070C0"/>
                </a:solidFill>
                <a:latin typeface="Arial" panose="020B0604020202020204" pitchFamily="34" charset="0"/>
                <a:cs typeface="Arial" panose="020B0604020202020204" pitchFamily="34" charset="0"/>
              </a:rPr>
              <a:t>Statistics</a:t>
            </a:r>
          </a:p>
          <a:p>
            <a:pPr algn="l" rtl="0">
              <a:lnSpc>
                <a:spcPct val="150000"/>
              </a:lnSpc>
            </a:pPr>
            <a:r>
              <a:rPr lang="en-GB" dirty="0">
                <a:latin typeface="+mj-lt"/>
              </a:rPr>
              <a:t>The science of collecting, organizing, presenting, analyzing, and interpreting data to assist in making more effective decisions.</a:t>
            </a:r>
          </a:p>
          <a:p>
            <a:pPr algn="l" rtl="0">
              <a:lnSpc>
                <a:spcPct val="150000"/>
              </a:lnSpc>
            </a:pPr>
            <a:r>
              <a:rPr lang="en-GB" b="1" dirty="0">
                <a:solidFill>
                  <a:srgbClr val="0070C0"/>
                </a:solidFill>
                <a:latin typeface="Arial" panose="020B0604020202020204" pitchFamily="34" charset="0"/>
                <a:cs typeface="Arial" panose="020B0604020202020204" pitchFamily="34" charset="0"/>
              </a:rPr>
              <a:t>Population</a:t>
            </a:r>
          </a:p>
          <a:p>
            <a:pPr>
              <a:lnSpc>
                <a:spcPct val="150000"/>
              </a:lnSpc>
            </a:pPr>
            <a:r>
              <a:rPr lang="en-GB" dirty="0">
                <a:latin typeface="+mj-lt"/>
              </a:rPr>
              <a:t>Generally, population refers to the people who live in a particular area at a specific time.</a:t>
            </a:r>
          </a:p>
          <a:p>
            <a:pPr>
              <a:lnSpc>
                <a:spcPct val="150000"/>
              </a:lnSpc>
            </a:pPr>
            <a:r>
              <a:rPr lang="en-GB" dirty="0">
                <a:latin typeface="+mj-lt"/>
              </a:rPr>
              <a:t>But in statistics, population refers to data on your study of interest. It can be a group of individuals, objects, events, organizations, etc.</a:t>
            </a:r>
          </a:p>
          <a:p>
            <a:pPr>
              <a:lnSpc>
                <a:spcPct val="150000"/>
              </a:lnSpc>
            </a:pPr>
            <a:r>
              <a:rPr lang="en-GB" b="1" dirty="0">
                <a:solidFill>
                  <a:srgbClr val="0070C0"/>
                </a:solidFill>
                <a:latin typeface="Arial" panose="020B0604020202020204" pitchFamily="34" charset="0"/>
                <a:cs typeface="Arial" panose="020B0604020202020204" pitchFamily="34" charset="0"/>
              </a:rPr>
              <a:t>Sample</a:t>
            </a:r>
          </a:p>
          <a:p>
            <a:pPr>
              <a:lnSpc>
                <a:spcPct val="150000"/>
              </a:lnSpc>
            </a:pPr>
            <a:r>
              <a:rPr lang="en-GB" dirty="0">
                <a:latin typeface="+mj-lt"/>
              </a:rPr>
              <a:t>A sample is defined as a smaller and more manageable representation of a larger group. </a:t>
            </a:r>
          </a:p>
          <a:p>
            <a:pPr>
              <a:lnSpc>
                <a:spcPct val="150000"/>
              </a:lnSpc>
            </a:pPr>
            <a:r>
              <a:rPr lang="en-GB" dirty="0">
                <a:latin typeface="+mj-lt"/>
              </a:rPr>
              <a:t>A subset of a larger population that contains characteristics of that population. A sample is used in statistical testing when the population size is too large for all members or observations to be included in the test.</a:t>
            </a:r>
          </a:p>
        </p:txBody>
      </p:sp>
      <p:sp>
        <p:nvSpPr>
          <p:cNvPr id="4" name="TextBox 3">
            <a:extLst>
              <a:ext uri="{FF2B5EF4-FFF2-40B4-BE49-F238E27FC236}">
                <a16:creationId xmlns:a16="http://schemas.microsoft.com/office/drawing/2014/main" id="{694D43C2-6482-FB7F-223B-398698E19CF5}"/>
              </a:ext>
            </a:extLst>
          </p:cNvPr>
          <p:cNvSpPr txBox="1"/>
          <p:nvPr/>
        </p:nvSpPr>
        <p:spPr>
          <a:xfrm>
            <a:off x="-6289" y="0"/>
            <a:ext cx="12192000" cy="523220"/>
          </a:xfrm>
          <a:prstGeom prst="rect">
            <a:avLst/>
          </a:prstGeom>
          <a:solidFill>
            <a:srgbClr val="002060"/>
          </a:solidFill>
        </p:spPr>
        <p:txBody>
          <a:bodyPr wrap="square" rtlCol="0" anchor="ctr">
            <a:spAutoFit/>
          </a:bodyPr>
          <a:lstStyle/>
          <a:p>
            <a:pPr algn="ctr"/>
            <a:r>
              <a:rPr lang="en-GB" sz="2800" b="1" dirty="0">
                <a:solidFill>
                  <a:schemeClr val="bg1"/>
                </a:solidFill>
                <a:latin typeface="Segoe UI" panose="020B0502040204020203" pitchFamily="34" charset="0"/>
              </a:rPr>
              <a:t>Population Vs Sample</a:t>
            </a:r>
          </a:p>
        </p:txBody>
      </p:sp>
      <p:pic>
        <p:nvPicPr>
          <p:cNvPr id="1026" name="Picture 2" descr="Case Selection Module – SSRMC">
            <a:extLst>
              <a:ext uri="{FF2B5EF4-FFF2-40B4-BE49-F238E27FC236}">
                <a16:creationId xmlns:a16="http://schemas.microsoft.com/office/drawing/2014/main" id="{9AAB3708-46F4-D927-2ACF-00AD25A13A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1411" y="5292818"/>
            <a:ext cx="3276600" cy="1400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90622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4D43C2-6482-FB7F-223B-398698E19CF5}"/>
              </a:ext>
            </a:extLst>
          </p:cNvPr>
          <p:cNvSpPr txBox="1"/>
          <p:nvPr/>
        </p:nvSpPr>
        <p:spPr>
          <a:xfrm>
            <a:off x="-6289" y="0"/>
            <a:ext cx="12192000" cy="523220"/>
          </a:xfrm>
          <a:prstGeom prst="rect">
            <a:avLst/>
          </a:prstGeom>
          <a:solidFill>
            <a:srgbClr val="002060"/>
          </a:solidFill>
        </p:spPr>
        <p:txBody>
          <a:bodyPr wrap="square" rtlCol="0" anchor="ctr">
            <a:spAutoFit/>
          </a:bodyPr>
          <a:lstStyle/>
          <a:p>
            <a:pPr algn="ctr"/>
            <a:r>
              <a:rPr lang="en-IN" sz="2800" b="1" dirty="0">
                <a:solidFill>
                  <a:schemeClr val="bg1"/>
                </a:solidFill>
                <a:latin typeface="Segoe UI" panose="020B0502040204020203" pitchFamily="34" charset="0"/>
              </a:rPr>
              <a:t>Spearman’s Rank Correlation</a:t>
            </a:r>
          </a:p>
        </p:txBody>
      </p:sp>
      <p:sp>
        <p:nvSpPr>
          <p:cNvPr id="2" name="AutoShape 2" descr="The derivative as a function - Ximera">
            <a:extLst>
              <a:ext uri="{FF2B5EF4-FFF2-40B4-BE49-F238E27FC236}">
                <a16:creationId xmlns:a16="http://schemas.microsoft.com/office/drawing/2014/main" id="{2E4C6A66-5DB2-ADEF-1982-35DE82A806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TextBox 2">
            <a:extLst>
              <a:ext uri="{FF2B5EF4-FFF2-40B4-BE49-F238E27FC236}">
                <a16:creationId xmlns:a16="http://schemas.microsoft.com/office/drawing/2014/main" id="{21D8A889-2F43-6652-798C-723B90A117C5}"/>
              </a:ext>
            </a:extLst>
          </p:cNvPr>
          <p:cNvSpPr txBox="1"/>
          <p:nvPr/>
        </p:nvSpPr>
        <p:spPr>
          <a:xfrm>
            <a:off x="12578" y="523220"/>
            <a:ext cx="12179422" cy="4801314"/>
          </a:xfrm>
          <a:prstGeom prst="rect">
            <a:avLst/>
          </a:prstGeom>
          <a:noFill/>
        </p:spPr>
        <p:txBody>
          <a:bodyPr wrap="square" rtlCol="0">
            <a:spAutoFit/>
          </a:bodyPr>
          <a:lstStyle/>
          <a:p>
            <a:r>
              <a:rPr lang="en-GB" dirty="0">
                <a:latin typeface="+mj-lt"/>
              </a:rPr>
              <a:t>Spearman’s rank correlation measures the strength and direction of association between two ranked variables. It basically gives the measure of monotonicity of the relation between two variables.</a:t>
            </a:r>
          </a:p>
          <a:p>
            <a:r>
              <a:rPr lang="en-GB" dirty="0">
                <a:latin typeface="+mj-lt"/>
              </a:rPr>
              <a:t>The formula for Spearman’s rank coefficient is:</a:t>
            </a:r>
          </a:p>
          <a:p>
            <a:endParaRPr lang="en-IN" dirty="0">
              <a:latin typeface="+mj-lt"/>
            </a:endParaRPr>
          </a:p>
          <a:p>
            <a:endParaRPr lang="en-IN" dirty="0">
              <a:latin typeface="+mj-lt"/>
            </a:endParaRPr>
          </a:p>
          <a:p>
            <a:endParaRPr lang="en-IN" dirty="0">
              <a:latin typeface="+mj-lt"/>
            </a:endParaRPr>
          </a:p>
          <a:p>
            <a:endParaRPr lang="en-GB" dirty="0"/>
          </a:p>
          <a:p>
            <a:pPr algn="l"/>
            <a:endParaRPr lang="en-GB" dirty="0">
              <a:latin typeface="+mj-lt"/>
            </a:endParaRPr>
          </a:p>
          <a:p>
            <a:pPr algn="l"/>
            <a:r>
              <a:rPr lang="en-GB" dirty="0">
                <a:latin typeface="+mj-lt"/>
              </a:rPr>
              <a:t>𝝆 = Spearman’s rank correlation coefficient</a:t>
            </a:r>
          </a:p>
          <a:p>
            <a:pPr algn="l"/>
            <a:r>
              <a:rPr lang="en-GB" dirty="0">
                <a:latin typeface="+mj-lt"/>
              </a:rPr>
              <a:t>di = Difference between the two ranks of each observation</a:t>
            </a:r>
          </a:p>
          <a:p>
            <a:pPr algn="l"/>
            <a:r>
              <a:rPr lang="en-GB" dirty="0">
                <a:latin typeface="+mj-lt"/>
              </a:rPr>
              <a:t>n = Number of observations</a:t>
            </a:r>
          </a:p>
          <a:p>
            <a:pPr algn="l"/>
            <a:endParaRPr lang="en-GB" dirty="0">
              <a:latin typeface="+mj-lt"/>
            </a:endParaRPr>
          </a:p>
          <a:p>
            <a:pPr algn="l"/>
            <a:r>
              <a:rPr lang="en-GB" dirty="0">
                <a:latin typeface="+mj-lt"/>
              </a:rPr>
              <a:t>The Spearman Rank Correlation can take a value from +1 to -1 where,</a:t>
            </a:r>
          </a:p>
          <a:p>
            <a:pPr algn="l">
              <a:buFont typeface="Arial" panose="020B0604020202020204" pitchFamily="34" charset="0"/>
              <a:buChar char="•"/>
            </a:pPr>
            <a:r>
              <a:rPr lang="en-GB" dirty="0">
                <a:latin typeface="+mj-lt"/>
              </a:rPr>
              <a:t>A value of +1 means a perfect association of rank</a:t>
            </a:r>
          </a:p>
          <a:p>
            <a:pPr algn="l">
              <a:buFont typeface="Arial" panose="020B0604020202020204" pitchFamily="34" charset="0"/>
              <a:buChar char="•"/>
            </a:pPr>
            <a:r>
              <a:rPr lang="en-GB" dirty="0">
                <a:latin typeface="+mj-lt"/>
              </a:rPr>
              <a:t>A value of 0 means that there is no association between ranks</a:t>
            </a:r>
          </a:p>
          <a:p>
            <a:pPr algn="l">
              <a:buFont typeface="Arial" panose="020B0604020202020204" pitchFamily="34" charset="0"/>
              <a:buChar char="•"/>
            </a:pPr>
            <a:r>
              <a:rPr lang="en-GB" dirty="0">
                <a:latin typeface="+mj-lt"/>
              </a:rPr>
              <a:t>A value of -1 means a perfect negative association of rank</a:t>
            </a:r>
          </a:p>
          <a:p>
            <a:pPr algn="l"/>
            <a:endParaRPr lang="en-GB" dirty="0">
              <a:latin typeface="+mj-lt"/>
            </a:endParaRPr>
          </a:p>
        </p:txBody>
      </p:sp>
      <p:pic>
        <p:nvPicPr>
          <p:cNvPr id="1026" name="Picture 2" descr="Spearman's_Rank_Correlation_2.">
            <a:extLst>
              <a:ext uri="{FF2B5EF4-FFF2-40B4-BE49-F238E27FC236}">
                <a16:creationId xmlns:a16="http://schemas.microsoft.com/office/drawing/2014/main" id="{D14310AA-13E3-C673-7E25-1F0A3CF3EB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9260" y="1192684"/>
            <a:ext cx="2818279" cy="11742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04944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4D43C2-6482-FB7F-223B-398698E19CF5}"/>
              </a:ext>
            </a:extLst>
          </p:cNvPr>
          <p:cNvSpPr txBox="1"/>
          <p:nvPr/>
        </p:nvSpPr>
        <p:spPr>
          <a:xfrm>
            <a:off x="-6289" y="0"/>
            <a:ext cx="12192000" cy="523220"/>
          </a:xfrm>
          <a:prstGeom prst="rect">
            <a:avLst/>
          </a:prstGeom>
          <a:solidFill>
            <a:srgbClr val="002060"/>
          </a:solidFill>
        </p:spPr>
        <p:txBody>
          <a:bodyPr wrap="square" rtlCol="0" anchor="ctr">
            <a:spAutoFit/>
          </a:bodyPr>
          <a:lstStyle/>
          <a:p>
            <a:pPr algn="ctr"/>
            <a:r>
              <a:rPr lang="en-IN" sz="2800" b="1" dirty="0">
                <a:solidFill>
                  <a:schemeClr val="bg1"/>
                </a:solidFill>
                <a:latin typeface="Segoe UI" panose="020B0502040204020203" pitchFamily="34" charset="0"/>
              </a:rPr>
              <a:t>Example</a:t>
            </a:r>
          </a:p>
        </p:txBody>
      </p:sp>
      <p:sp>
        <p:nvSpPr>
          <p:cNvPr id="2" name="AutoShape 2" descr="The derivative as a function - Ximera">
            <a:extLst>
              <a:ext uri="{FF2B5EF4-FFF2-40B4-BE49-F238E27FC236}">
                <a16:creationId xmlns:a16="http://schemas.microsoft.com/office/drawing/2014/main" id="{2E4C6A66-5DB2-ADEF-1982-35DE82A806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TextBox 2">
            <a:extLst>
              <a:ext uri="{FF2B5EF4-FFF2-40B4-BE49-F238E27FC236}">
                <a16:creationId xmlns:a16="http://schemas.microsoft.com/office/drawing/2014/main" id="{21D8A889-2F43-6652-798C-723B90A117C5}"/>
              </a:ext>
            </a:extLst>
          </p:cNvPr>
          <p:cNvSpPr txBox="1"/>
          <p:nvPr/>
        </p:nvSpPr>
        <p:spPr>
          <a:xfrm>
            <a:off x="12578" y="523220"/>
            <a:ext cx="5092822" cy="369332"/>
          </a:xfrm>
          <a:prstGeom prst="rect">
            <a:avLst/>
          </a:prstGeom>
          <a:noFill/>
        </p:spPr>
        <p:txBody>
          <a:bodyPr wrap="square" rtlCol="0">
            <a:spAutoFit/>
          </a:bodyPr>
          <a:lstStyle/>
          <a:p>
            <a:pPr algn="l"/>
            <a:r>
              <a:rPr lang="en-GB" b="1" dirty="0">
                <a:latin typeface="+mj-lt"/>
              </a:rPr>
              <a:t>Example : Pearson’s correlation Coefficient </a:t>
            </a:r>
          </a:p>
        </p:txBody>
      </p:sp>
      <p:pic>
        <p:nvPicPr>
          <p:cNvPr id="2050" name="Picture 2" descr="Spearman's_Rank_Correlation_4">
            <a:extLst>
              <a:ext uri="{FF2B5EF4-FFF2-40B4-BE49-F238E27FC236}">
                <a16:creationId xmlns:a16="http://schemas.microsoft.com/office/drawing/2014/main" id="{79AE1A01-C2F1-3A98-96DB-646B316FBE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78" y="4702552"/>
            <a:ext cx="4876800" cy="20002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pearman's_Rank_Correlation_5.">
            <a:extLst>
              <a:ext uri="{FF2B5EF4-FFF2-40B4-BE49-F238E27FC236}">
                <a16:creationId xmlns:a16="http://schemas.microsoft.com/office/drawing/2014/main" id="{340BE2C6-F6D0-FD6B-0400-4382F7DFE3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6717" y="4820452"/>
            <a:ext cx="3040380" cy="126682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0607514-0E6E-50E4-8EC6-CC24E3D32C28}"/>
              </a:ext>
            </a:extLst>
          </p:cNvPr>
          <p:cNvSpPr txBox="1"/>
          <p:nvPr/>
        </p:nvSpPr>
        <p:spPr>
          <a:xfrm>
            <a:off x="6031793" y="5892221"/>
            <a:ext cx="2541661" cy="646331"/>
          </a:xfrm>
          <a:prstGeom prst="rect">
            <a:avLst/>
          </a:prstGeom>
          <a:noFill/>
        </p:spPr>
        <p:txBody>
          <a:bodyPr wrap="square">
            <a:spAutoFit/>
          </a:bodyPr>
          <a:lstStyle/>
          <a:p>
            <a:pPr algn="l"/>
            <a:r>
              <a:rPr lang="en-IN" b="0" i="0" dirty="0">
                <a:solidFill>
                  <a:srgbClr val="51565E"/>
                </a:solidFill>
                <a:effectLst/>
                <a:latin typeface="Roboto" panose="02000000000000000000" pitchFamily="2" charset="0"/>
              </a:rPr>
              <a:t>= 1 - (6 * 14) / 5(25 - 1)</a:t>
            </a:r>
          </a:p>
          <a:p>
            <a:pPr algn="l"/>
            <a:r>
              <a:rPr lang="en-IN" b="0" i="0" dirty="0">
                <a:solidFill>
                  <a:srgbClr val="51565E"/>
                </a:solidFill>
                <a:effectLst/>
                <a:latin typeface="Roboto" panose="02000000000000000000" pitchFamily="2" charset="0"/>
              </a:rPr>
              <a:t>= 0.3</a:t>
            </a:r>
          </a:p>
        </p:txBody>
      </p:sp>
      <p:pic>
        <p:nvPicPr>
          <p:cNvPr id="2054" name="Picture 6" descr="Pearson's Product Moment Correlation Coefficient and Its Sample Estimate">
            <a:extLst>
              <a:ext uri="{FF2B5EF4-FFF2-40B4-BE49-F238E27FC236}">
                <a16:creationId xmlns:a16="http://schemas.microsoft.com/office/drawing/2014/main" id="{A8AD9A0D-7DEA-E4B7-327F-968A2536B4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78" y="892552"/>
            <a:ext cx="6426322" cy="333375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3FEBA70D-A959-103D-F5BD-70711AA34615}"/>
              </a:ext>
            </a:extLst>
          </p:cNvPr>
          <p:cNvSpPr txBox="1"/>
          <p:nvPr/>
        </p:nvSpPr>
        <p:spPr>
          <a:xfrm>
            <a:off x="-6289" y="4279761"/>
            <a:ext cx="5092822" cy="369332"/>
          </a:xfrm>
          <a:prstGeom prst="rect">
            <a:avLst/>
          </a:prstGeom>
          <a:noFill/>
        </p:spPr>
        <p:txBody>
          <a:bodyPr wrap="square" rtlCol="0">
            <a:spAutoFit/>
          </a:bodyPr>
          <a:lstStyle/>
          <a:p>
            <a:pPr algn="l"/>
            <a:r>
              <a:rPr lang="en-GB" b="1" dirty="0">
                <a:latin typeface="+mj-lt"/>
              </a:rPr>
              <a:t>Example : Spearman’s Rank Correlation</a:t>
            </a:r>
          </a:p>
        </p:txBody>
      </p:sp>
    </p:spTree>
    <p:extLst>
      <p:ext uri="{BB962C8B-B14F-4D97-AF65-F5344CB8AC3E}">
        <p14:creationId xmlns:p14="http://schemas.microsoft.com/office/powerpoint/2010/main" val="4213758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4D43C2-6482-FB7F-223B-398698E19CF5}"/>
              </a:ext>
            </a:extLst>
          </p:cNvPr>
          <p:cNvSpPr txBox="1"/>
          <p:nvPr/>
        </p:nvSpPr>
        <p:spPr>
          <a:xfrm>
            <a:off x="-6289" y="0"/>
            <a:ext cx="12192000" cy="523220"/>
          </a:xfrm>
          <a:prstGeom prst="rect">
            <a:avLst/>
          </a:prstGeom>
          <a:solidFill>
            <a:srgbClr val="002060"/>
          </a:solidFill>
        </p:spPr>
        <p:txBody>
          <a:bodyPr wrap="square" rtlCol="0" anchor="ctr">
            <a:spAutoFit/>
          </a:bodyPr>
          <a:lstStyle/>
          <a:p>
            <a:pPr algn="ctr"/>
            <a:r>
              <a:rPr lang="en-IN" sz="2800" b="1" dirty="0">
                <a:solidFill>
                  <a:schemeClr val="bg1"/>
                </a:solidFill>
                <a:latin typeface="Segoe UI" panose="020B0502040204020203" pitchFamily="34" charset="0"/>
              </a:rPr>
              <a:t>Correlation vs Causation</a:t>
            </a:r>
          </a:p>
        </p:txBody>
      </p:sp>
      <p:sp>
        <p:nvSpPr>
          <p:cNvPr id="2" name="AutoShape 2" descr="The derivative as a function - Ximera">
            <a:extLst>
              <a:ext uri="{FF2B5EF4-FFF2-40B4-BE49-F238E27FC236}">
                <a16:creationId xmlns:a16="http://schemas.microsoft.com/office/drawing/2014/main" id="{2E4C6A66-5DB2-ADEF-1982-35DE82A806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TextBox 4">
            <a:extLst>
              <a:ext uri="{FF2B5EF4-FFF2-40B4-BE49-F238E27FC236}">
                <a16:creationId xmlns:a16="http://schemas.microsoft.com/office/drawing/2014/main" id="{FECE6285-75AA-826C-C283-F2392943DF3F}"/>
              </a:ext>
            </a:extLst>
          </p:cNvPr>
          <p:cNvSpPr txBox="1"/>
          <p:nvPr/>
        </p:nvSpPr>
        <p:spPr>
          <a:xfrm>
            <a:off x="0" y="523220"/>
            <a:ext cx="12004736" cy="5909310"/>
          </a:xfrm>
          <a:prstGeom prst="rect">
            <a:avLst/>
          </a:prstGeom>
          <a:noFill/>
        </p:spPr>
        <p:txBody>
          <a:bodyPr wrap="square" rtlCol="0">
            <a:spAutoFit/>
          </a:bodyPr>
          <a:lstStyle/>
          <a:p>
            <a:r>
              <a:rPr lang="en-GB" dirty="0">
                <a:latin typeface="+mj-lt"/>
              </a:rPr>
              <a:t>Correlation is a statistical measure (expressed as a number) that describes the size and direction of a relationship between two or more variables. </a:t>
            </a:r>
          </a:p>
          <a:p>
            <a:r>
              <a:rPr lang="en-GB" dirty="0">
                <a:latin typeface="+mj-lt"/>
              </a:rPr>
              <a:t>A correlation between variables, however, </a:t>
            </a:r>
            <a:r>
              <a:rPr lang="en-GB" dirty="0">
                <a:solidFill>
                  <a:srgbClr val="FF0000"/>
                </a:solidFill>
                <a:latin typeface="+mj-lt"/>
              </a:rPr>
              <a:t>does not automatically mean that the change in one variable is the cause of the change in the values of the other variable</a:t>
            </a:r>
            <a:r>
              <a:rPr lang="en-GB" dirty="0">
                <a:latin typeface="+mj-lt"/>
              </a:rPr>
              <a:t>.</a:t>
            </a:r>
            <a:br>
              <a:rPr lang="en-GB" dirty="0">
                <a:latin typeface="+mj-lt"/>
              </a:rPr>
            </a:br>
            <a:br>
              <a:rPr lang="en-GB" dirty="0">
                <a:latin typeface="+mj-lt"/>
              </a:rPr>
            </a:br>
            <a:r>
              <a:rPr lang="en-GB" b="1" dirty="0">
                <a:latin typeface="+mj-lt"/>
              </a:rPr>
              <a:t>Causation</a:t>
            </a:r>
            <a:r>
              <a:rPr lang="en-GB" dirty="0">
                <a:latin typeface="+mj-lt"/>
              </a:rPr>
              <a:t> indicates that one event is the result of the occurrence of the other event; i.e. there is a causal relationship between the two events. </a:t>
            </a:r>
          </a:p>
          <a:p>
            <a:r>
              <a:rPr lang="en-GB" dirty="0">
                <a:latin typeface="+mj-lt"/>
              </a:rPr>
              <a:t>This is also referred to as cause and effect.</a:t>
            </a:r>
          </a:p>
          <a:p>
            <a:endParaRPr lang="en-GB" dirty="0">
              <a:latin typeface="+mj-lt"/>
            </a:endParaRPr>
          </a:p>
          <a:p>
            <a:r>
              <a:rPr lang="en-GB" b="1" dirty="0">
                <a:solidFill>
                  <a:srgbClr val="000000"/>
                </a:solidFill>
                <a:latin typeface="inherit"/>
              </a:rPr>
              <a:t>Example :</a:t>
            </a:r>
          </a:p>
          <a:p>
            <a:pPr algn="l" fontAlgn="base"/>
            <a:r>
              <a:rPr lang="en-GB" b="1" i="0" dirty="0">
                <a:solidFill>
                  <a:srgbClr val="000000"/>
                </a:solidFill>
                <a:effectLst/>
                <a:latin typeface="inherit"/>
              </a:rPr>
              <a:t>Pool Drownings vs. Nuclear Energy Production</a:t>
            </a:r>
            <a:endParaRPr lang="en-GB" b="1" i="0" dirty="0">
              <a:solidFill>
                <a:srgbClr val="020202"/>
              </a:solidFill>
              <a:effectLst/>
              <a:latin typeface="Montserrat" panose="020B0604020202020204" pitchFamily="2" charset="0"/>
            </a:endParaRPr>
          </a:p>
          <a:p>
            <a:r>
              <a:rPr lang="en-GB" dirty="0">
                <a:latin typeface="+mj-lt"/>
              </a:rPr>
              <a:t>If we collect data for the total number of pool drownings each </a:t>
            </a:r>
          </a:p>
          <a:p>
            <a:r>
              <a:rPr lang="en-GB" dirty="0">
                <a:latin typeface="+mj-lt"/>
              </a:rPr>
              <a:t>year and the total amount of energy produced by nuclear power plants </a:t>
            </a:r>
          </a:p>
          <a:p>
            <a:r>
              <a:rPr lang="en-GB" dirty="0">
                <a:latin typeface="+mj-lt"/>
              </a:rPr>
              <a:t>each year, we would find that the two variables are highly correlated.</a:t>
            </a:r>
            <a:endParaRPr lang="en-IN" dirty="0">
              <a:latin typeface="+mj-lt"/>
            </a:endParaRPr>
          </a:p>
          <a:p>
            <a:endParaRPr lang="en-IN" dirty="0">
              <a:latin typeface="+mj-lt"/>
            </a:endParaRPr>
          </a:p>
          <a:p>
            <a:endParaRPr lang="en-IN" dirty="0">
              <a:latin typeface="+mj-lt"/>
            </a:endParaRPr>
          </a:p>
          <a:p>
            <a:endParaRPr lang="en-IN" dirty="0">
              <a:latin typeface="+mj-lt"/>
            </a:endParaRPr>
          </a:p>
          <a:p>
            <a:endParaRPr lang="en-IN" dirty="0">
              <a:latin typeface="+mj-lt"/>
            </a:endParaRPr>
          </a:p>
          <a:p>
            <a:endParaRPr lang="en-IN" dirty="0">
              <a:latin typeface="+mj-lt"/>
            </a:endParaRPr>
          </a:p>
          <a:p>
            <a:endParaRPr lang="en-IN" dirty="0">
              <a:latin typeface="+mj-lt"/>
            </a:endParaRPr>
          </a:p>
          <a:p>
            <a:r>
              <a:rPr lang="en-IN" b="1" dirty="0">
                <a:solidFill>
                  <a:srgbClr val="202124"/>
                </a:solidFill>
                <a:latin typeface="arial" panose="020B0604020202020204" pitchFamily="34" charset="0"/>
              </a:rPr>
              <a:t>Note : </a:t>
            </a:r>
            <a:r>
              <a:rPr lang="en-GB" b="1" dirty="0">
                <a:solidFill>
                  <a:srgbClr val="202124"/>
                </a:solidFill>
                <a:latin typeface="arial" panose="020B0604020202020204" pitchFamily="34" charset="0"/>
              </a:rPr>
              <a:t>While causation and correlation can exist at the same time, correlation does not imply causation.</a:t>
            </a:r>
            <a:endParaRPr lang="en-IN" b="1" dirty="0">
              <a:solidFill>
                <a:srgbClr val="202124"/>
              </a:solidFill>
              <a:latin typeface="arial" panose="020B0604020202020204" pitchFamily="34" charset="0"/>
            </a:endParaRPr>
          </a:p>
        </p:txBody>
      </p:sp>
      <p:pic>
        <p:nvPicPr>
          <p:cNvPr id="6" name="Picture 5">
            <a:extLst>
              <a:ext uri="{FF2B5EF4-FFF2-40B4-BE49-F238E27FC236}">
                <a16:creationId xmlns:a16="http://schemas.microsoft.com/office/drawing/2014/main" id="{E3C8EE04-4EA2-6113-DCD3-F8F003E17ACC}"/>
              </a:ext>
            </a:extLst>
          </p:cNvPr>
          <p:cNvPicPr>
            <a:picLocks noChangeAspect="1"/>
          </p:cNvPicPr>
          <p:nvPr/>
        </p:nvPicPr>
        <p:blipFill>
          <a:blip r:embed="rId2"/>
          <a:stretch>
            <a:fillRect/>
          </a:stretch>
        </p:blipFill>
        <p:spPr>
          <a:xfrm>
            <a:off x="6986194" y="2790825"/>
            <a:ext cx="4280747" cy="3009900"/>
          </a:xfrm>
          <a:prstGeom prst="rect">
            <a:avLst/>
          </a:prstGeom>
        </p:spPr>
      </p:pic>
    </p:spTree>
    <p:extLst>
      <p:ext uri="{BB962C8B-B14F-4D97-AF65-F5344CB8AC3E}">
        <p14:creationId xmlns:p14="http://schemas.microsoft.com/office/powerpoint/2010/main" val="4354509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88D2FE7-6BD9-5AAE-5083-5822EEDF66DC}"/>
              </a:ext>
            </a:extLst>
          </p:cNvPr>
          <p:cNvSpPr txBox="1"/>
          <p:nvPr/>
        </p:nvSpPr>
        <p:spPr>
          <a:xfrm>
            <a:off x="126766" y="1997839"/>
            <a:ext cx="7944832" cy="2862322"/>
          </a:xfrm>
          <a:prstGeom prst="rect">
            <a:avLst/>
          </a:prstGeom>
          <a:noFill/>
        </p:spPr>
        <p:txBody>
          <a:bodyPr wrap="square" rtlCol="0">
            <a:spAutoFit/>
          </a:bodyPr>
          <a:lstStyle/>
          <a:p>
            <a:r>
              <a:rPr lang="en-GB" sz="6000" dirty="0">
                <a:latin typeface="Britannic Bold" panose="020B0903060703020204" pitchFamily="34" charset="0"/>
              </a:rPr>
              <a:t>Different Types of plots for Categorical Variables</a:t>
            </a:r>
          </a:p>
        </p:txBody>
      </p:sp>
      <p:sp>
        <p:nvSpPr>
          <p:cNvPr id="6" name="Rectangle 5">
            <a:extLst>
              <a:ext uri="{FF2B5EF4-FFF2-40B4-BE49-F238E27FC236}">
                <a16:creationId xmlns:a16="http://schemas.microsoft.com/office/drawing/2014/main" id="{BDB9C418-C2CF-E13D-28D1-59E02AC3C7C6}"/>
              </a:ext>
            </a:extLst>
          </p:cNvPr>
          <p:cNvSpPr/>
          <p:nvPr/>
        </p:nvSpPr>
        <p:spPr>
          <a:xfrm>
            <a:off x="0" y="4706272"/>
            <a:ext cx="12192000" cy="2151728"/>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highlight>
                <a:srgbClr val="00FF00"/>
              </a:highlight>
            </a:endParaRPr>
          </a:p>
        </p:txBody>
      </p:sp>
    </p:spTree>
    <p:extLst>
      <p:ext uri="{BB962C8B-B14F-4D97-AF65-F5344CB8AC3E}">
        <p14:creationId xmlns:p14="http://schemas.microsoft.com/office/powerpoint/2010/main" val="32481245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4D43C2-6482-FB7F-223B-398698E19CF5}"/>
              </a:ext>
            </a:extLst>
          </p:cNvPr>
          <p:cNvSpPr txBox="1"/>
          <p:nvPr/>
        </p:nvSpPr>
        <p:spPr>
          <a:xfrm>
            <a:off x="-6289" y="0"/>
            <a:ext cx="12192000" cy="523220"/>
          </a:xfrm>
          <a:prstGeom prst="rect">
            <a:avLst/>
          </a:prstGeom>
          <a:solidFill>
            <a:srgbClr val="002060"/>
          </a:solidFill>
        </p:spPr>
        <p:txBody>
          <a:bodyPr wrap="square" rtlCol="0" anchor="ctr">
            <a:spAutoFit/>
          </a:bodyPr>
          <a:lstStyle/>
          <a:p>
            <a:pPr algn="ctr"/>
            <a:r>
              <a:rPr lang="en-IN" sz="2800" b="1" dirty="0">
                <a:solidFill>
                  <a:schemeClr val="bg1"/>
                </a:solidFill>
                <a:latin typeface="Segoe UI" panose="020B0502040204020203" pitchFamily="34" charset="0"/>
              </a:rPr>
              <a:t>Plots for Categorical Variables</a:t>
            </a:r>
          </a:p>
        </p:txBody>
      </p:sp>
      <p:sp>
        <p:nvSpPr>
          <p:cNvPr id="2" name="AutoShape 2" descr="The derivative as a function - Ximera">
            <a:extLst>
              <a:ext uri="{FF2B5EF4-FFF2-40B4-BE49-F238E27FC236}">
                <a16:creationId xmlns:a16="http://schemas.microsoft.com/office/drawing/2014/main" id="{2E4C6A66-5DB2-ADEF-1982-35DE82A806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TextBox 2">
            <a:extLst>
              <a:ext uri="{FF2B5EF4-FFF2-40B4-BE49-F238E27FC236}">
                <a16:creationId xmlns:a16="http://schemas.microsoft.com/office/drawing/2014/main" id="{B8F7D7FD-2A81-17C7-8058-973DAB2F000F}"/>
              </a:ext>
            </a:extLst>
          </p:cNvPr>
          <p:cNvSpPr txBox="1"/>
          <p:nvPr/>
        </p:nvSpPr>
        <p:spPr>
          <a:xfrm>
            <a:off x="6289" y="523220"/>
            <a:ext cx="12166844" cy="5632311"/>
          </a:xfrm>
          <a:prstGeom prst="rect">
            <a:avLst/>
          </a:prstGeom>
          <a:noFill/>
        </p:spPr>
        <p:txBody>
          <a:bodyPr wrap="square" rtlCol="0">
            <a:spAutoFit/>
          </a:bodyPr>
          <a:lstStyle/>
          <a:p>
            <a:r>
              <a:rPr lang="en-GB" b="1" dirty="0">
                <a:solidFill>
                  <a:srgbClr val="0070C0"/>
                </a:solidFill>
                <a:latin typeface="Arial" panose="020B0604020202020204" pitchFamily="34" charset="0"/>
                <a:cs typeface="Arial" panose="020B0604020202020204" pitchFamily="34" charset="0"/>
              </a:rPr>
              <a:t>Bar Plot</a:t>
            </a:r>
          </a:p>
          <a:p>
            <a:r>
              <a:rPr lang="en-GB" dirty="0">
                <a:latin typeface="+mj-lt"/>
              </a:rPr>
              <a:t>A bar chart or bar graph is a chart or graph that presents categorical data with rectangular bars with heights or lengths proportional to the values that they represent. </a:t>
            </a:r>
          </a:p>
          <a:p>
            <a:r>
              <a:rPr lang="en-GB" dirty="0">
                <a:latin typeface="+mj-lt"/>
              </a:rPr>
              <a:t>The bars can be plotted vertically or horizontally.</a:t>
            </a:r>
          </a:p>
          <a:p>
            <a:r>
              <a:rPr lang="en-GB" dirty="0">
                <a:latin typeface="+mj-lt"/>
              </a:rPr>
              <a:t>Each categorical value claims one bar, and the length of each bar corresponds to the bar's value.</a:t>
            </a:r>
          </a:p>
          <a:p>
            <a:endParaRPr lang="en-GB" dirty="0">
              <a:latin typeface="+mj-lt"/>
            </a:endParaRPr>
          </a:p>
          <a:p>
            <a:endParaRPr lang="en-GB" dirty="0">
              <a:latin typeface="+mj-lt"/>
            </a:endParaRPr>
          </a:p>
          <a:p>
            <a:endParaRPr lang="en-GB" dirty="0">
              <a:latin typeface="+mj-lt"/>
            </a:endParaRPr>
          </a:p>
          <a:p>
            <a:endParaRPr lang="en-GB" dirty="0">
              <a:latin typeface="+mj-lt"/>
            </a:endParaRPr>
          </a:p>
          <a:p>
            <a:endParaRPr lang="en-GB" dirty="0">
              <a:latin typeface="+mj-lt"/>
            </a:endParaRPr>
          </a:p>
          <a:p>
            <a:endParaRPr lang="en-GB" dirty="0">
              <a:latin typeface="+mj-lt"/>
            </a:endParaRPr>
          </a:p>
          <a:p>
            <a:endParaRPr lang="en-GB" dirty="0">
              <a:latin typeface="+mj-lt"/>
            </a:endParaRPr>
          </a:p>
          <a:p>
            <a:endParaRPr lang="en-GB" dirty="0">
              <a:latin typeface="+mj-lt"/>
            </a:endParaRPr>
          </a:p>
          <a:p>
            <a:endParaRPr lang="en-GB" dirty="0">
              <a:latin typeface="+mj-lt"/>
            </a:endParaRPr>
          </a:p>
          <a:p>
            <a:endParaRPr lang="en-GB" dirty="0">
              <a:latin typeface="+mj-lt"/>
            </a:endParaRPr>
          </a:p>
          <a:p>
            <a:endParaRPr lang="en-GB" dirty="0">
              <a:latin typeface="+mj-lt"/>
            </a:endParaRPr>
          </a:p>
          <a:p>
            <a:endParaRPr lang="en-GB" dirty="0">
              <a:latin typeface="+mj-lt"/>
            </a:endParaRPr>
          </a:p>
          <a:p>
            <a:endParaRPr lang="en-GB" dirty="0">
              <a:latin typeface="+mj-lt"/>
            </a:endParaRPr>
          </a:p>
          <a:p>
            <a:r>
              <a:rPr lang="en-GB" dirty="0">
                <a:latin typeface="+mj-lt"/>
              </a:rPr>
              <a:t>From the above Graph we can see that Telephone has most number of users followed by TV and Computer.</a:t>
            </a:r>
          </a:p>
          <a:p>
            <a:r>
              <a:rPr lang="en-GB" dirty="0">
                <a:latin typeface="+mj-lt"/>
              </a:rPr>
              <a:t>Hence Bar plot can be used to compare categorical variables on the basis of counts.</a:t>
            </a:r>
          </a:p>
        </p:txBody>
      </p:sp>
      <p:pic>
        <p:nvPicPr>
          <p:cNvPr id="1026" name="Picture 2" descr="BVD Chapter 03: Displaying and Describing Categorical Data">
            <a:extLst>
              <a:ext uri="{FF2B5EF4-FFF2-40B4-BE49-F238E27FC236}">
                <a16:creationId xmlns:a16="http://schemas.microsoft.com/office/drawing/2014/main" id="{17EE810C-5AB0-5F12-0C1C-447463B60B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866" y="2031924"/>
            <a:ext cx="4410075" cy="3162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12134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0A5574-EBA7-449B-2AE3-F7D7FA3CD525}"/>
              </a:ext>
            </a:extLst>
          </p:cNvPr>
          <p:cNvSpPr txBox="1"/>
          <p:nvPr/>
        </p:nvSpPr>
        <p:spPr>
          <a:xfrm>
            <a:off x="224111" y="586135"/>
            <a:ext cx="11139530" cy="2585323"/>
          </a:xfrm>
          <a:prstGeom prst="rect">
            <a:avLst/>
          </a:prstGeom>
          <a:noFill/>
        </p:spPr>
        <p:txBody>
          <a:bodyPr wrap="square" rtlCol="0">
            <a:spAutoFit/>
          </a:bodyPr>
          <a:lstStyle/>
          <a:p>
            <a:pPr marL="285750" indent="-285750" algn="l">
              <a:buFont typeface="Arial" panose="020B0604020202020204" pitchFamily="34" charset="0"/>
              <a:buChar char="•"/>
            </a:pPr>
            <a:r>
              <a:rPr lang="en-GB" dirty="0">
                <a:solidFill>
                  <a:srgbClr val="000000"/>
                </a:solidFill>
                <a:latin typeface="+mj-lt"/>
              </a:rPr>
              <a:t>Pie charts show the size of items (called wedge) in one data series, proportional to the sum of the items. </a:t>
            </a:r>
          </a:p>
          <a:p>
            <a:pPr marL="285750" indent="-285750" algn="l">
              <a:buFont typeface="Arial" panose="020B0604020202020204" pitchFamily="34" charset="0"/>
              <a:buChar char="•"/>
            </a:pPr>
            <a:r>
              <a:rPr lang="en-GB" dirty="0">
                <a:solidFill>
                  <a:srgbClr val="000000"/>
                </a:solidFill>
                <a:latin typeface="+mj-lt"/>
              </a:rPr>
              <a:t>The data points in a pie chart are shown as a percentage of the whole pie.</a:t>
            </a:r>
          </a:p>
          <a:p>
            <a:pPr marL="285750" indent="-285750">
              <a:buFont typeface="Arial" panose="020B0604020202020204" pitchFamily="34" charset="0"/>
              <a:buChar char="•"/>
            </a:pPr>
            <a:r>
              <a:rPr lang="en-GB" dirty="0">
                <a:solidFill>
                  <a:srgbClr val="000000"/>
                </a:solidFill>
                <a:latin typeface="+mj-lt"/>
              </a:rPr>
              <a:t>The total angle of 360° at the center of the circle is divided according to the values of the components.</a:t>
            </a:r>
          </a:p>
          <a:p>
            <a:r>
              <a:rPr lang="en-GB" sz="1800" b="1" dirty="0">
                <a:solidFill>
                  <a:srgbClr val="FF0000"/>
                </a:solidFill>
                <a:latin typeface="+mj-lt"/>
              </a:rPr>
              <a:t>A pie chart is used to compare frequencies of categorical variables.</a:t>
            </a:r>
          </a:p>
          <a:p>
            <a:endParaRPr lang="en-GB" dirty="0">
              <a:solidFill>
                <a:srgbClr val="000000"/>
              </a:solidFill>
              <a:latin typeface="+mj-lt"/>
            </a:endParaRPr>
          </a:p>
          <a:p>
            <a:r>
              <a:rPr lang="en-GB" b="1" dirty="0">
                <a:solidFill>
                  <a:srgbClr val="000000"/>
                </a:solidFill>
                <a:latin typeface="+mj-lt"/>
              </a:rPr>
              <a:t>The central angle of a component is</a:t>
            </a:r>
          </a:p>
          <a:p>
            <a:r>
              <a:rPr lang="en-GB" dirty="0">
                <a:solidFill>
                  <a:srgbClr val="000000"/>
                </a:solidFill>
                <a:latin typeface="+mj-lt"/>
              </a:rPr>
              <a:t>=  [Value of the component / Total value] ⋅ 360°</a:t>
            </a:r>
          </a:p>
          <a:p>
            <a:endParaRPr lang="en-GB" dirty="0">
              <a:solidFill>
                <a:srgbClr val="000000"/>
              </a:solidFill>
              <a:latin typeface="+mj-lt"/>
            </a:endParaRPr>
          </a:p>
          <a:p>
            <a:r>
              <a:rPr lang="en-GB" b="1" dirty="0">
                <a:solidFill>
                  <a:srgbClr val="000000"/>
                </a:solidFill>
                <a:latin typeface="+mj-lt"/>
              </a:rPr>
              <a:t>Example</a:t>
            </a:r>
          </a:p>
        </p:txBody>
      </p:sp>
      <p:sp>
        <p:nvSpPr>
          <p:cNvPr id="4" name="TextBox 3">
            <a:extLst>
              <a:ext uri="{FF2B5EF4-FFF2-40B4-BE49-F238E27FC236}">
                <a16:creationId xmlns:a16="http://schemas.microsoft.com/office/drawing/2014/main" id="{694D43C2-6482-FB7F-223B-398698E19CF5}"/>
              </a:ext>
            </a:extLst>
          </p:cNvPr>
          <p:cNvSpPr txBox="1"/>
          <p:nvPr/>
        </p:nvSpPr>
        <p:spPr>
          <a:xfrm>
            <a:off x="-6289" y="0"/>
            <a:ext cx="12192000" cy="523220"/>
          </a:xfrm>
          <a:prstGeom prst="rect">
            <a:avLst/>
          </a:prstGeom>
          <a:solidFill>
            <a:srgbClr val="002060"/>
          </a:solidFill>
        </p:spPr>
        <p:txBody>
          <a:bodyPr wrap="square" rtlCol="0" anchor="ctr">
            <a:spAutoFit/>
          </a:bodyPr>
          <a:lstStyle/>
          <a:p>
            <a:pPr algn="ctr"/>
            <a:r>
              <a:rPr lang="en-GB" sz="2800" b="1" dirty="0">
                <a:solidFill>
                  <a:schemeClr val="bg1"/>
                </a:solidFill>
                <a:latin typeface="Segoe UI" panose="020B0502040204020203" pitchFamily="34" charset="0"/>
              </a:rPr>
              <a:t>Pie Chart</a:t>
            </a:r>
          </a:p>
        </p:txBody>
      </p:sp>
      <p:pic>
        <p:nvPicPr>
          <p:cNvPr id="1026" name="Picture 2">
            <a:extLst>
              <a:ext uri="{FF2B5EF4-FFF2-40B4-BE49-F238E27FC236}">
                <a16:creationId xmlns:a16="http://schemas.microsoft.com/office/drawing/2014/main" id="{D8D22754-DE32-3B30-13C9-F0E66C52B7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758" y="3187664"/>
            <a:ext cx="5217465" cy="57746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696ECDD4-13DC-8279-D7FA-75ED142E11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758" y="4058839"/>
            <a:ext cx="4307822" cy="253918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7471648D-C763-03F6-665A-8BB1226A01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49670" y="3054917"/>
            <a:ext cx="3657600" cy="3609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83675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0A5574-EBA7-449B-2AE3-F7D7FA3CD525}"/>
              </a:ext>
            </a:extLst>
          </p:cNvPr>
          <p:cNvSpPr txBox="1"/>
          <p:nvPr/>
        </p:nvSpPr>
        <p:spPr>
          <a:xfrm>
            <a:off x="224111" y="586135"/>
            <a:ext cx="11139530" cy="1815882"/>
          </a:xfrm>
          <a:prstGeom prst="rect">
            <a:avLst/>
          </a:prstGeom>
          <a:noFill/>
        </p:spPr>
        <p:txBody>
          <a:bodyPr wrap="square" rtlCol="0">
            <a:spAutoFit/>
          </a:bodyPr>
          <a:lstStyle/>
          <a:p>
            <a:pPr algn="l"/>
            <a:r>
              <a:rPr lang="en-GB" dirty="0">
                <a:solidFill>
                  <a:srgbClr val="000000"/>
                </a:solidFill>
                <a:latin typeface="+mj-lt"/>
              </a:rPr>
              <a:t>A heat map is a two-dimensional representation of data in which values are represented by colors. A simple heat map provides an immediate visual summary of information.</a:t>
            </a:r>
          </a:p>
          <a:p>
            <a:pPr algn="l"/>
            <a:r>
              <a:rPr lang="en-GB" sz="2000" b="1" dirty="0">
                <a:solidFill>
                  <a:srgbClr val="FF0000"/>
                </a:solidFill>
                <a:latin typeface="Arial Black" panose="020B0A04020102020204" pitchFamily="34" charset="0"/>
              </a:rPr>
              <a:t>Heat map can be used to compare values of crosstabulation of categorical variables.</a:t>
            </a:r>
          </a:p>
          <a:p>
            <a:endParaRPr lang="en-GB" dirty="0">
              <a:solidFill>
                <a:srgbClr val="000000"/>
              </a:solidFill>
              <a:latin typeface="+mj-lt"/>
            </a:endParaRPr>
          </a:p>
          <a:p>
            <a:r>
              <a:rPr lang="en-GB" b="1" dirty="0">
                <a:solidFill>
                  <a:srgbClr val="000000"/>
                </a:solidFill>
                <a:latin typeface="+mj-lt"/>
              </a:rPr>
              <a:t>Example</a:t>
            </a:r>
          </a:p>
        </p:txBody>
      </p:sp>
      <p:sp>
        <p:nvSpPr>
          <p:cNvPr id="4" name="TextBox 3">
            <a:extLst>
              <a:ext uri="{FF2B5EF4-FFF2-40B4-BE49-F238E27FC236}">
                <a16:creationId xmlns:a16="http://schemas.microsoft.com/office/drawing/2014/main" id="{694D43C2-6482-FB7F-223B-398698E19CF5}"/>
              </a:ext>
            </a:extLst>
          </p:cNvPr>
          <p:cNvSpPr txBox="1"/>
          <p:nvPr/>
        </p:nvSpPr>
        <p:spPr>
          <a:xfrm>
            <a:off x="0" y="0"/>
            <a:ext cx="12192000" cy="523220"/>
          </a:xfrm>
          <a:prstGeom prst="rect">
            <a:avLst/>
          </a:prstGeom>
          <a:solidFill>
            <a:srgbClr val="002060"/>
          </a:solidFill>
        </p:spPr>
        <p:txBody>
          <a:bodyPr wrap="square" rtlCol="0" anchor="ctr">
            <a:spAutoFit/>
          </a:bodyPr>
          <a:lstStyle/>
          <a:p>
            <a:pPr algn="ctr"/>
            <a:r>
              <a:rPr lang="en-GB" sz="2800" b="1" dirty="0">
                <a:solidFill>
                  <a:schemeClr val="bg1"/>
                </a:solidFill>
                <a:latin typeface="Segoe UI" panose="020B0502040204020203" pitchFamily="34" charset="0"/>
              </a:rPr>
              <a:t>Heat Map</a:t>
            </a:r>
          </a:p>
        </p:txBody>
      </p:sp>
      <p:pic>
        <p:nvPicPr>
          <p:cNvPr id="2050" name="Picture 2" descr="Creating annotated heatmaps — Matplotlib 3.5.3 documentation">
            <a:extLst>
              <a:ext uri="{FF2B5EF4-FFF2-40B4-BE49-F238E27FC236}">
                <a16:creationId xmlns:a16="http://schemas.microsoft.com/office/drawing/2014/main" id="{9FBC420A-7412-80DD-1BA6-B755BE44D0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9412" y="2169984"/>
            <a:ext cx="6669741"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5805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88D2FE7-6BD9-5AAE-5083-5822EEDF66DC}"/>
              </a:ext>
            </a:extLst>
          </p:cNvPr>
          <p:cNvSpPr txBox="1"/>
          <p:nvPr/>
        </p:nvSpPr>
        <p:spPr>
          <a:xfrm>
            <a:off x="126766" y="1997839"/>
            <a:ext cx="7944832" cy="2862322"/>
          </a:xfrm>
          <a:prstGeom prst="rect">
            <a:avLst/>
          </a:prstGeom>
          <a:noFill/>
        </p:spPr>
        <p:txBody>
          <a:bodyPr wrap="square" rtlCol="0">
            <a:spAutoFit/>
          </a:bodyPr>
          <a:lstStyle/>
          <a:p>
            <a:r>
              <a:rPr lang="en-GB" sz="6000" dirty="0">
                <a:latin typeface="Britannic Bold" panose="020B0903060703020204" pitchFamily="34" charset="0"/>
              </a:rPr>
              <a:t>Different Types of plots for Continuous Variables</a:t>
            </a:r>
          </a:p>
        </p:txBody>
      </p:sp>
      <p:sp>
        <p:nvSpPr>
          <p:cNvPr id="6" name="Rectangle 5">
            <a:extLst>
              <a:ext uri="{FF2B5EF4-FFF2-40B4-BE49-F238E27FC236}">
                <a16:creationId xmlns:a16="http://schemas.microsoft.com/office/drawing/2014/main" id="{BDB9C418-C2CF-E13D-28D1-59E02AC3C7C6}"/>
              </a:ext>
            </a:extLst>
          </p:cNvPr>
          <p:cNvSpPr/>
          <p:nvPr/>
        </p:nvSpPr>
        <p:spPr>
          <a:xfrm>
            <a:off x="0" y="4706272"/>
            <a:ext cx="12192000" cy="2151728"/>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highlight>
                <a:srgbClr val="00FF00"/>
              </a:highlight>
            </a:endParaRPr>
          </a:p>
        </p:txBody>
      </p:sp>
    </p:spTree>
    <p:extLst>
      <p:ext uri="{BB962C8B-B14F-4D97-AF65-F5344CB8AC3E}">
        <p14:creationId xmlns:p14="http://schemas.microsoft.com/office/powerpoint/2010/main" val="40104593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4D43C2-6482-FB7F-223B-398698E19CF5}"/>
              </a:ext>
            </a:extLst>
          </p:cNvPr>
          <p:cNvSpPr txBox="1"/>
          <p:nvPr/>
        </p:nvSpPr>
        <p:spPr>
          <a:xfrm>
            <a:off x="-6289" y="0"/>
            <a:ext cx="12192000" cy="523220"/>
          </a:xfrm>
          <a:prstGeom prst="rect">
            <a:avLst/>
          </a:prstGeom>
          <a:solidFill>
            <a:srgbClr val="002060"/>
          </a:solidFill>
        </p:spPr>
        <p:txBody>
          <a:bodyPr wrap="square" rtlCol="0" anchor="ctr">
            <a:spAutoFit/>
          </a:bodyPr>
          <a:lstStyle/>
          <a:p>
            <a:pPr algn="ctr"/>
            <a:r>
              <a:rPr lang="en-IN" sz="2800" b="1" dirty="0">
                <a:solidFill>
                  <a:schemeClr val="bg1"/>
                </a:solidFill>
                <a:latin typeface="Segoe UI" panose="020B0502040204020203" pitchFamily="34" charset="0"/>
              </a:rPr>
              <a:t>Plots for Continuous Variables</a:t>
            </a:r>
          </a:p>
        </p:txBody>
      </p:sp>
      <p:sp>
        <p:nvSpPr>
          <p:cNvPr id="2" name="AutoShape 2" descr="The derivative as a function - Ximera">
            <a:extLst>
              <a:ext uri="{FF2B5EF4-FFF2-40B4-BE49-F238E27FC236}">
                <a16:creationId xmlns:a16="http://schemas.microsoft.com/office/drawing/2014/main" id="{2E4C6A66-5DB2-ADEF-1982-35DE82A806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TextBox 2">
            <a:extLst>
              <a:ext uri="{FF2B5EF4-FFF2-40B4-BE49-F238E27FC236}">
                <a16:creationId xmlns:a16="http://schemas.microsoft.com/office/drawing/2014/main" id="{B8F7D7FD-2A81-17C7-8058-973DAB2F000F}"/>
              </a:ext>
            </a:extLst>
          </p:cNvPr>
          <p:cNvSpPr txBox="1"/>
          <p:nvPr/>
        </p:nvSpPr>
        <p:spPr>
          <a:xfrm>
            <a:off x="6289" y="523220"/>
            <a:ext cx="12166844" cy="1231106"/>
          </a:xfrm>
          <a:prstGeom prst="rect">
            <a:avLst/>
          </a:prstGeom>
          <a:noFill/>
        </p:spPr>
        <p:txBody>
          <a:bodyPr wrap="square" rtlCol="0">
            <a:spAutoFit/>
          </a:bodyPr>
          <a:lstStyle/>
          <a:p>
            <a:r>
              <a:rPr lang="en-GB" b="1" dirty="0">
                <a:solidFill>
                  <a:srgbClr val="0070C0"/>
                </a:solidFill>
                <a:latin typeface="Arial" panose="020B0604020202020204" pitchFamily="34" charset="0"/>
                <a:cs typeface="Arial" panose="020B0604020202020204" pitchFamily="34" charset="0"/>
              </a:rPr>
              <a:t>Line Plot</a:t>
            </a:r>
          </a:p>
          <a:p>
            <a:r>
              <a:rPr lang="en-GB" dirty="0">
                <a:latin typeface="+mj-lt"/>
              </a:rPr>
              <a:t>A line chart or line plot or line graph or curve chart is a type of chart which displays information as a series of data points called 'markers' connected by straight line segments.</a:t>
            </a:r>
          </a:p>
          <a:p>
            <a:r>
              <a:rPr lang="en-GB" sz="2000" b="1" dirty="0">
                <a:solidFill>
                  <a:srgbClr val="FF0000"/>
                </a:solidFill>
                <a:latin typeface="Arial Black" panose="020B0A04020102020204" pitchFamily="34" charset="0"/>
              </a:rPr>
              <a:t>Line Plots are widely used in time series to identify the pattern of the data.</a:t>
            </a:r>
          </a:p>
        </p:txBody>
      </p:sp>
      <p:pic>
        <p:nvPicPr>
          <p:cNvPr id="4098" name="Picture 2" descr="Line Charts : An easy guide for beginners">
            <a:extLst>
              <a:ext uri="{FF2B5EF4-FFF2-40B4-BE49-F238E27FC236}">
                <a16:creationId xmlns:a16="http://schemas.microsoft.com/office/drawing/2014/main" id="{9337314A-2799-EC13-3066-7E913A62E0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9" y="1930972"/>
            <a:ext cx="5746377" cy="3609764"/>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ow does the change in SENSEX affect the gold rate in India? - Quora">
            <a:extLst>
              <a:ext uri="{FF2B5EF4-FFF2-40B4-BE49-F238E27FC236}">
                <a16:creationId xmlns:a16="http://schemas.microsoft.com/office/drawing/2014/main" id="{06C64277-497E-F0BF-4774-401CAD8FC2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9711" y="1910614"/>
            <a:ext cx="5715000" cy="3762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7165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4D43C2-6482-FB7F-223B-398698E19CF5}"/>
              </a:ext>
            </a:extLst>
          </p:cNvPr>
          <p:cNvSpPr txBox="1"/>
          <p:nvPr/>
        </p:nvSpPr>
        <p:spPr>
          <a:xfrm>
            <a:off x="-6289" y="0"/>
            <a:ext cx="12192000" cy="523220"/>
          </a:xfrm>
          <a:prstGeom prst="rect">
            <a:avLst/>
          </a:prstGeom>
          <a:solidFill>
            <a:srgbClr val="002060"/>
          </a:solidFill>
        </p:spPr>
        <p:txBody>
          <a:bodyPr wrap="square" rtlCol="0" anchor="ctr">
            <a:spAutoFit/>
          </a:bodyPr>
          <a:lstStyle/>
          <a:p>
            <a:pPr algn="ctr"/>
            <a:r>
              <a:rPr lang="en-IN" sz="2800" b="1" dirty="0">
                <a:solidFill>
                  <a:schemeClr val="bg1"/>
                </a:solidFill>
                <a:latin typeface="Segoe UI" panose="020B0502040204020203" pitchFamily="34" charset="0"/>
              </a:rPr>
              <a:t>Scatter Plot</a:t>
            </a:r>
          </a:p>
        </p:txBody>
      </p:sp>
      <p:sp>
        <p:nvSpPr>
          <p:cNvPr id="2" name="AutoShape 2" descr="The derivative as a function - Ximera">
            <a:extLst>
              <a:ext uri="{FF2B5EF4-FFF2-40B4-BE49-F238E27FC236}">
                <a16:creationId xmlns:a16="http://schemas.microsoft.com/office/drawing/2014/main" id="{2E4C6A66-5DB2-ADEF-1982-35DE82A806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TextBox 2">
            <a:extLst>
              <a:ext uri="{FF2B5EF4-FFF2-40B4-BE49-F238E27FC236}">
                <a16:creationId xmlns:a16="http://schemas.microsoft.com/office/drawing/2014/main" id="{B8F7D7FD-2A81-17C7-8058-973DAB2F000F}"/>
              </a:ext>
            </a:extLst>
          </p:cNvPr>
          <p:cNvSpPr txBox="1"/>
          <p:nvPr/>
        </p:nvSpPr>
        <p:spPr>
          <a:xfrm>
            <a:off x="6289" y="523220"/>
            <a:ext cx="12166844" cy="1815882"/>
          </a:xfrm>
          <a:prstGeom prst="rect">
            <a:avLst/>
          </a:prstGeom>
          <a:noFill/>
        </p:spPr>
        <p:txBody>
          <a:bodyPr wrap="square" rtlCol="0">
            <a:spAutoFit/>
          </a:bodyPr>
          <a:lstStyle/>
          <a:p>
            <a:pPr marL="285750" indent="-285750" algn="l">
              <a:buFont typeface="Arial" panose="020B0604020202020204" pitchFamily="34" charset="0"/>
              <a:buChar char="•"/>
            </a:pPr>
            <a:r>
              <a:rPr lang="en-GB" dirty="0">
                <a:solidFill>
                  <a:srgbClr val="000000"/>
                </a:solidFill>
                <a:latin typeface="+mj-lt"/>
              </a:rPr>
              <a:t>Scatter plots are the graphs that present the relationship between two variables in a data-set. </a:t>
            </a:r>
          </a:p>
          <a:p>
            <a:pPr marL="285750" indent="-285750" algn="l">
              <a:buFont typeface="Arial" panose="020B0604020202020204" pitchFamily="34" charset="0"/>
              <a:buChar char="•"/>
            </a:pPr>
            <a:r>
              <a:rPr lang="en-GB" dirty="0">
                <a:solidFill>
                  <a:srgbClr val="000000"/>
                </a:solidFill>
                <a:latin typeface="+mj-lt"/>
              </a:rPr>
              <a:t>It represents data points on a two-dimensional plane or on a Cartesian system.</a:t>
            </a:r>
          </a:p>
          <a:p>
            <a:pPr marL="285750" indent="-285750" algn="l">
              <a:buFont typeface="Arial" panose="020B0604020202020204" pitchFamily="34" charset="0"/>
              <a:buChar char="•"/>
            </a:pPr>
            <a:r>
              <a:rPr lang="en-GB" dirty="0">
                <a:solidFill>
                  <a:srgbClr val="000000"/>
                </a:solidFill>
                <a:latin typeface="+mj-lt"/>
              </a:rPr>
              <a:t>In scatter plot data points on a horizontal and a vertical axis in the attempt to show how much one variable is affected by another.</a:t>
            </a:r>
          </a:p>
          <a:p>
            <a:pPr algn="l"/>
            <a:r>
              <a:rPr lang="en-GB" sz="2000" b="1" dirty="0">
                <a:solidFill>
                  <a:srgbClr val="FF0000"/>
                </a:solidFill>
                <a:latin typeface="Arial Black" panose="020B0A04020102020204" pitchFamily="34" charset="0"/>
              </a:rPr>
              <a:t>It is used in data analysis for checking correlation between two variables.</a:t>
            </a:r>
          </a:p>
          <a:p>
            <a:endParaRPr lang="en-GB" sz="2000" b="1" dirty="0">
              <a:solidFill>
                <a:srgbClr val="FF0000"/>
              </a:solidFill>
              <a:latin typeface="Arial Black" panose="020B0A04020102020204" pitchFamily="34" charset="0"/>
            </a:endParaRPr>
          </a:p>
        </p:txBody>
      </p:sp>
      <p:pic>
        <p:nvPicPr>
          <p:cNvPr id="1026" name="Picture 2" descr="Scatter diagrams">
            <a:extLst>
              <a:ext uri="{FF2B5EF4-FFF2-40B4-BE49-F238E27FC236}">
                <a16:creationId xmlns:a16="http://schemas.microsoft.com/office/drawing/2014/main" id="{EA9BA24A-68DF-9A67-F5DD-82DDADFDDC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67" y="2209800"/>
            <a:ext cx="5600700" cy="39624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ACDD7E19-AC16-5CBC-3D1E-8BC7A8DB5841}"/>
              </a:ext>
            </a:extLst>
          </p:cNvPr>
          <p:cNvPicPr>
            <a:picLocks noChangeAspect="1"/>
          </p:cNvPicPr>
          <p:nvPr/>
        </p:nvPicPr>
        <p:blipFill>
          <a:blip r:embed="rId3"/>
          <a:stretch>
            <a:fillRect/>
          </a:stretch>
        </p:blipFill>
        <p:spPr>
          <a:xfrm>
            <a:off x="5694966" y="2098456"/>
            <a:ext cx="5537879" cy="4078184"/>
          </a:xfrm>
          <a:prstGeom prst="rect">
            <a:avLst/>
          </a:prstGeom>
        </p:spPr>
      </p:pic>
    </p:spTree>
    <p:extLst>
      <p:ext uri="{BB962C8B-B14F-4D97-AF65-F5344CB8AC3E}">
        <p14:creationId xmlns:p14="http://schemas.microsoft.com/office/powerpoint/2010/main" val="4260352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0A5574-EBA7-449B-2AE3-F7D7FA3CD525}"/>
              </a:ext>
            </a:extLst>
          </p:cNvPr>
          <p:cNvSpPr txBox="1"/>
          <p:nvPr/>
        </p:nvSpPr>
        <p:spPr>
          <a:xfrm>
            <a:off x="519946" y="729570"/>
            <a:ext cx="11139530" cy="4112023"/>
          </a:xfrm>
          <a:prstGeom prst="rect">
            <a:avLst/>
          </a:prstGeom>
          <a:noFill/>
        </p:spPr>
        <p:txBody>
          <a:bodyPr wrap="square" rtlCol="0">
            <a:spAutoFit/>
          </a:bodyPr>
          <a:lstStyle/>
          <a:p>
            <a:pPr algn="l" rtl="0"/>
            <a:r>
              <a:rPr lang="en-GB" b="1" dirty="0">
                <a:solidFill>
                  <a:srgbClr val="0070C0"/>
                </a:solidFill>
                <a:latin typeface="Arial" panose="020B0604020202020204" pitchFamily="34" charset="0"/>
                <a:cs typeface="Arial" panose="020B0604020202020204" pitchFamily="34" charset="0"/>
              </a:rPr>
              <a:t>Parameter</a:t>
            </a:r>
          </a:p>
          <a:p>
            <a:pPr algn="l" rtl="0">
              <a:lnSpc>
                <a:spcPct val="150000"/>
              </a:lnSpc>
            </a:pPr>
            <a:r>
              <a:rPr lang="en-GB" dirty="0">
                <a:latin typeface="+mj-lt"/>
              </a:rPr>
              <a:t>Parameters are numbers that describe the properties of entire populations.</a:t>
            </a:r>
          </a:p>
          <a:p>
            <a:pPr algn="l" rtl="0">
              <a:lnSpc>
                <a:spcPct val="150000"/>
              </a:lnSpc>
            </a:pPr>
            <a:endParaRPr lang="en-GB" dirty="0">
              <a:latin typeface="+mj-lt"/>
            </a:endParaRPr>
          </a:p>
          <a:p>
            <a:pPr algn="l" rtl="0">
              <a:lnSpc>
                <a:spcPct val="150000"/>
              </a:lnSpc>
            </a:pPr>
            <a:r>
              <a:rPr lang="en-GB" b="1" dirty="0">
                <a:solidFill>
                  <a:srgbClr val="0070C0"/>
                </a:solidFill>
                <a:latin typeface="Arial" panose="020B0604020202020204" pitchFamily="34" charset="0"/>
                <a:cs typeface="Arial" panose="020B0604020202020204" pitchFamily="34" charset="0"/>
              </a:rPr>
              <a:t>Statistic</a:t>
            </a:r>
          </a:p>
          <a:p>
            <a:pPr algn="l" rtl="0">
              <a:lnSpc>
                <a:spcPct val="150000"/>
              </a:lnSpc>
            </a:pPr>
            <a:r>
              <a:rPr lang="en-GB" dirty="0">
                <a:latin typeface="+mj-lt"/>
              </a:rPr>
              <a:t>Statistics are numbers that describe the properties of samples.</a:t>
            </a:r>
          </a:p>
          <a:p>
            <a:pPr algn="l" rtl="0">
              <a:lnSpc>
                <a:spcPct val="150000"/>
              </a:lnSpc>
            </a:pPr>
            <a:endParaRPr lang="en-GB" dirty="0">
              <a:latin typeface="+mj-lt"/>
            </a:endParaRPr>
          </a:p>
          <a:p>
            <a:pPr algn="l" rtl="0">
              <a:lnSpc>
                <a:spcPct val="150000"/>
              </a:lnSpc>
            </a:pPr>
            <a:r>
              <a:rPr lang="en-GB" sz="2000" b="1" dirty="0">
                <a:latin typeface="Arial Black" panose="020B0A04020102020204" pitchFamily="34" charset="0"/>
              </a:rPr>
              <a:t>Example :</a:t>
            </a:r>
          </a:p>
          <a:p>
            <a:pPr algn="l" rtl="0">
              <a:lnSpc>
                <a:spcPct val="150000"/>
              </a:lnSpc>
            </a:pPr>
            <a:r>
              <a:rPr lang="en-GB" dirty="0">
                <a:latin typeface="+mj-lt"/>
              </a:rPr>
              <a:t>The average income for the India is a </a:t>
            </a:r>
            <a:r>
              <a:rPr lang="en-GB" dirty="0">
                <a:solidFill>
                  <a:srgbClr val="FF0000"/>
                </a:solidFill>
                <a:latin typeface="+mj-lt"/>
              </a:rPr>
              <a:t>population parameter</a:t>
            </a:r>
            <a:r>
              <a:rPr lang="en-GB" dirty="0">
                <a:latin typeface="+mj-lt"/>
              </a:rPr>
              <a:t>.</a:t>
            </a:r>
          </a:p>
          <a:p>
            <a:pPr algn="l" rtl="0">
              <a:lnSpc>
                <a:spcPct val="150000"/>
              </a:lnSpc>
            </a:pPr>
            <a:r>
              <a:rPr lang="en-GB" dirty="0">
                <a:solidFill>
                  <a:srgbClr val="767673"/>
                </a:solidFill>
                <a:latin typeface="droid sans"/>
              </a:rPr>
              <a:t>T</a:t>
            </a:r>
            <a:r>
              <a:rPr lang="en-GB" b="0" i="0" dirty="0">
                <a:solidFill>
                  <a:srgbClr val="767673"/>
                </a:solidFill>
                <a:effectLst/>
                <a:latin typeface="droid sans"/>
              </a:rPr>
              <a:t>he average income </a:t>
            </a:r>
            <a:r>
              <a:rPr lang="en-GB" dirty="0">
                <a:solidFill>
                  <a:srgbClr val="767673"/>
                </a:solidFill>
                <a:latin typeface="droid sans"/>
              </a:rPr>
              <a:t>for a sample drawn </a:t>
            </a:r>
            <a:r>
              <a:rPr lang="en-GB" b="0" i="0" dirty="0">
                <a:solidFill>
                  <a:srgbClr val="767673"/>
                </a:solidFill>
                <a:effectLst/>
                <a:latin typeface="droid sans"/>
              </a:rPr>
              <a:t>from the India is a </a:t>
            </a:r>
            <a:r>
              <a:rPr lang="en-GB" b="0" i="0" dirty="0">
                <a:solidFill>
                  <a:srgbClr val="FF0000"/>
                </a:solidFill>
                <a:effectLst/>
                <a:latin typeface="droid sans"/>
              </a:rPr>
              <a:t>sample statistic</a:t>
            </a:r>
            <a:r>
              <a:rPr lang="en-GB" b="0" i="0" dirty="0">
                <a:solidFill>
                  <a:srgbClr val="767673"/>
                </a:solidFill>
                <a:effectLst/>
                <a:latin typeface="droid sans"/>
              </a:rPr>
              <a:t>.</a:t>
            </a:r>
          </a:p>
          <a:p>
            <a:pPr algn="l" rtl="0">
              <a:lnSpc>
                <a:spcPct val="150000"/>
              </a:lnSpc>
            </a:pPr>
            <a:endParaRPr lang="en-GB" dirty="0">
              <a:latin typeface="+mj-lt"/>
            </a:endParaRPr>
          </a:p>
        </p:txBody>
      </p:sp>
      <p:sp>
        <p:nvSpPr>
          <p:cNvPr id="4" name="TextBox 3">
            <a:extLst>
              <a:ext uri="{FF2B5EF4-FFF2-40B4-BE49-F238E27FC236}">
                <a16:creationId xmlns:a16="http://schemas.microsoft.com/office/drawing/2014/main" id="{694D43C2-6482-FB7F-223B-398698E19CF5}"/>
              </a:ext>
            </a:extLst>
          </p:cNvPr>
          <p:cNvSpPr txBox="1"/>
          <p:nvPr/>
        </p:nvSpPr>
        <p:spPr>
          <a:xfrm>
            <a:off x="-6289" y="0"/>
            <a:ext cx="12192000" cy="523220"/>
          </a:xfrm>
          <a:prstGeom prst="rect">
            <a:avLst/>
          </a:prstGeom>
          <a:solidFill>
            <a:srgbClr val="002060"/>
          </a:solidFill>
        </p:spPr>
        <p:txBody>
          <a:bodyPr wrap="square" rtlCol="0" anchor="ctr">
            <a:spAutoFit/>
          </a:bodyPr>
          <a:lstStyle/>
          <a:p>
            <a:pPr algn="ctr"/>
            <a:r>
              <a:rPr lang="en-GB" sz="2800" b="1" dirty="0">
                <a:solidFill>
                  <a:schemeClr val="bg1"/>
                </a:solidFill>
                <a:latin typeface="Segoe UI" panose="020B0502040204020203" pitchFamily="34" charset="0"/>
              </a:rPr>
              <a:t>Parameter vs Statistic</a:t>
            </a:r>
          </a:p>
        </p:txBody>
      </p:sp>
    </p:spTree>
    <p:extLst>
      <p:ext uri="{BB962C8B-B14F-4D97-AF65-F5344CB8AC3E}">
        <p14:creationId xmlns:p14="http://schemas.microsoft.com/office/powerpoint/2010/main" val="14848681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4D43C2-6482-FB7F-223B-398698E19CF5}"/>
              </a:ext>
            </a:extLst>
          </p:cNvPr>
          <p:cNvSpPr txBox="1"/>
          <p:nvPr/>
        </p:nvSpPr>
        <p:spPr>
          <a:xfrm>
            <a:off x="-6289" y="0"/>
            <a:ext cx="12192000" cy="523220"/>
          </a:xfrm>
          <a:prstGeom prst="rect">
            <a:avLst/>
          </a:prstGeom>
          <a:solidFill>
            <a:srgbClr val="002060"/>
          </a:solidFill>
        </p:spPr>
        <p:txBody>
          <a:bodyPr wrap="square" rtlCol="0" anchor="ctr">
            <a:spAutoFit/>
          </a:bodyPr>
          <a:lstStyle/>
          <a:p>
            <a:pPr algn="ctr"/>
            <a:r>
              <a:rPr lang="en-IN" sz="2800" b="1" dirty="0">
                <a:solidFill>
                  <a:schemeClr val="bg1"/>
                </a:solidFill>
                <a:latin typeface="Segoe UI" panose="020B0502040204020203" pitchFamily="34" charset="0"/>
              </a:rPr>
              <a:t>Histogram</a:t>
            </a:r>
          </a:p>
        </p:txBody>
      </p:sp>
      <p:sp>
        <p:nvSpPr>
          <p:cNvPr id="2" name="AutoShape 2" descr="The derivative as a function - Ximera">
            <a:extLst>
              <a:ext uri="{FF2B5EF4-FFF2-40B4-BE49-F238E27FC236}">
                <a16:creationId xmlns:a16="http://schemas.microsoft.com/office/drawing/2014/main" id="{2E4C6A66-5DB2-ADEF-1982-35DE82A806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TextBox 2">
            <a:extLst>
              <a:ext uri="{FF2B5EF4-FFF2-40B4-BE49-F238E27FC236}">
                <a16:creationId xmlns:a16="http://schemas.microsoft.com/office/drawing/2014/main" id="{B8F7D7FD-2A81-17C7-8058-973DAB2F000F}"/>
              </a:ext>
            </a:extLst>
          </p:cNvPr>
          <p:cNvSpPr txBox="1"/>
          <p:nvPr/>
        </p:nvSpPr>
        <p:spPr>
          <a:xfrm>
            <a:off x="6289" y="523220"/>
            <a:ext cx="12166844" cy="1477328"/>
          </a:xfrm>
          <a:prstGeom prst="rect">
            <a:avLst/>
          </a:prstGeom>
          <a:noFill/>
        </p:spPr>
        <p:txBody>
          <a:bodyPr wrap="square" rtlCol="0">
            <a:spAutoFit/>
          </a:bodyPr>
          <a:lstStyle/>
          <a:p>
            <a:pPr marL="285750" indent="-285750" algn="l">
              <a:buFont typeface="Arial" panose="020B0604020202020204" pitchFamily="34" charset="0"/>
              <a:buChar char="•"/>
            </a:pPr>
            <a:r>
              <a:rPr lang="en-GB" dirty="0">
                <a:solidFill>
                  <a:srgbClr val="000000"/>
                </a:solidFill>
                <a:latin typeface="+mj-lt"/>
              </a:rPr>
              <a:t>A histogram is an accurate representation of the distribution of numerical data. It is a kind of bar graph.</a:t>
            </a:r>
          </a:p>
          <a:p>
            <a:pPr marL="285750" indent="-285750" algn="l">
              <a:buFont typeface="Arial" panose="020B0604020202020204" pitchFamily="34" charset="0"/>
              <a:buChar char="•"/>
            </a:pPr>
            <a:r>
              <a:rPr lang="en-GB" dirty="0">
                <a:solidFill>
                  <a:srgbClr val="000000"/>
                </a:solidFill>
                <a:latin typeface="+mj-lt"/>
              </a:rPr>
              <a:t>Histogram is used when the data is numerical and You want to see the shape of the data’s distribution, specially when determining whether the output of a process is distributed approximately normally.</a:t>
            </a:r>
          </a:p>
          <a:p>
            <a:pPr marL="285750" indent="-285750" algn="l">
              <a:buFont typeface="Arial" panose="020B0604020202020204" pitchFamily="34" charset="0"/>
              <a:buChar char="•"/>
            </a:pPr>
            <a:r>
              <a:rPr lang="en-GB" dirty="0">
                <a:solidFill>
                  <a:srgbClr val="000000"/>
                </a:solidFill>
                <a:latin typeface="+mj-lt"/>
              </a:rPr>
              <a:t>Each bin is plotted as a bar whose height corresponds to how many data points are in that bin. Bins are also sometimes called "intervals", "classes", or "buckets".</a:t>
            </a:r>
          </a:p>
        </p:txBody>
      </p:sp>
      <p:pic>
        <p:nvPicPr>
          <p:cNvPr id="2050" name="Picture 2" descr="Day 03: STA205 - Introduction to Statistical Methods">
            <a:extLst>
              <a:ext uri="{FF2B5EF4-FFF2-40B4-BE49-F238E27FC236}">
                <a16:creationId xmlns:a16="http://schemas.microsoft.com/office/drawing/2014/main" id="{A15FA337-20AB-A5D6-C9C1-DE918A038E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9853" y="2779756"/>
            <a:ext cx="8252294" cy="2442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92525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4D43C2-6482-FB7F-223B-398698E19CF5}"/>
              </a:ext>
            </a:extLst>
          </p:cNvPr>
          <p:cNvSpPr txBox="1"/>
          <p:nvPr/>
        </p:nvSpPr>
        <p:spPr>
          <a:xfrm>
            <a:off x="-6289" y="0"/>
            <a:ext cx="12192000" cy="523220"/>
          </a:xfrm>
          <a:prstGeom prst="rect">
            <a:avLst/>
          </a:prstGeom>
          <a:solidFill>
            <a:srgbClr val="002060"/>
          </a:solidFill>
        </p:spPr>
        <p:txBody>
          <a:bodyPr wrap="square" rtlCol="0" anchor="ctr">
            <a:spAutoFit/>
          </a:bodyPr>
          <a:lstStyle/>
          <a:p>
            <a:pPr algn="ctr"/>
            <a:r>
              <a:rPr lang="en-IN" sz="2800" b="1">
                <a:solidFill>
                  <a:schemeClr val="bg1"/>
                </a:solidFill>
                <a:latin typeface="Segoe UI" panose="020B0502040204020203" pitchFamily="34" charset="0"/>
              </a:rPr>
              <a:t>Density Plot</a:t>
            </a:r>
            <a:endParaRPr lang="en-IN" sz="2800" b="1" dirty="0">
              <a:solidFill>
                <a:schemeClr val="bg1"/>
              </a:solidFill>
              <a:latin typeface="Segoe UI" panose="020B0502040204020203" pitchFamily="34" charset="0"/>
            </a:endParaRPr>
          </a:p>
        </p:txBody>
      </p:sp>
      <p:sp>
        <p:nvSpPr>
          <p:cNvPr id="2" name="AutoShape 2" descr="The derivative as a function - Ximera">
            <a:extLst>
              <a:ext uri="{FF2B5EF4-FFF2-40B4-BE49-F238E27FC236}">
                <a16:creationId xmlns:a16="http://schemas.microsoft.com/office/drawing/2014/main" id="{2E4C6A66-5DB2-ADEF-1982-35DE82A806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TextBox 2">
            <a:extLst>
              <a:ext uri="{FF2B5EF4-FFF2-40B4-BE49-F238E27FC236}">
                <a16:creationId xmlns:a16="http://schemas.microsoft.com/office/drawing/2014/main" id="{B8F7D7FD-2A81-17C7-8058-973DAB2F000F}"/>
              </a:ext>
            </a:extLst>
          </p:cNvPr>
          <p:cNvSpPr txBox="1"/>
          <p:nvPr/>
        </p:nvSpPr>
        <p:spPr>
          <a:xfrm>
            <a:off x="6289" y="523220"/>
            <a:ext cx="12051240" cy="2031325"/>
          </a:xfrm>
          <a:prstGeom prst="rect">
            <a:avLst/>
          </a:prstGeom>
          <a:noFill/>
        </p:spPr>
        <p:txBody>
          <a:bodyPr wrap="square" rtlCol="0">
            <a:spAutoFit/>
          </a:bodyPr>
          <a:lstStyle/>
          <a:p>
            <a:pPr algn="l"/>
            <a:r>
              <a:rPr lang="en-GB" b="1" dirty="0">
                <a:solidFill>
                  <a:srgbClr val="FF0000"/>
                </a:solidFill>
                <a:latin typeface="Arial Black" panose="020B0A04020102020204" pitchFamily="34" charset="0"/>
              </a:rPr>
              <a:t>A density plot is a representation of the distribution of a numeric variable.</a:t>
            </a:r>
          </a:p>
          <a:p>
            <a:pPr algn="l"/>
            <a:endParaRPr lang="en-GB" dirty="0">
              <a:solidFill>
                <a:srgbClr val="000000"/>
              </a:solidFill>
              <a:latin typeface="+mj-lt"/>
            </a:endParaRPr>
          </a:p>
          <a:p>
            <a:pPr algn="l"/>
            <a:r>
              <a:rPr lang="en-GB" dirty="0">
                <a:solidFill>
                  <a:srgbClr val="000000"/>
                </a:solidFill>
                <a:latin typeface="+mj-lt"/>
              </a:rPr>
              <a:t>It uses a kernel density estimate to show the probability density function of the variable (see more).</a:t>
            </a:r>
          </a:p>
          <a:p>
            <a:pPr algn="l"/>
            <a:r>
              <a:rPr lang="en-GB" dirty="0">
                <a:solidFill>
                  <a:srgbClr val="000000"/>
                </a:solidFill>
                <a:latin typeface="+mj-lt"/>
              </a:rPr>
              <a:t>It is a smoothed version of the histogram and is used in the same concept.</a:t>
            </a:r>
          </a:p>
          <a:p>
            <a:pPr algn="l"/>
            <a:endParaRPr lang="en-GB" dirty="0">
              <a:solidFill>
                <a:srgbClr val="000000"/>
              </a:solidFill>
              <a:latin typeface="+mj-lt"/>
            </a:endParaRPr>
          </a:p>
          <a:p>
            <a:pPr algn="l"/>
            <a:r>
              <a:rPr lang="en-GB" dirty="0">
                <a:solidFill>
                  <a:srgbClr val="000000"/>
                </a:solidFill>
                <a:latin typeface="+mj-lt"/>
              </a:rPr>
              <a:t>An advantage Density Plots have over Histograms is that they're better at determining the distribution shape because they're not affected by the number of bins used (each bar used in a typical histogram).</a:t>
            </a:r>
          </a:p>
        </p:txBody>
      </p:sp>
      <p:pic>
        <p:nvPicPr>
          <p:cNvPr id="1026" name="Picture 2">
            <a:extLst>
              <a:ext uri="{FF2B5EF4-FFF2-40B4-BE49-F238E27FC236}">
                <a16:creationId xmlns:a16="http://schemas.microsoft.com/office/drawing/2014/main" id="{C7451B6A-2242-5B18-4DD6-815716E418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7157" y="3077765"/>
            <a:ext cx="6537685" cy="29864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51033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4D43C2-6482-FB7F-223B-398698E19CF5}"/>
              </a:ext>
            </a:extLst>
          </p:cNvPr>
          <p:cNvSpPr txBox="1"/>
          <p:nvPr/>
        </p:nvSpPr>
        <p:spPr>
          <a:xfrm>
            <a:off x="-6289" y="0"/>
            <a:ext cx="12192000" cy="523220"/>
          </a:xfrm>
          <a:prstGeom prst="rect">
            <a:avLst/>
          </a:prstGeom>
          <a:solidFill>
            <a:srgbClr val="002060"/>
          </a:solidFill>
        </p:spPr>
        <p:txBody>
          <a:bodyPr wrap="square" rtlCol="0" anchor="ctr">
            <a:spAutoFit/>
          </a:bodyPr>
          <a:lstStyle/>
          <a:p>
            <a:pPr algn="ctr"/>
            <a:r>
              <a:rPr lang="en-IN" sz="2800" b="1" dirty="0">
                <a:solidFill>
                  <a:schemeClr val="bg1"/>
                </a:solidFill>
                <a:latin typeface="Segoe UI" panose="020B0502040204020203" pitchFamily="34" charset="0"/>
              </a:rPr>
              <a:t>Box Plot</a:t>
            </a:r>
          </a:p>
        </p:txBody>
      </p:sp>
      <p:sp>
        <p:nvSpPr>
          <p:cNvPr id="2" name="AutoShape 2" descr="The derivative as a function - Ximera">
            <a:extLst>
              <a:ext uri="{FF2B5EF4-FFF2-40B4-BE49-F238E27FC236}">
                <a16:creationId xmlns:a16="http://schemas.microsoft.com/office/drawing/2014/main" id="{2E4C6A66-5DB2-ADEF-1982-35DE82A806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TextBox 2">
            <a:extLst>
              <a:ext uri="{FF2B5EF4-FFF2-40B4-BE49-F238E27FC236}">
                <a16:creationId xmlns:a16="http://schemas.microsoft.com/office/drawing/2014/main" id="{B8F7D7FD-2A81-17C7-8058-973DAB2F000F}"/>
              </a:ext>
            </a:extLst>
          </p:cNvPr>
          <p:cNvSpPr txBox="1"/>
          <p:nvPr/>
        </p:nvSpPr>
        <p:spPr>
          <a:xfrm>
            <a:off x="6289" y="523220"/>
            <a:ext cx="12051240" cy="2308324"/>
          </a:xfrm>
          <a:prstGeom prst="rect">
            <a:avLst/>
          </a:prstGeom>
          <a:noFill/>
        </p:spPr>
        <p:txBody>
          <a:bodyPr wrap="square" rtlCol="0">
            <a:spAutoFit/>
          </a:bodyPr>
          <a:lstStyle/>
          <a:p>
            <a:pPr algn="l"/>
            <a:r>
              <a:rPr lang="en-GB" dirty="0">
                <a:solidFill>
                  <a:srgbClr val="000000"/>
                </a:solidFill>
                <a:latin typeface="+mj-lt"/>
              </a:rPr>
              <a:t>A box plot which is also known as a whisker plot displays a summary of a set of data containing the </a:t>
            </a:r>
          </a:p>
          <a:p>
            <a:pPr marL="342900" indent="-342900" algn="l">
              <a:buFont typeface="+mj-lt"/>
              <a:buAutoNum type="arabicPeriod"/>
            </a:pPr>
            <a:r>
              <a:rPr lang="en-GB" dirty="0">
                <a:solidFill>
                  <a:srgbClr val="000000"/>
                </a:solidFill>
                <a:latin typeface="+mj-lt"/>
              </a:rPr>
              <a:t>minimum</a:t>
            </a:r>
          </a:p>
          <a:p>
            <a:pPr marL="342900" indent="-342900" algn="l">
              <a:buFont typeface="+mj-lt"/>
              <a:buAutoNum type="arabicPeriod"/>
            </a:pPr>
            <a:r>
              <a:rPr lang="en-GB" dirty="0">
                <a:solidFill>
                  <a:srgbClr val="000000"/>
                </a:solidFill>
                <a:latin typeface="+mj-lt"/>
              </a:rPr>
              <a:t>first quartile (Q1)</a:t>
            </a:r>
          </a:p>
          <a:p>
            <a:pPr marL="342900" indent="-342900" algn="l">
              <a:buFont typeface="+mj-lt"/>
              <a:buAutoNum type="arabicPeriod"/>
            </a:pPr>
            <a:r>
              <a:rPr lang="en-GB" dirty="0">
                <a:solidFill>
                  <a:srgbClr val="000000"/>
                </a:solidFill>
                <a:latin typeface="+mj-lt"/>
              </a:rPr>
              <a:t>Median (Q2)</a:t>
            </a:r>
          </a:p>
          <a:p>
            <a:pPr marL="342900" indent="-342900" algn="l">
              <a:buFont typeface="+mj-lt"/>
              <a:buAutoNum type="arabicPeriod"/>
            </a:pPr>
            <a:r>
              <a:rPr lang="en-GB" dirty="0">
                <a:solidFill>
                  <a:srgbClr val="000000"/>
                </a:solidFill>
                <a:latin typeface="+mj-lt"/>
              </a:rPr>
              <a:t>third quartile (Q3)</a:t>
            </a:r>
          </a:p>
          <a:p>
            <a:pPr marL="342900" indent="-342900" algn="l">
              <a:buFont typeface="+mj-lt"/>
              <a:buAutoNum type="arabicPeriod"/>
            </a:pPr>
            <a:r>
              <a:rPr lang="en-GB" dirty="0">
                <a:solidFill>
                  <a:srgbClr val="000000"/>
                </a:solidFill>
                <a:latin typeface="+mj-lt"/>
              </a:rPr>
              <a:t>Maximum</a:t>
            </a:r>
          </a:p>
          <a:p>
            <a:pPr algn="l"/>
            <a:r>
              <a:rPr lang="en-GB" dirty="0">
                <a:solidFill>
                  <a:srgbClr val="000000"/>
                </a:solidFill>
                <a:latin typeface="+mj-lt"/>
              </a:rPr>
              <a:t>Above five are referred to as five number summary in statistics.</a:t>
            </a:r>
          </a:p>
          <a:p>
            <a:pPr algn="l"/>
            <a:r>
              <a:rPr lang="en-GB" dirty="0">
                <a:solidFill>
                  <a:srgbClr val="000000"/>
                </a:solidFill>
                <a:latin typeface="+mj-lt"/>
              </a:rPr>
              <a:t>Histogram is also used to check the distribution of a numerical variable by partitioning the data into four equal parts.</a:t>
            </a:r>
          </a:p>
        </p:txBody>
      </p:sp>
      <p:pic>
        <p:nvPicPr>
          <p:cNvPr id="1028" name="Picture 4" descr="Box Plot - GeeksforGeeks">
            <a:extLst>
              <a:ext uri="{FF2B5EF4-FFF2-40B4-BE49-F238E27FC236}">
                <a16:creationId xmlns:a16="http://schemas.microsoft.com/office/drawing/2014/main" id="{DD82A84C-648D-2AB9-388D-2A7F06E99B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9" y="3170985"/>
            <a:ext cx="6286500" cy="22193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Box Plot | Simply Psychology">
            <a:extLst>
              <a:ext uri="{FF2B5EF4-FFF2-40B4-BE49-F238E27FC236}">
                <a16:creationId xmlns:a16="http://schemas.microsoft.com/office/drawing/2014/main" id="{4FC29BAF-06E3-C168-897D-148D325143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7670" y="2879817"/>
            <a:ext cx="5045169" cy="3727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57817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0A5574-EBA7-449B-2AE3-F7D7FA3CD525}"/>
              </a:ext>
            </a:extLst>
          </p:cNvPr>
          <p:cNvSpPr txBox="1"/>
          <p:nvPr/>
        </p:nvSpPr>
        <p:spPr>
          <a:xfrm>
            <a:off x="313758" y="657853"/>
            <a:ext cx="11139530" cy="954107"/>
          </a:xfrm>
          <a:prstGeom prst="rect">
            <a:avLst/>
          </a:prstGeom>
          <a:noFill/>
        </p:spPr>
        <p:txBody>
          <a:bodyPr wrap="square" rtlCol="0">
            <a:spAutoFit/>
          </a:bodyPr>
          <a:lstStyle/>
          <a:p>
            <a:r>
              <a:rPr lang="en-GB" dirty="0">
                <a:solidFill>
                  <a:srgbClr val="000000"/>
                </a:solidFill>
                <a:latin typeface="+mj-lt"/>
              </a:rPr>
              <a:t>A heat map is a two-dimensional representation of data in which values are represented by colors. </a:t>
            </a:r>
          </a:p>
          <a:p>
            <a:r>
              <a:rPr lang="en-GB" dirty="0">
                <a:solidFill>
                  <a:srgbClr val="000000"/>
                </a:solidFill>
                <a:latin typeface="+mj-lt"/>
              </a:rPr>
              <a:t>A simple heat map provides an immediate visual summary of information.</a:t>
            </a:r>
          </a:p>
          <a:p>
            <a:r>
              <a:rPr lang="en-GB" sz="2000" b="1" dirty="0">
                <a:solidFill>
                  <a:srgbClr val="FF0000"/>
                </a:solidFill>
                <a:latin typeface="Arial" panose="020B0604020202020204" pitchFamily="34" charset="0"/>
                <a:cs typeface="Arial" panose="020B0604020202020204" pitchFamily="34" charset="0"/>
              </a:rPr>
              <a:t>It is widely used to check correlation between variables of our data.</a:t>
            </a:r>
          </a:p>
        </p:txBody>
      </p:sp>
      <p:sp>
        <p:nvSpPr>
          <p:cNvPr id="4" name="TextBox 3">
            <a:extLst>
              <a:ext uri="{FF2B5EF4-FFF2-40B4-BE49-F238E27FC236}">
                <a16:creationId xmlns:a16="http://schemas.microsoft.com/office/drawing/2014/main" id="{694D43C2-6482-FB7F-223B-398698E19CF5}"/>
              </a:ext>
            </a:extLst>
          </p:cNvPr>
          <p:cNvSpPr txBox="1"/>
          <p:nvPr/>
        </p:nvSpPr>
        <p:spPr>
          <a:xfrm>
            <a:off x="-6289" y="0"/>
            <a:ext cx="12192000" cy="523220"/>
          </a:xfrm>
          <a:prstGeom prst="rect">
            <a:avLst/>
          </a:prstGeom>
          <a:solidFill>
            <a:srgbClr val="002060"/>
          </a:solidFill>
        </p:spPr>
        <p:txBody>
          <a:bodyPr wrap="square" rtlCol="0" anchor="ctr">
            <a:spAutoFit/>
          </a:bodyPr>
          <a:lstStyle/>
          <a:p>
            <a:pPr algn="ctr"/>
            <a:r>
              <a:rPr lang="en-GB" sz="2800" b="1" dirty="0">
                <a:solidFill>
                  <a:schemeClr val="bg1"/>
                </a:solidFill>
                <a:latin typeface="Segoe UI" panose="020B0502040204020203" pitchFamily="34" charset="0"/>
              </a:rPr>
              <a:t>Heat Map</a:t>
            </a:r>
          </a:p>
        </p:txBody>
      </p:sp>
      <p:pic>
        <p:nvPicPr>
          <p:cNvPr id="3074" name="Picture 2" descr="Winter wheat yield prediction using convolutional neural networks from  environmental and phenological data | Scientific Reports">
            <a:extLst>
              <a:ext uri="{FF2B5EF4-FFF2-40B4-BE49-F238E27FC236}">
                <a16:creationId xmlns:a16="http://schemas.microsoft.com/office/drawing/2014/main" id="{7A6B7C35-9A83-3BE1-9394-A1286A7912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5786" y="1746593"/>
            <a:ext cx="9107314" cy="4001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20897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Thank you PowerPoint Presentation and Slides | SlideTeam">
            <a:extLst>
              <a:ext uri="{FF2B5EF4-FFF2-40B4-BE49-F238E27FC236}">
                <a16:creationId xmlns:a16="http://schemas.microsoft.com/office/drawing/2014/main" id="{04A4988E-EEBA-C57E-DE70-0D39451DBA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6180" y="1361590"/>
            <a:ext cx="5179639" cy="41348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569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4D43C2-6482-FB7F-223B-398698E19CF5}"/>
              </a:ext>
            </a:extLst>
          </p:cNvPr>
          <p:cNvSpPr txBox="1"/>
          <p:nvPr/>
        </p:nvSpPr>
        <p:spPr>
          <a:xfrm>
            <a:off x="-6289" y="0"/>
            <a:ext cx="12192000" cy="523220"/>
          </a:xfrm>
          <a:prstGeom prst="rect">
            <a:avLst/>
          </a:prstGeom>
          <a:solidFill>
            <a:srgbClr val="002060"/>
          </a:solidFill>
        </p:spPr>
        <p:txBody>
          <a:bodyPr wrap="square" rtlCol="0" anchor="ctr">
            <a:spAutoFit/>
          </a:bodyPr>
          <a:lstStyle/>
          <a:p>
            <a:pPr algn="ctr"/>
            <a:r>
              <a:rPr lang="en-GB" sz="2800" b="1" dirty="0">
                <a:solidFill>
                  <a:schemeClr val="bg1"/>
                </a:solidFill>
                <a:latin typeface="Segoe UI" panose="020B0502040204020203" pitchFamily="34" charset="0"/>
              </a:rPr>
              <a:t>Types of Variables</a:t>
            </a:r>
          </a:p>
        </p:txBody>
      </p:sp>
      <p:pic>
        <p:nvPicPr>
          <p:cNvPr id="5" name="Picture 4">
            <a:extLst>
              <a:ext uri="{FF2B5EF4-FFF2-40B4-BE49-F238E27FC236}">
                <a16:creationId xmlns:a16="http://schemas.microsoft.com/office/drawing/2014/main" id="{4735EBD4-D5D8-E2C1-D294-CDD598930178}"/>
              </a:ext>
            </a:extLst>
          </p:cNvPr>
          <p:cNvPicPr>
            <a:picLocks noChangeAspect="1"/>
          </p:cNvPicPr>
          <p:nvPr/>
        </p:nvPicPr>
        <p:blipFill>
          <a:blip r:embed="rId2"/>
          <a:stretch>
            <a:fillRect/>
          </a:stretch>
        </p:blipFill>
        <p:spPr>
          <a:xfrm>
            <a:off x="2072925" y="1224619"/>
            <a:ext cx="7682323" cy="4432110"/>
          </a:xfrm>
          <a:prstGeom prst="rect">
            <a:avLst/>
          </a:prstGeom>
        </p:spPr>
      </p:pic>
    </p:spTree>
    <p:extLst>
      <p:ext uri="{BB962C8B-B14F-4D97-AF65-F5344CB8AC3E}">
        <p14:creationId xmlns:p14="http://schemas.microsoft.com/office/powerpoint/2010/main" val="2727889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4D43C2-6482-FB7F-223B-398698E19CF5}"/>
              </a:ext>
            </a:extLst>
          </p:cNvPr>
          <p:cNvSpPr txBox="1"/>
          <p:nvPr/>
        </p:nvSpPr>
        <p:spPr>
          <a:xfrm>
            <a:off x="-6289" y="0"/>
            <a:ext cx="12192000" cy="523220"/>
          </a:xfrm>
          <a:prstGeom prst="rect">
            <a:avLst/>
          </a:prstGeom>
          <a:solidFill>
            <a:srgbClr val="002060"/>
          </a:solidFill>
        </p:spPr>
        <p:txBody>
          <a:bodyPr wrap="square" rtlCol="0" anchor="ctr">
            <a:spAutoFit/>
          </a:bodyPr>
          <a:lstStyle/>
          <a:p>
            <a:pPr algn="ctr"/>
            <a:r>
              <a:rPr lang="en-GB" sz="2800" b="1" dirty="0">
                <a:solidFill>
                  <a:schemeClr val="bg1"/>
                </a:solidFill>
                <a:latin typeface="Segoe UI" panose="020B0502040204020203" pitchFamily="34" charset="0"/>
              </a:rPr>
              <a:t>Levels of Measurement</a:t>
            </a:r>
          </a:p>
        </p:txBody>
      </p:sp>
      <p:pic>
        <p:nvPicPr>
          <p:cNvPr id="3" name="Picture 2">
            <a:extLst>
              <a:ext uri="{FF2B5EF4-FFF2-40B4-BE49-F238E27FC236}">
                <a16:creationId xmlns:a16="http://schemas.microsoft.com/office/drawing/2014/main" id="{A29EFEB9-C499-D52A-2E5C-E632C62EB2D3}"/>
              </a:ext>
            </a:extLst>
          </p:cNvPr>
          <p:cNvPicPr>
            <a:picLocks noChangeAspect="1"/>
          </p:cNvPicPr>
          <p:nvPr/>
        </p:nvPicPr>
        <p:blipFill>
          <a:blip r:embed="rId2"/>
          <a:stretch>
            <a:fillRect/>
          </a:stretch>
        </p:blipFill>
        <p:spPr>
          <a:xfrm>
            <a:off x="1353088" y="913321"/>
            <a:ext cx="9485824" cy="4573079"/>
          </a:xfrm>
          <a:prstGeom prst="rect">
            <a:avLst/>
          </a:prstGeom>
        </p:spPr>
      </p:pic>
    </p:spTree>
    <p:extLst>
      <p:ext uri="{BB962C8B-B14F-4D97-AF65-F5344CB8AC3E}">
        <p14:creationId xmlns:p14="http://schemas.microsoft.com/office/powerpoint/2010/main" val="3176401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88D2FE7-6BD9-5AAE-5083-5822EEDF66DC}"/>
              </a:ext>
            </a:extLst>
          </p:cNvPr>
          <p:cNvSpPr txBox="1"/>
          <p:nvPr/>
        </p:nvSpPr>
        <p:spPr>
          <a:xfrm>
            <a:off x="96509" y="2875025"/>
            <a:ext cx="9119208" cy="1938992"/>
          </a:xfrm>
          <a:prstGeom prst="rect">
            <a:avLst/>
          </a:prstGeom>
          <a:noFill/>
        </p:spPr>
        <p:txBody>
          <a:bodyPr wrap="square" rtlCol="0">
            <a:spAutoFit/>
          </a:bodyPr>
          <a:lstStyle/>
          <a:p>
            <a:r>
              <a:rPr lang="en-GB" sz="6000" dirty="0">
                <a:latin typeface="Britannic Bold" panose="020B0903060703020204" pitchFamily="34" charset="0"/>
              </a:rPr>
              <a:t>Descriptive Statistics : Central Tendency</a:t>
            </a:r>
          </a:p>
        </p:txBody>
      </p:sp>
      <p:sp>
        <p:nvSpPr>
          <p:cNvPr id="6" name="Rectangle 5">
            <a:extLst>
              <a:ext uri="{FF2B5EF4-FFF2-40B4-BE49-F238E27FC236}">
                <a16:creationId xmlns:a16="http://schemas.microsoft.com/office/drawing/2014/main" id="{BDB9C418-C2CF-E13D-28D1-59E02AC3C7C6}"/>
              </a:ext>
            </a:extLst>
          </p:cNvPr>
          <p:cNvSpPr/>
          <p:nvPr/>
        </p:nvSpPr>
        <p:spPr>
          <a:xfrm>
            <a:off x="0" y="4715237"/>
            <a:ext cx="12192000" cy="2151728"/>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highlight>
                <a:srgbClr val="00FF00"/>
              </a:highlight>
            </a:endParaRPr>
          </a:p>
        </p:txBody>
      </p:sp>
    </p:spTree>
    <p:extLst>
      <p:ext uri="{BB962C8B-B14F-4D97-AF65-F5344CB8AC3E}">
        <p14:creationId xmlns:p14="http://schemas.microsoft.com/office/powerpoint/2010/main" val="3125187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0A5574-EBA7-449B-2AE3-F7D7FA3CD525}"/>
              </a:ext>
            </a:extLst>
          </p:cNvPr>
          <p:cNvSpPr txBox="1"/>
          <p:nvPr/>
        </p:nvSpPr>
        <p:spPr>
          <a:xfrm>
            <a:off x="519946" y="729570"/>
            <a:ext cx="11139530" cy="2862322"/>
          </a:xfrm>
          <a:prstGeom prst="rect">
            <a:avLst/>
          </a:prstGeom>
          <a:noFill/>
        </p:spPr>
        <p:txBody>
          <a:bodyPr wrap="square" rtlCol="0">
            <a:spAutoFit/>
          </a:bodyPr>
          <a:lstStyle/>
          <a:p>
            <a:pPr algn="l" rtl="0"/>
            <a:r>
              <a:rPr lang="en-GB" b="1" dirty="0">
                <a:solidFill>
                  <a:srgbClr val="0070C0"/>
                </a:solidFill>
                <a:latin typeface="Arial" panose="020B0604020202020204" pitchFamily="34" charset="0"/>
                <a:cs typeface="Arial" panose="020B0604020202020204" pitchFamily="34" charset="0"/>
              </a:rPr>
              <a:t>Measures of Central Tendency</a:t>
            </a:r>
          </a:p>
          <a:p>
            <a:pPr algn="l" rtl="0"/>
            <a:r>
              <a:rPr lang="en-GB" dirty="0">
                <a:latin typeface="+mj-lt"/>
              </a:rPr>
              <a:t>Central tendency is defined as “the statistical measure that identifies a single value as representative of an entire distribution. It represents the single value of the entire population or a dataset.</a:t>
            </a:r>
          </a:p>
          <a:p>
            <a:pPr algn="l" rtl="0"/>
            <a:endParaRPr lang="en-GB" dirty="0">
              <a:latin typeface="+mj-lt"/>
            </a:endParaRPr>
          </a:p>
          <a:p>
            <a:r>
              <a:rPr lang="en-GB" dirty="0">
                <a:latin typeface="+mj-lt"/>
              </a:rPr>
              <a:t>We will consider five Measures of Central Tendency</a:t>
            </a:r>
          </a:p>
          <a:p>
            <a:pPr marL="285750" indent="-285750" algn="l" rtl="0">
              <a:buFont typeface="Arial" panose="020B0604020202020204" pitchFamily="34" charset="0"/>
              <a:buChar char="•"/>
            </a:pPr>
            <a:r>
              <a:rPr lang="en-GB" b="1" dirty="0">
                <a:latin typeface="+mj-lt"/>
              </a:rPr>
              <a:t>the arithmetic mean</a:t>
            </a:r>
          </a:p>
          <a:p>
            <a:pPr marL="285750" indent="-285750" algn="l" rtl="0">
              <a:buFont typeface="Arial" panose="020B0604020202020204" pitchFamily="34" charset="0"/>
              <a:buChar char="•"/>
            </a:pPr>
            <a:r>
              <a:rPr lang="en-GB" b="1" dirty="0">
                <a:latin typeface="+mj-lt"/>
              </a:rPr>
              <a:t>the median</a:t>
            </a:r>
          </a:p>
          <a:p>
            <a:pPr marL="285750" indent="-285750" algn="l" rtl="0">
              <a:buFont typeface="Arial" panose="020B0604020202020204" pitchFamily="34" charset="0"/>
              <a:buChar char="•"/>
            </a:pPr>
            <a:r>
              <a:rPr lang="en-GB" b="1" dirty="0">
                <a:latin typeface="+mj-lt"/>
              </a:rPr>
              <a:t>the mode</a:t>
            </a:r>
          </a:p>
          <a:p>
            <a:pPr marL="285750" indent="-285750" algn="l" rtl="0">
              <a:buFont typeface="Arial" panose="020B0604020202020204" pitchFamily="34" charset="0"/>
              <a:buChar char="•"/>
            </a:pPr>
            <a:r>
              <a:rPr lang="en-GB" b="1" dirty="0">
                <a:latin typeface="+mj-lt"/>
              </a:rPr>
              <a:t>the weighted mean</a:t>
            </a:r>
          </a:p>
          <a:p>
            <a:pPr marL="285750" indent="-285750" algn="l" rtl="0">
              <a:buFont typeface="Arial" panose="020B0604020202020204" pitchFamily="34" charset="0"/>
              <a:buChar char="•"/>
            </a:pPr>
            <a:r>
              <a:rPr lang="en-GB" b="1" dirty="0">
                <a:latin typeface="+mj-lt"/>
              </a:rPr>
              <a:t>the geometric mean.</a:t>
            </a:r>
          </a:p>
        </p:txBody>
      </p:sp>
      <p:sp>
        <p:nvSpPr>
          <p:cNvPr id="4" name="TextBox 3">
            <a:extLst>
              <a:ext uri="{FF2B5EF4-FFF2-40B4-BE49-F238E27FC236}">
                <a16:creationId xmlns:a16="http://schemas.microsoft.com/office/drawing/2014/main" id="{694D43C2-6482-FB7F-223B-398698E19CF5}"/>
              </a:ext>
            </a:extLst>
          </p:cNvPr>
          <p:cNvSpPr txBox="1"/>
          <p:nvPr/>
        </p:nvSpPr>
        <p:spPr>
          <a:xfrm>
            <a:off x="-6289" y="0"/>
            <a:ext cx="12192000" cy="523220"/>
          </a:xfrm>
          <a:prstGeom prst="rect">
            <a:avLst/>
          </a:prstGeom>
          <a:solidFill>
            <a:srgbClr val="002060"/>
          </a:solidFill>
        </p:spPr>
        <p:txBody>
          <a:bodyPr wrap="square" rtlCol="0" anchor="ctr">
            <a:spAutoFit/>
          </a:bodyPr>
          <a:lstStyle/>
          <a:p>
            <a:pPr algn="ctr"/>
            <a:r>
              <a:rPr lang="en-GB" sz="2800" b="1" dirty="0">
                <a:solidFill>
                  <a:schemeClr val="bg1"/>
                </a:solidFill>
                <a:latin typeface="Segoe UI" panose="020B0502040204020203" pitchFamily="34" charset="0"/>
              </a:rPr>
              <a:t>Central Tendency</a:t>
            </a:r>
          </a:p>
        </p:txBody>
      </p:sp>
      <p:sp>
        <p:nvSpPr>
          <p:cNvPr id="5" name="TextBox 4">
            <a:extLst>
              <a:ext uri="{FF2B5EF4-FFF2-40B4-BE49-F238E27FC236}">
                <a16:creationId xmlns:a16="http://schemas.microsoft.com/office/drawing/2014/main" id="{9495EA53-9783-ABD2-F9E0-BC562E3D0A79}"/>
              </a:ext>
            </a:extLst>
          </p:cNvPr>
          <p:cNvSpPr txBox="1"/>
          <p:nvPr/>
        </p:nvSpPr>
        <p:spPr>
          <a:xfrm>
            <a:off x="526235" y="729570"/>
            <a:ext cx="11139530" cy="2862322"/>
          </a:xfrm>
          <a:prstGeom prst="rect">
            <a:avLst/>
          </a:prstGeom>
          <a:noFill/>
        </p:spPr>
        <p:txBody>
          <a:bodyPr wrap="square" rtlCol="0">
            <a:spAutoFit/>
          </a:bodyPr>
          <a:lstStyle/>
          <a:p>
            <a:pPr algn="l" rtl="0"/>
            <a:r>
              <a:rPr lang="en-GB" b="1" dirty="0">
                <a:solidFill>
                  <a:srgbClr val="0070C0"/>
                </a:solidFill>
                <a:latin typeface="Arial" panose="020B0604020202020204" pitchFamily="34" charset="0"/>
                <a:cs typeface="Arial" panose="020B0604020202020204" pitchFamily="34" charset="0"/>
              </a:rPr>
              <a:t>Measures of Central Tendency</a:t>
            </a:r>
          </a:p>
          <a:p>
            <a:pPr algn="l" rtl="0"/>
            <a:r>
              <a:rPr lang="en-GB" dirty="0">
                <a:latin typeface="+mj-lt"/>
              </a:rPr>
              <a:t>Central tendency is defined as “the statistical measure that identifies a single value as representative of an entire distribution. It represents the single value of the entire population or a dataset.</a:t>
            </a:r>
          </a:p>
          <a:p>
            <a:pPr algn="l" rtl="0"/>
            <a:endParaRPr lang="en-GB" dirty="0">
              <a:latin typeface="+mj-lt"/>
            </a:endParaRPr>
          </a:p>
          <a:p>
            <a:r>
              <a:rPr lang="en-GB" dirty="0">
                <a:latin typeface="+mj-lt"/>
              </a:rPr>
              <a:t>We will consider five Measures of Central Tendency</a:t>
            </a:r>
          </a:p>
          <a:p>
            <a:pPr marL="285750" indent="-285750" algn="l" rtl="0">
              <a:buFont typeface="Arial" panose="020B0604020202020204" pitchFamily="34" charset="0"/>
              <a:buChar char="•"/>
            </a:pPr>
            <a:r>
              <a:rPr lang="en-GB" b="1" dirty="0">
                <a:latin typeface="+mj-lt"/>
              </a:rPr>
              <a:t>the arithmetic mean</a:t>
            </a:r>
          </a:p>
          <a:p>
            <a:pPr marL="285750" indent="-285750" algn="l" rtl="0">
              <a:buFont typeface="Arial" panose="020B0604020202020204" pitchFamily="34" charset="0"/>
              <a:buChar char="•"/>
            </a:pPr>
            <a:r>
              <a:rPr lang="en-GB" b="1" dirty="0">
                <a:latin typeface="+mj-lt"/>
              </a:rPr>
              <a:t>the median</a:t>
            </a:r>
          </a:p>
          <a:p>
            <a:pPr marL="285750" indent="-285750" algn="l" rtl="0">
              <a:buFont typeface="Arial" panose="020B0604020202020204" pitchFamily="34" charset="0"/>
              <a:buChar char="•"/>
            </a:pPr>
            <a:r>
              <a:rPr lang="en-GB" b="1" dirty="0">
                <a:latin typeface="+mj-lt"/>
              </a:rPr>
              <a:t>the mode</a:t>
            </a:r>
          </a:p>
          <a:p>
            <a:pPr marL="285750" indent="-285750" algn="l" rtl="0">
              <a:buFont typeface="Arial" panose="020B0604020202020204" pitchFamily="34" charset="0"/>
              <a:buChar char="•"/>
            </a:pPr>
            <a:r>
              <a:rPr lang="en-GB" b="1" dirty="0">
                <a:latin typeface="+mj-lt"/>
              </a:rPr>
              <a:t>the weighted mean</a:t>
            </a:r>
          </a:p>
          <a:p>
            <a:pPr marL="285750" indent="-285750" algn="l" rtl="0">
              <a:buFont typeface="Arial" panose="020B0604020202020204" pitchFamily="34" charset="0"/>
              <a:buChar char="•"/>
            </a:pPr>
            <a:r>
              <a:rPr lang="en-GB" b="1" dirty="0">
                <a:latin typeface="+mj-lt"/>
              </a:rPr>
              <a:t>the geometric mean.</a:t>
            </a:r>
          </a:p>
        </p:txBody>
      </p:sp>
    </p:spTree>
    <p:extLst>
      <p:ext uri="{BB962C8B-B14F-4D97-AF65-F5344CB8AC3E}">
        <p14:creationId xmlns:p14="http://schemas.microsoft.com/office/powerpoint/2010/main" val="206143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742CAB-BC47-6839-B4F5-4A453680AB16}"/>
              </a:ext>
            </a:extLst>
          </p:cNvPr>
          <p:cNvSpPr txBox="1"/>
          <p:nvPr/>
        </p:nvSpPr>
        <p:spPr>
          <a:xfrm>
            <a:off x="-6289" y="0"/>
            <a:ext cx="12192000" cy="523220"/>
          </a:xfrm>
          <a:prstGeom prst="rect">
            <a:avLst/>
          </a:prstGeom>
          <a:solidFill>
            <a:srgbClr val="002060"/>
          </a:solidFill>
        </p:spPr>
        <p:txBody>
          <a:bodyPr wrap="square" rtlCol="0" anchor="ctr">
            <a:spAutoFit/>
          </a:bodyPr>
          <a:lstStyle/>
          <a:p>
            <a:pPr algn="ctr"/>
            <a:r>
              <a:rPr lang="en-GB" sz="2800" b="1">
                <a:solidFill>
                  <a:schemeClr val="bg1"/>
                </a:solidFill>
                <a:latin typeface="Segoe UI" panose="020B0502040204020203" pitchFamily="34" charset="0"/>
              </a:rPr>
              <a:t>Arithmetic Mean</a:t>
            </a:r>
            <a:endParaRPr lang="en-GB" sz="2800" b="1" dirty="0">
              <a:solidFill>
                <a:schemeClr val="bg1"/>
              </a:solidFill>
              <a:latin typeface="Segoe UI" panose="020B0502040204020203" pitchFamily="34" charset="0"/>
            </a:endParaRPr>
          </a:p>
        </p:txBody>
      </p:sp>
      <p:sp>
        <p:nvSpPr>
          <p:cNvPr id="4" name="TextBox 3">
            <a:extLst>
              <a:ext uri="{FF2B5EF4-FFF2-40B4-BE49-F238E27FC236}">
                <a16:creationId xmlns:a16="http://schemas.microsoft.com/office/drawing/2014/main" id="{7EAD17D4-6383-1A14-094F-346F55E50E91}"/>
              </a:ext>
            </a:extLst>
          </p:cNvPr>
          <p:cNvSpPr txBox="1"/>
          <p:nvPr/>
        </p:nvSpPr>
        <p:spPr>
          <a:xfrm>
            <a:off x="526235" y="729570"/>
            <a:ext cx="11139530" cy="3447098"/>
          </a:xfrm>
          <a:prstGeom prst="rect">
            <a:avLst/>
          </a:prstGeom>
          <a:noFill/>
        </p:spPr>
        <p:txBody>
          <a:bodyPr wrap="square" rtlCol="0">
            <a:spAutoFit/>
          </a:bodyPr>
          <a:lstStyle/>
          <a:p>
            <a:pPr algn="l" rtl="0"/>
            <a:r>
              <a:rPr lang="en-GB" b="1" dirty="0">
                <a:solidFill>
                  <a:srgbClr val="0070C0"/>
                </a:solidFill>
                <a:latin typeface="Arial" panose="020B0604020202020204" pitchFamily="34" charset="0"/>
                <a:cs typeface="Arial" panose="020B0604020202020204" pitchFamily="34" charset="0"/>
              </a:rPr>
              <a:t>Population Mean</a:t>
            </a:r>
          </a:p>
          <a:p>
            <a:pPr algn="l" rtl="0"/>
            <a:r>
              <a:rPr lang="en-GB" dirty="0">
                <a:latin typeface="+mj-lt"/>
              </a:rPr>
              <a:t>the population mean is the sum of all the values in the population divided by the number of values in the population. To find the population mean, we use the following formula.</a:t>
            </a:r>
          </a:p>
          <a:p>
            <a:pPr algn="l" rtl="0"/>
            <a:endParaRPr lang="en-GB" dirty="0">
              <a:latin typeface="+mj-lt"/>
            </a:endParaRPr>
          </a:p>
          <a:p>
            <a:pPr algn="l" rtl="0"/>
            <a:endParaRPr lang="en-GB" dirty="0">
              <a:latin typeface="+mj-lt"/>
            </a:endParaRPr>
          </a:p>
          <a:p>
            <a:pPr algn="l" rtl="0"/>
            <a:endParaRPr lang="en-GB" dirty="0">
              <a:latin typeface="+mj-lt"/>
            </a:endParaRPr>
          </a:p>
          <a:p>
            <a:pPr algn="l" rtl="0"/>
            <a:r>
              <a:rPr lang="en-GB" dirty="0">
                <a:latin typeface="+mj-lt"/>
              </a:rPr>
              <a:t>It is denoted by </a:t>
            </a:r>
            <a:r>
              <a:rPr lang="el-GR" dirty="0">
                <a:latin typeface="+mj-lt"/>
              </a:rPr>
              <a:t>μ</a:t>
            </a:r>
            <a:endParaRPr lang="en-GB" dirty="0">
              <a:latin typeface="+mj-lt"/>
            </a:endParaRPr>
          </a:p>
          <a:p>
            <a:pPr algn="l" rtl="0"/>
            <a:endParaRPr lang="en-GB" dirty="0">
              <a:latin typeface="+mj-lt"/>
            </a:endParaRPr>
          </a:p>
          <a:p>
            <a:pPr algn="l" rtl="0"/>
            <a:endParaRPr lang="en-GB" dirty="0">
              <a:latin typeface="+mj-lt"/>
            </a:endParaRPr>
          </a:p>
          <a:p>
            <a:pPr algn="l" rtl="0"/>
            <a:endParaRPr lang="en-GB" dirty="0">
              <a:latin typeface="+mj-lt"/>
            </a:endParaRPr>
          </a:p>
          <a:p>
            <a:pPr algn="l" rtl="0"/>
            <a:r>
              <a:rPr lang="en-GB" sz="2000" b="1" dirty="0">
                <a:latin typeface="Arial Black" panose="020B0A04020102020204" pitchFamily="34" charset="0"/>
              </a:rPr>
              <a:t>Example</a:t>
            </a:r>
          </a:p>
          <a:p>
            <a:pPr algn="l" rtl="0"/>
            <a:r>
              <a:rPr lang="en-GB" dirty="0"/>
              <a:t>Listed below are the distances between exits (in miles).</a:t>
            </a:r>
            <a:endParaRPr lang="en-GB" dirty="0">
              <a:latin typeface="+mj-lt"/>
            </a:endParaRPr>
          </a:p>
        </p:txBody>
      </p:sp>
      <p:pic>
        <p:nvPicPr>
          <p:cNvPr id="5" name="Picture 4">
            <a:extLst>
              <a:ext uri="{FF2B5EF4-FFF2-40B4-BE49-F238E27FC236}">
                <a16:creationId xmlns:a16="http://schemas.microsoft.com/office/drawing/2014/main" id="{BA52699D-9762-A26C-F74F-3705A638D48F}"/>
              </a:ext>
            </a:extLst>
          </p:cNvPr>
          <p:cNvPicPr>
            <a:picLocks noChangeAspect="1"/>
          </p:cNvPicPr>
          <p:nvPr/>
        </p:nvPicPr>
        <p:blipFill>
          <a:blip r:embed="rId2"/>
          <a:stretch>
            <a:fillRect/>
          </a:stretch>
        </p:blipFill>
        <p:spPr>
          <a:xfrm>
            <a:off x="2908085" y="1653504"/>
            <a:ext cx="6363251" cy="807790"/>
          </a:xfrm>
          <a:prstGeom prst="rect">
            <a:avLst/>
          </a:prstGeom>
        </p:spPr>
      </p:pic>
      <p:pic>
        <p:nvPicPr>
          <p:cNvPr id="7" name="Picture 6">
            <a:extLst>
              <a:ext uri="{FF2B5EF4-FFF2-40B4-BE49-F238E27FC236}">
                <a16:creationId xmlns:a16="http://schemas.microsoft.com/office/drawing/2014/main" id="{BCB9BC38-069C-99C8-8691-AD76C70D873C}"/>
              </a:ext>
            </a:extLst>
          </p:cNvPr>
          <p:cNvPicPr>
            <a:picLocks noChangeAspect="1"/>
          </p:cNvPicPr>
          <p:nvPr/>
        </p:nvPicPr>
        <p:blipFill>
          <a:blip r:embed="rId3"/>
          <a:stretch>
            <a:fillRect/>
          </a:stretch>
        </p:blipFill>
        <p:spPr>
          <a:xfrm>
            <a:off x="5430523" y="2667644"/>
            <a:ext cx="1318374" cy="670618"/>
          </a:xfrm>
          <a:prstGeom prst="rect">
            <a:avLst/>
          </a:prstGeom>
        </p:spPr>
      </p:pic>
      <p:pic>
        <p:nvPicPr>
          <p:cNvPr id="9" name="Picture 8">
            <a:extLst>
              <a:ext uri="{FF2B5EF4-FFF2-40B4-BE49-F238E27FC236}">
                <a16:creationId xmlns:a16="http://schemas.microsoft.com/office/drawing/2014/main" id="{5E911215-82A4-BFE7-35A0-0075FC834CB0}"/>
              </a:ext>
            </a:extLst>
          </p:cNvPr>
          <p:cNvPicPr>
            <a:picLocks noChangeAspect="1"/>
          </p:cNvPicPr>
          <p:nvPr/>
        </p:nvPicPr>
        <p:blipFill>
          <a:blip r:embed="rId4"/>
          <a:stretch>
            <a:fillRect/>
          </a:stretch>
        </p:blipFill>
        <p:spPr>
          <a:xfrm>
            <a:off x="2157449" y="4188767"/>
            <a:ext cx="7864522" cy="861135"/>
          </a:xfrm>
          <a:prstGeom prst="rect">
            <a:avLst/>
          </a:prstGeom>
        </p:spPr>
      </p:pic>
      <p:pic>
        <p:nvPicPr>
          <p:cNvPr id="11" name="Picture 10">
            <a:extLst>
              <a:ext uri="{FF2B5EF4-FFF2-40B4-BE49-F238E27FC236}">
                <a16:creationId xmlns:a16="http://schemas.microsoft.com/office/drawing/2014/main" id="{F443C0DB-DE43-0178-4C79-0885E942BF9A}"/>
              </a:ext>
            </a:extLst>
          </p:cNvPr>
          <p:cNvPicPr>
            <a:picLocks noChangeAspect="1"/>
          </p:cNvPicPr>
          <p:nvPr/>
        </p:nvPicPr>
        <p:blipFill>
          <a:blip r:embed="rId5"/>
          <a:stretch>
            <a:fillRect/>
          </a:stretch>
        </p:blipFill>
        <p:spPr>
          <a:xfrm>
            <a:off x="3590133" y="5482556"/>
            <a:ext cx="4999153" cy="769687"/>
          </a:xfrm>
          <a:prstGeom prst="rect">
            <a:avLst/>
          </a:prstGeom>
        </p:spPr>
      </p:pic>
    </p:spTree>
    <p:extLst>
      <p:ext uri="{BB962C8B-B14F-4D97-AF65-F5344CB8AC3E}">
        <p14:creationId xmlns:p14="http://schemas.microsoft.com/office/powerpoint/2010/main" val="8415828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5883</TotalTime>
  <Words>2693</Words>
  <Application>Microsoft Office PowerPoint</Application>
  <PresentationFormat>Widescreen</PresentationFormat>
  <Paragraphs>412</Paragraphs>
  <Slides>44</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44</vt:i4>
      </vt:variant>
    </vt:vector>
  </HeadingPairs>
  <TitlesOfParts>
    <vt:vector size="57" baseType="lpstr">
      <vt:lpstr>Arial</vt:lpstr>
      <vt:lpstr>Arial</vt:lpstr>
      <vt:lpstr>Arial Black</vt:lpstr>
      <vt:lpstr>Britannic Bold</vt:lpstr>
      <vt:lpstr>Calibri</vt:lpstr>
      <vt:lpstr>Calibri Light</vt:lpstr>
      <vt:lpstr>Cambria Math</vt:lpstr>
      <vt:lpstr>droid sans</vt:lpstr>
      <vt:lpstr>inherit</vt:lpstr>
      <vt:lpstr>Montserrat</vt:lpstr>
      <vt:lpstr>Roboto</vt:lpstr>
      <vt:lpstr>Segoe UI</vt:lpstr>
      <vt:lpstr>Office Theme</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Roshan Sharma</dc:creator>
  <cp:lastModifiedBy>Furqan Alam</cp:lastModifiedBy>
  <cp:revision>232</cp:revision>
  <dcterms:created xsi:type="dcterms:W3CDTF">2022-07-08T10:51:48Z</dcterms:created>
  <dcterms:modified xsi:type="dcterms:W3CDTF">2022-11-04T14:33:45Z</dcterms:modified>
</cp:coreProperties>
</file>