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C838-C0E2-4EAB-BA3D-A8E08E944A10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448B-2F69-4EA1-A7AA-287AD809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97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C838-C0E2-4EAB-BA3D-A8E08E944A10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448B-2F69-4EA1-A7AA-287AD809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61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C838-C0E2-4EAB-BA3D-A8E08E944A10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448B-2F69-4EA1-A7AA-287AD809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93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C838-C0E2-4EAB-BA3D-A8E08E944A10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448B-2F69-4EA1-A7AA-287AD809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62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C838-C0E2-4EAB-BA3D-A8E08E944A10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448B-2F69-4EA1-A7AA-287AD809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47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C838-C0E2-4EAB-BA3D-A8E08E944A10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448B-2F69-4EA1-A7AA-287AD809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01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C838-C0E2-4EAB-BA3D-A8E08E944A10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448B-2F69-4EA1-A7AA-287AD809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14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C838-C0E2-4EAB-BA3D-A8E08E944A10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448B-2F69-4EA1-A7AA-287AD809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0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C838-C0E2-4EAB-BA3D-A8E08E944A10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448B-2F69-4EA1-A7AA-287AD809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83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C838-C0E2-4EAB-BA3D-A8E08E944A10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448B-2F69-4EA1-A7AA-287AD809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9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C838-C0E2-4EAB-BA3D-A8E08E944A10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448B-2F69-4EA1-A7AA-287AD809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2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C838-C0E2-4EAB-BA3D-A8E08E944A10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F448B-2F69-4EA1-A7AA-287AD809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71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２８．２　型関数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87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template&lt;</a:t>
            </a:r>
            <a:r>
              <a:rPr lang="en-US" altLang="ja-JP" dirty="0" err="1" smtClean="0"/>
              <a:t>typename</a:t>
            </a:r>
            <a:r>
              <a:rPr lang="en-US" altLang="ja-JP" dirty="0" smtClean="0"/>
              <a:t> </a:t>
            </a:r>
            <a:r>
              <a:rPr lang="en-US" altLang="ja-JP" dirty="0"/>
              <a:t>T</a:t>
            </a:r>
            <a:r>
              <a:rPr lang="en-US" altLang="ja-JP" dirty="0" smtClean="0"/>
              <a:t>&gt; T </a:t>
            </a:r>
            <a:r>
              <a:rPr lang="en-US" altLang="ja-JP" dirty="0"/>
              <a:t>Double(T a</a:t>
            </a:r>
            <a:r>
              <a:rPr lang="en-US" altLang="ja-JP" dirty="0" smtClean="0"/>
              <a:t>) {     </a:t>
            </a:r>
            <a:r>
              <a:rPr lang="en-US" altLang="ja-JP" dirty="0"/>
              <a:t>return </a:t>
            </a:r>
            <a:r>
              <a:rPr lang="en-US" altLang="ja-JP" dirty="0" err="1"/>
              <a:t>a+a</a:t>
            </a:r>
            <a:r>
              <a:rPr lang="en-US" altLang="ja-JP" dirty="0" smtClean="0"/>
              <a:t>; 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int</a:t>
            </a:r>
            <a:r>
              <a:rPr lang="en-US" altLang="ja-JP" dirty="0"/>
              <a:t> a = Double&lt;</a:t>
            </a:r>
            <a:r>
              <a:rPr lang="en-US" altLang="ja-JP" dirty="0" err="1"/>
              <a:t>int</a:t>
            </a:r>
            <a:r>
              <a:rPr lang="en-US" altLang="ja-JP" dirty="0"/>
              <a:t>&gt;(1);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auto b = Double&lt;Base&gt;(Base()); // </a:t>
            </a:r>
            <a:r>
              <a:rPr lang="en-US" altLang="ja-JP" dirty="0" smtClean="0"/>
              <a:t>error</a:t>
            </a:r>
            <a:endParaRPr lang="ja-JP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38200" y="3637352"/>
            <a:ext cx="10515600" cy="2539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template.cpp: In instantiation of ‘T Double(T) [with T = Base]’:</a:t>
            </a:r>
            <a:br>
              <a:rPr lang="en-US" altLang="ja-JP" dirty="0" smtClean="0"/>
            </a:br>
            <a:r>
              <a:rPr lang="en-US" altLang="ja-JP" dirty="0" smtClean="0"/>
              <a:t>template.cpp:30:33:   required from here</a:t>
            </a:r>
            <a:br>
              <a:rPr lang="en-US" altLang="ja-JP" dirty="0" smtClean="0"/>
            </a:br>
            <a:r>
              <a:rPr lang="en-US" altLang="ja-JP" dirty="0" smtClean="0"/>
              <a:t>template.cpp:17:13: </a:t>
            </a:r>
            <a:r>
              <a:rPr lang="ja-JP" altLang="ja-JP" dirty="0" smtClean="0"/>
              <a:t>エラー</a:t>
            </a:r>
            <a:r>
              <a:rPr lang="en-US" altLang="ja-JP" dirty="0" smtClean="0"/>
              <a:t>: no match for ‘operator+’ (operand types are ‘Base’ and ‘Base’)</a:t>
            </a:r>
            <a:br>
              <a:rPr lang="en-US" altLang="ja-JP" dirty="0" smtClean="0"/>
            </a:br>
            <a:r>
              <a:rPr lang="en-US" altLang="ja-JP" dirty="0" smtClean="0"/>
              <a:t>     return </a:t>
            </a:r>
            <a:r>
              <a:rPr lang="en-US" altLang="ja-JP" dirty="0" err="1" smtClean="0"/>
              <a:t>a+a</a:t>
            </a:r>
            <a:r>
              <a:rPr lang="en-US" altLang="ja-JP" dirty="0" smtClean="0"/>
              <a:t>;</a:t>
            </a:r>
            <a:br>
              <a:rPr lang="en-US" altLang="ja-JP" dirty="0" smtClean="0"/>
            </a:b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問題。</a:t>
            </a: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ja-JP" dirty="0" smtClean="0"/>
              <a:t>テンプレートを具象化する時に出るコンパイラのエラーメッセージがわかりにくい。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711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conditional</a:t>
            </a:r>
            <a:r>
              <a:rPr lang="en-US" altLang="ja-JP" sz="4000" dirty="0" smtClean="0"/>
              <a:t>&lt;</a:t>
            </a:r>
            <a:r>
              <a:rPr lang="en-US" altLang="ja-JP" sz="4000" dirty="0" err="1" smtClean="0"/>
              <a:t>is_pod</a:t>
            </a:r>
            <a:r>
              <a:rPr lang="en-US" altLang="ja-JP" sz="4000" dirty="0" smtClean="0"/>
              <a:t>&lt;T&gt;::value, </a:t>
            </a:r>
            <a:r>
              <a:rPr lang="en-US" altLang="ja-JP" sz="4000" dirty="0" err="1" smtClean="0"/>
              <a:t>int</a:t>
            </a:r>
            <a:r>
              <a:rPr lang="en-US" altLang="ja-JP" sz="4000" dirty="0" smtClean="0"/>
              <a:t>, char&gt;::type size;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err="1"/>
              <a:t>int</a:t>
            </a:r>
            <a:r>
              <a:rPr lang="en-US" altLang="ja-JP" dirty="0"/>
              <a:t> main()</a:t>
            </a:r>
            <a:br>
              <a:rPr lang="en-US" altLang="ja-JP" dirty="0"/>
            </a:br>
            <a:r>
              <a:rPr lang="en-US" altLang="ja-JP" dirty="0"/>
              <a:t>{</a:t>
            </a:r>
            <a:br>
              <a:rPr lang="en-US" altLang="ja-JP" dirty="0"/>
            </a:br>
            <a:r>
              <a:rPr lang="en-US" altLang="ja-JP" dirty="0"/>
              <a:t>    K&lt;</a:t>
            </a:r>
            <a:r>
              <a:rPr lang="en-US" altLang="ja-JP" dirty="0" err="1"/>
              <a:t>int</a:t>
            </a:r>
            <a:r>
              <a:rPr lang="en-US" altLang="ja-JP" dirty="0"/>
              <a:t>&gt; </a:t>
            </a:r>
            <a:r>
              <a:rPr lang="en-US" altLang="ja-JP" dirty="0" err="1"/>
              <a:t>kint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    K&lt;Base&gt; </a:t>
            </a:r>
            <a:r>
              <a:rPr lang="en-US" altLang="ja-JP" dirty="0" err="1"/>
              <a:t>kbase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("</a:t>
            </a:r>
            <a:r>
              <a:rPr lang="en-US" altLang="ja-JP" dirty="0" err="1"/>
              <a:t>kint.size</a:t>
            </a:r>
            <a:r>
              <a:rPr lang="en-US" altLang="ja-JP" dirty="0"/>
              <a:t>=%d </a:t>
            </a:r>
            <a:r>
              <a:rPr lang="en-US" altLang="ja-JP" dirty="0" err="1"/>
              <a:t>kbase.size</a:t>
            </a:r>
            <a:r>
              <a:rPr lang="en-US" altLang="ja-JP" dirty="0"/>
              <a:t>=%d\n",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</a:t>
            </a:r>
            <a:r>
              <a:rPr lang="en-US" altLang="ja-JP" dirty="0" err="1" smtClean="0"/>
              <a:t>sizeof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kint.size</a:t>
            </a:r>
            <a:r>
              <a:rPr lang="en-US" altLang="ja-JP" dirty="0"/>
              <a:t>), </a:t>
            </a:r>
            <a:r>
              <a:rPr lang="en-US" altLang="ja-JP" dirty="0" err="1"/>
              <a:t>sizeof</a:t>
            </a:r>
            <a:r>
              <a:rPr lang="en-US" altLang="ja-JP" dirty="0"/>
              <a:t>(</a:t>
            </a:r>
            <a:r>
              <a:rPr lang="en-US" altLang="ja-JP" dirty="0" err="1"/>
              <a:t>kbase.size</a:t>
            </a:r>
            <a:r>
              <a:rPr lang="en-US" altLang="ja-JP" dirty="0"/>
              <a:t>));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$ ./</a:t>
            </a:r>
            <a:r>
              <a:rPr lang="en-US" altLang="ja-JP" dirty="0" err="1"/>
              <a:t>a.out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/>
              <a:t>kint.size</a:t>
            </a:r>
            <a:r>
              <a:rPr lang="en-US" altLang="ja-JP" dirty="0"/>
              <a:t>=4 </a:t>
            </a:r>
            <a:r>
              <a:rPr lang="en-US" altLang="ja-JP" dirty="0" err="1"/>
              <a:t>kbase.size</a:t>
            </a:r>
            <a:r>
              <a:rPr lang="en-US" altLang="ja-JP" dirty="0"/>
              <a:t>=1</a:t>
            </a:r>
            <a:br>
              <a:rPr lang="en-US" altLang="ja-JP" dirty="0"/>
            </a:b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01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conditional </a:t>
            </a:r>
            <a:r>
              <a:rPr lang="ja-JP" altLang="ja-JP" dirty="0"/>
              <a:t>の実装に注目。これが、</a:t>
            </a:r>
            <a:r>
              <a:rPr lang="ja-JP" altLang="ja-JP" dirty="0" smtClean="0"/>
              <a:t>テンプレートプログラミング</a:t>
            </a:r>
            <a:r>
              <a:rPr lang="ja-JP" altLang="en-US" dirty="0" smtClean="0"/>
              <a:t>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namespace </a:t>
            </a:r>
            <a:r>
              <a:rPr lang="en-US" altLang="ja-JP" dirty="0" err="1"/>
              <a:t>std</a:t>
            </a:r>
            <a:r>
              <a:rPr lang="en-US" altLang="ja-JP" dirty="0"/>
              <a:t> {</a:t>
            </a:r>
            <a:br>
              <a:rPr lang="en-US" altLang="ja-JP" dirty="0"/>
            </a:br>
            <a:r>
              <a:rPr lang="en-US" altLang="ja-JP" dirty="0"/>
              <a:t>template&lt;bool C, </a:t>
            </a:r>
            <a:r>
              <a:rPr lang="en-US" altLang="ja-JP" dirty="0" err="1"/>
              <a:t>typename</a:t>
            </a:r>
            <a:r>
              <a:rPr lang="en-US" altLang="ja-JP" dirty="0"/>
              <a:t> T, </a:t>
            </a:r>
            <a:r>
              <a:rPr lang="en-US" altLang="ja-JP" dirty="0" err="1"/>
              <a:t>typename</a:t>
            </a:r>
            <a:r>
              <a:rPr lang="en-US" altLang="ja-JP" dirty="0"/>
              <a:t> F&gt;</a:t>
            </a:r>
            <a:br>
              <a:rPr lang="en-US" altLang="ja-JP" dirty="0"/>
            </a:br>
            <a:r>
              <a:rPr lang="en-US" altLang="ja-JP" dirty="0" err="1"/>
              <a:t>struct</a:t>
            </a:r>
            <a:r>
              <a:rPr lang="en-US" altLang="ja-JP" dirty="0"/>
              <a:t> conditional {</a:t>
            </a:r>
            <a:br>
              <a:rPr lang="en-US" altLang="ja-JP" dirty="0"/>
            </a:br>
            <a:r>
              <a:rPr lang="en-US" altLang="ja-JP" dirty="0"/>
              <a:t>    using type = T;</a:t>
            </a:r>
            <a:br>
              <a:rPr lang="en-US" altLang="ja-JP" dirty="0"/>
            </a:br>
            <a:r>
              <a:rPr lang="en-US" altLang="ja-JP" dirty="0"/>
              <a:t>};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template&lt;</a:t>
            </a:r>
            <a:r>
              <a:rPr lang="en-US" altLang="ja-JP" dirty="0" err="1"/>
              <a:t>typename</a:t>
            </a:r>
            <a:r>
              <a:rPr lang="en-US" altLang="ja-JP" dirty="0"/>
              <a:t> T, </a:t>
            </a:r>
            <a:r>
              <a:rPr lang="en-US" altLang="ja-JP" dirty="0" err="1"/>
              <a:t>typename</a:t>
            </a:r>
            <a:r>
              <a:rPr lang="en-US" altLang="ja-JP" dirty="0"/>
              <a:t> F&gt;</a:t>
            </a:r>
            <a:br>
              <a:rPr lang="en-US" altLang="ja-JP" dirty="0"/>
            </a:br>
            <a:r>
              <a:rPr lang="en-US" altLang="ja-JP" dirty="0" err="1"/>
              <a:t>struct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conditional&lt;</a:t>
            </a:r>
            <a:r>
              <a:rPr lang="en-US" altLang="ja-JP" dirty="0" err="1">
                <a:solidFill>
                  <a:srgbClr val="FF0000"/>
                </a:solidFill>
              </a:rPr>
              <a:t>false,T,F</a:t>
            </a:r>
            <a:r>
              <a:rPr lang="en-US" altLang="ja-JP" dirty="0">
                <a:solidFill>
                  <a:srgbClr val="FF0000"/>
                </a:solidFill>
              </a:rPr>
              <a:t>&gt; </a:t>
            </a:r>
            <a:r>
              <a:rPr lang="en-US" altLang="ja-JP" dirty="0" smtClean="0"/>
              <a:t>{ // </a:t>
            </a:r>
            <a:r>
              <a:rPr lang="ja-JP" altLang="en-US" dirty="0" smtClean="0"/>
              <a:t>特殊化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using type = F;</a:t>
            </a:r>
            <a:br>
              <a:rPr lang="en-US" altLang="ja-JP" dirty="0"/>
            </a:br>
            <a:r>
              <a:rPr lang="en-US" altLang="ja-JP" dirty="0" smtClean="0"/>
              <a:t>};</a:t>
            </a: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659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SFINAE: Substitution Failure Is Not An </a:t>
            </a:r>
            <a:r>
              <a:rPr lang="en-US" altLang="ja-JP" dirty="0" smtClean="0"/>
              <a:t>Error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ja-JP" dirty="0"/>
              <a:t>６９２頁。テンプレートの置換失敗はエラーではない。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conditional&lt;</a:t>
            </a:r>
            <a:r>
              <a:rPr lang="en-US" altLang="ja-JP" dirty="0" err="1"/>
              <a:t>std</a:t>
            </a:r>
            <a:r>
              <a:rPr lang="en-US" altLang="ja-JP" dirty="0"/>
              <a:t>::</a:t>
            </a:r>
            <a:r>
              <a:rPr lang="en-US" altLang="ja-JP" dirty="0" err="1"/>
              <a:t>is_pod</a:t>
            </a:r>
            <a:r>
              <a:rPr lang="en-US" altLang="ja-JP" dirty="0"/>
              <a:t>&lt;T&gt;::value, </a:t>
            </a:r>
            <a:r>
              <a:rPr lang="en-US" altLang="ja-JP" dirty="0" err="1"/>
              <a:t>int</a:t>
            </a:r>
            <a:r>
              <a:rPr lang="en-US" altLang="ja-JP" dirty="0"/>
              <a:t>, char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dirty="0"/>
              <a:t>を見ると、</a:t>
            </a:r>
            <a:r>
              <a:rPr lang="en-US" altLang="ja-JP" dirty="0"/>
              <a:t> pod </a:t>
            </a:r>
            <a:r>
              <a:rPr lang="ja-JP" altLang="ja-JP" dirty="0"/>
              <a:t>でない場合、</a:t>
            </a:r>
            <a:r>
              <a:rPr lang="en-US" altLang="ja-JP" dirty="0"/>
              <a:t>conditional&lt;false </a:t>
            </a:r>
            <a:r>
              <a:rPr lang="ja-JP" altLang="ja-JP" dirty="0"/>
              <a:t>の特殊化の方にマッチするので、</a:t>
            </a:r>
            <a:r>
              <a:rPr lang="en-US" altLang="ja-JP" dirty="0" smtClean="0"/>
              <a:t>F, char </a:t>
            </a:r>
            <a:r>
              <a:rPr lang="ja-JP" altLang="ja-JP" dirty="0"/>
              <a:t>になる。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dirty="0"/>
              <a:t>逆の場合、汎用の一次テンプレートが選択され、</a:t>
            </a:r>
            <a:r>
              <a:rPr lang="en-US" altLang="ja-JP" dirty="0" smtClean="0"/>
              <a:t>T,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ja-JP" altLang="ja-JP" dirty="0"/>
              <a:t>になる</a:t>
            </a:r>
            <a:r>
              <a:rPr lang="ja-JP" altLang="ja-JP" dirty="0" smtClean="0"/>
              <a:t>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8063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有名なメタプログラミングの例。階乗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template&lt;</a:t>
            </a:r>
            <a:r>
              <a:rPr lang="en-US" altLang="ja-JP" dirty="0" err="1"/>
              <a:t>int</a:t>
            </a:r>
            <a:r>
              <a:rPr lang="en-US" altLang="ja-JP" dirty="0"/>
              <a:t> N&gt;</a:t>
            </a:r>
            <a:br>
              <a:rPr lang="en-US" altLang="ja-JP" dirty="0"/>
            </a:br>
            <a:r>
              <a:rPr lang="en-US" altLang="ja-JP" dirty="0" err="1"/>
              <a:t>constexpr</a:t>
            </a:r>
            <a:r>
              <a:rPr lang="en-US" altLang="ja-JP" dirty="0"/>
              <a:t>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fac</a:t>
            </a:r>
            <a:r>
              <a:rPr lang="en-US" altLang="ja-JP" dirty="0"/>
              <a:t>() { return N*</a:t>
            </a:r>
            <a:r>
              <a:rPr lang="en-US" altLang="ja-JP" dirty="0" err="1"/>
              <a:t>fac</a:t>
            </a:r>
            <a:r>
              <a:rPr lang="en-US" altLang="ja-JP" dirty="0"/>
              <a:t>&lt;N-1&gt;(); </a:t>
            </a:r>
            <a:r>
              <a:rPr lang="en-US" altLang="ja-JP" dirty="0" smtClean="0"/>
              <a:t>}</a:t>
            </a:r>
          </a:p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template&lt;&gt;</a:t>
            </a:r>
            <a:br>
              <a:rPr lang="en-US" altLang="ja-JP" dirty="0"/>
            </a:br>
            <a:r>
              <a:rPr lang="en-US" altLang="ja-JP" dirty="0" err="1"/>
              <a:t>constexpr</a:t>
            </a:r>
            <a:r>
              <a:rPr lang="en-US" altLang="ja-JP" dirty="0"/>
              <a:t>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fac</a:t>
            </a:r>
            <a:r>
              <a:rPr lang="en-US" altLang="ja-JP" dirty="0"/>
              <a:t>&lt;1&gt;() { return 1; </a:t>
            </a:r>
            <a:r>
              <a:rPr lang="en-US" altLang="ja-JP" dirty="0" smtClean="0"/>
              <a:t>}</a:t>
            </a:r>
          </a:p>
          <a:p>
            <a:pPr marL="0" indent="0">
              <a:buNone/>
            </a:pPr>
            <a:r>
              <a:rPr lang="en-US" altLang="ja-JP" dirty="0" err="1" smtClean="0"/>
              <a:t>constexpr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x5 = </a:t>
            </a:r>
            <a:r>
              <a:rPr lang="en-US" altLang="ja-JP" dirty="0" err="1" smtClean="0"/>
              <a:t>fac</a:t>
            </a:r>
            <a:r>
              <a:rPr lang="en-US" altLang="ja-JP" dirty="0" smtClean="0"/>
              <a:t>&lt;5&gt;();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en-US" altLang="ja-JP" dirty="0" err="1"/>
              <a:t>gdb</a:t>
            </a:r>
            <a:r>
              <a:rPr lang="en-US" altLang="ja-JP" dirty="0"/>
              <a:t>) b </a:t>
            </a:r>
            <a:r>
              <a:rPr lang="en-US" altLang="ja-JP" dirty="0" err="1"/>
              <a:t>fac</a:t>
            </a:r>
            <a:r>
              <a:rPr lang="en-US" altLang="ja-JP" dirty="0"/>
              <a:t>&lt;1&gt;</a:t>
            </a:r>
            <a:br>
              <a:rPr lang="en-US" altLang="ja-JP" dirty="0"/>
            </a:br>
            <a:r>
              <a:rPr lang="en-US" altLang="ja-JP" dirty="0"/>
              <a:t>Function "</a:t>
            </a:r>
            <a:r>
              <a:rPr lang="en-US" altLang="ja-JP" dirty="0" err="1"/>
              <a:t>fac</a:t>
            </a:r>
            <a:r>
              <a:rPr lang="en-US" altLang="ja-JP" dirty="0"/>
              <a:t>&lt;1&gt;" not defined.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en-US" altLang="ja-JP" dirty="0" err="1"/>
              <a:t>gdb</a:t>
            </a:r>
            <a:r>
              <a:rPr lang="en-US" altLang="ja-JP" dirty="0"/>
              <a:t>) p x5</a:t>
            </a:r>
            <a:br>
              <a:rPr lang="en-US" altLang="ja-JP" dirty="0"/>
            </a:br>
            <a:r>
              <a:rPr lang="en-US" altLang="ja-JP" dirty="0"/>
              <a:t>$2 = </a:t>
            </a:r>
            <a:r>
              <a:rPr lang="en-US" altLang="ja-JP" dirty="0" smtClean="0"/>
              <a:t>120</a:t>
            </a: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801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enable_if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ja-JP" dirty="0" smtClean="0"/>
              <a:t>テンプレート</a:t>
            </a:r>
            <a:r>
              <a:rPr lang="ja-JP" altLang="ja-JP" dirty="0"/>
              <a:t>の中で、条件によって、型を消すことができる。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dirty="0"/>
              <a:t>これも、有名で便利、らしい。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sz="4400" dirty="0"/>
              <a:t>やっぱり、何がやりたいのか、よくわからん</a:t>
            </a:r>
            <a:r>
              <a:rPr lang="ja-JP" altLang="ja-JP" sz="4400" dirty="0" smtClean="0"/>
              <a:t>。</a:t>
            </a:r>
            <a:r>
              <a:rPr lang="en-US" altLang="ja-JP" sz="4400" dirty="0"/>
              <a:t/>
            </a:r>
            <a:br>
              <a:rPr lang="en-US" altLang="ja-JP" sz="4400" dirty="0"/>
            </a:br>
            <a:r>
              <a:rPr lang="ja-JP" altLang="ja-JP" sz="4400" dirty="0"/>
              <a:t>これ、テンプレートメタプログラミング、でしかできないことって、なんだろう</a:t>
            </a:r>
            <a:r>
              <a:rPr lang="ja-JP" altLang="ja-JP" sz="4400" dirty="0" smtClean="0"/>
              <a:t>。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7528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ja-JP" dirty="0"/>
              <a:t>可変個引数</a:t>
            </a:r>
            <a:r>
              <a:rPr lang="ja-JP" altLang="ja-JP" dirty="0" smtClean="0"/>
              <a:t>テンプレート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template&lt;</a:t>
            </a:r>
            <a:r>
              <a:rPr lang="en-US" altLang="ja-JP" dirty="0" err="1"/>
              <a:t>typename</a:t>
            </a:r>
            <a:r>
              <a:rPr lang="en-US" altLang="ja-JP" dirty="0"/>
              <a:t>... Types&gt;</a:t>
            </a:r>
            <a:br>
              <a:rPr lang="en-US" altLang="ja-JP" dirty="0"/>
            </a:br>
            <a:r>
              <a:rPr lang="en-US" altLang="ja-JP" dirty="0"/>
              <a:t>void f(Types... </a:t>
            </a:r>
            <a:r>
              <a:rPr lang="en-US" altLang="ja-JP" dirty="0" err="1"/>
              <a:t>args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dirty="0"/>
              <a:t>は、そういうもの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ja-JP" dirty="0"/>
              <a:t>２８章　メタプログラミング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終わり。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4400" dirty="0"/>
              <a:t>もやもや</a:t>
            </a:r>
            <a:endParaRPr lang="ja-JP" altLang="ja-JP" sz="4400" dirty="0"/>
          </a:p>
          <a:p>
            <a:pPr marL="0" indent="0">
              <a:buNone/>
            </a:pP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2597062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ja-JP" dirty="0"/>
              <a:t>３４章　メモリと</a:t>
            </a:r>
            <a:r>
              <a:rPr lang="ja-JP" altLang="ja-JP" dirty="0" smtClean="0"/>
              <a:t>資源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bitset</a:t>
            </a:r>
            <a:r>
              <a:rPr lang="en-US" altLang="ja-JP" dirty="0"/>
              <a:t>, vector&lt;bool&gt; </a:t>
            </a:r>
            <a:r>
              <a:rPr lang="ja-JP" altLang="ja-JP" dirty="0"/>
              <a:t>は、使い方が面倒だけど、メモリが少なくてすむ。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dirty="0"/>
              <a:t>タプルは、どんどん、使いやすくなる。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std</a:t>
            </a:r>
            <a:r>
              <a:rPr lang="en-US" altLang="ja-JP" dirty="0"/>
              <a:t>::tuple&lt;</a:t>
            </a:r>
            <a:r>
              <a:rPr lang="en-US" altLang="ja-JP" dirty="0" err="1"/>
              <a:t>int</a:t>
            </a:r>
            <a:r>
              <a:rPr lang="en-US" altLang="ja-JP" dirty="0"/>
              <a:t>, </a:t>
            </a:r>
            <a:r>
              <a:rPr lang="en-US" altLang="ja-JP" dirty="0" err="1"/>
              <a:t>std</a:t>
            </a:r>
            <a:r>
              <a:rPr lang="en-US" altLang="ja-JP" dirty="0"/>
              <a:t>::string, Base&gt; t{3, </a:t>
            </a:r>
            <a:r>
              <a:rPr lang="en-US" altLang="ja-JP" dirty="0" smtClean="0"/>
              <a:t>“hello”, </a:t>
            </a:r>
            <a:r>
              <a:rPr lang="en-US" altLang="ja-JP" dirty="0"/>
              <a:t>Base{}};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 = </a:t>
            </a:r>
            <a:r>
              <a:rPr lang="en-US" altLang="ja-JP" dirty="0" err="1"/>
              <a:t>std</a:t>
            </a:r>
            <a:r>
              <a:rPr lang="en-US" altLang="ja-JP" dirty="0"/>
              <a:t>::get&lt;0&gt;(t</a:t>
            </a:r>
            <a:r>
              <a:rPr lang="en-US" altLang="ja-JP" dirty="0" smtClean="0"/>
              <a:t>); // get&lt;N&gt; </a:t>
            </a:r>
            <a:r>
              <a:rPr lang="ja-JP" altLang="en-US" dirty="0" smtClean="0"/>
              <a:t>を使う方法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std</a:t>
            </a:r>
            <a:r>
              <a:rPr lang="en-US" altLang="ja-JP" dirty="0"/>
              <a:t>::string s;</a:t>
            </a:r>
            <a:br>
              <a:rPr lang="en-US" altLang="ja-JP" dirty="0"/>
            </a:br>
            <a:r>
              <a:rPr lang="en-US" altLang="ja-JP" dirty="0"/>
              <a:t>    Base b;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std</a:t>
            </a:r>
            <a:r>
              <a:rPr lang="en-US" altLang="ja-JP" dirty="0"/>
              <a:t>::tie(</a:t>
            </a:r>
            <a:r>
              <a:rPr lang="en-US" altLang="ja-JP" dirty="0" err="1"/>
              <a:t>i</a:t>
            </a:r>
            <a:r>
              <a:rPr lang="en-US" altLang="ja-JP" dirty="0"/>
              <a:t>, s, b) = t</a:t>
            </a:r>
            <a:r>
              <a:rPr lang="en-US" altLang="ja-JP" dirty="0" smtClean="0"/>
              <a:t>; // </a:t>
            </a:r>
            <a:r>
              <a:rPr lang="ja-JP" altLang="en-US" dirty="0" smtClean="0"/>
              <a:t>タイを使う方法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auto [j, k, l] = t; // </a:t>
            </a:r>
            <a:r>
              <a:rPr lang="en-US" altLang="ja-JP" dirty="0" err="1"/>
              <a:t>c++</a:t>
            </a:r>
            <a:r>
              <a:rPr lang="en-US" altLang="ja-JP" dirty="0" smtClean="0"/>
              <a:t>17</a:t>
            </a:r>
            <a:r>
              <a:rPr lang="ja-JP" altLang="en-US" dirty="0" smtClean="0"/>
              <a:t>　構造化バインディング</a:t>
            </a:r>
            <a:r>
              <a:rPr lang="en-US" altLang="ja-JP" dirty="0"/>
              <a:t/>
            </a:r>
            <a:br>
              <a:rPr lang="en-US" altLang="ja-JP" dirty="0"/>
            </a:b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12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unique_ptr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shared_ptr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weak_ptr</a:t>
            </a:r>
            <a:r>
              <a:rPr lang="ja-JP" altLang="en-US" dirty="0"/>
              <a:t>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は、もういいかな。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けっこう使いこなせるようになった。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439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ja-JP" dirty="0"/>
              <a:t>３４．４　</a:t>
            </a:r>
            <a:r>
              <a:rPr lang="ja-JP" altLang="ja-JP" dirty="0" smtClean="0"/>
              <a:t>アロケータ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string </a:t>
            </a:r>
            <a:r>
              <a:rPr lang="ja-JP" altLang="ja-JP" dirty="0"/>
              <a:t>や、</a:t>
            </a:r>
            <a:r>
              <a:rPr lang="en-US" altLang="ja-JP" dirty="0"/>
              <a:t> vector </a:t>
            </a:r>
            <a:r>
              <a:rPr lang="ja-JP" altLang="ja-JP" dirty="0"/>
              <a:t>などのコンテナはコンストラクタに、アロケータを取ることができる。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dirty="0"/>
              <a:t>指定しなければ、</a:t>
            </a:r>
            <a:r>
              <a:rPr lang="en-US" altLang="ja-JP" dirty="0"/>
              <a:t> new </a:t>
            </a:r>
            <a:r>
              <a:rPr lang="ja-JP" altLang="ja-JP" dirty="0"/>
              <a:t>でメモリ確保する。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/>
              <a:t>mmap</a:t>
            </a:r>
            <a:r>
              <a:rPr lang="en-US" altLang="ja-JP" dirty="0"/>
              <a:t> </a:t>
            </a:r>
            <a:r>
              <a:rPr lang="ja-JP" altLang="ja-JP" dirty="0"/>
              <a:t>されて、プロセス間で共用されるベクトル、などを作ることができる。かな</a:t>
            </a:r>
            <a:r>
              <a:rPr lang="ja-JP" altLang="ja-JP" dirty="0" smtClean="0"/>
              <a:t>？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861328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ja-JP" dirty="0"/>
              <a:t>３４．６　未初期化</a:t>
            </a:r>
            <a:r>
              <a:rPr lang="ja-JP" altLang="ja-JP" dirty="0" smtClean="0"/>
              <a:t>メモリ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ja-JP" dirty="0"/>
              <a:t>３２．５．６　９４１頁に、</a:t>
            </a:r>
            <a:r>
              <a:rPr lang="en-US" altLang="ja-JP" dirty="0"/>
              <a:t> </a:t>
            </a:r>
            <a:r>
              <a:rPr lang="en-US" altLang="ja-JP" dirty="0" err="1"/>
              <a:t>uninitialized_fill</a:t>
            </a:r>
            <a:r>
              <a:rPr lang="en-US" altLang="ja-JP" dirty="0"/>
              <a:t> </a:t>
            </a:r>
            <a:r>
              <a:rPr lang="ja-JP" altLang="ja-JP" dirty="0"/>
              <a:t>がある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 smtClean="0"/>
              <a:t>これ</a:t>
            </a:r>
            <a:r>
              <a:rPr lang="ja-JP" altLang="ja-JP" dirty="0"/>
              <a:t>は、コンテナ実装者が</a:t>
            </a:r>
            <a:r>
              <a:rPr lang="ja-JP" altLang="ja-JP" dirty="0" smtClean="0"/>
              <a:t>、自分</a:t>
            </a:r>
            <a:r>
              <a:rPr lang="ja-JP" altLang="ja-JP" dirty="0"/>
              <a:t>が取った生のメモリ上に、オブジェクトを構築する時に使う。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090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ja-JP" sz="3600" dirty="0" smtClean="0"/>
              <a:t>対策</a:t>
            </a:r>
            <a:r>
              <a:rPr lang="ja-JP" altLang="en-US" sz="3600" dirty="0" smtClean="0"/>
              <a:t>：</a:t>
            </a:r>
            <a:r>
              <a:rPr lang="ja-JP" altLang="ja-JP" sz="3600" dirty="0" smtClean="0"/>
              <a:t>型関数で、テンプレート引数に与えられた型を制限する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0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type_traits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template&lt;</a:t>
            </a:r>
            <a:r>
              <a:rPr lang="en-US" altLang="ja-JP" dirty="0" err="1"/>
              <a:t>typename</a:t>
            </a:r>
            <a:r>
              <a:rPr lang="en-US" altLang="ja-JP" dirty="0"/>
              <a:t> T&gt; T Double(T a) {    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static_assert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std</a:t>
            </a:r>
            <a:r>
              <a:rPr lang="en-US" altLang="ja-JP" dirty="0"/>
              <a:t>::</a:t>
            </a:r>
            <a:r>
              <a:rPr lang="en-US" altLang="ja-JP" dirty="0" err="1">
                <a:solidFill>
                  <a:srgbClr val="FF0000"/>
                </a:solidFill>
              </a:rPr>
              <a:t>is_integral</a:t>
            </a:r>
            <a:r>
              <a:rPr lang="en-US" altLang="ja-JP" dirty="0"/>
              <a:t>&lt;T&gt;::value); </a:t>
            </a:r>
            <a:r>
              <a:rPr lang="en-US" altLang="ja-JP" dirty="0" smtClean="0"/>
              <a:t>// </a:t>
            </a:r>
            <a:r>
              <a:rPr lang="ja-JP" altLang="en-US" dirty="0" smtClean="0"/>
              <a:t>これが型関数だ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template.cpp</a:t>
            </a:r>
            <a:r>
              <a:rPr lang="en-US" altLang="ja-JP" dirty="0"/>
              <a:t>: In instantiation of ‘T Double(T) [with T = Base]’:</a:t>
            </a:r>
            <a:br>
              <a:rPr lang="en-US" altLang="ja-JP" dirty="0"/>
            </a:br>
            <a:r>
              <a:rPr lang="en-US" altLang="ja-JP" dirty="0"/>
              <a:t>template.cpp:31:33:   required from here</a:t>
            </a:r>
            <a:br>
              <a:rPr lang="en-US" altLang="ja-JP" dirty="0"/>
            </a:br>
            <a:r>
              <a:rPr lang="en-US" altLang="ja-JP" dirty="0"/>
              <a:t>template.cpp:16:5: </a:t>
            </a:r>
            <a:r>
              <a:rPr lang="ja-JP" altLang="ja-JP" dirty="0"/>
              <a:t>エラー</a:t>
            </a:r>
            <a:r>
              <a:rPr lang="en-US" altLang="ja-JP" dirty="0"/>
              <a:t>: static assertion </a:t>
            </a:r>
            <a:r>
              <a:rPr lang="en-US" altLang="ja-JP" dirty="0" smtClean="0"/>
              <a:t>failed</a:t>
            </a:r>
            <a:r>
              <a:rPr lang="ja-JP" altLang="en-US" dirty="0" smtClean="0"/>
              <a:t>　＜＝すぐわかる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dirty="0" err="1"/>
              <a:t>static_assert</a:t>
            </a:r>
            <a:r>
              <a:rPr lang="en-US" altLang="ja-JP" dirty="0"/>
              <a:t>(</a:t>
            </a:r>
            <a:r>
              <a:rPr lang="en-US" altLang="ja-JP" dirty="0" err="1"/>
              <a:t>std</a:t>
            </a:r>
            <a:r>
              <a:rPr lang="en-US" altLang="ja-JP" dirty="0"/>
              <a:t>::</a:t>
            </a:r>
            <a:r>
              <a:rPr lang="en-US" altLang="ja-JP" dirty="0" err="1"/>
              <a:t>is_integral</a:t>
            </a:r>
            <a:r>
              <a:rPr lang="en-US" altLang="ja-JP" dirty="0"/>
              <a:t>&lt;T&gt;::value);</a:t>
            </a:r>
            <a:br>
              <a:rPr lang="en-US" altLang="ja-JP" dirty="0"/>
            </a:br>
            <a:endParaRPr lang="ja-JP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26592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ja-JP" dirty="0"/>
              <a:t>さいご</a:t>
            </a:r>
            <a:r>
              <a:rPr lang="ja-JP" altLang="ja-JP" dirty="0" smtClean="0"/>
              <a:t>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ja-JP" sz="4400" dirty="0"/>
              <a:t>型って、そんなに偉いん</a:t>
            </a:r>
            <a:r>
              <a:rPr lang="ja-JP" altLang="ja-JP" sz="4400" dirty="0" smtClean="0"/>
              <a:t>かい</a:t>
            </a:r>
            <a:endParaRPr lang="en-US" altLang="ja-JP" sz="4400" dirty="0" smtClean="0"/>
          </a:p>
          <a:p>
            <a:pPr marL="0" indent="0">
              <a:buNone/>
            </a:pPr>
            <a:r>
              <a:rPr lang="en-US" altLang="ja-JP" sz="4400" dirty="0"/>
              <a:t/>
            </a:r>
            <a:br>
              <a:rPr lang="en-US" altLang="ja-JP" sz="4400" dirty="0"/>
            </a:br>
            <a:r>
              <a:rPr lang="ja-JP" altLang="ja-JP" sz="4400" dirty="0"/>
              <a:t>世の中のバグのどれくらいが、型（を言語が持たないため、持ってもプログラマが誤用</a:t>
            </a:r>
            <a:r>
              <a:rPr lang="ja-JP" altLang="ja-JP" sz="4400" dirty="0" smtClean="0"/>
              <a:t>した</a:t>
            </a:r>
            <a:r>
              <a:rPr lang="ja-JP" altLang="en-US" sz="4400" dirty="0" smtClean="0"/>
              <a:t>ため、など</a:t>
            </a:r>
            <a:r>
              <a:rPr lang="ja-JP" altLang="ja-JP" sz="4400" dirty="0" smtClean="0"/>
              <a:t>）</a:t>
            </a:r>
            <a:r>
              <a:rPr lang="ja-JP" altLang="ja-JP" sz="4400" dirty="0"/>
              <a:t>が原因なのだろう</a:t>
            </a:r>
            <a:r>
              <a:rPr lang="en-US" altLang="ja-JP" dirty="0"/>
              <a:t/>
            </a:r>
            <a:br>
              <a:rPr lang="en-US" altLang="ja-JP" dirty="0"/>
            </a:br>
            <a:endParaRPr lang="ja-JP" altLang="ja-JP" dirty="0"/>
          </a:p>
          <a:p>
            <a:pPr marL="0" indent="0">
              <a:buNone/>
            </a:pPr>
            <a:r>
              <a:rPr kumimoji="1" lang="en-US" altLang="ja-JP" sz="4400" dirty="0" smtClean="0"/>
              <a:t>Any Questions?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4778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ja-JP" dirty="0"/>
              <a:t>型関数と</a:t>
            </a:r>
            <a:r>
              <a:rPr lang="ja-JP" altLang="ja-JP" dirty="0" smtClean="0"/>
              <a:t>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ja-JP" dirty="0" smtClean="0"/>
              <a:t>標</a:t>
            </a:r>
            <a:r>
              <a:rPr lang="ja-JP" altLang="ja-JP" dirty="0"/>
              <a:t>準ライブラリの機能。型を引数、戻り値に取る。３５．４節。１０１８頁。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dirty="0"/>
              <a:t>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/>
              <a:t>is_integral</a:t>
            </a:r>
            <a:r>
              <a:rPr lang="en-US" altLang="ja-JP" dirty="0"/>
              <a:t>&lt;T&gt;::value</a:t>
            </a:r>
            <a:br>
              <a:rPr lang="en-US" altLang="ja-JP" dirty="0"/>
            </a:br>
            <a:r>
              <a:rPr lang="ja-JP" altLang="ja-JP" dirty="0"/>
              <a:t>整数型か？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/>
              <a:t>is_integral</a:t>
            </a:r>
            <a:r>
              <a:rPr lang="en-US" altLang="ja-JP" dirty="0"/>
              <a:t>&lt;</a:t>
            </a:r>
            <a:r>
              <a:rPr lang="en-US" altLang="ja-JP" dirty="0" err="1"/>
              <a:t>int</a:t>
            </a:r>
            <a:r>
              <a:rPr lang="en-US" altLang="ja-JP" dirty="0"/>
              <a:t>&gt;::value</a:t>
            </a:r>
            <a:br>
              <a:rPr lang="en-US" altLang="ja-JP" dirty="0"/>
            </a:br>
            <a:r>
              <a:rPr lang="ja-JP" altLang="ja-JP" dirty="0"/>
              <a:t>は、真。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dirty="0"/>
              <a:t>後ろに、</a:t>
            </a:r>
            <a:r>
              <a:rPr lang="en-US" altLang="ja-JP" dirty="0"/>
              <a:t>::value </a:t>
            </a:r>
            <a:r>
              <a:rPr lang="ja-JP" altLang="ja-JP" dirty="0"/>
              <a:t>と付けないといけないのは、そういうきまり。</a:t>
            </a:r>
            <a:r>
              <a:rPr lang="en-US" altLang="ja-JP" dirty="0"/>
              <a:t>::type </a:t>
            </a:r>
            <a:r>
              <a:rPr lang="ja-JP" altLang="ja-JP" dirty="0"/>
              <a:t>を使うときもある</a:t>
            </a:r>
            <a:r>
              <a:rPr lang="ja-JP" altLang="ja-JP" dirty="0" smtClean="0"/>
              <a:t>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418997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型関数いろいろ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３５．４　１０１８ページに２０個くらいある。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/>
              <a:t>is_object</a:t>
            </a:r>
            <a:r>
              <a:rPr lang="en-US" altLang="ja-JP" dirty="0"/>
              <a:t>&lt;X&gt;, </a:t>
            </a:r>
            <a:r>
              <a:rPr lang="en-US" altLang="ja-JP" dirty="0" err="1"/>
              <a:t>is_const</a:t>
            </a:r>
            <a:r>
              <a:rPr lang="en-US" altLang="ja-JP" dirty="0"/>
              <a:t>&lt;X&gt;, </a:t>
            </a:r>
            <a:r>
              <a:rPr lang="en-US" altLang="ja-JP" dirty="0" err="1"/>
              <a:t>is_base_of</a:t>
            </a:r>
            <a:r>
              <a:rPr lang="en-US" altLang="ja-JP" dirty="0"/>
              <a:t>&lt;X, Y&gt; X </a:t>
            </a:r>
            <a:r>
              <a:rPr lang="ja-JP" altLang="ja-JP" dirty="0"/>
              <a:t>は</a:t>
            </a:r>
            <a:r>
              <a:rPr lang="en-US" altLang="ja-JP" dirty="0"/>
              <a:t> Y </a:t>
            </a:r>
            <a:r>
              <a:rPr lang="ja-JP" altLang="ja-JP" dirty="0"/>
              <a:t>の基底か</a:t>
            </a:r>
            <a:r>
              <a:rPr lang="ja-JP" altLang="ja-JP" dirty="0" smtClean="0"/>
              <a:t>？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sz="4400" dirty="0"/>
              <a:t>なんの役に立つかわからんなあ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ja-JP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2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ja-JP" dirty="0"/>
              <a:t>７８６ページの</a:t>
            </a:r>
            <a:r>
              <a:rPr lang="ja-JP" altLang="ja-JP" dirty="0" smtClean="0"/>
              <a:t>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template&lt;</a:t>
            </a:r>
            <a:r>
              <a:rPr lang="en-US" altLang="ja-JP" dirty="0" err="1" smtClean="0"/>
              <a:t>typename</a:t>
            </a:r>
            <a:r>
              <a:rPr lang="en-US" altLang="ja-JP" dirty="0" smtClean="0"/>
              <a:t> </a:t>
            </a:r>
            <a:r>
              <a:rPr lang="en-US" altLang="ja-JP" dirty="0"/>
              <a:t>T&gt;</a:t>
            </a:r>
            <a:br>
              <a:rPr lang="en-US" altLang="ja-JP" dirty="0"/>
            </a:br>
            <a:r>
              <a:rPr lang="en-US" altLang="ja-JP" dirty="0"/>
              <a:t>void copy(T* p, </a:t>
            </a:r>
            <a:r>
              <a:rPr lang="en-US" altLang="ja-JP" dirty="0" err="1"/>
              <a:t>const</a:t>
            </a:r>
            <a:r>
              <a:rPr lang="en-US" altLang="ja-JP" dirty="0"/>
              <a:t> T* q, </a:t>
            </a:r>
            <a:r>
              <a:rPr lang="en-US" altLang="ja-JP" dirty="0" err="1"/>
              <a:t>int</a:t>
            </a:r>
            <a:r>
              <a:rPr lang="en-US" altLang="ja-JP" dirty="0"/>
              <a:t> n)</a:t>
            </a:r>
            <a:br>
              <a:rPr lang="en-US" altLang="ja-JP" dirty="0"/>
            </a:br>
            <a:r>
              <a:rPr lang="en-US" altLang="ja-JP" dirty="0"/>
              <a:t>{</a:t>
            </a:r>
            <a:br>
              <a:rPr lang="en-US" altLang="ja-JP" dirty="0"/>
            </a:br>
            <a:r>
              <a:rPr lang="en-US" altLang="ja-JP" dirty="0"/>
              <a:t>    if (</a:t>
            </a:r>
            <a:r>
              <a:rPr lang="en-US" altLang="ja-JP" dirty="0" err="1"/>
              <a:t>std</a:t>
            </a:r>
            <a:r>
              <a:rPr lang="en-US" altLang="ja-JP" dirty="0"/>
              <a:t>::</a:t>
            </a:r>
            <a:r>
              <a:rPr lang="en-US" altLang="ja-JP" dirty="0" err="1">
                <a:solidFill>
                  <a:srgbClr val="FF0000"/>
                </a:solidFill>
              </a:rPr>
              <a:t>is_pod</a:t>
            </a:r>
            <a:r>
              <a:rPr lang="en-US" altLang="ja-JP" dirty="0"/>
              <a:t>&lt;T&gt;::value</a:t>
            </a:r>
            <a:r>
              <a:rPr lang="en-US" altLang="ja-JP" dirty="0" smtClean="0"/>
              <a:t>) // </a:t>
            </a:r>
            <a:r>
              <a:rPr lang="ja-JP" altLang="en-US" dirty="0" smtClean="0"/>
              <a:t>ここ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    </a:t>
            </a:r>
            <a:r>
              <a:rPr lang="en-US" altLang="ja-JP" dirty="0" err="1"/>
              <a:t>memcpy</a:t>
            </a:r>
            <a:r>
              <a:rPr lang="en-US" altLang="ja-JP" dirty="0"/>
              <a:t>(p, q, n*</a:t>
            </a:r>
            <a:r>
              <a:rPr lang="en-US" altLang="ja-JP" dirty="0" err="1"/>
              <a:t>sizeof</a:t>
            </a:r>
            <a:r>
              <a:rPr lang="en-US" altLang="ja-JP" dirty="0"/>
              <a:t>(T));</a:t>
            </a:r>
            <a:br>
              <a:rPr lang="en-US" altLang="ja-JP" dirty="0"/>
            </a:br>
            <a:r>
              <a:rPr lang="en-US" altLang="ja-JP" dirty="0"/>
              <a:t>    else</a:t>
            </a:r>
            <a:br>
              <a:rPr lang="en-US" altLang="ja-JP" dirty="0"/>
            </a:br>
            <a:r>
              <a:rPr lang="en-US" altLang="ja-JP" dirty="0"/>
              <a:t>        for (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!=n; </a:t>
            </a:r>
            <a:r>
              <a:rPr lang="en-US" altLang="ja-JP" dirty="0" err="1"/>
              <a:t>i</a:t>
            </a:r>
            <a:r>
              <a:rPr lang="en-US" altLang="ja-JP" dirty="0"/>
              <a:t>++)</a:t>
            </a:r>
            <a:br>
              <a:rPr lang="en-US" altLang="ja-JP" dirty="0"/>
            </a:br>
            <a:r>
              <a:rPr lang="en-US" altLang="ja-JP" dirty="0"/>
              <a:t>            p[</a:t>
            </a:r>
            <a:r>
              <a:rPr lang="en-US" altLang="ja-JP" dirty="0" err="1"/>
              <a:t>i</a:t>
            </a:r>
            <a:r>
              <a:rPr lang="en-US" altLang="ja-JP" dirty="0"/>
              <a:t>] = q[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  <a:br>
              <a:rPr lang="en-US" altLang="ja-JP" dirty="0"/>
            </a:br>
            <a:r>
              <a:rPr lang="en-US" altLang="ja-JP" dirty="0" smtClean="0"/>
              <a:t>}</a:t>
            </a:r>
          </a:p>
          <a:p>
            <a:pPr marL="0" indent="0">
              <a:buNone/>
            </a:pPr>
            <a:r>
              <a:rPr lang="en-US" altLang="ja-JP" dirty="0"/>
              <a:t>pod </a:t>
            </a:r>
            <a:r>
              <a:rPr lang="ja-JP" altLang="ja-JP" dirty="0"/>
              <a:t>とは。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dirty="0"/>
              <a:t>２１７頁。</a:t>
            </a:r>
            <a:r>
              <a:rPr lang="en-US" altLang="ja-JP" dirty="0"/>
              <a:t> plain old data. </a:t>
            </a:r>
            <a:r>
              <a:rPr lang="ja-JP" altLang="ja-JP" dirty="0"/>
              <a:t>メモリ上連続配置されたただのデータ</a:t>
            </a:r>
            <a:r>
              <a:rPr lang="ja-JP" altLang="ja-JP" dirty="0" smtClean="0"/>
              <a:t>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220937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copy </a:t>
            </a:r>
            <a:r>
              <a:rPr kumimoji="1" lang="ja-JP" altLang="en-US" dirty="0" smtClean="0"/>
              <a:t>テンプレート関数を使ってみる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err="1" smtClean="0"/>
              <a:t>constexpr</a:t>
            </a:r>
            <a:r>
              <a:rPr lang="en-US" altLang="ja-JP" dirty="0" smtClean="0"/>
              <a:t> </a:t>
            </a:r>
            <a:r>
              <a:rPr lang="en-US" altLang="ja-JP" dirty="0" err="1"/>
              <a:t>int</a:t>
            </a:r>
            <a:r>
              <a:rPr lang="en-US" altLang="ja-JP" dirty="0"/>
              <a:t> n = 32</a:t>
            </a:r>
            <a:r>
              <a:rPr lang="en-US" altLang="ja-JP" dirty="0" smtClean="0"/>
              <a:t>;</a:t>
            </a:r>
          </a:p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int</a:t>
            </a:r>
            <a:r>
              <a:rPr lang="en-US" altLang="ja-JP" dirty="0"/>
              <a:t> b[n];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int</a:t>
            </a:r>
            <a:r>
              <a:rPr lang="en-US" altLang="ja-JP" dirty="0"/>
              <a:t> c[n];</a:t>
            </a:r>
            <a:br>
              <a:rPr lang="en-US" altLang="ja-JP" dirty="0"/>
            </a:br>
            <a:r>
              <a:rPr lang="en-US" altLang="ja-JP" dirty="0"/>
              <a:t>    Base d[n];</a:t>
            </a:r>
            <a:br>
              <a:rPr lang="en-US" altLang="ja-JP" dirty="0"/>
            </a:br>
            <a:r>
              <a:rPr lang="en-US" altLang="ja-JP" dirty="0"/>
              <a:t>    Base e[n];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copy(b, c, n);</a:t>
            </a:r>
            <a:br>
              <a:rPr lang="en-US" altLang="ja-JP" dirty="0"/>
            </a:br>
            <a:r>
              <a:rPr lang="en-US" altLang="ja-JP" dirty="0"/>
              <a:t>    copy(d, e, n</a:t>
            </a:r>
            <a:r>
              <a:rPr lang="en-US" altLang="ja-JP" dirty="0" smtClean="0"/>
              <a:t>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613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おお、</a:t>
            </a:r>
            <a:r>
              <a:rPr lang="ja-JP" altLang="ja-JP" dirty="0" smtClean="0"/>
              <a:t>展開系が、違う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(</a:t>
            </a:r>
            <a:r>
              <a:rPr lang="en-US" altLang="ja-JP" sz="2000" dirty="0" err="1"/>
              <a:t>gdb</a:t>
            </a:r>
            <a:r>
              <a:rPr lang="en-US" altLang="ja-JP" sz="2000" dirty="0"/>
              <a:t>) n</a:t>
            </a:r>
            <a:br>
              <a:rPr lang="en-US" altLang="ja-JP" sz="2000" dirty="0"/>
            </a:br>
            <a:r>
              <a:rPr lang="en-US" altLang="ja-JP" sz="2000" dirty="0"/>
              <a:t>42	    copy(b, c, n);</a:t>
            </a:r>
            <a:br>
              <a:rPr lang="en-US" altLang="ja-JP" sz="2000" dirty="0"/>
            </a:br>
            <a:r>
              <a:rPr lang="en-US" altLang="ja-JP" sz="2000" dirty="0"/>
              <a:t>(</a:t>
            </a:r>
            <a:r>
              <a:rPr lang="en-US" altLang="ja-JP" sz="2000" dirty="0" err="1"/>
              <a:t>gdb</a:t>
            </a:r>
            <a:r>
              <a:rPr lang="en-US" altLang="ja-JP" sz="2000" dirty="0"/>
              <a:t>) s</a:t>
            </a:r>
            <a:br>
              <a:rPr lang="en-US" altLang="ja-JP" sz="2000" dirty="0"/>
            </a:br>
            <a:r>
              <a:rPr lang="en-US" altLang="ja-JP" sz="2000" dirty="0"/>
              <a:t>copy&lt;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&gt; (p=0xbffff0c8, q=0xbffff048, n=32) at template.cpp:27</a:t>
            </a:r>
            <a:br>
              <a:rPr lang="en-US" altLang="ja-JP" sz="2000" dirty="0"/>
            </a:br>
            <a:r>
              <a:rPr lang="en-US" altLang="ja-JP" sz="2000" dirty="0"/>
              <a:t>27	        </a:t>
            </a:r>
            <a:r>
              <a:rPr lang="en-US" altLang="ja-JP" sz="2000" dirty="0" err="1"/>
              <a:t>memcpy</a:t>
            </a:r>
            <a:r>
              <a:rPr lang="en-US" altLang="ja-JP" sz="2000" dirty="0"/>
              <a:t>(p, q, n*</a:t>
            </a:r>
            <a:r>
              <a:rPr lang="en-US" altLang="ja-JP" sz="2000" dirty="0" err="1"/>
              <a:t>sizeof</a:t>
            </a:r>
            <a:r>
              <a:rPr lang="en-US" altLang="ja-JP" sz="2000" dirty="0"/>
              <a:t>(T));</a:t>
            </a:r>
            <a:br>
              <a:rPr lang="en-US" altLang="ja-JP" sz="2000" dirty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/>
              <a:t>(</a:t>
            </a:r>
            <a:r>
              <a:rPr lang="en-US" altLang="ja-JP" sz="2000" dirty="0" err="1"/>
              <a:t>gdb</a:t>
            </a:r>
            <a:r>
              <a:rPr lang="en-US" altLang="ja-JP" sz="2000" dirty="0"/>
              <a:t>) s</a:t>
            </a:r>
            <a:br>
              <a:rPr lang="en-US" altLang="ja-JP" sz="2000" dirty="0"/>
            </a:br>
            <a:r>
              <a:rPr lang="en-US" altLang="ja-JP" sz="2000" dirty="0"/>
              <a:t>43	    copy(d, e, n);</a:t>
            </a:r>
            <a:br>
              <a:rPr lang="en-US" altLang="ja-JP" sz="2000" dirty="0"/>
            </a:br>
            <a:r>
              <a:rPr lang="en-US" altLang="ja-JP" sz="2000" dirty="0"/>
              <a:t>(</a:t>
            </a:r>
            <a:r>
              <a:rPr lang="en-US" altLang="ja-JP" sz="2000" dirty="0" err="1"/>
              <a:t>gdb</a:t>
            </a:r>
            <a:r>
              <a:rPr lang="en-US" altLang="ja-JP" sz="2000" dirty="0"/>
              <a:t>) s</a:t>
            </a:r>
            <a:br>
              <a:rPr lang="en-US" altLang="ja-JP" sz="2000" dirty="0"/>
            </a:br>
            <a:r>
              <a:rPr lang="en-US" altLang="ja-JP" sz="2000" dirty="0"/>
              <a:t>copy&lt;Base&gt; (p=0xbfffefc8, q=0xbfffef48, n=32) at template.cpp:29</a:t>
            </a:r>
            <a:br>
              <a:rPr lang="en-US" altLang="ja-JP" sz="2000" dirty="0"/>
            </a:br>
            <a:r>
              <a:rPr lang="en-US" altLang="ja-JP" sz="2000" dirty="0"/>
              <a:t>29	        for (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=0;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!=n;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++)</a:t>
            </a:r>
            <a:br>
              <a:rPr lang="en-US" altLang="ja-JP" sz="2000" dirty="0"/>
            </a:br>
            <a:r>
              <a:rPr lang="en-US" altLang="ja-JP" sz="2000" dirty="0"/>
              <a:t>(</a:t>
            </a:r>
            <a:r>
              <a:rPr lang="en-US" altLang="ja-JP" sz="2000" dirty="0" err="1"/>
              <a:t>gdb</a:t>
            </a:r>
            <a:r>
              <a:rPr lang="en-US" altLang="ja-JP" sz="2000" dirty="0"/>
              <a:t>) s</a:t>
            </a:r>
            <a:br>
              <a:rPr lang="en-US" altLang="ja-JP" sz="2000" dirty="0"/>
            </a:br>
            <a:r>
              <a:rPr lang="en-US" altLang="ja-JP" sz="2000" dirty="0"/>
              <a:t>30	            p[</a:t>
            </a:r>
            <a:r>
              <a:rPr lang="en-US" altLang="ja-JP" sz="2000" dirty="0" err="1"/>
              <a:t>i</a:t>
            </a:r>
            <a:r>
              <a:rPr lang="en-US" altLang="ja-JP" sz="2000" dirty="0"/>
              <a:t>] = q[</a:t>
            </a:r>
            <a:r>
              <a:rPr lang="en-US" altLang="ja-JP" sz="2000" dirty="0" err="1"/>
              <a:t>i</a:t>
            </a:r>
            <a:r>
              <a:rPr lang="en-US" altLang="ja-JP" sz="2000" dirty="0"/>
              <a:t>];</a:t>
            </a:r>
            <a:br>
              <a:rPr lang="en-US" altLang="ja-JP" sz="2000" dirty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ja-JP" sz="2000" dirty="0" smtClean="0"/>
              <a:t>テンプレート</a:t>
            </a:r>
            <a:r>
              <a:rPr lang="ja-JP" altLang="ja-JP" sz="2000" dirty="0"/>
              <a:t>の中の、</a:t>
            </a:r>
            <a:r>
              <a:rPr lang="en-US" altLang="ja-JP" sz="2000" dirty="0"/>
              <a:t> if </a:t>
            </a:r>
            <a:r>
              <a:rPr lang="ja-JP" altLang="ja-JP" sz="2000" dirty="0"/>
              <a:t>文に対応する実行時</a:t>
            </a:r>
            <a:r>
              <a:rPr lang="en-US" altLang="ja-JP" sz="2000" dirty="0"/>
              <a:t> CPU </a:t>
            </a:r>
            <a:r>
              <a:rPr lang="ja-JP" altLang="ja-JP" sz="2000" dirty="0"/>
              <a:t>命令は無いのはわかるね</a:t>
            </a:r>
            <a:r>
              <a:rPr lang="ja-JP" altLang="ja-JP" sz="2000" dirty="0" smtClean="0"/>
              <a:t>。</a:t>
            </a:r>
            <a:endParaRPr lang="ja-JP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34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ストラウストラップ先生のこだわり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ja-JP" dirty="0"/>
              <a:t>７７８頁にある注意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dirty="0"/>
              <a:t>私はこの種の関数の頭文字を大文字にする。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/>
              <a:t>Is_pod</a:t>
            </a:r>
            <a:r>
              <a:rPr lang="en-US" altLang="ja-JP" dirty="0"/>
              <a:t>&lt;T&gt;() </a:t>
            </a:r>
            <a:r>
              <a:rPr lang="ja-JP" altLang="ja-JP" dirty="0"/>
              <a:t>は、</a:t>
            </a:r>
            <a:r>
              <a:rPr lang="en-US" altLang="ja-JP" dirty="0" err="1"/>
              <a:t>std</a:t>
            </a:r>
            <a:r>
              <a:rPr lang="en-US" altLang="ja-JP" dirty="0"/>
              <a:t>::</a:t>
            </a:r>
            <a:r>
              <a:rPr lang="en-US" altLang="ja-JP" dirty="0" err="1"/>
              <a:t>is_pod</a:t>
            </a:r>
            <a:r>
              <a:rPr lang="en-US" altLang="ja-JP" dirty="0"/>
              <a:t>&lt;T&gt;::value </a:t>
            </a:r>
            <a:r>
              <a:rPr lang="ja-JP" altLang="ja-JP" dirty="0"/>
              <a:t>のこと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このあたりの章で、大文字で始まる型関数みたいなものは、この本独自。</a:t>
            </a:r>
            <a:r>
              <a:rPr lang="en-US" altLang="ja-JP" dirty="0" err="1" smtClean="0"/>
              <a:t>Enable_if</a:t>
            </a:r>
            <a:r>
              <a:rPr lang="en-US" altLang="ja-JP" dirty="0" smtClean="0"/>
              <a:t>, Select</a:t>
            </a:r>
          </a:p>
          <a:p>
            <a:pPr marL="0" indent="0">
              <a:buNone/>
            </a:pPr>
            <a:r>
              <a:rPr lang="ja-JP" altLang="en-US" dirty="0" smtClean="0"/>
              <a:t>標準ライブラリに、対応するものがあることが多い。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590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conditional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ja-JP" dirty="0"/>
              <a:t>テンプレートの中で、条件によって、型を変えることができる。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template&lt;</a:t>
            </a:r>
            <a:r>
              <a:rPr lang="en-US" altLang="ja-JP" dirty="0" err="1"/>
              <a:t>typename</a:t>
            </a:r>
            <a:r>
              <a:rPr lang="en-US" altLang="ja-JP" dirty="0"/>
              <a:t> T&gt;</a:t>
            </a:r>
            <a:br>
              <a:rPr lang="en-US" altLang="ja-JP" dirty="0"/>
            </a:br>
            <a:r>
              <a:rPr lang="en-US" altLang="ja-JP" dirty="0"/>
              <a:t>class K {</a:t>
            </a:r>
            <a:br>
              <a:rPr lang="en-US" altLang="ja-JP" dirty="0"/>
            </a:br>
            <a:r>
              <a:rPr lang="en-US" altLang="ja-JP" dirty="0"/>
              <a:t>public:</a:t>
            </a:r>
            <a:br>
              <a:rPr lang="en-US" altLang="ja-JP" dirty="0"/>
            </a:br>
            <a:r>
              <a:rPr lang="en-US" altLang="ja-JP" dirty="0"/>
              <a:t>    T body;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typename</a:t>
            </a:r>
            <a:r>
              <a:rPr lang="en-US" altLang="ja-JP" dirty="0"/>
              <a:t> </a:t>
            </a:r>
            <a:r>
              <a:rPr lang="en-US" altLang="ja-JP" dirty="0" err="1"/>
              <a:t>std</a:t>
            </a:r>
            <a:r>
              <a:rPr lang="en-US" altLang="ja-JP" dirty="0"/>
              <a:t>::</a:t>
            </a:r>
            <a:r>
              <a:rPr lang="en-US" altLang="ja-JP" dirty="0">
                <a:solidFill>
                  <a:srgbClr val="FF0000"/>
                </a:solidFill>
              </a:rPr>
              <a:t>conditional</a:t>
            </a:r>
            <a:r>
              <a:rPr lang="en-US" altLang="ja-JP" dirty="0"/>
              <a:t>&lt;</a:t>
            </a:r>
            <a:r>
              <a:rPr lang="en-US" altLang="ja-JP" dirty="0" err="1"/>
              <a:t>std</a:t>
            </a:r>
            <a:r>
              <a:rPr lang="en-US" altLang="ja-JP" dirty="0"/>
              <a:t>::</a:t>
            </a:r>
            <a:r>
              <a:rPr lang="en-US" altLang="ja-JP" dirty="0" err="1"/>
              <a:t>is_pod</a:t>
            </a:r>
            <a:r>
              <a:rPr lang="en-US" altLang="ja-JP" dirty="0"/>
              <a:t>&lt;T&gt;::value, </a:t>
            </a:r>
            <a:r>
              <a:rPr lang="en-US" altLang="ja-JP" dirty="0" err="1"/>
              <a:t>int</a:t>
            </a:r>
            <a:r>
              <a:rPr lang="en-US" altLang="ja-JP" dirty="0"/>
              <a:t>, char&gt;::type size;</a:t>
            </a:r>
            <a:br>
              <a:rPr lang="en-US" altLang="ja-JP" dirty="0"/>
            </a:br>
            <a:r>
              <a:rPr lang="en-US" altLang="ja-JP" dirty="0" smtClean="0"/>
              <a:t>};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97117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273</Words>
  <Application>Microsoft Office PowerPoint</Application>
  <PresentationFormat>ワイド画面</PresentationFormat>
  <Paragraphs>67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Office テーマ</vt:lpstr>
      <vt:lpstr>２８．２　型関数</vt:lpstr>
      <vt:lpstr>対策：型関数で、テンプレート引数に与えられた型を制限する</vt:lpstr>
      <vt:lpstr>型関数とは</vt:lpstr>
      <vt:lpstr>型関数いろいろ</vt:lpstr>
      <vt:lpstr>７８６ページの例</vt:lpstr>
      <vt:lpstr>copy テンプレート関数を使ってみる</vt:lpstr>
      <vt:lpstr>おお、展開系が、違う</vt:lpstr>
      <vt:lpstr>ストラウストラップ先生のこだわり</vt:lpstr>
      <vt:lpstr>conditional</vt:lpstr>
      <vt:lpstr>conditional&lt;is_pod&lt;T&gt;::value, int, char&gt;::type size;</vt:lpstr>
      <vt:lpstr>conditional の実装に注目。これが、テンプレートプログラミングだ</vt:lpstr>
      <vt:lpstr>SFINAE: Substitution Failure Is Not An Error</vt:lpstr>
      <vt:lpstr>有名なメタプログラミングの例。階乗</vt:lpstr>
      <vt:lpstr>enable_if</vt:lpstr>
      <vt:lpstr>可変個引数テンプレート</vt:lpstr>
      <vt:lpstr>３４章　メモリと資源</vt:lpstr>
      <vt:lpstr>unique_ptr, shared_ptr, weak_ptrｓ</vt:lpstr>
      <vt:lpstr>３４．４　アロケータ</vt:lpstr>
      <vt:lpstr>３４．６　未初期化メモリ</vt:lpstr>
      <vt:lpstr>さいごに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神田 基博</dc:creator>
  <cp:lastModifiedBy>神田 基博</cp:lastModifiedBy>
  <cp:revision>26</cp:revision>
  <dcterms:created xsi:type="dcterms:W3CDTF">2018-09-09T00:33:25Z</dcterms:created>
  <dcterms:modified xsi:type="dcterms:W3CDTF">2018-09-09T01:31:43Z</dcterms:modified>
</cp:coreProperties>
</file>