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59" r:id="rId4"/>
    <p:sldId id="267" r:id="rId5"/>
    <p:sldId id="264" r:id="rId6"/>
    <p:sldId id="265" r:id="rId7"/>
    <p:sldId id="269" r:id="rId8"/>
    <p:sldId id="270" r:id="rId9"/>
    <p:sldId id="275" r:id="rId10"/>
    <p:sldId id="276" r:id="rId11"/>
    <p:sldId id="277" r:id="rId12"/>
    <p:sldId id="274" r:id="rId13"/>
    <p:sldId id="261" r:id="rId14"/>
    <p:sldId id="263"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87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661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75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4/19/2024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4/19/2024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4/19/2024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4/19/2024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4/19/2024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4/19/2024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4/19/2024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4/19/2024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694235"/>
            <a:ext cx="7910624" cy="144889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2800" dirty="0">
                <a:effectLst/>
                <a:latin typeface="Bookman Old Style" panose="02050604050505020204" pitchFamily="18" charset="0"/>
                <a:ea typeface="Calibri" panose="020F0502020204030204" pitchFamily="34" charset="0"/>
                <a:cs typeface="Times New Roman" panose="02020603050405020304" pitchFamily="18" charset="0"/>
              </a:rPr>
              <a:t>Enhancing Healthcare - Seamless Integration of Computer-Based Medical Data</a:t>
            </a:r>
            <a:endParaRPr lang="en-US" sz="2800" dirty="0">
              <a:latin typeface="Bookman Old Style" panose="02050604050505020204" pitchFamily="18" charset="0"/>
            </a:endParaRPr>
          </a:p>
        </p:txBody>
      </p:sp>
      <p:sp>
        <p:nvSpPr>
          <p:cNvPr id="3" name="TextBox 2"/>
          <p:cNvSpPr txBox="1"/>
          <p:nvPr/>
        </p:nvSpPr>
        <p:spPr>
          <a:xfrm>
            <a:off x="267766" y="3265616"/>
            <a:ext cx="3847033"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K. Sai Sandeep Reddy(20EG105123)</a:t>
            </a:r>
          </a:p>
          <a:p>
            <a:pPr marL="342900" indent="-342900">
              <a:buFont typeface="+mj-lt"/>
              <a:buAutoNum type="arabicPeriod"/>
            </a:pPr>
            <a:r>
              <a:rPr lang="en-US" dirty="0">
                <a:latin typeface="Bookman Old Style" panose="02050604050505020204" pitchFamily="18" charset="0"/>
              </a:rPr>
              <a:t>P. Meghana Reddy(20EG105136)</a:t>
            </a:r>
          </a:p>
          <a:p>
            <a:pPr marL="342900" indent="-342900">
              <a:buFont typeface="+mj-lt"/>
              <a:buAutoNum type="arabicPeriod"/>
            </a:pPr>
            <a:r>
              <a:rPr lang="en-US" dirty="0">
                <a:latin typeface="Bookman Old Style" panose="02050604050505020204" pitchFamily="18" charset="0"/>
              </a:rPr>
              <a:t>Siddharth T.(20EG105146)</a:t>
            </a:r>
          </a:p>
          <a:p>
            <a:pPr marL="342900" indent="-342900">
              <a:buFont typeface="+mj-lt"/>
              <a:buAutoNum type="arabicPeriod"/>
            </a:pPr>
            <a:r>
              <a:rPr lang="en-US" dirty="0">
                <a:latin typeface="Bookman Old Style" panose="02050604050505020204" pitchFamily="18" charset="0"/>
              </a:rPr>
              <a:t>V. Rishikesh(20EG105159)</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MADAR BANDU</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4/19/2024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1538" y="335756"/>
            <a:ext cx="6117431" cy="837258"/>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023383" y="1400339"/>
            <a:ext cx="6655982" cy="2950167"/>
          </a:xfrm>
          <a:prstGeom prst="rect">
            <a:avLst/>
          </a:prstGeom>
          <a:noFill/>
        </p:spPr>
        <p:txBody>
          <a:bodyPr wrap="square" rtlCol="0">
            <a:spAutoFit/>
          </a:bodyPr>
          <a:lstStyle/>
          <a:p>
            <a:pPr marL="228600">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The amalgamation of robust encryption mechanisms guarantees the confidentiality of patient data, while compression techniques optimize storage efficiency without compromising data integrity. Concurrently, the implementation of effective data summarization facilitates seamless comprehension for both patients and medical professionals, thereby expediting treatment procedures, particularly in critical emergency scenarios.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With encryption and compression of data the functionality of two-factor authentication so that unauthorized users can not login even if the password is breached or compromised. This ensures that there is no bypass to one’s account and no records or documents are accessed by unauthorized people.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4/19/2024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13300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1538" y="335756"/>
            <a:ext cx="6117431" cy="837258"/>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023383" y="1400339"/>
            <a:ext cx="6655982" cy="2239396"/>
          </a:xfrm>
          <a:prstGeom prst="rect">
            <a:avLst/>
          </a:prstGeom>
          <a:noFill/>
        </p:spPr>
        <p:txBody>
          <a:bodyPr wrap="square" rtlCol="0">
            <a:spAutoFit/>
          </a:bodyPr>
          <a:lstStyle/>
          <a:p>
            <a:pPr marL="228600">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By prioritizing these advanced functionalities, our application not only upholds the highest standards of data protection but also streamlines the communication and understanding of medical records. This comprehensive approach not only enhances the efficiency of medical treatments but also ensures that only authorized personnel, namely patients and doctors, have rightful access to the pertinent records, fortifying the overall security architecture of our platform.</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4/19/2024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855069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1137683" y="1173014"/>
            <a:ext cx="6655982"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Windows OS</a:t>
            </a:r>
          </a:p>
          <a:p>
            <a:pPr marL="285750"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 Python</a:t>
            </a:r>
          </a:p>
          <a:p>
            <a:pPr marL="285750" indent="-285750">
              <a:buFont typeface="Arial" panose="020B0604020202020204" pitchFamily="34" charset="0"/>
              <a:buChar char="•"/>
            </a:pPr>
            <a:r>
              <a:rPr lang="en-US" sz="1800" dirty="0">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SQL</a:t>
            </a:r>
            <a:endParaRPr lang="en-US" sz="1800" dirty="0">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 Visual Studio Code</a:t>
            </a:r>
          </a:p>
          <a:p>
            <a:pPr marL="285750" indent="-285750">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 Flask</a:t>
            </a:r>
            <a:endParaRPr lang="en-IN" sz="1800" dirty="0">
              <a:effectLst/>
              <a:latin typeface="Arial" panose="020B0604020202020204" pitchFamily="34" charset="0"/>
              <a:ea typeface="Arial" panose="020B0604020202020204" pitchFamily="34" charset="0"/>
            </a:endParaRPr>
          </a:p>
        </p:txBody>
      </p:sp>
      <p:sp>
        <p:nvSpPr>
          <p:cNvPr id="3" name="Date Placeholder 2"/>
          <p:cNvSpPr>
            <a:spLocks noGrp="1"/>
          </p:cNvSpPr>
          <p:nvPr>
            <p:ph type="dt" idx="10"/>
          </p:nvPr>
        </p:nvSpPr>
        <p:spPr/>
        <p:txBody>
          <a:bodyPr/>
          <a:lstStyle/>
          <a:p>
            <a:fld id="{399C44C4-7196-4A35-8198-AF8560E914F3}"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712938300"/>
              </p:ext>
            </p:extLst>
          </p:nvPr>
        </p:nvGraphicFramePr>
        <p:xfrm>
          <a:off x="1123308" y="1279490"/>
          <a:ext cx="6602859" cy="28346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User Interface</a:t>
                      </a:r>
                    </a:p>
                  </a:txBody>
                  <a:tcPr/>
                </a:tc>
                <a:tc>
                  <a:txBody>
                    <a:bodyPr/>
                    <a:lstStyle/>
                    <a:p>
                      <a:r>
                        <a:rPr lang="en-US" dirty="0"/>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Hospital Interface</a:t>
                      </a:r>
                    </a:p>
                  </a:txBody>
                  <a:tcPr/>
                </a:tc>
                <a:tc>
                  <a:txBody>
                    <a:bodyPr/>
                    <a:lstStyle/>
                    <a:p>
                      <a:r>
                        <a:rPr lang="en-US" dirty="0"/>
                        <a:t>Completed</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File Encryption</a:t>
                      </a:r>
                    </a:p>
                  </a:txBody>
                  <a:tcPr/>
                </a:tc>
                <a:tc>
                  <a:txBody>
                    <a:bodyPr/>
                    <a:lstStyle/>
                    <a:p>
                      <a:r>
                        <a:rPr lang="en-US" dirty="0"/>
                        <a:t>In-Progress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File Compression</a:t>
                      </a:r>
                    </a:p>
                  </a:txBody>
                  <a:tcPr/>
                </a:tc>
                <a:tc>
                  <a:txBody>
                    <a:bodyPr/>
                    <a:lstStyle/>
                    <a:p>
                      <a:r>
                        <a:rPr lang="en-US" dirty="0"/>
                        <a:t>In-Progress</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Two-factor Authentication (E-mail)</a:t>
                      </a:r>
                    </a:p>
                  </a:txBody>
                  <a:tcPr/>
                </a:tc>
                <a:tc>
                  <a:txBody>
                    <a:bodyPr/>
                    <a:lstStyle/>
                    <a:p>
                      <a:r>
                        <a:rPr lang="en-US" dirty="0"/>
                        <a:t>Completed</a:t>
                      </a:r>
                    </a:p>
                  </a:txBody>
                  <a:tcPr/>
                </a:tc>
                <a:extLst>
                  <a:ext uri="{0D108BD9-81ED-4DB2-BD59-A6C34878D82A}">
                    <a16:rowId xmlns:a16="http://schemas.microsoft.com/office/drawing/2014/main" val="152881511"/>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Summarization</a:t>
                      </a:r>
                    </a:p>
                  </a:txBody>
                  <a:tcPr/>
                </a:tc>
                <a:tc>
                  <a:txBody>
                    <a:bodyPr/>
                    <a:lstStyle/>
                    <a:p>
                      <a:r>
                        <a:rPr lang="en-US" dirty="0"/>
                        <a:t>In-Progress</a:t>
                      </a:r>
                    </a:p>
                  </a:txBody>
                  <a:tcPr/>
                </a:tc>
                <a:extLst>
                  <a:ext uri="{0D108BD9-81ED-4DB2-BD59-A6C34878D82A}">
                    <a16:rowId xmlns:a16="http://schemas.microsoft.com/office/drawing/2014/main" val="3615440373"/>
                  </a:ext>
                </a:extLst>
              </a:tr>
            </a:tbl>
          </a:graphicData>
        </a:graphic>
      </p:graphicFrame>
      <p:sp>
        <p:nvSpPr>
          <p:cNvPr id="6" name="Date Placeholder 5"/>
          <p:cNvSpPr>
            <a:spLocks noGrp="1"/>
          </p:cNvSpPr>
          <p:nvPr>
            <p:ph type="dt" idx="10"/>
          </p:nvPr>
        </p:nvSpPr>
        <p:spPr/>
        <p:txBody>
          <a:bodyPr/>
          <a:lstStyle/>
          <a:p>
            <a:fld id="{A23233CE-2848-499E-9139-0E978658934A}" type="datetime1">
              <a:rPr lang="en-US" smtClean="0"/>
              <a:t>4/19/2024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BEC5D1B-A909-4BA4-8BA4-51C55DD0EC93}"/>
              </a:ext>
            </a:extLst>
          </p:cNvPr>
          <p:cNvSpPr txBox="1"/>
          <p:nvPr/>
        </p:nvSpPr>
        <p:spPr>
          <a:xfrm>
            <a:off x="757238" y="1064419"/>
            <a:ext cx="6879431" cy="3021340"/>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IN" sz="1200" dirty="0">
                <a:effectLst/>
                <a:latin typeface="Bookman Old Style" panose="02050604050505020204" pitchFamily="18" charset="0"/>
                <a:ea typeface="SimSun" panose="02010600030101010101" pitchFamily="2" charset="-122"/>
                <a:cs typeface="SimSun" panose="02010600030101010101" pitchFamily="2" charset="-122"/>
              </a:rPr>
              <a:t> </a:t>
            </a:r>
            <a:r>
              <a:rPr lang="en-US" sz="1400" dirty="0">
                <a:effectLst/>
                <a:latin typeface="Times New Roman" panose="02020603050405020304" pitchFamily="18" charset="0"/>
                <a:ea typeface="SimSun" panose="02010600030101010101" pitchFamily="2" charset="-122"/>
                <a:cs typeface="SimSun" panose="02010600030101010101" pitchFamily="2" charset="-122"/>
              </a:rPr>
              <a:t>[1]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Quingguo</a:t>
            </a:r>
            <a:r>
              <a:rPr lang="en-US" sz="1400" dirty="0">
                <a:effectLst/>
                <a:latin typeface="Times New Roman" panose="02020603050405020304" pitchFamily="18" charset="0"/>
                <a:ea typeface="SimSun" panose="02010600030101010101" pitchFamily="2" charset="-122"/>
                <a:cs typeface="SimSun" panose="02010600030101010101" pitchFamily="2" charset="-122"/>
              </a:rPr>
              <a:t> Zhang,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Bizhen</a:t>
            </a:r>
            <a:r>
              <a:rPr lang="en-US" sz="1400" dirty="0">
                <a:effectLst/>
                <a:latin typeface="Times New Roman" panose="02020603050405020304" pitchFamily="18" charset="0"/>
                <a:ea typeface="SimSun" panose="02010600030101010101" pitchFamily="2" charset="-122"/>
                <a:cs typeface="SimSun" panose="02010600030101010101" pitchFamily="2" charset="-122"/>
              </a:rPr>
              <a:t> Lian, Ping Cao, Yong Sang,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Wanli</a:t>
            </a:r>
            <a:r>
              <a:rPr lang="en-US" sz="1400" dirty="0">
                <a:effectLst/>
                <a:latin typeface="Times New Roman" panose="02020603050405020304" pitchFamily="18" charset="0"/>
                <a:ea typeface="SimSun" panose="02010600030101010101" pitchFamily="2" charset="-122"/>
                <a:cs typeface="SimSun" panose="02010600030101010101" pitchFamily="2" charset="-122"/>
              </a:rPr>
              <a:t> Huang, and Liang Qi, “Multi-Source Medical Data Integration and Mining for Healthcare Services”, </a:t>
            </a:r>
            <a:r>
              <a:rPr lang="en-US" sz="1400" i="1" dirty="0">
                <a:effectLst/>
                <a:latin typeface="Times New Roman" panose="02020603050405020304" pitchFamily="18" charset="0"/>
                <a:ea typeface="SimSun" panose="02010600030101010101" pitchFamily="2" charset="-122"/>
                <a:cs typeface="SimSun" panose="02010600030101010101" pitchFamily="2" charset="-122"/>
              </a:rPr>
              <a:t>IEEE Access, vol.8, pp.165010-165017, 2020.</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50000"/>
              </a:lnSpc>
              <a:buFont typeface="Symbol" panose="05050102010706020507" pitchFamily="18" charset="2"/>
              <a:buChar char=""/>
            </a:pPr>
            <a:r>
              <a:rPr lang="en-US" sz="1200" dirty="0">
                <a:effectLst/>
                <a:latin typeface="Bookman Old Style" panose="02050604050505020204" pitchFamily="18" charset="0"/>
                <a:ea typeface="SimSun" panose="02010600030101010101" pitchFamily="2" charset="-122"/>
                <a:cs typeface="SimSun" panose="02010600030101010101" pitchFamily="2" charset="-122"/>
              </a:rPr>
              <a:t> </a:t>
            </a:r>
            <a:r>
              <a:rPr lang="en-US" sz="1400" dirty="0">
                <a:effectLst/>
                <a:latin typeface="Times New Roman" panose="02020603050405020304" pitchFamily="18" charset="0"/>
                <a:ea typeface="SimSun" panose="02010600030101010101" pitchFamily="2" charset="-122"/>
                <a:cs typeface="SimSun" panose="02010600030101010101" pitchFamily="2" charset="-122"/>
              </a:rPr>
              <a:t>[2] “Computer-based patient record data integration method based on ontology” by Cai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Xiufen</a:t>
            </a:r>
            <a:r>
              <a:rPr lang="en-US" sz="1400" dirty="0">
                <a:effectLst/>
                <a:latin typeface="Times New Roman" panose="02020603050405020304" pitchFamily="18" charset="0"/>
                <a:ea typeface="SimSun" panose="02010600030101010101" pitchFamily="2" charset="-122"/>
                <a:cs typeface="SimSun" panose="02010600030101010101" pitchFamily="2" charset="-122"/>
              </a:rPr>
              <a:t>, Xu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Yabin</a:t>
            </a:r>
            <a:r>
              <a:rPr lang="en-US" sz="1400" dirty="0">
                <a:effectLst/>
                <a:latin typeface="Times New Roman" panose="02020603050405020304" pitchFamily="18" charset="0"/>
                <a:ea typeface="SimSun" panose="02010600030101010101" pitchFamily="2" charset="-122"/>
                <a:cs typeface="SimSun" panose="02010600030101010101" pitchFamily="2" charset="-122"/>
              </a:rPr>
              <a:t> in 2011 at IEEE International Symposium on IT in Medicine and Education.</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a:p>
            <a:pPr marL="342900" lvl="0" indent="-342900" algn="just">
              <a:lnSpc>
                <a:spcPct val="150000"/>
              </a:lnSpc>
              <a:spcAft>
                <a:spcPts val="1000"/>
              </a:spcAft>
              <a:buFont typeface="Symbol" panose="05050102010706020507" pitchFamily="18" charset="2"/>
              <a:buChar char=""/>
            </a:pPr>
            <a:r>
              <a:rPr lang="en-US" sz="1200" dirty="0">
                <a:effectLst/>
                <a:latin typeface="Bookman Old Style" panose="02050604050505020204" pitchFamily="18" charset="0"/>
                <a:ea typeface="SimSun" panose="02010600030101010101" pitchFamily="2" charset="-122"/>
                <a:cs typeface="SimSun" panose="02010600030101010101" pitchFamily="2" charset="-122"/>
              </a:rPr>
              <a:t> </a:t>
            </a:r>
            <a:r>
              <a:rPr lang="en-US" sz="1400" dirty="0">
                <a:effectLst/>
                <a:latin typeface="Times New Roman" panose="02020603050405020304" pitchFamily="18" charset="0"/>
                <a:ea typeface="SimSun" panose="02010600030101010101" pitchFamily="2" charset="-122"/>
                <a:cs typeface="SimSun" panose="02010600030101010101" pitchFamily="2" charset="-122"/>
              </a:rPr>
              <a:t>[3] Hao Jin, Yan Luo,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Peilong</a:t>
            </a:r>
            <a:r>
              <a:rPr lang="en-US" sz="1400" dirty="0">
                <a:effectLst/>
                <a:latin typeface="Times New Roman" panose="02020603050405020304" pitchFamily="18" charset="0"/>
                <a:ea typeface="SimSun" panose="02010600030101010101" pitchFamily="2" charset="-122"/>
                <a:cs typeface="SimSun" panose="02010600030101010101" pitchFamily="2" charset="-122"/>
              </a:rPr>
              <a:t> Li and </a:t>
            </a:r>
            <a:r>
              <a:rPr lang="en-US" sz="1400" dirty="0" err="1">
                <a:effectLst/>
                <a:latin typeface="Times New Roman" panose="02020603050405020304" pitchFamily="18" charset="0"/>
                <a:ea typeface="SimSun" panose="02010600030101010101" pitchFamily="2" charset="-122"/>
                <a:cs typeface="SimSun" panose="02010600030101010101" pitchFamily="2" charset="-122"/>
              </a:rPr>
              <a:t>Jomol</a:t>
            </a:r>
            <a:r>
              <a:rPr lang="en-US" sz="1400" dirty="0">
                <a:effectLst/>
                <a:latin typeface="Times New Roman" panose="02020603050405020304" pitchFamily="18" charset="0"/>
                <a:ea typeface="SimSun" panose="02010600030101010101" pitchFamily="2" charset="-122"/>
                <a:cs typeface="SimSun" panose="02010600030101010101" pitchFamily="2" charset="-122"/>
              </a:rPr>
              <a:t> Mathew, “A Review of Secure and Privacy-Preserving Medical Data Sharing”, </a:t>
            </a:r>
            <a:r>
              <a:rPr lang="en-US" sz="1400" i="1" dirty="0">
                <a:effectLst/>
                <a:latin typeface="Times New Roman" panose="02020603050405020304" pitchFamily="18" charset="0"/>
                <a:ea typeface="SimSun" panose="02010600030101010101" pitchFamily="2" charset="-122"/>
                <a:cs typeface="SimSun" panose="02010600030101010101" pitchFamily="2" charset="-122"/>
              </a:rPr>
              <a:t>IEEE Access, vol.7,  pp.61656-61669, 2019.</a:t>
            </a:r>
            <a:endParaRPr lang="en-IN" sz="1200" dirty="0">
              <a:effectLst/>
              <a:latin typeface="Calibri" panose="020F0502020204030204" pitchFamily="34" charset="0"/>
              <a:ea typeface="SimSun" panose="02010600030101010101" pitchFamily="2" charset="-122"/>
              <a:cs typeface="SimSun" panose="02010600030101010101" pitchFamily="2" charset="-122"/>
            </a:endParaRPr>
          </a:p>
          <a:p>
            <a:endParaRPr lang="en-IN" dirty="0"/>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825331" y="896958"/>
            <a:ext cx="7279023" cy="3754874"/>
          </a:xfrm>
          <a:prstGeom prst="rect">
            <a:avLst/>
          </a:prstGeom>
          <a:noFill/>
        </p:spPr>
        <p:txBody>
          <a:bodyPr wrap="square" rtlCol="0">
            <a:spAutoFit/>
          </a:bodyPr>
          <a:lstStyle/>
          <a:p>
            <a:r>
              <a:rPr lang="en-IN" kern="100" dirty="0">
                <a:effectLst/>
                <a:latin typeface="Bookman Old Style" panose="02050604050505020204" pitchFamily="18" charset="0"/>
                <a:ea typeface="Calibri" panose="020F0502020204030204" pitchFamily="34" charset="0"/>
                <a:cs typeface="Times New Roman" panose="02020603050405020304" pitchFamily="18" charset="0"/>
              </a:rPr>
              <a:t>Currently, some of the hospitals in India have established their own CPR (Computer-Based Patient Record) systems. Under the trend of Internet globalization, how to integrate and share heterogeneous CPR has become one of the main problems that medical information construction faces. This project not only helps in giving the CPR to the hospitals that have not established CPR yet but also integrates all the CPR’s eliminating heterogeneity between all the hospitals and the data of the patients providing a good basis for achieving the sharing of CPR data.</a:t>
            </a:r>
            <a:r>
              <a:rPr lang="en-IN" sz="1400" dirty="0">
                <a:effectLst/>
                <a:latin typeface="Bookman Old Style" panose="02050604050505020204" pitchFamily="18" charset="0"/>
                <a:ea typeface="Calibri" panose="020F0502020204030204" pitchFamily="34" charset="0"/>
                <a:cs typeface="Times New Roman" panose="02020603050405020304" pitchFamily="18" charset="0"/>
              </a:rPr>
              <a:t> Patient records these days have become very crucial to know the medical history of the patient. </a:t>
            </a:r>
            <a:r>
              <a:rPr lang="en-IN" kern="100" dirty="0">
                <a:effectLst/>
                <a:latin typeface="Bookman Old Style" panose="02050604050505020204" pitchFamily="18" charset="0"/>
                <a:ea typeface="Calibri" panose="020F0502020204030204" pitchFamily="34" charset="0"/>
                <a:cs typeface="Times New Roman" panose="02020603050405020304" pitchFamily="18" charset="0"/>
              </a:rPr>
              <a:t>The problem occurs when different hospitals consist of heterogeneous medical records that are not available in the records of the hospital other than the current one in which the patient was treated. Once all the hospitals have integrated patient records, results of all tests in digital form, and the medical history of the patient in one place and accessible to all hospitals, it not only makes the diagnosis and the treatment faster but the hospitals can take more caution while putting the patient on certain medicinal dosage. This helps the hospitals work faster, the patient understands their medical history and both can avoid unnecessary tests which helps reduce costs.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graphicFrame>
        <p:nvGraphicFramePr>
          <p:cNvPr id="3" name="Table 2"/>
          <p:cNvGraphicFramePr>
            <a:graphicFrameLocks noGrp="1"/>
          </p:cNvGraphicFramePr>
          <p:nvPr>
            <p:extLst>
              <p:ext uri="{D42A27DB-BD31-4B8C-83A1-F6EECF244321}">
                <p14:modId xmlns:p14="http://schemas.microsoft.com/office/powerpoint/2010/main" val="2436439052"/>
              </p:ext>
            </p:extLst>
          </p:nvPr>
        </p:nvGraphicFramePr>
        <p:xfrm>
          <a:off x="1156996" y="951172"/>
          <a:ext cx="6079609" cy="3263958"/>
        </p:xfrm>
        <a:graphic>
          <a:graphicData uri="http://schemas.openxmlformats.org/drawingml/2006/table">
            <a:tbl>
              <a:tblPr firstRow="1" bandRow="1">
                <a:tableStyleId>{1D3205E1-8B83-452B-8570-0B3C4014EAE2}</a:tableStyleId>
              </a:tblPr>
              <a:tblGrid>
                <a:gridCol w="1507609">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43846">
                <a:tc>
                  <a:txBody>
                    <a:bodyPr/>
                    <a:lstStyle/>
                    <a:p>
                      <a:r>
                        <a:rPr lang="en-US" dirty="0"/>
                        <a:t>Author(s)</a:t>
                      </a:r>
                    </a:p>
                  </a:txBody>
                  <a:tcPr/>
                </a:tc>
                <a:tc>
                  <a:txBody>
                    <a:bodyPr/>
                    <a:lstStyle/>
                    <a:p>
                      <a:r>
                        <a:rPr lang="en-US" dirty="0"/>
                        <a:t>Strategies</a:t>
                      </a:r>
                      <a:r>
                        <a:rPr lang="en-US" baseline="0" dirty="0"/>
                        <a:t> </a:t>
                      </a:r>
                      <a:endParaRPr lang="en-US" dirty="0"/>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Xuifen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Xu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Yabin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CPR data integration using hybrid ontology which eliminates heterogeneity in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No heterogeneity when data is integrated.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The integration is performed smoothly.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 data searching platform.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data cannot be shared when ontology is used.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70840">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Hao Jin, Yan Luo,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Peilong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Li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Jomol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Mathew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Secure and privacy-preserving medical data sharing with blockchain-based approaches.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High Security.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More Privacy.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High Implementation costs.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Cannot focus on managing multiple databases.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3865648"/>
                  </a:ext>
                </a:extLst>
              </a:tr>
            </a:tbl>
          </a:graphicData>
        </a:graphic>
      </p:graphicFrame>
      <p:sp>
        <p:nvSpPr>
          <p:cNvPr id="4" name="Date Placeholder 3"/>
          <p:cNvSpPr>
            <a:spLocks noGrp="1"/>
          </p:cNvSpPr>
          <p:nvPr>
            <p:ph type="dt" idx="10"/>
          </p:nvPr>
        </p:nvSpPr>
        <p:spPr/>
        <p:txBody>
          <a:bodyPr/>
          <a:lstStyle/>
          <a:p>
            <a:fld id="{937E6CE2-A279-4DF4-AD7B-FFB9CCAEAB64}" type="datetime1">
              <a:rPr lang="en-US" smtClean="0"/>
              <a:t>4/19/2024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21519" y="227082"/>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343569862"/>
              </p:ext>
            </p:extLst>
          </p:nvPr>
        </p:nvGraphicFramePr>
        <p:xfrm>
          <a:off x="1156996" y="1360818"/>
          <a:ext cx="6096000" cy="2059178"/>
        </p:xfrm>
        <a:graphic>
          <a:graphicData uri="http://schemas.openxmlformats.org/drawingml/2006/table">
            <a:tbl>
              <a:tblPr firstRow="1" bandRow="1">
                <a:tableStyleId>{1D3205E1-8B83-452B-8570-0B3C4014EAE2}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pPr algn="ctr">
                        <a:lnSpc>
                          <a:spcPct val="107000"/>
                        </a:lnSpc>
                        <a:spcAft>
                          <a:spcPts val="8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Quingguo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Bizhen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Lian, Ping Cao, Yong Sang,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Wanli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Huang, and Liang Qi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PDFM(Privacy-free Data Fusion and Mining) used data integration and mining solution for better services.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Provides a health-services platform.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Time-Efficient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 Privacy-preserving platform.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Less performance in privacy protection.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 does not focus on fusing different privacy protection solutions.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5489543"/>
                  </a:ext>
                </a:extLst>
              </a:tr>
            </a:tbl>
          </a:graphicData>
        </a:graphic>
      </p:graphicFrame>
      <p:sp>
        <p:nvSpPr>
          <p:cNvPr id="4" name="Date Placeholder 3"/>
          <p:cNvSpPr>
            <a:spLocks noGrp="1"/>
          </p:cNvSpPr>
          <p:nvPr>
            <p:ph type="dt" idx="10"/>
          </p:nvPr>
        </p:nvSpPr>
        <p:spPr/>
        <p:txBody>
          <a:bodyPr/>
          <a:lstStyle/>
          <a:p>
            <a:fld id="{632A1D68-43CA-45FC-A47C-7E83FB7C746E}" type="datetime1">
              <a:rPr lang="en-US" smtClean="0"/>
              <a:t>4/19/2024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6335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71513" y="257175"/>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244009" y="1232922"/>
            <a:ext cx="6655982" cy="2677656"/>
          </a:xfrm>
          <a:prstGeom prst="rect">
            <a:avLst/>
          </a:prstGeom>
          <a:noFill/>
        </p:spPr>
        <p:txBody>
          <a:bodyPr wrap="square" rtlCol="0">
            <a:spAutoFit/>
          </a:bodyPr>
          <a:lstStyle/>
          <a:p>
            <a:r>
              <a:rPr lang="en-US" dirty="0">
                <a:latin typeface="Bookman Old Style" panose="02050604050505020204" pitchFamily="18" charset="0"/>
              </a:rPr>
              <a:t>We are developing an application where the patient records  are computer based and can be shared and searched. We are basing our application on the paper published by </a:t>
            </a:r>
            <a:r>
              <a:rPr lang="en-US" dirty="0" err="1">
                <a:latin typeface="Bookman Old Style" panose="02050604050505020204" pitchFamily="18" charset="0"/>
              </a:rPr>
              <a:t>Quingguo</a:t>
            </a:r>
            <a:r>
              <a:rPr lang="en-US" dirty="0">
                <a:latin typeface="Bookman Old Style" panose="02050604050505020204" pitchFamily="18" charset="0"/>
              </a:rPr>
              <a:t> Zhang, </a:t>
            </a:r>
            <a:r>
              <a:rPr lang="en-US" dirty="0" err="1">
                <a:latin typeface="Bookman Old Style" panose="02050604050505020204" pitchFamily="18" charset="0"/>
              </a:rPr>
              <a:t>Bizhen</a:t>
            </a:r>
            <a:r>
              <a:rPr lang="en-US" dirty="0">
                <a:latin typeface="Bookman Old Style" panose="02050604050505020204" pitchFamily="18" charset="0"/>
              </a:rPr>
              <a:t> Lian, Ping Cao, Yong Sang, </a:t>
            </a:r>
            <a:r>
              <a:rPr lang="en-US" dirty="0" err="1">
                <a:latin typeface="Bookman Old Style" panose="02050604050505020204" pitchFamily="18" charset="0"/>
              </a:rPr>
              <a:t>Wanli</a:t>
            </a:r>
            <a:r>
              <a:rPr lang="en-US" dirty="0">
                <a:latin typeface="Bookman Old Style" panose="02050604050505020204" pitchFamily="18" charset="0"/>
              </a:rPr>
              <a:t> Huang, and Liang Qi, where they used PDFM(Privacy-free Data Fusion and Mining) used data integration and mining solution. The problem with their method is it provides Less performance in privacy protection and it does not focus on fusing different privacy protection solutions. In our project we are providing a platform for the records to be accessed and we are providing better security. We are also summarizing the data which may help in emergencies.</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642937" y="1007269"/>
            <a:ext cx="7529513" cy="3539430"/>
          </a:xfrm>
          <a:prstGeom prst="rect">
            <a:avLst/>
          </a:prstGeom>
          <a:noFill/>
        </p:spPr>
        <p:txBody>
          <a:bodyPr wrap="square" rtlCol="0">
            <a:spAutoFit/>
          </a:bodyPr>
          <a:lstStyle/>
          <a:p>
            <a:r>
              <a:rPr lang="en-US" dirty="0">
                <a:latin typeface="Bookman Old Style" panose="02050604050505020204" pitchFamily="18" charset="0"/>
              </a:rPr>
              <a:t>The key challenges identified in the current healthcare data management system include accessibility, potential vulnerabilities, and a lack of optimization for emergency scenarios. To address these issues, our solution leverages the React framework for its speed and efficiency, ensuring a user-friendly experience for both healthcare professionals and patients.</a:t>
            </a:r>
          </a:p>
          <a:p>
            <a:endParaRPr lang="en-US" dirty="0">
              <a:latin typeface="Bookman Old Style" panose="02050604050505020204" pitchFamily="18" charset="0"/>
            </a:endParaRPr>
          </a:p>
          <a:p>
            <a:r>
              <a:rPr lang="en-US" dirty="0">
                <a:latin typeface="Bookman Old Style" panose="02050604050505020204" pitchFamily="18" charset="0"/>
              </a:rPr>
              <a:t>To manage and organize the records efficiently, we have integrated an SQLite database and utilized Flask to create streamlined APIs. This combination allows for quick and reliable retrieval of medical information, crucial for prompt decision-making in emergency cases.</a:t>
            </a:r>
          </a:p>
          <a:p>
            <a:endParaRPr lang="en-US" dirty="0">
              <a:latin typeface="Bookman Old Style" panose="02050604050505020204" pitchFamily="18" charset="0"/>
            </a:endParaRPr>
          </a:p>
          <a:p>
            <a:r>
              <a:rPr lang="en-US" dirty="0">
                <a:latin typeface="Bookman Old Style" panose="02050604050505020204" pitchFamily="18" charset="0"/>
              </a:rPr>
              <a:t>Recognizing the significance of data summarization for treatment in emergency situations, we have incorporated Natural Language Processing (NLP) techniques. These techniques enable the automatic summarization of records, ensuring that essential information is readily available to healthcare practitioners, expediting the treatment process.</a:t>
            </a:r>
          </a:p>
        </p:txBody>
      </p:sp>
      <p:sp>
        <p:nvSpPr>
          <p:cNvPr id="3" name="Date Placeholder 2"/>
          <p:cNvSpPr>
            <a:spLocks noGrp="1"/>
          </p:cNvSpPr>
          <p:nvPr>
            <p:ph type="dt" idx="10"/>
          </p:nvPr>
        </p:nvSpPr>
        <p:spPr/>
        <p:txBody>
          <a:bodyPr/>
          <a:lstStyle/>
          <a:p>
            <a:fld id="{C5FEAA23-0A82-400D-B54A-8AAC8D88A13B}" type="datetime1">
              <a:rPr lang="en-US" smtClean="0"/>
              <a:t>4/19/2024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1085850" y="1061963"/>
            <a:ext cx="6307931" cy="3023223"/>
          </a:xfrm>
          <a:prstGeom prst="rect">
            <a:avLst/>
          </a:prstGeom>
          <a:noFill/>
          <a:ln>
            <a:noFill/>
          </a:ln>
        </p:spPr>
        <p:txBody>
          <a:bodyPr spcFirstLastPara="1" wrap="square" lIns="91425" tIns="45700" rIns="91425" bIns="45700" anchor="t" anchorCtr="0">
            <a:spAutoFit/>
          </a:bodyPr>
          <a:lstStyle/>
          <a:p>
            <a:pPr marL="228600">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With the old models not being as efficient for the population of India, we came up with the modifications proposing our model which focuses on easy access to the records through our web application. We used the React framework to build our fast and efficient application. To store the data of the records we used SQLite database and flask to create efficient APIs. We also used NLP to summarize the records for easy access and faster treatment in emergency cases. The main focus is on the encryption and the compression of data so that it is safe from any kind of vulnerabilities.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a:p>
            <a:pPr marL="0" marR="0" lvl="0" indent="0" algn="ctr" rtl="0">
              <a:lnSpc>
                <a:spcPct val="100000"/>
              </a:lnSpc>
              <a:spcBef>
                <a:spcPts val="0"/>
              </a:spcBef>
              <a:spcAft>
                <a:spcPts val="0"/>
              </a:spcAft>
              <a:buClr>
                <a:srgbClr val="000000"/>
              </a:buClr>
              <a:buSzPts val="2000"/>
              <a:buFont typeface="Noto Sans Symbols"/>
              <a:buNone/>
            </a:pPr>
            <a:endParaRPr lang="en-IN"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4/19/2024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1538" y="335756"/>
            <a:ext cx="6117431" cy="837258"/>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678656" y="1400339"/>
            <a:ext cx="7543800" cy="3279103"/>
          </a:xfrm>
          <a:prstGeom prst="rect">
            <a:avLst/>
          </a:prstGeom>
          <a:noFill/>
        </p:spPr>
        <p:txBody>
          <a:bodyPr wrap="square" rtlCol="0">
            <a:spAutoFit/>
          </a:bodyPr>
          <a:lstStyle/>
          <a:p>
            <a:pPr marL="228600">
              <a:lnSpc>
                <a:spcPct val="107000"/>
              </a:lnSpc>
              <a:spcAft>
                <a:spcPts val="800"/>
              </a:spcAft>
            </a:pPr>
            <a:r>
              <a:rPr lang="en-US" kern="100" dirty="0">
                <a:effectLst/>
                <a:latin typeface="Bookman Old Style" panose="02050604050505020204" pitchFamily="18" charset="0"/>
                <a:ea typeface="Calibri" panose="020F0502020204030204" pitchFamily="34" charset="0"/>
                <a:cs typeface="Times New Roman" panose="02020603050405020304" pitchFamily="18" charset="0"/>
              </a:rPr>
              <a:t>Our project is centered around integrating existing CPR (Computer-based Patient Record) systems from various hospitals, aiming to establish a unified platform for effortless data sharing and collaboration. The objective is to create a common ground that simplifies the exchange of patient information across different healthcare institutions.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kern="100" dirty="0">
                <a:effectLst/>
                <a:latin typeface="Bookman Old Style" panose="02050604050505020204" pitchFamily="18" charset="0"/>
                <a:ea typeface="Calibri" panose="020F0502020204030204" pitchFamily="34" charset="0"/>
                <a:cs typeface="Times New Roman" panose="02020603050405020304" pitchFamily="18" charset="0"/>
              </a:rPr>
              <a:t>From a user standpoint, our application offers several features. Users can access their personal information, health data, and hospital-specific reports. This empowers individuals to stay informed about their medical history and make well-informed choices regarding their health. Additionally, the benefits extend to hospitals. Medical institutions can gain comprehensive insights into a patient's medical journey across different hospitals. This holistic view can significantly impact future treatments and overall patient care.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4/19/2024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1538" y="335756"/>
            <a:ext cx="6117431" cy="837258"/>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871538" y="1400339"/>
            <a:ext cx="7458075" cy="3279103"/>
          </a:xfrm>
          <a:prstGeom prst="rect">
            <a:avLst/>
          </a:prstGeom>
          <a:noFill/>
        </p:spPr>
        <p:txBody>
          <a:bodyPr wrap="square" rtlCol="0">
            <a:spAutoFit/>
          </a:bodyPr>
          <a:lstStyle/>
          <a:p>
            <a:pPr marL="228600">
              <a:lnSpc>
                <a:spcPct val="107000"/>
              </a:lnSpc>
              <a:spcAft>
                <a:spcPts val="800"/>
              </a:spcAft>
            </a:pPr>
            <a:r>
              <a:rPr lang="en-US" sz="1400" kern="100" dirty="0">
                <a:effectLst/>
                <a:latin typeface="Bookman Old Style" panose="02050604050505020204" pitchFamily="18" charset="0"/>
                <a:ea typeface="Calibri" panose="020F0502020204030204" pitchFamily="34" charset="0"/>
                <a:cs typeface="Times New Roman" panose="02020603050405020304" pitchFamily="18" charset="0"/>
              </a:rPr>
              <a:t>The main focus is on the encryption, compression, and summary of data which helps protect the data from any threats and the summarization of the records can be easily understood by the patient as well as the doctors. These additional features in our application will help the treatments, especially in emergency cases to be done faster and the patient records are not vulnerable to any kind of attacks that allow only the patients and the doctors to access the records.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The primary emphasis lies in the meticulous implementation of encryption, compression, and data summarization protocols, fortifying the security and accessibility of sensitive information within our application. These enhanced features are strategically designed to shield data from potential threats, ensuring that patient records remain impervious to unauthorized access and malicious attacks.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4/19/2024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67555664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1589</Words>
  <Application>Microsoft Office PowerPoint</Application>
  <PresentationFormat>On-screen Show (16:9)</PresentationFormat>
  <Paragraphs>142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Noto Sans Symbols</vt:lpstr>
      <vt:lpstr>Symbol</vt:lpstr>
      <vt:lpstr>Times New Roman</vt:lpstr>
      <vt:lpstr>Trebuchet MS</vt:lpstr>
      <vt:lpstr>Bookman Old Style</vt:lpstr>
      <vt:lpstr>Calibri</vt:lpstr>
      <vt:lpstr>Arial</vt:lpstr>
      <vt:lpstr>1_Office Theme</vt:lpstr>
      <vt:lpstr>A Seminar on Enhancing Healthcare - Seamless Integration of Computer-Based Medical Data</vt:lpstr>
      <vt:lpstr>Introduction</vt:lpstr>
      <vt:lpstr>Literature </vt:lpstr>
      <vt:lpstr>Literature(cont..) selected strategy:</vt:lpstr>
      <vt:lpstr>Problem Statement</vt:lpstr>
      <vt:lpstr>Problem Illustration</vt:lpstr>
      <vt:lpstr>Proposed Method</vt:lpstr>
      <vt:lpstr>Proposed Method Illustration</vt:lpstr>
      <vt:lpstr>Proposed Method Illustration</vt:lpstr>
      <vt:lpstr>Proposed Method Illustration</vt:lpstr>
      <vt:lpstr>Proposed Method Illustration</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sandeep reddy</cp:lastModifiedBy>
  <cp:revision>19</cp:revision>
  <dcterms:modified xsi:type="dcterms:W3CDTF">2024-04-19T15:37:44Z</dcterms:modified>
</cp:coreProperties>
</file>