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7" r:id="rId2"/>
    <p:sldId id="258" r:id="rId3"/>
    <p:sldId id="256" r:id="rId4"/>
    <p:sldId id="270" r:id="rId5"/>
    <p:sldId id="260" r:id="rId6"/>
    <p:sldId id="262" r:id="rId7"/>
    <p:sldId id="271" r:id="rId8"/>
    <p:sldId id="272" r:id="rId9"/>
    <p:sldId id="265" r:id="rId10"/>
    <p:sldId id="259" r:id="rId11"/>
    <p:sldId id="266" r:id="rId12"/>
    <p:sldId id="267" r:id="rId13"/>
    <p:sldId id="268" r:id="rId14"/>
    <p:sldId id="261" r:id="rId15"/>
    <p:sldId id="263" r:id="rId16"/>
    <p:sldId id="274" r:id="rId17"/>
    <p:sldId id="275" r:id="rId18"/>
  </p:sldIdLst>
  <p:sldSz cx="9144000" cy="5143500" type="screen16x9"/>
  <p:notesSz cx="6858000" cy="9144000"/>
  <p:embeddedFontLst>
    <p:embeddedFont>
      <p:font typeface="Bookman Old Style" panose="02050604050505020204" pitchFamily="18"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77"/>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79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992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35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091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83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957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328018" y="1664494"/>
            <a:ext cx="8229600" cy="713155"/>
          </a:xfrm>
        </p:spPr>
        <p:txBody>
          <a:bodyPr/>
          <a:lstStyle/>
          <a:p>
            <a:r>
              <a:rPr lang="en-US" sz="3200" b="1" dirty="0">
                <a:effectLst/>
                <a:latin typeface="Bookman Old Style" panose="02050604050505020204" pitchFamily="18" charset="0"/>
                <a:ea typeface="Times New Roman" panose="02020603050405020304" pitchFamily="18" charset="0"/>
              </a:rPr>
              <a:t>Integrated Electronic Health Records (EHR) Platform: Enhancing Patient-Centric Healthcare Management</a:t>
            </a:r>
            <a:br>
              <a:rPr lang="en-IN" sz="1800" dirty="0">
                <a:effectLst/>
                <a:latin typeface="Bookman Old Style" panose="02050604050505020204" pitchFamily="18" charset="0"/>
                <a:ea typeface="Times New Roman" panose="02020603050405020304" pitchFamily="18" charset="0"/>
              </a:rPr>
            </a:br>
            <a:endParaRPr lang="en-US" sz="3600" dirty="0">
              <a:latin typeface="Bookman Old Style" panose="02050604050505020204" pitchFamily="18" charset="0"/>
            </a:endParaRPr>
          </a:p>
        </p:txBody>
      </p:sp>
      <p:sp>
        <p:nvSpPr>
          <p:cNvPr id="3" name="TextBox 2"/>
          <p:cNvSpPr txBox="1"/>
          <p:nvPr/>
        </p:nvSpPr>
        <p:spPr>
          <a:xfrm>
            <a:off x="267172" y="3024106"/>
            <a:ext cx="4175646" cy="1169551"/>
          </a:xfrm>
          <a:prstGeom prst="rect">
            <a:avLst/>
          </a:prstGeom>
          <a:noFill/>
        </p:spPr>
        <p:txBody>
          <a:bodyPr wrap="square" rtlCol="0">
            <a:spAutoFit/>
          </a:bodyPr>
          <a:lstStyle/>
          <a:p>
            <a:r>
              <a:rPr lang="en-US" dirty="0">
                <a:latin typeface="Bookman Old Style" panose="02050604050505020204" pitchFamily="18" charset="0"/>
              </a:rPr>
              <a:t>Team Details </a:t>
            </a:r>
          </a:p>
          <a:p>
            <a:pPr marL="342900" indent="-342900">
              <a:buFont typeface="+mj-lt"/>
              <a:buAutoNum type="arabicPeriod"/>
            </a:pPr>
            <a:r>
              <a:rPr lang="en-US" dirty="0">
                <a:latin typeface="Bookman Old Style" panose="02050604050505020204" pitchFamily="18" charset="0"/>
              </a:rPr>
              <a:t>K. Sai Sandeep Reddy(20EG105123)</a:t>
            </a:r>
          </a:p>
          <a:p>
            <a:pPr marL="342900" indent="-342900">
              <a:buFont typeface="+mj-lt"/>
              <a:buAutoNum type="arabicPeriod"/>
            </a:pPr>
            <a:r>
              <a:rPr lang="en-US" dirty="0">
                <a:latin typeface="Bookman Old Style" panose="02050604050505020204" pitchFamily="18" charset="0"/>
              </a:rPr>
              <a:t>P. Meghana Reddy(20EG105136)</a:t>
            </a:r>
          </a:p>
          <a:p>
            <a:pPr marL="342900" indent="-342900">
              <a:buFont typeface="+mj-lt"/>
              <a:buAutoNum type="arabicPeriod"/>
            </a:pPr>
            <a:r>
              <a:rPr lang="en-US" dirty="0">
                <a:latin typeface="Bookman Old Style" panose="02050604050505020204" pitchFamily="18" charset="0"/>
              </a:rPr>
              <a:t>Siddharth Thirkateh(20EG105146)</a:t>
            </a:r>
          </a:p>
          <a:p>
            <a:pPr marL="342900" indent="-342900">
              <a:buFont typeface="+mj-lt"/>
              <a:buAutoNum type="arabicPeriod"/>
            </a:pPr>
            <a:r>
              <a:rPr lang="en-US" dirty="0">
                <a:latin typeface="Bookman Old Style" panose="02050604050505020204" pitchFamily="18" charset="0"/>
              </a:rPr>
              <a:t>V. Rishikesh(20EG105159)</a:t>
            </a:r>
          </a:p>
        </p:txBody>
      </p:sp>
      <p:sp>
        <p:nvSpPr>
          <p:cNvPr id="8" name="TextBox 7"/>
          <p:cNvSpPr txBox="1"/>
          <p:nvPr/>
        </p:nvSpPr>
        <p:spPr>
          <a:xfrm>
            <a:off x="5470632" y="3239550"/>
            <a:ext cx="2070599" cy="738664"/>
          </a:xfrm>
          <a:prstGeom prst="rect">
            <a:avLst/>
          </a:prstGeom>
          <a:noFill/>
        </p:spPr>
        <p:txBody>
          <a:bodyPr wrap="square" rtlCol="0">
            <a:spAutoFit/>
          </a:bodyPr>
          <a:lstStyle/>
          <a:p>
            <a:r>
              <a:rPr lang="en-US" dirty="0">
                <a:latin typeface="Bookman Old Style" panose="02050604050505020204" pitchFamily="18" charset="0"/>
              </a:rPr>
              <a:t>Project Supervisor </a:t>
            </a:r>
          </a:p>
          <a:p>
            <a:r>
              <a:rPr lang="en-US" dirty="0">
                <a:latin typeface="Bookman Old Style" panose="02050604050505020204" pitchFamily="18" charset="0"/>
              </a:rPr>
              <a:t>Mr. MADAR BANDU</a:t>
            </a:r>
          </a:p>
          <a:p>
            <a:r>
              <a:rPr lang="en-US" dirty="0">
                <a:latin typeface="Bookman Old Style" panose="02050604050505020204" pitchFamily="18" charset="0"/>
              </a:rPr>
              <a:t>Assistant Professor</a:t>
            </a:r>
          </a:p>
        </p:txBody>
      </p:sp>
      <p:sp>
        <p:nvSpPr>
          <p:cNvPr id="4" name="Date Placeholder 3"/>
          <p:cNvSpPr>
            <a:spLocks noGrp="1"/>
          </p:cNvSpPr>
          <p:nvPr>
            <p:ph type="dt" idx="10"/>
          </p:nvPr>
        </p:nvSpPr>
        <p:spPr/>
        <p:txBody>
          <a:bodyPr/>
          <a:lstStyle/>
          <a:p>
            <a:r>
              <a:rPr lang="en-US" dirty="0"/>
              <a:t>26-03-2024</a:t>
            </a:r>
          </a:p>
        </p:txBody>
      </p:sp>
      <p:sp>
        <p:nvSpPr>
          <p:cNvPr id="5" name="Footer Placeholder 4"/>
          <p:cNvSpPr>
            <a:spLocks noGrp="1"/>
          </p:cNvSpPr>
          <p:nvPr>
            <p:ph type="ftr" idx="11"/>
          </p:nvPr>
        </p:nvSpPr>
        <p:spPr>
          <a:xfrm>
            <a:off x="2478881" y="4767264"/>
            <a:ext cx="3540919" cy="273900"/>
          </a:xfrm>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2" name="Title 1"/>
          <p:cNvSpPr>
            <a:spLocks noGrp="1"/>
          </p:cNvSpPr>
          <p:nvPr>
            <p:ph type="title"/>
          </p:nvPr>
        </p:nvSpPr>
        <p:spPr>
          <a:xfrm>
            <a:off x="1078706" y="166629"/>
            <a:ext cx="6117431" cy="627321"/>
          </a:xfrm>
        </p:spPr>
        <p:txBody>
          <a:bodyPr/>
          <a:lstStyle/>
          <a:p>
            <a:r>
              <a:rPr lang="en-US" sz="3600" dirty="0">
                <a:latin typeface="Bookman Old Style" panose="02050604050505020204" pitchFamily="18" charset="0"/>
              </a:rPr>
              <a:t>Experiment Screenshots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a:xfrm>
            <a:off x="2657475" y="4767264"/>
            <a:ext cx="3362325" cy="273900"/>
          </a:xfrm>
        </p:spPr>
        <p:txBody>
          <a:bodyPr/>
          <a:lstStyle/>
          <a:p>
            <a:r>
              <a:rPr lang="en-US" dirty="0"/>
              <a:t>Department of Computer Science and Engineering</a:t>
            </a:r>
          </a:p>
        </p:txBody>
      </p:sp>
      <p:pic>
        <p:nvPicPr>
          <p:cNvPr id="3" name="Picture 2">
            <a:extLst>
              <a:ext uri="{FF2B5EF4-FFF2-40B4-BE49-F238E27FC236}">
                <a16:creationId xmlns:a16="http://schemas.microsoft.com/office/drawing/2014/main" id="{BD96D670-0DE6-AA64-4B77-54B7C9815E2F}"/>
              </a:ext>
            </a:extLst>
          </p:cNvPr>
          <p:cNvPicPr>
            <a:picLocks noChangeAspect="1"/>
          </p:cNvPicPr>
          <p:nvPr/>
        </p:nvPicPr>
        <p:blipFill>
          <a:blip r:embed="rId3"/>
          <a:stretch>
            <a:fillRect/>
          </a:stretch>
        </p:blipFill>
        <p:spPr>
          <a:xfrm>
            <a:off x="676255" y="904938"/>
            <a:ext cx="2633700" cy="1353429"/>
          </a:xfrm>
          <a:prstGeom prst="rect">
            <a:avLst/>
          </a:prstGeom>
        </p:spPr>
      </p:pic>
      <p:pic>
        <p:nvPicPr>
          <p:cNvPr id="5" name="Picture 4">
            <a:extLst>
              <a:ext uri="{FF2B5EF4-FFF2-40B4-BE49-F238E27FC236}">
                <a16:creationId xmlns:a16="http://schemas.microsoft.com/office/drawing/2014/main" id="{B4CCD802-FFD1-B46A-3C22-7FAFE4EFE379}"/>
              </a:ext>
            </a:extLst>
          </p:cNvPr>
          <p:cNvPicPr>
            <a:picLocks noChangeAspect="1"/>
          </p:cNvPicPr>
          <p:nvPr/>
        </p:nvPicPr>
        <p:blipFill>
          <a:blip r:embed="rId4"/>
          <a:stretch>
            <a:fillRect/>
          </a:stretch>
        </p:blipFill>
        <p:spPr>
          <a:xfrm>
            <a:off x="5224768" y="899385"/>
            <a:ext cx="2633700" cy="1347333"/>
          </a:xfrm>
          <a:prstGeom prst="rect">
            <a:avLst/>
          </a:prstGeom>
        </p:spPr>
      </p:pic>
      <p:pic>
        <p:nvPicPr>
          <p:cNvPr id="7" name="Picture 6">
            <a:extLst>
              <a:ext uri="{FF2B5EF4-FFF2-40B4-BE49-F238E27FC236}">
                <a16:creationId xmlns:a16="http://schemas.microsoft.com/office/drawing/2014/main" id="{9FB41AAE-1B76-DCA7-E8AE-BF576D86B004}"/>
              </a:ext>
            </a:extLst>
          </p:cNvPr>
          <p:cNvPicPr>
            <a:picLocks noChangeAspect="1"/>
          </p:cNvPicPr>
          <p:nvPr/>
        </p:nvPicPr>
        <p:blipFill>
          <a:blip r:embed="rId5"/>
          <a:stretch>
            <a:fillRect/>
          </a:stretch>
        </p:blipFill>
        <p:spPr>
          <a:xfrm>
            <a:off x="676255" y="2759682"/>
            <a:ext cx="2633699" cy="1506266"/>
          </a:xfrm>
          <a:prstGeom prst="rect">
            <a:avLst/>
          </a:prstGeom>
        </p:spPr>
      </p:pic>
      <p:pic>
        <p:nvPicPr>
          <p:cNvPr id="8" name="Picture 7">
            <a:extLst>
              <a:ext uri="{FF2B5EF4-FFF2-40B4-BE49-F238E27FC236}">
                <a16:creationId xmlns:a16="http://schemas.microsoft.com/office/drawing/2014/main" id="{81D17E53-9683-1F40-A1A7-4D78098E68B2}"/>
              </a:ext>
            </a:extLst>
          </p:cNvPr>
          <p:cNvPicPr>
            <a:picLocks noChangeAspect="1"/>
          </p:cNvPicPr>
          <p:nvPr/>
        </p:nvPicPr>
        <p:blipFill>
          <a:blip r:embed="rId6"/>
          <a:stretch>
            <a:fillRect/>
          </a:stretch>
        </p:blipFill>
        <p:spPr>
          <a:xfrm>
            <a:off x="5215317" y="2772059"/>
            <a:ext cx="2675765" cy="1506266"/>
          </a:xfrm>
          <a:prstGeom prst="rect">
            <a:avLst/>
          </a:prstGeom>
        </p:spPr>
      </p:pic>
      <p:sp>
        <p:nvSpPr>
          <p:cNvPr id="9" name="TextBox 8">
            <a:extLst>
              <a:ext uri="{FF2B5EF4-FFF2-40B4-BE49-F238E27FC236}">
                <a16:creationId xmlns:a16="http://schemas.microsoft.com/office/drawing/2014/main" id="{DFBE0817-AAD2-6EA6-50F1-4349D378AEF3}"/>
              </a:ext>
            </a:extLst>
          </p:cNvPr>
          <p:cNvSpPr txBox="1"/>
          <p:nvPr/>
        </p:nvSpPr>
        <p:spPr>
          <a:xfrm>
            <a:off x="676255" y="2258367"/>
            <a:ext cx="2633699" cy="307777"/>
          </a:xfrm>
          <a:prstGeom prst="rect">
            <a:avLst/>
          </a:prstGeom>
          <a:noFill/>
        </p:spPr>
        <p:txBody>
          <a:bodyPr wrap="square" rtlCol="0">
            <a:spAutoFit/>
          </a:bodyPr>
          <a:lstStyle/>
          <a:p>
            <a:r>
              <a:rPr lang="en-IN" dirty="0">
                <a:latin typeface="Bookman Old Style" panose="02050604050505020204" pitchFamily="18" charset="0"/>
              </a:rPr>
              <a:t>1. Access Medical Records</a:t>
            </a:r>
          </a:p>
        </p:txBody>
      </p:sp>
      <p:sp>
        <p:nvSpPr>
          <p:cNvPr id="10" name="TextBox 9">
            <a:extLst>
              <a:ext uri="{FF2B5EF4-FFF2-40B4-BE49-F238E27FC236}">
                <a16:creationId xmlns:a16="http://schemas.microsoft.com/office/drawing/2014/main" id="{479A46BC-7D39-39CE-2B09-0CD38CAA9700}"/>
              </a:ext>
            </a:extLst>
          </p:cNvPr>
          <p:cNvSpPr txBox="1"/>
          <p:nvPr/>
        </p:nvSpPr>
        <p:spPr>
          <a:xfrm>
            <a:off x="5182703" y="2258367"/>
            <a:ext cx="2675765" cy="307777"/>
          </a:xfrm>
          <a:prstGeom prst="rect">
            <a:avLst/>
          </a:prstGeom>
          <a:noFill/>
        </p:spPr>
        <p:txBody>
          <a:bodyPr wrap="square" rtlCol="0">
            <a:spAutoFit/>
          </a:bodyPr>
          <a:lstStyle/>
          <a:p>
            <a:r>
              <a:rPr lang="en-IN" dirty="0">
                <a:latin typeface="Bookman Old Style" panose="02050604050505020204" pitchFamily="18" charset="0"/>
              </a:rPr>
              <a:t>2.General Details of Patient</a:t>
            </a:r>
          </a:p>
        </p:txBody>
      </p:sp>
      <p:sp>
        <p:nvSpPr>
          <p:cNvPr id="11" name="TextBox 10">
            <a:extLst>
              <a:ext uri="{FF2B5EF4-FFF2-40B4-BE49-F238E27FC236}">
                <a16:creationId xmlns:a16="http://schemas.microsoft.com/office/drawing/2014/main" id="{468AF692-2AED-5FA7-75AD-C60D80370B01}"/>
              </a:ext>
            </a:extLst>
          </p:cNvPr>
          <p:cNvSpPr txBox="1"/>
          <p:nvPr/>
        </p:nvSpPr>
        <p:spPr>
          <a:xfrm>
            <a:off x="650062" y="4305597"/>
            <a:ext cx="2709883" cy="307777"/>
          </a:xfrm>
          <a:prstGeom prst="rect">
            <a:avLst/>
          </a:prstGeom>
          <a:noFill/>
        </p:spPr>
        <p:txBody>
          <a:bodyPr wrap="square" rtlCol="0">
            <a:spAutoFit/>
          </a:bodyPr>
          <a:lstStyle/>
          <a:p>
            <a:r>
              <a:rPr lang="en-IN" dirty="0">
                <a:latin typeface="Bookman Old Style" panose="02050604050505020204" pitchFamily="18" charset="0"/>
              </a:rPr>
              <a:t>3. Upload Records</a:t>
            </a:r>
          </a:p>
        </p:txBody>
      </p:sp>
      <p:sp>
        <p:nvSpPr>
          <p:cNvPr id="12" name="TextBox 11">
            <a:extLst>
              <a:ext uri="{FF2B5EF4-FFF2-40B4-BE49-F238E27FC236}">
                <a16:creationId xmlns:a16="http://schemas.microsoft.com/office/drawing/2014/main" id="{50E03D92-5709-E4D1-9801-EAC8CDD6ABCD}"/>
              </a:ext>
            </a:extLst>
          </p:cNvPr>
          <p:cNvSpPr txBox="1"/>
          <p:nvPr/>
        </p:nvSpPr>
        <p:spPr>
          <a:xfrm>
            <a:off x="5215317" y="4305597"/>
            <a:ext cx="2666314" cy="307777"/>
          </a:xfrm>
          <a:prstGeom prst="rect">
            <a:avLst/>
          </a:prstGeom>
          <a:noFill/>
        </p:spPr>
        <p:txBody>
          <a:bodyPr wrap="square" rtlCol="0">
            <a:spAutoFit/>
          </a:bodyPr>
          <a:lstStyle/>
          <a:p>
            <a:r>
              <a:rPr lang="en-IN" dirty="0">
                <a:latin typeface="Bookman Old Style" panose="02050604050505020204" pitchFamily="18" charset="0"/>
              </a:rPr>
              <a:t>4.Encryption in Database</a:t>
            </a:r>
          </a:p>
        </p:txBody>
      </p:sp>
    </p:spTree>
    <p:extLst>
      <p:ext uri="{BB962C8B-B14F-4D97-AF65-F5344CB8AC3E}">
        <p14:creationId xmlns:p14="http://schemas.microsoft.com/office/powerpoint/2010/main" val="429344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a:xfrm>
            <a:off x="2671763" y="4767264"/>
            <a:ext cx="3348037"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C30D8FA5-ECE4-1D26-3869-9FD65B03E9AA}"/>
              </a:ext>
            </a:extLst>
          </p:cNvPr>
          <p:cNvSpPr txBox="1"/>
          <p:nvPr/>
        </p:nvSpPr>
        <p:spPr>
          <a:xfrm>
            <a:off x="978694" y="1021556"/>
            <a:ext cx="7008310" cy="3262432"/>
          </a:xfrm>
          <a:prstGeom prst="rect">
            <a:avLst/>
          </a:prstGeom>
          <a:noFill/>
        </p:spPr>
        <p:txBody>
          <a:bodyPr wrap="square" rtlCol="0">
            <a:spAutoFit/>
          </a:bodyPr>
          <a:lstStyle/>
          <a:p>
            <a:pPr marL="80645" marR="26670" algn="just">
              <a:spcBef>
                <a:spcPts val="310"/>
              </a:spcBef>
              <a:spcAft>
                <a:spcPts val="0"/>
              </a:spcAft>
            </a:pPr>
            <a:r>
              <a:rPr lang="en-US" b="1" i="1" dirty="0">
                <a:solidFill>
                  <a:srgbClr val="0D0D0D"/>
                </a:solidFill>
                <a:latin typeface="Bookman Old Style" panose="02050604050505020204" pitchFamily="18" charset="0"/>
                <a:ea typeface="Times New Roman" panose="02020603050405020304" pitchFamily="18" charset="0"/>
              </a:rPr>
              <a:t>Security of Medical records:</a:t>
            </a:r>
            <a:endParaRPr lang="en-US" b="1" i="1" dirty="0">
              <a:solidFill>
                <a:srgbClr val="0D0D0D"/>
              </a:solidFill>
              <a:effectLst/>
              <a:latin typeface="Bookman Old Style" panose="02050604050505020204" pitchFamily="18" charset="0"/>
              <a:ea typeface="Times New Roman" panose="02020603050405020304" pitchFamily="18" charset="0"/>
            </a:endParaRPr>
          </a:p>
          <a:p>
            <a:pPr marL="80645" marR="26670" algn="just">
              <a:spcBef>
                <a:spcPts val="310"/>
              </a:spcBef>
              <a:spcAft>
                <a:spcPts val="0"/>
              </a:spcAft>
            </a:pPr>
            <a:r>
              <a:rPr lang="en-US" b="1" i="1" dirty="0">
                <a:solidFill>
                  <a:srgbClr val="0D0D0D"/>
                </a:solidFill>
                <a:effectLst/>
                <a:latin typeface="Bookman Old Style" panose="02050604050505020204" pitchFamily="18" charset="0"/>
                <a:ea typeface="Times New Roman" panose="02020603050405020304" pitchFamily="18" charset="0"/>
              </a:rPr>
              <a:t>AES: </a:t>
            </a:r>
            <a:r>
              <a:rPr lang="en-US" dirty="0">
                <a:solidFill>
                  <a:srgbClr val="0D0D0D"/>
                </a:solidFill>
                <a:effectLst/>
                <a:latin typeface="Bookman Old Style" panose="02050604050505020204" pitchFamily="18" charset="0"/>
                <a:ea typeface="Times New Roman" panose="02020603050405020304" pitchFamily="18" charset="0"/>
              </a:rPr>
              <a:t>The Advanced Encryption Standard (AES) is like the guardian angel of our digital world, ensuring the safety of our sensitive information. Picture it as a master lock that operates on blocks of data, each chunk being 128 bits in size. What's impressive about AES is its adaptability, offering different key sizes of 128, 192, and 256 bits, depending on the level of security needed.</a:t>
            </a:r>
            <a:endParaRPr lang="en-IN" dirty="0">
              <a:effectLst/>
              <a:latin typeface="Bookman Old Style" panose="02050604050505020204" pitchFamily="18" charset="0"/>
              <a:ea typeface="Times New Roman" panose="02020603050405020304" pitchFamily="18" charset="0"/>
            </a:endParaRPr>
          </a:p>
          <a:p>
            <a:pPr marL="80645" marR="26670" algn="just">
              <a:spcBef>
                <a:spcPts val="310"/>
              </a:spcBef>
              <a:spcAft>
                <a:spcPts val="0"/>
              </a:spcAft>
            </a:pPr>
            <a:r>
              <a:rPr lang="en-US" dirty="0">
                <a:solidFill>
                  <a:srgbClr val="0D0D0D"/>
                </a:solidFill>
                <a:effectLst/>
                <a:latin typeface="Bookman Old Style" panose="02050604050505020204" pitchFamily="18" charset="0"/>
                <a:ea typeface="Times New Roman" panose="02020603050405020304" pitchFamily="18" charset="0"/>
              </a:rPr>
              <a:t> </a:t>
            </a:r>
            <a:endParaRPr lang="en-IN" dirty="0">
              <a:effectLst/>
              <a:latin typeface="Bookman Old Style" panose="02050604050505020204" pitchFamily="18" charset="0"/>
              <a:ea typeface="Times New Roman" panose="02020603050405020304" pitchFamily="18" charset="0"/>
            </a:endParaRPr>
          </a:p>
          <a:p>
            <a:pPr marL="80645" marR="26670" algn="just">
              <a:spcBef>
                <a:spcPts val="310"/>
              </a:spcBef>
              <a:spcAft>
                <a:spcPts val="0"/>
              </a:spcAft>
            </a:pPr>
            <a:r>
              <a:rPr lang="en-US" dirty="0">
                <a:solidFill>
                  <a:srgbClr val="0D0D0D"/>
                </a:solidFill>
                <a:effectLst/>
                <a:latin typeface="Bookman Old Style" panose="02050604050505020204" pitchFamily="18" charset="0"/>
                <a:ea typeface="Times New Roman" panose="02020603050405020304" pitchFamily="18" charset="0"/>
              </a:rPr>
              <a:t>AES follows a nifty structure called the Substitution-Permutation Network (SPN). It's like a puzzle-solving algorithm that expands the original key into a unique set of round keys. Each round involves a series of transformations—think of them as secret moves—like swapping bytes, shifting rows, mixing columns, and adding special round keys swapping bytes, shifting rows, mixing columns, and adding special round keys</a:t>
            </a:r>
            <a:endParaRPr lang="en-IN" dirty="0">
              <a:effectLst/>
              <a:latin typeface="Bookman Old Style" panose="02050604050505020204" pitchFamily="18" charset="0"/>
              <a:ea typeface="Times New Roman" panose="02020603050405020304" pitchFamily="18" charset="0"/>
            </a:endParaRPr>
          </a:p>
          <a:p>
            <a:pPr marL="80645" marR="26670" algn="just">
              <a:spcBef>
                <a:spcPts val="310"/>
              </a:spcBef>
              <a:spcAft>
                <a:spcPts val="0"/>
              </a:spcAft>
            </a:pPr>
            <a:r>
              <a:rPr lang="en-US" dirty="0">
                <a:solidFill>
                  <a:srgbClr val="0D0D0D"/>
                </a:solidFill>
                <a:effectLst/>
                <a:latin typeface="Bookman Old Style" panose="02050604050505020204" pitchFamily="18" charset="0"/>
                <a:ea typeface="Times New Roman" panose="02020603050405020304" pitchFamily="18" charset="0"/>
              </a:rPr>
              <a:t> </a:t>
            </a:r>
            <a:endParaRPr lang="en-IN" dirty="0">
              <a:effectLst/>
              <a:latin typeface="Bookman Old Style" panose="02050604050505020204" pitchFamily="18" charset="0"/>
              <a:ea typeface="Times New Roman" panose="02020603050405020304" pitchFamily="18" charset="0"/>
            </a:endParaRPr>
          </a:p>
        </p:txBody>
      </p:sp>
    </p:spTree>
    <p:extLst>
      <p:ext uri="{BB962C8B-B14F-4D97-AF65-F5344CB8AC3E}">
        <p14:creationId xmlns:p14="http://schemas.microsoft.com/office/powerpoint/2010/main" val="99103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a:xfrm>
            <a:off x="2678906" y="4767264"/>
            <a:ext cx="3340894"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60309F71-4DFB-0F2F-7195-88D51DEA6D46}"/>
              </a:ext>
            </a:extLst>
          </p:cNvPr>
          <p:cNvSpPr txBox="1"/>
          <p:nvPr/>
        </p:nvSpPr>
        <p:spPr>
          <a:xfrm>
            <a:off x="750094" y="971550"/>
            <a:ext cx="7565231" cy="3362459"/>
          </a:xfrm>
          <a:prstGeom prst="rect">
            <a:avLst/>
          </a:prstGeom>
          <a:noFill/>
        </p:spPr>
        <p:txBody>
          <a:bodyPr wrap="square" rtlCol="0">
            <a:spAutoFit/>
          </a:bodyPr>
          <a:lstStyle/>
          <a:p>
            <a:pPr marL="80645" marR="26670" algn="just">
              <a:spcBef>
                <a:spcPts val="310"/>
              </a:spcBef>
              <a:spcAft>
                <a:spcPts val="0"/>
              </a:spcAft>
            </a:pPr>
            <a:r>
              <a:rPr lang="en-US" dirty="0">
                <a:solidFill>
                  <a:srgbClr val="0D0D0D"/>
                </a:solidFill>
                <a:effectLst/>
                <a:latin typeface="Bookman Old Style" panose="02050604050505020204" pitchFamily="18" charset="0"/>
                <a:ea typeface="Times New Roman" panose="02020603050405020304" pitchFamily="18" charset="0"/>
              </a:rPr>
              <a:t>But here's where AES truly shines: its commitment to security. It's designed to be like a maze where every twist and turn makes it impossible for anyone without the key to navigate through. Even the tiniest change in the starting point—the plaintext—leads to a completely different path—the ciphertext. This complexity makes AES a formidable fortress against cyber threats.</a:t>
            </a:r>
            <a:endParaRPr lang="en-IN" dirty="0">
              <a:effectLst/>
              <a:latin typeface="Bookman Old Style" panose="02050604050505020204" pitchFamily="18" charset="0"/>
              <a:ea typeface="Times New Roman" panose="02020603050405020304" pitchFamily="18" charset="0"/>
            </a:endParaRPr>
          </a:p>
          <a:p>
            <a:pPr marL="80645" marR="26670" algn="just">
              <a:spcBef>
                <a:spcPts val="310"/>
              </a:spcBef>
              <a:spcAft>
                <a:spcPts val="0"/>
              </a:spcAft>
            </a:pPr>
            <a:r>
              <a:rPr lang="en-US" dirty="0">
                <a:solidFill>
                  <a:srgbClr val="0D0D0D"/>
                </a:solidFill>
                <a:effectLst/>
                <a:latin typeface="Bookman Old Style" panose="02050604050505020204" pitchFamily="18" charset="0"/>
                <a:ea typeface="Times New Roman" panose="02020603050405020304" pitchFamily="18" charset="0"/>
              </a:rPr>
              <a:t> </a:t>
            </a:r>
            <a:endParaRPr lang="en-IN" dirty="0">
              <a:effectLst/>
              <a:latin typeface="Bookman Old Style" panose="02050604050505020204" pitchFamily="18" charset="0"/>
              <a:ea typeface="Times New Roman" panose="02020603050405020304" pitchFamily="18" charset="0"/>
            </a:endParaRPr>
          </a:p>
          <a:p>
            <a:pPr algn="just"/>
            <a:r>
              <a:rPr lang="en-US" kern="0" dirty="0">
                <a:solidFill>
                  <a:srgbClr val="0D0D0D"/>
                </a:solidFill>
                <a:effectLst/>
                <a:latin typeface="Bookman Old Style" panose="02050604050505020204" pitchFamily="18" charset="0"/>
                <a:ea typeface="Times New Roman" panose="02020603050405020304" pitchFamily="18" charset="0"/>
              </a:rPr>
              <a:t>AES remains the go-to choose for encryption, ensuring our online conversations stay private and our personal data stays safe. So, just like we upgrade our home security systems, it's crucial to stay informed about the latest in encryption technology to keep our digital lives secure. But here's where AES truly shines: its commitment to security. It's designed to be like a maze where every twist and turn makes it impossible for anyone without the key to navigate through. Even the tiniest change in the starting point—the plaintext—leads to a completely different path—the ciphertext. This complexity makes AES a formidable fortress against cyber threats.</a:t>
            </a:r>
            <a:endParaRPr lang="en-IN"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280476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t>Experiment Results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87766DA8-B63E-089F-E524-96CDD2326A01}"/>
              </a:ext>
            </a:extLst>
          </p:cNvPr>
          <p:cNvSpPr txBox="1"/>
          <p:nvPr/>
        </p:nvSpPr>
        <p:spPr>
          <a:xfrm>
            <a:off x="992981" y="892969"/>
            <a:ext cx="6722269" cy="2882840"/>
          </a:xfrm>
          <a:prstGeom prst="rect">
            <a:avLst/>
          </a:prstGeom>
          <a:noFill/>
        </p:spPr>
        <p:txBody>
          <a:bodyPr wrap="square" rtlCol="0">
            <a:spAutoFit/>
          </a:bodyPr>
          <a:lstStyle/>
          <a:p>
            <a:pPr lvl="0" algn="just">
              <a:spcBef>
                <a:spcPts val="805"/>
              </a:spcBef>
              <a:spcAft>
                <a:spcPts val="0"/>
              </a:spcAft>
              <a:tabLst>
                <a:tab pos="1136650" algn="l"/>
              </a:tabLst>
            </a:pPr>
            <a:r>
              <a:rPr lang="en-US" b="1" i="1" dirty="0">
                <a:effectLst/>
                <a:latin typeface="Bookman Old Style" panose="02050604050505020204" pitchFamily="18" charset="0"/>
                <a:ea typeface="Times New Roman" panose="02020603050405020304" pitchFamily="18" charset="0"/>
              </a:rPr>
              <a:t>Summarization of Medical Records:</a:t>
            </a:r>
          </a:p>
          <a:p>
            <a:pPr algn="just">
              <a:spcBef>
                <a:spcPts val="805"/>
              </a:spcBef>
              <a:tabLst>
                <a:tab pos="1136650" algn="l"/>
              </a:tabLst>
            </a:pPr>
            <a:r>
              <a:rPr lang="en-US" dirty="0">
                <a:effectLst/>
                <a:latin typeface="Bookman Old Style" panose="02050604050505020204" pitchFamily="18" charset="0"/>
                <a:ea typeface="Times New Roman" panose="02020603050405020304" pitchFamily="18" charset="0"/>
              </a:rPr>
              <a:t>The summary of the patient records when either the hospital or the patient accesses the records is displayed which is an upgrade in our model. This summary was intended especially for emergencies when the procedures are needed to be performed immediately. These summaries display the essential details from the records (e.g. allergies, medications, medical history, surgeries, and more) so that the consulting doctors will not have to check the whole records before operating in emergencies. These even save money as the test results are also displayed in the summary and there is no need to repeat the tests.  This feature saves time, money and can be very helpful in emergencies. </a:t>
            </a:r>
            <a:endParaRPr lang="en-IN" dirty="0">
              <a:effectLst/>
              <a:latin typeface="Bookman Old Style" panose="02050604050505020204" pitchFamily="18" charset="0"/>
              <a:ea typeface="Times New Roman" panose="02020603050405020304" pitchFamily="18" charset="0"/>
            </a:endParaRPr>
          </a:p>
          <a:p>
            <a:pPr lvl="0" algn="just">
              <a:spcBef>
                <a:spcPts val="805"/>
              </a:spcBef>
              <a:spcAft>
                <a:spcPts val="0"/>
              </a:spcAft>
              <a:tabLst>
                <a:tab pos="1136650" algn="l"/>
              </a:tabLst>
            </a:pPr>
            <a:endParaRPr lang="en-US" b="1" i="1" dirty="0">
              <a:effectLst/>
              <a:latin typeface="Bookman Old Style" panose="02050604050505020204" pitchFamily="18" charset="0"/>
              <a:ea typeface="Times New Roman" panose="02020603050405020304" pitchFamily="18" charset="0"/>
            </a:endParaRPr>
          </a:p>
        </p:txBody>
      </p:sp>
    </p:spTree>
    <p:extLst>
      <p:ext uri="{BB962C8B-B14F-4D97-AF65-F5344CB8AC3E}">
        <p14:creationId xmlns:p14="http://schemas.microsoft.com/office/powerpoint/2010/main" val="324965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Findings </a:t>
            </a:r>
          </a:p>
        </p:txBody>
      </p:sp>
      <p:sp>
        <p:nvSpPr>
          <p:cNvPr id="6" name="Date Placeholder 5"/>
          <p:cNvSpPr>
            <a:spLocks noGrp="1"/>
          </p:cNvSpPr>
          <p:nvPr>
            <p:ph type="dt" idx="10"/>
          </p:nvPr>
        </p:nvSpPr>
        <p:spPr/>
        <p:txBody>
          <a:bodyPr/>
          <a:lstStyle/>
          <a:p>
            <a:r>
              <a:rPr lang="en-US" dirty="0"/>
              <a:t>26-03-2024</a:t>
            </a:r>
          </a:p>
        </p:txBody>
      </p:sp>
      <p:sp>
        <p:nvSpPr>
          <p:cNvPr id="7" name="Footer Placeholder 6"/>
          <p:cNvSpPr>
            <a:spLocks noGrp="1"/>
          </p:cNvSpPr>
          <p:nvPr>
            <p:ph type="ftr" idx="11"/>
          </p:nvPr>
        </p:nvSpPr>
        <p:spPr>
          <a:xfrm>
            <a:off x="2664619" y="4767264"/>
            <a:ext cx="3355181"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DB3FCA13-CFDB-531A-EB36-38A480A9B436}"/>
              </a:ext>
            </a:extLst>
          </p:cNvPr>
          <p:cNvSpPr txBox="1"/>
          <p:nvPr/>
        </p:nvSpPr>
        <p:spPr>
          <a:xfrm>
            <a:off x="507206" y="928688"/>
            <a:ext cx="8322469" cy="3539430"/>
          </a:xfrm>
          <a:prstGeom prst="rect">
            <a:avLst/>
          </a:prstGeom>
          <a:noFill/>
        </p:spPr>
        <p:txBody>
          <a:bodyPr wrap="square" rtlCol="0">
            <a:spAutoFit/>
          </a:bodyPr>
          <a:lstStyle/>
          <a:p>
            <a:pPr algn="just"/>
            <a:r>
              <a:rPr lang="en-US" dirty="0">
                <a:latin typeface="Bookman Old Style" panose="02050604050505020204" pitchFamily="18" charset="0"/>
              </a:rPr>
              <a:t>We dedicated considerable effort to optimize our project for maximum efficiency, recognizing the critical importance of securing hospital data and patient records. Given the potential risks associated with data tampering, particularly in healthcare settings, we prioritized implementing robust security measures. After thorough exploration of encryption algorithms such as DES and 3DES, we found that the Advanced Encryption Standard (AES) offered the best balance of speed, key management, and flexibility in key size, making it the optimal choice for ensuring the security and privacy of our data.</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Additionally, we introduced a feature for summarizing patient records to streamline the treatment process, reduce costs, and improve responsiveness in emergency situations. While experimenting with various Python packages and natural language processing (NLP) techniques, we encountered challenges with generating concise and relevant summaries. However, our search led us to discover Pegasus, a Google tool specifically designed for text summarization. Leveraging transformer neural networks, Pegasus proved highly effective in producing succinct, accurate summaries, empowering healthcare professionals to expedite treatment decisions and enhance patient care efficiently.</a:t>
            </a:r>
            <a:endParaRPr lang="en-IN" dirty="0">
              <a:latin typeface="Bookman Old Style" panose="02050604050505020204" pitchFamily="18" charset="0"/>
            </a:endParaRPr>
          </a:p>
        </p:txBody>
      </p:sp>
    </p:spTree>
    <p:extLst>
      <p:ext uri="{BB962C8B-B14F-4D97-AF65-F5344CB8AC3E}">
        <p14:creationId xmlns:p14="http://schemas.microsoft.com/office/powerpoint/2010/main" val="74732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5" name="TextBox 4"/>
          <p:cNvSpPr txBox="1"/>
          <p:nvPr/>
        </p:nvSpPr>
        <p:spPr>
          <a:xfrm>
            <a:off x="407194" y="809895"/>
            <a:ext cx="8279606" cy="3108543"/>
          </a:xfrm>
          <a:prstGeom prst="rect">
            <a:avLst/>
          </a:prstGeom>
          <a:noFill/>
        </p:spPr>
        <p:txBody>
          <a:bodyPr wrap="square" rtlCol="0">
            <a:spAutoFit/>
          </a:bodyPr>
          <a:lstStyle/>
          <a:p>
            <a:pPr marL="80645" algn="just"/>
            <a:r>
              <a:rPr lang="en-US" dirty="0">
                <a:solidFill>
                  <a:srgbClr val="0D0D0D"/>
                </a:solidFill>
                <a:latin typeface="Bookman Old Style" panose="02050604050505020204" pitchFamily="18" charset="0"/>
                <a:ea typeface="Times New Roman" panose="02020603050405020304" pitchFamily="18" charset="0"/>
              </a:rPr>
              <a:t>T</a:t>
            </a:r>
            <a:r>
              <a:rPr lang="en-US" dirty="0">
                <a:solidFill>
                  <a:srgbClr val="0D0D0D"/>
                </a:solidFill>
                <a:effectLst/>
                <a:latin typeface="Bookman Old Style" panose="02050604050505020204" pitchFamily="18" charset="0"/>
                <a:ea typeface="Times New Roman" panose="02020603050405020304" pitchFamily="18" charset="0"/>
              </a:rPr>
              <a:t>he strategies we've implemented to ensure patient medical records remain confidential and intact, we've achieved some significant milestones. We've beefed up security by deploying strong encryption methods like AES and 3DES both for safeguarding data in storage and during transmission. This not only bolsters overall security but also puts us in line with important healthcare data protection regulations such as HIPAA and GDPR. We're also staying proactive by regularly assessing risks and classifying data meticulously. Strict access controls and a robust key management system are in place to keep data secure.</a:t>
            </a:r>
            <a:endParaRPr lang="en-IN" dirty="0">
              <a:effectLst/>
              <a:latin typeface="Bookman Old Style" panose="02050604050505020204" pitchFamily="18" charset="0"/>
              <a:ea typeface="Times New Roman" panose="02020603050405020304" pitchFamily="18" charset="0"/>
            </a:endParaRPr>
          </a:p>
          <a:p>
            <a:pPr marL="80645" algn="just"/>
            <a:r>
              <a:rPr lang="en-US" dirty="0">
                <a:solidFill>
                  <a:srgbClr val="0D0D0D"/>
                </a:solidFill>
                <a:effectLst/>
                <a:latin typeface="Bookman Old Style" panose="02050604050505020204" pitchFamily="18" charset="0"/>
                <a:ea typeface="Times New Roman" panose="02020603050405020304" pitchFamily="18" charset="0"/>
              </a:rPr>
              <a:t> </a:t>
            </a:r>
            <a:endParaRPr lang="en-IN" dirty="0">
              <a:effectLst/>
              <a:latin typeface="Bookman Old Style" panose="02050604050505020204" pitchFamily="18" charset="0"/>
              <a:ea typeface="Times New Roman" panose="02020603050405020304" pitchFamily="18" charset="0"/>
            </a:endParaRPr>
          </a:p>
          <a:p>
            <a:pPr marL="80645" algn="just"/>
            <a:r>
              <a:rPr lang="en-US" dirty="0">
                <a:solidFill>
                  <a:srgbClr val="0D0D0D"/>
                </a:solidFill>
                <a:effectLst/>
                <a:latin typeface="Bookman Old Style" panose="02050604050505020204" pitchFamily="18" charset="0"/>
                <a:ea typeface="Times New Roman" panose="02020603050405020304" pitchFamily="18" charset="0"/>
              </a:rPr>
              <a:t>We've also paid close attention to addressing potential security incidents and human-related risks through effective incident response, real-time monitoring, and comprehensive user training. To stay ahead of the curve, we conduct regular security audits and keep stakeholders informed about any evolving cybersecurity challenges.</a:t>
            </a:r>
            <a:endParaRPr lang="en-IN" dirty="0">
              <a:effectLst/>
              <a:latin typeface="Bookman Old Style" panose="02050604050505020204" pitchFamily="18" charset="0"/>
              <a:ea typeface="Times New Roman" panose="02020603050405020304" pitchFamily="18" charset="0"/>
            </a:endParaRPr>
          </a:p>
          <a:p>
            <a:pPr marL="80645" algn="just"/>
            <a:r>
              <a:rPr lang="en-US" dirty="0">
                <a:solidFill>
                  <a:srgbClr val="0D0D0D"/>
                </a:solidFill>
                <a:effectLst/>
                <a:latin typeface="Bookman Old Style" panose="02050604050505020204" pitchFamily="18" charset="0"/>
                <a:ea typeface="Times New Roman" panose="02020603050405020304" pitchFamily="18" charset="0"/>
              </a:rPr>
              <a:t> </a:t>
            </a:r>
            <a:endParaRPr lang="en-IN" dirty="0">
              <a:effectLst/>
              <a:latin typeface="Bookman Old Style" panose="020506040505050202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0410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57200" y="410966"/>
            <a:ext cx="6117431" cy="627321"/>
          </a:xfrm>
        </p:spPr>
        <p:txBody>
          <a:bodyPr/>
          <a:lstStyle/>
          <a:p>
            <a:r>
              <a:rPr lang="en-US" sz="3600" dirty="0">
                <a:latin typeface="Bookman Old Style" panose="02050604050505020204" pitchFamily="18" charset="0"/>
              </a:rPr>
              <a:t>Justification </a:t>
            </a:r>
            <a:br>
              <a:rPr lang="en-US" sz="3600" dirty="0">
                <a:latin typeface="Bookman Old Style" panose="02050604050505020204" pitchFamily="18" charset="0"/>
              </a:rPr>
            </a:br>
            <a:endParaRPr lang="en-US" sz="3600"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a:xfrm>
            <a:off x="2671763" y="4767264"/>
            <a:ext cx="3348037" cy="273900"/>
          </a:xfrm>
        </p:spPr>
        <p:txBody>
          <a:bodyPr/>
          <a:lstStyle/>
          <a:p>
            <a:r>
              <a:rPr lang="en-US" dirty="0"/>
              <a:t>Department of Computer Science and Engineering</a:t>
            </a:r>
          </a:p>
        </p:txBody>
      </p:sp>
      <p:sp>
        <p:nvSpPr>
          <p:cNvPr id="5" name="TextBox 4"/>
          <p:cNvSpPr txBox="1"/>
          <p:nvPr/>
        </p:nvSpPr>
        <p:spPr>
          <a:xfrm>
            <a:off x="407194" y="1032867"/>
            <a:ext cx="8279606" cy="2462213"/>
          </a:xfrm>
          <a:prstGeom prst="rect">
            <a:avLst/>
          </a:prstGeom>
          <a:noFill/>
        </p:spPr>
        <p:txBody>
          <a:bodyPr wrap="square" rtlCol="0">
            <a:spAutoFit/>
          </a:bodyPr>
          <a:lstStyle/>
          <a:p>
            <a:pPr marL="80645"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D0D0D"/>
                </a:solidFill>
                <a:effectLst/>
                <a:uLnTx/>
                <a:uFillTx/>
                <a:latin typeface="Bookman Old Style" panose="02050604050505020204" pitchFamily="18" charset="0"/>
                <a:ea typeface="Times New Roman" panose="02020603050405020304" pitchFamily="18" charset="0"/>
                <a:sym typeface="Arial"/>
              </a:rPr>
              <a:t>By successfully implementing these measures, we've instilled trust in the secure management of medical records. The summarization of patient records, powered by the Pegasus model, plays a vital role here. It ensures that the summaries are not just robotic but human-like, making them easily understandable for both doctors and patients. This not only saves time but also cuts costs, as doctors won't need to repeat tests already conducted in the past—the results are conveniently summarized.</a:t>
            </a:r>
            <a:endParaRPr kumimoji="0" lang="en-IN" b="0" i="0" u="none" strike="noStrike" kern="0" cap="none" spc="0" normalizeH="0" baseline="0" noProof="0" dirty="0">
              <a:ln>
                <a:noFill/>
              </a:ln>
              <a:solidFill>
                <a:srgbClr val="000000"/>
              </a:solidFill>
              <a:effectLst/>
              <a:uLnTx/>
              <a:uFillTx/>
              <a:latin typeface="Bookman Old Style" panose="02050604050505020204" pitchFamily="18" charset="0"/>
              <a:ea typeface="Times New Roman" panose="02020603050405020304" pitchFamily="18" charset="0"/>
              <a:sym typeface="Arial"/>
            </a:endParaRPr>
          </a:p>
          <a:p>
            <a:pPr marL="80645"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D0D0D"/>
                </a:solidFill>
                <a:effectLst/>
                <a:uLnTx/>
                <a:uFillTx/>
                <a:latin typeface="Bookman Old Style" panose="02050604050505020204" pitchFamily="18" charset="0"/>
                <a:ea typeface="Times New Roman" panose="02020603050405020304" pitchFamily="18" charset="0"/>
                <a:sym typeface="Arial"/>
              </a:rPr>
              <a:t> </a:t>
            </a:r>
            <a:endParaRPr kumimoji="0" lang="en-IN" b="0" i="0" u="none" strike="noStrike" kern="0" cap="none" spc="0" normalizeH="0" baseline="0" noProof="0" dirty="0">
              <a:ln>
                <a:noFill/>
              </a:ln>
              <a:solidFill>
                <a:srgbClr val="000000"/>
              </a:solidFill>
              <a:effectLst/>
              <a:uLnTx/>
              <a:uFillTx/>
              <a:latin typeface="Bookman Old Style" panose="02050604050505020204" pitchFamily="18" charset="0"/>
              <a:ea typeface="Times New Roman" panose="02020603050405020304" pitchFamily="18" charset="0"/>
              <a:sym typeface="Arial"/>
            </a:endParaRPr>
          </a:p>
          <a:p>
            <a:pPr marL="80645"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D0D0D"/>
                </a:solidFill>
                <a:effectLst/>
                <a:uLnTx/>
                <a:uFillTx/>
                <a:latin typeface="Bookman Old Style" panose="02050604050505020204" pitchFamily="18" charset="0"/>
                <a:ea typeface="Times New Roman" panose="02020603050405020304" pitchFamily="18" charset="0"/>
                <a:sym typeface="Arial"/>
              </a:rPr>
              <a:t>In essence, our focus on encryption and data compression keeps patient information secure, while efficient summarization aids doctors in working faster, more affordably, and with greater efficiency.</a:t>
            </a:r>
            <a:endParaRPr kumimoji="0" lang="en-IN" b="0" i="0" u="none" strike="noStrike" kern="0" cap="none" spc="0" normalizeH="0" baseline="0" noProof="0" dirty="0">
              <a:ln>
                <a:noFill/>
              </a:ln>
              <a:solidFill>
                <a:srgbClr val="000000"/>
              </a:solidFill>
              <a:effectLst/>
              <a:uLnTx/>
              <a:uFillTx/>
              <a:latin typeface="Bookman Old Style" panose="02050604050505020204" pitchFamily="18" charset="0"/>
              <a:ea typeface="Times New Roman" panose="02020603050405020304" pitchFamily="18" charset="0"/>
              <a:sym typeface="Arial"/>
            </a:endParaRPr>
          </a:p>
          <a:p>
            <a:endParaRPr lang="en-US" dirty="0"/>
          </a:p>
        </p:txBody>
      </p:sp>
    </p:spTree>
    <p:extLst>
      <p:ext uri="{BB962C8B-B14F-4D97-AF65-F5344CB8AC3E}">
        <p14:creationId xmlns:p14="http://schemas.microsoft.com/office/powerpoint/2010/main" val="3595624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11E7E0F-B5C0-F886-4D03-3745B79B19E8}"/>
              </a:ext>
            </a:extLst>
          </p:cNvPr>
          <p:cNvSpPr>
            <a:spLocks noGrp="1"/>
          </p:cNvSpPr>
          <p:nvPr>
            <p:ph type="dt" idx="10"/>
          </p:nvPr>
        </p:nvSpPr>
        <p:spPr/>
        <p:txBody>
          <a:bodyPr/>
          <a:lstStyle/>
          <a:p>
            <a:r>
              <a:rPr lang="en-IN" dirty="0"/>
              <a:t>26-03-2024</a:t>
            </a:r>
          </a:p>
        </p:txBody>
      </p:sp>
      <p:sp>
        <p:nvSpPr>
          <p:cNvPr id="6" name="Footer Placeholder 5">
            <a:extLst>
              <a:ext uri="{FF2B5EF4-FFF2-40B4-BE49-F238E27FC236}">
                <a16:creationId xmlns:a16="http://schemas.microsoft.com/office/drawing/2014/main" id="{3965EB04-D385-B014-414C-83EA839D0E5F}"/>
              </a:ext>
            </a:extLst>
          </p:cNvPr>
          <p:cNvSpPr>
            <a:spLocks noGrp="1"/>
          </p:cNvSpPr>
          <p:nvPr>
            <p:ph type="ftr" idx="11"/>
          </p:nvPr>
        </p:nvSpPr>
        <p:spPr/>
        <p:txBody>
          <a:bodyPr/>
          <a:lstStyle/>
          <a:p>
            <a:r>
              <a:rPr lang="en-US"/>
              <a:t>Department of Computer Science and Engineering</a:t>
            </a:r>
          </a:p>
        </p:txBody>
      </p:sp>
      <p:sp>
        <p:nvSpPr>
          <p:cNvPr id="7" name="Slide Number Placeholder 6">
            <a:extLst>
              <a:ext uri="{FF2B5EF4-FFF2-40B4-BE49-F238E27FC236}">
                <a16:creationId xmlns:a16="http://schemas.microsoft.com/office/drawing/2014/main" id="{408E5C19-3C7F-C8D8-96E4-7419C842C1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8" name="TextBox 7">
            <a:extLst>
              <a:ext uri="{FF2B5EF4-FFF2-40B4-BE49-F238E27FC236}">
                <a16:creationId xmlns:a16="http://schemas.microsoft.com/office/drawing/2014/main" id="{88210153-7D26-7E61-6B50-F74FEEDE0BFC}"/>
              </a:ext>
            </a:extLst>
          </p:cNvPr>
          <p:cNvSpPr txBox="1"/>
          <p:nvPr/>
        </p:nvSpPr>
        <p:spPr>
          <a:xfrm>
            <a:off x="2290762" y="1593056"/>
            <a:ext cx="3729038" cy="1569660"/>
          </a:xfrm>
          <a:prstGeom prst="rect">
            <a:avLst/>
          </a:prstGeom>
          <a:noFill/>
        </p:spPr>
        <p:txBody>
          <a:bodyPr wrap="square" rtlCol="0">
            <a:spAutoFit/>
          </a:bodyPr>
          <a:lstStyle/>
          <a:p>
            <a:pPr algn="ctr"/>
            <a:r>
              <a:rPr lang="en-IN" sz="3200" dirty="0">
                <a:latin typeface="Bookman Old Style" panose="02050604050505020204" pitchFamily="18" charset="0"/>
              </a:rPr>
              <a:t>Any Queries?</a:t>
            </a:r>
          </a:p>
          <a:p>
            <a:pPr algn="ctr"/>
            <a:endParaRPr lang="en-IN" sz="3200" dirty="0">
              <a:latin typeface="Bookman Old Style" panose="02050604050505020204" pitchFamily="18" charset="0"/>
            </a:endParaRPr>
          </a:p>
          <a:p>
            <a:pPr algn="ctr"/>
            <a:r>
              <a:rPr lang="en-IN" sz="3200" dirty="0">
                <a:latin typeface="Bookman Old Style" panose="02050604050505020204" pitchFamily="18" charset="0"/>
              </a:rPr>
              <a:t>Thank You</a:t>
            </a:r>
          </a:p>
        </p:txBody>
      </p:sp>
    </p:spTree>
    <p:extLst>
      <p:ext uri="{BB962C8B-B14F-4D97-AF65-F5344CB8AC3E}">
        <p14:creationId xmlns:p14="http://schemas.microsoft.com/office/powerpoint/2010/main" val="244683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607219" y="718453"/>
            <a:ext cx="7929562" cy="4185761"/>
          </a:xfrm>
          <a:prstGeom prst="rect">
            <a:avLst/>
          </a:prstGeom>
          <a:noFill/>
        </p:spPr>
        <p:txBody>
          <a:bodyPr wrap="square" rtlCol="0">
            <a:spAutoFit/>
          </a:bodyPr>
          <a:lstStyle/>
          <a:p>
            <a:pPr marL="80645" marR="24765" algn="just">
              <a:spcBef>
                <a:spcPts val="400"/>
              </a:spcBef>
              <a:spcAft>
                <a:spcPts val="0"/>
              </a:spcAft>
            </a:pPr>
            <a:r>
              <a:rPr lang="en-US" dirty="0">
                <a:effectLst/>
                <a:latin typeface="Bookman Old Style" panose="02050604050505020204" pitchFamily="18" charset="0"/>
                <a:ea typeface="Times New Roman" panose="02020603050405020304" pitchFamily="18" charset="0"/>
              </a:rPr>
              <a:t>We can see how the patients' records, to this day, are scattered across many providers, facilities, or even on paper. The lengthy process of filling up a new form with each visit to a new doctor, or filling up a patient’s details in the system all over again is a time-consuming and inefficient method to maintain a health record. The hospitals have to conduct the tests again and the patient’s communication about the previous results of the tests is generally ignored due to lack of central proof of all the data. This can result in being time-consuming, inefficient, and expensive. </a:t>
            </a:r>
            <a:endParaRPr lang="en-IN" dirty="0">
              <a:effectLst/>
              <a:latin typeface="Bookman Old Style" panose="02050604050505020204" pitchFamily="18" charset="0"/>
              <a:ea typeface="Times New Roman" panose="02020603050405020304" pitchFamily="18" charset="0"/>
            </a:endParaRPr>
          </a:p>
          <a:p>
            <a:pPr marL="80645" marR="243840" indent="179705" algn="just"/>
            <a:r>
              <a:rPr lang="en-US" dirty="0">
                <a:effectLst/>
                <a:latin typeface="Bookman Old Style" panose="02050604050505020204" pitchFamily="18" charset="0"/>
                <a:ea typeface="Times New Roman" panose="02020603050405020304" pitchFamily="18" charset="0"/>
              </a:rPr>
              <a:t> </a:t>
            </a:r>
            <a:endParaRPr lang="en-IN" dirty="0">
              <a:effectLst/>
              <a:latin typeface="Bookman Old Style" panose="02050604050505020204" pitchFamily="18" charset="0"/>
              <a:ea typeface="Times New Roman" panose="02020603050405020304" pitchFamily="18" charset="0"/>
            </a:endParaRPr>
          </a:p>
          <a:p>
            <a:pPr marL="80645" algn="just"/>
            <a:r>
              <a:rPr lang="en-US" dirty="0">
                <a:effectLst/>
                <a:latin typeface="Bookman Old Style" panose="02050604050505020204" pitchFamily="18" charset="0"/>
                <a:ea typeface="Times New Roman" panose="02020603050405020304" pitchFamily="18" charset="0"/>
              </a:rPr>
              <a:t>     Patient Health Records (PHR) not only encourage the patients to keep track of their health records, store and manage them but also make it easier for them to share the health records whenever necessary. These PHRs make the maintenance of the records easier but, when facing an emergency, the same repeat of tests, checking of medical history, and need to fill up the general details is required. This will again prove to be a time-consuming and expensive affair.</a:t>
            </a:r>
            <a:r>
              <a:rPr lang="en-IN" dirty="0">
                <a:latin typeface="Bookman Old Style" panose="02050604050505020204" pitchFamily="18" charset="0"/>
                <a:ea typeface="Times New Roman" panose="02020603050405020304" pitchFamily="18" charset="0"/>
              </a:rPr>
              <a:t> </a:t>
            </a:r>
            <a:r>
              <a:rPr lang="en-US" dirty="0">
                <a:effectLst/>
                <a:latin typeface="Bookman Old Style" panose="02050604050505020204" pitchFamily="18" charset="0"/>
                <a:ea typeface="Times New Roman" panose="02020603050405020304" pitchFamily="18" charset="0"/>
              </a:rPr>
              <a:t>When collecting records from different organizations, the terms start to differ from organization to organization and this might cause a problem in cases of emergencies when one organization tries to interpret the different terms.   This is the reason if all the records need to be in the same place then the integration of data will play an important role. </a:t>
            </a:r>
            <a:endParaRPr lang="en-IN" dirty="0">
              <a:effectLst/>
              <a:latin typeface="Bookman Old Style" panose="02050604050505020204" pitchFamily="18" charset="0"/>
              <a:ea typeface="Times New Roman" panose="02020603050405020304" pitchFamily="18" charset="0"/>
            </a:endParaRPr>
          </a:p>
          <a:p>
            <a:pPr marL="80645" algn="just"/>
            <a:r>
              <a:rPr lang="en-US" dirty="0">
                <a:effectLst/>
                <a:latin typeface="Times New Roman" panose="02020603050405020304" pitchFamily="18" charset="0"/>
                <a:ea typeface="Times New Roman" panose="02020603050405020304" pitchFamily="18" charset="0"/>
              </a:rPr>
              <a:t>   </a:t>
            </a:r>
            <a:endParaRPr lang="en-US" dirty="0">
              <a:latin typeface="Bookman Old Style" panose="02050604050505020204" pitchFamily="18" charset="0"/>
            </a:endParaRP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a:xfrm>
            <a:off x="2590800" y="4767264"/>
            <a:ext cx="3429000" cy="273900"/>
          </a:xfrm>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857251" y="102336"/>
            <a:ext cx="6117431" cy="627321"/>
          </a:xfrm>
        </p:spPr>
        <p:txBody>
          <a:bodyPr/>
          <a:lstStyle/>
          <a:p>
            <a:r>
              <a:rPr lang="en-US" sz="3600" dirty="0">
                <a:latin typeface="Bookman Old Style" panose="02050604050505020204" pitchFamily="18" charset="0"/>
              </a:rPr>
              <a:t>Problem Statement</a:t>
            </a:r>
          </a:p>
        </p:txBody>
      </p:sp>
      <p:sp>
        <p:nvSpPr>
          <p:cNvPr id="14" name="TextBox 13"/>
          <p:cNvSpPr txBox="1"/>
          <p:nvPr/>
        </p:nvSpPr>
        <p:spPr>
          <a:xfrm>
            <a:off x="792957" y="729657"/>
            <a:ext cx="7558086" cy="3970318"/>
          </a:xfrm>
          <a:prstGeom prst="rect">
            <a:avLst/>
          </a:prstGeom>
          <a:noFill/>
        </p:spPr>
        <p:txBody>
          <a:bodyPr wrap="square" rtlCol="0">
            <a:spAutoFit/>
          </a:bodyPr>
          <a:lstStyle/>
          <a:p>
            <a:pPr algn="just"/>
            <a:r>
              <a:rPr lang="en-US" dirty="0">
                <a:latin typeface="Bookman Old Style" panose="02050604050505020204" pitchFamily="18" charset="0"/>
              </a:rPr>
              <a:t>Currently, some hospitals in India have established their own PR ( Patient Record) systems. Under the trend of Internet globalization, how to integrate and share heterogeneous PR has become one of the main problems that medical information construction faces. This project not only helps in giving the PR to the hospitals which have not established PR yet but also integrates all the PR’s together eliminating heterogeneity between all the hospitals and the data of the patients providing a good basis for achieving the sharing of PR data. </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Patient records these days have become very crucial to know the medical history of the patient. The problem occurs when different hospitals consist of heterogenous medical records which are not available in the records of the hospital other than the current one in which the patient was treated. Once all the hospitals have integrated patient records, result of all tests in digital form and the medical history of the patient in one place and accessible to all hospitals, it not only makes the diagnosis and the treatment faster but the hospitals can take more caution while putting the patient on certain medicinal dosage. This helps the hospitals work faster, the patient understands their own medical history and both can avoid unnecessary tests which helps reduce cost.</a:t>
            </a:r>
          </a:p>
        </p:txBody>
      </p:sp>
      <p:sp>
        <p:nvSpPr>
          <p:cNvPr id="9" name="Date Placeholder 8"/>
          <p:cNvSpPr>
            <a:spLocks noGrp="1"/>
          </p:cNvSpPr>
          <p:nvPr>
            <p:ph type="dt" idx="10"/>
          </p:nvPr>
        </p:nvSpPr>
        <p:spPr/>
        <p:txBody>
          <a:bodyPr/>
          <a:lstStyle/>
          <a:p>
            <a:r>
              <a:rPr lang="en-US" dirty="0"/>
              <a:t>26-03-2024</a:t>
            </a:r>
          </a:p>
        </p:txBody>
      </p:sp>
      <p:sp>
        <p:nvSpPr>
          <p:cNvPr id="10" name="Footer Placeholder 9"/>
          <p:cNvSpPr>
            <a:spLocks noGrp="1"/>
          </p:cNvSpPr>
          <p:nvPr>
            <p:ph type="ftr" idx="11"/>
          </p:nvPr>
        </p:nvSpPr>
        <p:spPr>
          <a:xfrm>
            <a:off x="2590800" y="4767264"/>
            <a:ext cx="3429000" cy="273900"/>
          </a:xfrm>
        </p:spPr>
        <p:txBody>
          <a:bodyPr/>
          <a:lstStyle/>
          <a:p>
            <a:r>
              <a:rPr lang="en-US" dirty="0"/>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935832" y="102336"/>
            <a:ext cx="6117431" cy="627321"/>
          </a:xfrm>
        </p:spPr>
        <p:txBody>
          <a:bodyPr/>
          <a:lstStyle/>
          <a:p>
            <a:r>
              <a:rPr lang="en-US" sz="3200" dirty="0">
                <a:latin typeface="Bookman Old Style" panose="02050604050505020204" pitchFamily="18" charset="0"/>
              </a:rPr>
              <a:t>Problem </a:t>
            </a:r>
            <a:r>
              <a:rPr lang="en-US" sz="3600" dirty="0">
                <a:latin typeface="Bookman Old Style" panose="02050604050505020204" pitchFamily="18" charset="0"/>
              </a:rPr>
              <a:t>Illustration</a:t>
            </a:r>
          </a:p>
        </p:txBody>
      </p:sp>
      <p:sp>
        <p:nvSpPr>
          <p:cNvPr id="5" name="TextBox 4"/>
          <p:cNvSpPr txBox="1"/>
          <p:nvPr/>
        </p:nvSpPr>
        <p:spPr>
          <a:xfrm>
            <a:off x="757237" y="900113"/>
            <a:ext cx="7529513" cy="3539430"/>
          </a:xfrm>
          <a:prstGeom prst="rect">
            <a:avLst/>
          </a:prstGeom>
          <a:noFill/>
        </p:spPr>
        <p:txBody>
          <a:bodyPr wrap="square" rtlCol="0">
            <a:spAutoFit/>
          </a:bodyPr>
          <a:lstStyle/>
          <a:p>
            <a:pPr algn="just"/>
            <a:r>
              <a:rPr lang="en-US" dirty="0">
                <a:latin typeface="Bookman Old Style" panose="02050604050505020204" pitchFamily="18" charset="0"/>
              </a:rPr>
              <a:t>The key challenges identified in the current healthcare data management system include accessibility, potential vulnerabilities, and a lack of optimization for emergency scenarios. To address these issues, our solution leverages the React framework for its speed and efficiency, ensuring a user-friendly experience for both healthcare professionals and patients.</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To manage and organize the records efficiently, we have integrated an SQLite database and utilized Flask to create streamlined APIs. This combination allows for quick and reliable retrieval of medical information, crucial for prompt decision-making in emergency cases.</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Recognizing the significance of data summarization for treatment in emergency situations, we have incorporated Natural Language Processing (NLP) techniques. These techniques enable the automatic summarization of records, ensuring that essential information is readily available to healthcare practitioners, expediting the treatment process.</a:t>
            </a:r>
          </a:p>
        </p:txBody>
      </p:sp>
      <p:sp>
        <p:nvSpPr>
          <p:cNvPr id="3" name="Date Placeholder 2"/>
          <p:cNvSpPr>
            <a:spLocks noGrp="1"/>
          </p:cNvSpPr>
          <p:nvPr>
            <p:ph type="dt" idx="10"/>
          </p:nvPr>
        </p:nvSpPr>
        <p:spPr/>
        <p:txBody>
          <a:bodyPr/>
          <a:lstStyle/>
          <a:p>
            <a:fld id="{C5FEAA23-0A82-400D-B54A-8AAC8D88A13B}" type="datetime1">
              <a:rPr lang="en-US" smtClean="0"/>
              <a:t>3/28/2024</a:t>
            </a:fld>
            <a:endParaRPr lang="en-US"/>
          </a:p>
        </p:txBody>
      </p:sp>
      <p:sp>
        <p:nvSpPr>
          <p:cNvPr id="4" name="Footer Placeholder 3"/>
          <p:cNvSpPr>
            <a:spLocks noGrp="1"/>
          </p:cNvSpPr>
          <p:nvPr>
            <p:ph type="ftr" idx="11"/>
          </p:nvPr>
        </p:nvSpPr>
        <p:spPr>
          <a:xfrm>
            <a:off x="2643188" y="4767264"/>
            <a:ext cx="3376612" cy="273900"/>
          </a:xfrm>
        </p:spPr>
        <p:txBody>
          <a:bodyPr/>
          <a:lstStyle/>
          <a:p>
            <a:r>
              <a:rPr lang="en-US" dirty="0"/>
              <a:t>Department of Computer Science and Engineering</a:t>
            </a:r>
          </a:p>
        </p:txBody>
      </p:sp>
    </p:spTree>
    <p:extLst>
      <p:ext uri="{BB962C8B-B14F-4D97-AF65-F5344CB8AC3E}">
        <p14:creationId xmlns:p14="http://schemas.microsoft.com/office/powerpoint/2010/main" val="20015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885825" y="102336"/>
            <a:ext cx="6117431" cy="627321"/>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5" name="TextBox 4">
            <a:extLst>
              <a:ext uri="{FF2B5EF4-FFF2-40B4-BE49-F238E27FC236}">
                <a16:creationId xmlns:a16="http://schemas.microsoft.com/office/drawing/2014/main" id="{6645DB96-7793-3602-E4F9-6B590A1FBF26}"/>
              </a:ext>
            </a:extLst>
          </p:cNvPr>
          <p:cNvSpPr txBox="1"/>
          <p:nvPr/>
        </p:nvSpPr>
        <p:spPr>
          <a:xfrm>
            <a:off x="1085850" y="1243013"/>
            <a:ext cx="6972300" cy="2462213"/>
          </a:xfrm>
          <a:prstGeom prst="rect">
            <a:avLst/>
          </a:prstGeom>
          <a:noFill/>
        </p:spPr>
        <p:txBody>
          <a:bodyPr wrap="square" rtlCol="0">
            <a:spAutoFit/>
          </a:bodyPr>
          <a:lstStyle/>
          <a:p>
            <a:pPr algn="just"/>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With the old models not being as efficient for the population of India, we came up with the modifications proposing our model which focuses on easy access to the records through our web application. We used the React framework to build our fast and efficient application. To store the data of the records we used SQLite database and flask to create efficient APIs. </a:t>
            </a:r>
          </a:p>
          <a:p>
            <a:pPr algn="just"/>
            <a:endParaRPr lang="en-IN" kern="100" dirty="0">
              <a:latin typeface="Bookman Old Style" panose="02050604050505020204" pitchFamily="18" charset="0"/>
              <a:ea typeface="Calibri" panose="020F0502020204030204" pitchFamily="34" charset="0"/>
              <a:cs typeface="Times New Roman" panose="02020603050405020304" pitchFamily="18" charset="0"/>
            </a:endParaRPr>
          </a:p>
          <a:p>
            <a:pPr algn="just"/>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   We also used </a:t>
            </a:r>
            <a:r>
              <a:rPr lang="en-IN" kern="100" dirty="0">
                <a:latin typeface="Bookman Old Style" panose="02050604050505020204" pitchFamily="18" charset="0"/>
                <a:ea typeface="Calibri" panose="020F0502020204030204" pitchFamily="34" charset="0"/>
                <a:cs typeface="Times New Roman" panose="02020603050405020304" pitchFamily="18" charset="0"/>
              </a:rPr>
              <a:t>the Pegasus model which was launched by Google</a:t>
            </a: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 to summarize the records for easy access and faster treatment in emergency cases. The main focus is on the encryption and the compression of data so that it is safe from any kind of vulnerabilities.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64407" y="102336"/>
            <a:ext cx="6117431" cy="1014413"/>
          </a:xfrm>
        </p:spPr>
        <p:txBody>
          <a:bodyPr/>
          <a:lstStyle/>
          <a:p>
            <a:r>
              <a:rPr lang="en-US" sz="3600" dirty="0">
                <a:latin typeface="Bookman Old Style" panose="02050604050505020204" pitchFamily="18" charset="0"/>
              </a:rPr>
              <a:t>Proposed Method</a:t>
            </a:r>
            <a:br>
              <a:rPr lang="en-US" sz="3600" dirty="0">
                <a:latin typeface="Bookman Old Style" panose="02050604050505020204" pitchFamily="18" charset="0"/>
              </a:rPr>
            </a:b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a:xfrm>
            <a:off x="2664619" y="4767264"/>
            <a:ext cx="3355181" cy="273900"/>
          </a:xfrm>
        </p:spPr>
        <p:txBody>
          <a:bodyPr/>
          <a:lstStyle/>
          <a:p>
            <a:r>
              <a:rPr lang="en-US" dirty="0"/>
              <a:t>Department of Computer Science and Engineering</a:t>
            </a:r>
          </a:p>
        </p:txBody>
      </p:sp>
      <p:sp>
        <p:nvSpPr>
          <p:cNvPr id="5" name="TextBox 4"/>
          <p:cNvSpPr txBox="1"/>
          <p:nvPr/>
        </p:nvSpPr>
        <p:spPr>
          <a:xfrm>
            <a:off x="392906" y="1149654"/>
            <a:ext cx="8165307" cy="3279103"/>
          </a:xfrm>
          <a:prstGeom prst="rect">
            <a:avLst/>
          </a:prstGeom>
          <a:noFill/>
        </p:spPr>
        <p:txBody>
          <a:bodyPr wrap="square" rtlCol="0">
            <a:spAutoFit/>
          </a:bodyPr>
          <a:lstStyle/>
          <a:p>
            <a:pPr marL="228600" algn="just">
              <a:lnSpc>
                <a:spcPct val="107000"/>
              </a:lnSpc>
              <a:spcAft>
                <a:spcPts val="800"/>
              </a:spcAft>
            </a:pPr>
            <a:r>
              <a:rPr lang="en-US" kern="100" dirty="0">
                <a:effectLst/>
                <a:latin typeface="Bookman Old Style" panose="02050604050505020204" pitchFamily="18" charset="0"/>
                <a:ea typeface="Calibri" panose="020F0502020204030204" pitchFamily="34" charset="0"/>
                <a:cs typeface="Times New Roman" panose="02020603050405020304" pitchFamily="18" charset="0"/>
              </a:rPr>
              <a:t>Our project is centered around integrating existing CPR (Computer-based Patient Record) systems from various hospitals, aiming to establish a unified platform for effortless data sharing and collaboration. The objective is to create a common ground that simplifies the exchange of patient information across different healthcare institutions.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kern="100" dirty="0">
                <a:effectLst/>
                <a:latin typeface="Bookman Old Style" panose="02050604050505020204" pitchFamily="18" charset="0"/>
                <a:ea typeface="Calibri" panose="020F0502020204030204" pitchFamily="34" charset="0"/>
                <a:cs typeface="Times New Roman" panose="02020603050405020304" pitchFamily="18" charset="0"/>
              </a:rPr>
              <a:t>From a user standpoint, our application offers several features. Users can access their personal information, health data, and hospital-specific reports. This empowers individuals to stay informed about their medical history and make well-informed choices regarding their health. Additionally, the benefits extend to hospitals. Medical institutions can gain comprehensive insights into a patient's medical journey across different hospitals. This holistic view can significantly impact future treatments and overall patient care.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42975" y="110436"/>
            <a:ext cx="6117431" cy="1014413"/>
          </a:xfrm>
        </p:spPr>
        <p:txBody>
          <a:bodyPr/>
          <a:lstStyle/>
          <a:p>
            <a:r>
              <a:rPr lang="en-US" sz="3600" dirty="0">
                <a:latin typeface="Bookman Old Style" panose="02050604050505020204" pitchFamily="18" charset="0"/>
              </a:rPr>
              <a:t>Proposed Method</a:t>
            </a:r>
            <a:br>
              <a:rPr lang="en-US" sz="3600" dirty="0">
                <a:latin typeface="Bookman Old Style" panose="02050604050505020204" pitchFamily="18" charset="0"/>
              </a:rPr>
            </a:b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5" name="TextBox 4"/>
          <p:cNvSpPr txBox="1"/>
          <p:nvPr/>
        </p:nvSpPr>
        <p:spPr>
          <a:xfrm>
            <a:off x="565639" y="1149654"/>
            <a:ext cx="7285633" cy="3509615"/>
          </a:xfrm>
          <a:prstGeom prst="rect">
            <a:avLst/>
          </a:prstGeom>
          <a:noFill/>
        </p:spPr>
        <p:txBody>
          <a:bodyPr wrap="square" rtlCol="0">
            <a:spAutoFit/>
          </a:bodyPr>
          <a:lstStyle/>
          <a:p>
            <a:pPr marL="228600" algn="just">
              <a:lnSpc>
                <a:spcPct val="107000"/>
              </a:lnSpc>
              <a:spcAft>
                <a:spcPts val="800"/>
              </a:spcAft>
            </a:pPr>
            <a:r>
              <a:rPr lang="en-US" sz="1400" kern="100" dirty="0">
                <a:effectLst/>
                <a:latin typeface="Bookman Old Style" panose="02050604050505020204" pitchFamily="18" charset="0"/>
                <a:ea typeface="Calibri" panose="020F0502020204030204" pitchFamily="34" charset="0"/>
                <a:cs typeface="Times New Roman" panose="02020603050405020304" pitchFamily="18" charset="0"/>
              </a:rPr>
              <a:t>The main focus is on the encryption, compression, and summary of data which helps protect the data from any threats and the summarization of the records can be easily understood by the patient as well as the doctors. These additional features in our application will help the treatments, especially in emergency cases to be done faster and the patient records are not vulnerable to any kind of attacks that allow only the patients and the doctors to access the records.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The primary emphasis lies in the meticulous implementation of encryption, compression, and data summarization protocols, fortifying the security and accessibility of sensitive information within our application. These enhanced features are strategically designed to shield data from potential threats, ensuring that patient records remain impervious to unauthorized access and malicious attacks.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38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42975" y="110436"/>
            <a:ext cx="6117431" cy="1014413"/>
          </a:xfrm>
        </p:spPr>
        <p:txBody>
          <a:bodyPr/>
          <a:lstStyle/>
          <a:p>
            <a:r>
              <a:rPr lang="en-US" sz="3600" dirty="0">
                <a:latin typeface="Bookman Old Style" panose="02050604050505020204" pitchFamily="18" charset="0"/>
              </a:rPr>
              <a:t>Proposed Method</a:t>
            </a:r>
            <a:br>
              <a:rPr lang="en-US" sz="3600" dirty="0">
                <a:latin typeface="Bookman Old Style" panose="02050604050505020204" pitchFamily="18" charset="0"/>
              </a:rPr>
            </a:br>
            <a:r>
              <a:rPr lang="en-US" sz="3600" dirty="0">
                <a:latin typeface="Bookman Old Style" panose="02050604050505020204" pitchFamily="18" charset="0"/>
              </a:rPr>
              <a:t>Illustration</a:t>
            </a:r>
          </a:p>
        </p:txBody>
      </p:sp>
      <p:sp>
        <p:nvSpPr>
          <p:cNvPr id="3" name="Date Placeholder 2"/>
          <p:cNvSpPr>
            <a:spLocks noGrp="1"/>
          </p:cNvSpPr>
          <p:nvPr>
            <p:ph type="dt" idx="10"/>
          </p:nvPr>
        </p:nvSpPr>
        <p:spPr/>
        <p:txBody>
          <a:bodyPr/>
          <a:lstStyle/>
          <a:p>
            <a:r>
              <a:rPr lang="en-US" dirty="0"/>
              <a:t>26-03-2024</a:t>
            </a:r>
          </a:p>
        </p:txBody>
      </p:sp>
      <p:sp>
        <p:nvSpPr>
          <p:cNvPr id="4" name="Footer Placeholder 3"/>
          <p:cNvSpPr>
            <a:spLocks noGrp="1"/>
          </p:cNvSpPr>
          <p:nvPr>
            <p:ph type="ftr" idx="11"/>
          </p:nvPr>
        </p:nvSpPr>
        <p:spPr>
          <a:xfrm>
            <a:off x="2664619" y="4767264"/>
            <a:ext cx="3355181" cy="273900"/>
          </a:xfrm>
        </p:spPr>
        <p:txBody>
          <a:bodyPr/>
          <a:lstStyle/>
          <a:p>
            <a:r>
              <a:rPr lang="en-US" dirty="0"/>
              <a:t>Department of Computer Science and Engineering</a:t>
            </a:r>
          </a:p>
        </p:txBody>
      </p:sp>
      <p:sp>
        <p:nvSpPr>
          <p:cNvPr id="5" name="TextBox 4"/>
          <p:cNvSpPr txBox="1"/>
          <p:nvPr/>
        </p:nvSpPr>
        <p:spPr>
          <a:xfrm>
            <a:off x="565639" y="1149654"/>
            <a:ext cx="7285633" cy="2818079"/>
          </a:xfrm>
          <a:prstGeom prst="rect">
            <a:avLst/>
          </a:prstGeom>
          <a:noFill/>
        </p:spPr>
        <p:txBody>
          <a:bodyPr wrap="square" rtlCol="0">
            <a:spAutoFit/>
          </a:bodyPr>
          <a:lstStyle/>
          <a:p>
            <a:pPr marL="228600" algn="just">
              <a:lnSpc>
                <a:spcPct val="107000"/>
              </a:lnSpc>
              <a:spcAft>
                <a:spcPts val="800"/>
              </a:spcAft>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The amalgamation of robust encryption mechanisms guarantees the confidentiality of patient data, while compression techniques optimize storage efficiency without compromising data integrity. Concurrently, the implementation of effective data summarization facilitates seamless comprehension for both patients and medical professionals, thereby expediting treatment procedures, particularly in critical emergency scenarios.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1400" kern="100" dirty="0">
                <a:effectLst/>
                <a:latin typeface="Bookman Old Style" panose="02050604050505020204" pitchFamily="18" charset="0"/>
                <a:ea typeface="Calibri" panose="020F0502020204030204" pitchFamily="34" charset="0"/>
                <a:cs typeface="Times New Roman" panose="02020603050405020304" pitchFamily="18" charset="0"/>
              </a:rPr>
              <a:t>With encryption and compression of data the functionality of two-factor authentication so that unauthorized users can not login even if the password is breached or compromised. This ensures that there is no bypass to one’s account and no records or documents are accessed by unauthorized people.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192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18988" y="102336"/>
            <a:ext cx="6117431" cy="627321"/>
          </a:xfrm>
        </p:spPr>
        <p:txBody>
          <a:bodyPr/>
          <a:lstStyle/>
          <a:p>
            <a:r>
              <a:rPr lang="en-US" sz="3600" dirty="0">
                <a:latin typeface="Bookman Old Style" panose="02050604050505020204" pitchFamily="18" charset="0"/>
              </a:rPr>
              <a:t>Experiment</a:t>
            </a:r>
            <a:r>
              <a:rPr lang="en-US" sz="3600" dirty="0"/>
              <a:t> Environment </a:t>
            </a:r>
          </a:p>
        </p:txBody>
      </p:sp>
      <p:sp>
        <p:nvSpPr>
          <p:cNvPr id="4" name="Date Placeholder 3"/>
          <p:cNvSpPr>
            <a:spLocks noGrp="1"/>
          </p:cNvSpPr>
          <p:nvPr>
            <p:ph type="dt" idx="10"/>
          </p:nvPr>
        </p:nvSpPr>
        <p:spPr/>
        <p:txBody>
          <a:bodyPr/>
          <a:lstStyle/>
          <a:p>
            <a:r>
              <a:rPr lang="en-US" dirty="0"/>
              <a:t>26-03-2024</a:t>
            </a:r>
          </a:p>
        </p:txBody>
      </p:sp>
      <p:sp>
        <p:nvSpPr>
          <p:cNvPr id="6" name="Footer Placeholder 5"/>
          <p:cNvSpPr>
            <a:spLocks noGrp="1"/>
          </p:cNvSpPr>
          <p:nvPr>
            <p:ph type="ftr" idx="11"/>
          </p:nvPr>
        </p:nvSpPr>
        <p:spPr>
          <a:xfrm>
            <a:off x="2590800" y="4767264"/>
            <a:ext cx="3429000" cy="273900"/>
          </a:xfrm>
        </p:spPr>
        <p:txBody>
          <a:bodyPr/>
          <a:lstStyle/>
          <a:p>
            <a:r>
              <a:rPr lang="en-US" dirty="0"/>
              <a:t>Department of Computer Science and Engineering</a:t>
            </a:r>
          </a:p>
        </p:txBody>
      </p:sp>
      <p:sp>
        <p:nvSpPr>
          <p:cNvPr id="3" name="TextBox 2">
            <a:extLst>
              <a:ext uri="{FF2B5EF4-FFF2-40B4-BE49-F238E27FC236}">
                <a16:creationId xmlns:a16="http://schemas.microsoft.com/office/drawing/2014/main" id="{AFD725E4-3019-9998-95E4-70C992A5B58B}"/>
              </a:ext>
            </a:extLst>
          </p:cNvPr>
          <p:cNvSpPr txBox="1"/>
          <p:nvPr/>
        </p:nvSpPr>
        <p:spPr>
          <a:xfrm>
            <a:off x="1128713" y="1235869"/>
            <a:ext cx="4279106" cy="169277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pitchFamily="34" charset="0"/>
                <a:cs typeface="Arial"/>
                <a:sym typeface="Arial"/>
              </a:rPr>
              <a:t>Windows OS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pitchFamily="34" charset="0"/>
                <a:cs typeface="Arial"/>
                <a:sym typeface="Arial"/>
              </a:rPr>
              <a:t> Python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Arial" panose="020B0604020202020204" pitchFamily="34" charset="0"/>
                <a:cs typeface="Arial"/>
                <a:sym typeface="Arial"/>
              </a:rPr>
              <a:t> SQLite</a:t>
            </a:r>
            <a:endPar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pitchFamily="34" charset="0"/>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pitchFamily="34" charset="0"/>
                <a:cs typeface="Arial"/>
                <a:sym typeface="Arial"/>
              </a:rPr>
              <a:t> Visual Studio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Arial" panose="020B0604020202020204" pitchFamily="34" charset="0"/>
                <a:cs typeface="Arial"/>
                <a:sym typeface="Arial"/>
              </a:rPr>
              <a:t> Flask</a:t>
            </a:r>
            <a:endParaRPr kumimoji="0" lang="en-IN" sz="1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Arial"/>
              <a:sym typeface="Arial"/>
            </a:endParaRPr>
          </a:p>
          <a:p>
            <a:endParaRPr lang="en-IN" dirty="0"/>
          </a:p>
        </p:txBody>
      </p:sp>
    </p:spTree>
    <p:extLst>
      <p:ext uri="{BB962C8B-B14F-4D97-AF65-F5344CB8AC3E}">
        <p14:creationId xmlns:p14="http://schemas.microsoft.com/office/powerpoint/2010/main" val="28271596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2870</TotalTime>
  <Words>2320</Words>
  <Application>Microsoft Office PowerPoint</Application>
  <PresentationFormat>On-screen Show (16:9)</PresentationFormat>
  <Paragraphs>128</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Noto Sans Symbols</vt:lpstr>
      <vt:lpstr>Arial</vt:lpstr>
      <vt:lpstr>Trebuchet MS</vt:lpstr>
      <vt:lpstr>Calibri</vt:lpstr>
      <vt:lpstr>Bookman Old Style</vt:lpstr>
      <vt:lpstr>Times New Roman</vt:lpstr>
      <vt:lpstr>1_Office Theme</vt:lpstr>
      <vt:lpstr>Integrated Electronic Health Records (EHR) Platform: Enhancing Patient-Centric Healthcare Management </vt:lpstr>
      <vt:lpstr>Introduction</vt:lpstr>
      <vt:lpstr>Problem Statement</vt:lpstr>
      <vt:lpstr>Problem Illustration</vt:lpstr>
      <vt:lpstr>Proposed Method</vt:lpstr>
      <vt:lpstr>Proposed Method Illustration</vt:lpstr>
      <vt:lpstr>Proposed Method Illustration</vt:lpstr>
      <vt:lpstr>Proposed Method Illustration</vt:lpstr>
      <vt:lpstr>Experiment Environment </vt:lpstr>
      <vt:lpstr>Experiment Screenshots </vt:lpstr>
      <vt:lpstr>Experiment Results </vt:lpstr>
      <vt:lpstr>Experiment Results </vt:lpstr>
      <vt:lpstr>Experiment Results </vt:lpstr>
      <vt:lpstr>Findings </vt:lpstr>
      <vt:lpstr>Justification  </vt:lpstr>
      <vt:lpstr>Justification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sandeep reddy</cp:lastModifiedBy>
  <cp:revision>27</cp:revision>
  <dcterms:modified xsi:type="dcterms:W3CDTF">2024-03-28T04:00:06Z</dcterms:modified>
</cp:coreProperties>
</file>