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60" r:id="rId4"/>
    <p:sldId id="271" r:id="rId5"/>
    <p:sldId id="259" r:id="rId6"/>
    <p:sldId id="263" r:id="rId7"/>
    <p:sldId id="262" r:id="rId8"/>
    <p:sldId id="265" r:id="rId9"/>
    <p:sldId id="266" r:id="rId10"/>
    <p:sldId id="267" r:id="rId11"/>
    <p:sldId id="257" r:id="rId12"/>
    <p:sldId id="261" r:id="rId13"/>
    <p:sldId id="270" r:id="rId14"/>
    <p:sldId id="268" r:id="rId15"/>
  </p:sldIdLst>
  <p:sldSz cx="20104100" cy="11309350"/>
  <p:notesSz cx="20104100" cy="11309350"/>
  <p:embeddedFontLst>
    <p:embeddedFont>
      <p:font typeface="ADLaM Display" panose="02010000000000000000" pitchFamily="2" charset="0"/>
      <p:regular r:id="rId17"/>
    </p:embeddedFont>
    <p:embeddedFont>
      <p:font typeface="Amasis MT Pro Black" panose="02040A04050005020304" pitchFamily="18" charset="0"/>
      <p:bold r:id="rId18"/>
      <p:boldItalic r:id="rId19"/>
    </p:embeddedFont>
    <p:embeddedFont>
      <p:font typeface="Arial Rounded MT Bold" panose="020F0704030504030204" pitchFamily="34" charset="0"/>
      <p:regular r:id="rId20"/>
    </p:embeddedFont>
    <p:embeddedFont>
      <p:font typeface="Inter" panose="020B0604020202020204" charset="0"/>
      <p:regular r:id="rId21"/>
      <p:bold r:id="rId22"/>
    </p:embeddedFont>
    <p:embeddedFont>
      <p:font typeface="Inter Black" panose="020B0604020202020204" charset="0"/>
      <p:bold r:id="rId23"/>
    </p:embeddedFont>
    <p:embeddedFont>
      <p:font typeface="Inter SemiBold" panose="020B0604020202020204" charset="0"/>
      <p:regular r:id="rId24"/>
      <p:bold r:id="rId25"/>
    </p:embeddedFont>
    <p:embeddedFont>
      <p:font typeface="Lato" panose="020F0502020204030203" pitchFamily="34" charset="0"/>
      <p:regular r:id="rId26"/>
      <p:bold r:id="rId27"/>
      <p:italic r:id="rId28"/>
      <p:boldItalic r:id="rId29"/>
    </p:embeddedFont>
    <p:embeddedFont>
      <p:font typeface="Source Sans Pro SemiBold" panose="020B060303040302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iiIN5jz650DRsv/7+l5lXRuc3R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82" autoAdjust="0"/>
  </p:normalViewPr>
  <p:slideViewPr>
    <p:cSldViewPr snapToGrid="0">
      <p:cViewPr varScale="1">
        <p:scale>
          <a:sx n="51" d="100"/>
          <a:sy n="51" d="100"/>
        </p:scale>
        <p:origin x="610" y="67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21" Type="http://schemas.openxmlformats.org/officeDocument/2006/relationships/font" Target="fonts/font5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43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1387138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/>
              <a:t>‹#›</a:t>
            </a:fld>
            <a:endParaRPr sz="12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2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9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1" name="Google Shape;201;p9:notes"/>
          <p:cNvSpPr txBox="1">
            <a:spLocks noGrp="1"/>
          </p:cNvSpPr>
          <p:nvPr>
            <p:ph type="sldNum" idx="12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22758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3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4562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3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6944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IN" sz="1200" b="1" i="0" u="none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Conclusion</a:t>
            </a:r>
          </a:p>
          <a:p>
            <a:pPr algn="ctr"/>
            <a:endParaRPr lang="en-IN" sz="1200" u="none" dirty="0">
              <a:effectLst/>
            </a:endParaRPr>
          </a:p>
          <a:p>
            <a:r>
              <a:rPr lang="en-IN" sz="1200" b="0" i="0" u="none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The analysis reveals significant variability in profitability across different departments. The </a:t>
            </a:r>
            <a:r>
              <a:rPr lang="en-IN" sz="1200" b="1" i="0" u="none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BABY CARE</a:t>
            </a:r>
            <a:r>
              <a:rPr lang="en-IN" sz="1200" b="0" i="0" u="none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IN" sz="1200" b="1" i="0" u="none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CLEANING &amp; HOUSEHOLD</a:t>
            </a:r>
            <a:r>
              <a:rPr lang="en-IN" sz="1200" b="0" i="0" u="none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IN" sz="1200" b="0" i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departments are the most profitable, while </a:t>
            </a:r>
            <a:r>
              <a:rPr lang="en-IN" sz="1200" b="1" i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BAKERY; CAKES &amp; DAIRY</a:t>
            </a:r>
            <a:r>
              <a:rPr lang="en-IN" sz="1200" b="0" i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IN" sz="1200" b="1" i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BEVERAGES</a:t>
            </a:r>
            <a:r>
              <a:rPr lang="en-IN" sz="1200" b="0" i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 are the least profitable , such as focusing on high-profit departments for growth and exploring ways to improve profitability in lower-performing departments.</a:t>
            </a:r>
            <a:endParaRPr lang="en-IN" sz="1200" dirty="0">
              <a:effectLst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" name="Google Shape;15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title"/>
          </p:nvPr>
        </p:nvSpPr>
        <p:spPr>
          <a:xfrm>
            <a:off x="1578874" y="1031770"/>
            <a:ext cx="5133340" cy="93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900" b="1" i="0">
                <a:solidFill>
                  <a:srgbClr val="241F21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body" idx="1"/>
          </p:nvPr>
        </p:nvSpPr>
        <p:spPr>
          <a:xfrm>
            <a:off x="1610287" y="2207127"/>
            <a:ext cx="8288020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600" b="1" i="0">
                <a:solidFill>
                  <a:srgbClr val="565656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sldNum" idx="12"/>
          </p:nvPr>
        </p:nvSpPr>
        <p:spPr>
          <a:xfrm>
            <a:off x="19500572" y="10631918"/>
            <a:ext cx="260984" cy="246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lvl="0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marL="38100" lvl="1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2pPr>
            <a:lvl3pPr marL="38100" lvl="2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3pPr>
            <a:lvl4pPr marL="38100" lvl="3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4pPr>
            <a:lvl5pPr marL="38100" lvl="4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5pPr>
            <a:lvl6pPr marL="38100" lvl="5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6pPr>
            <a:lvl7pPr marL="38100" lvl="6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7pPr>
            <a:lvl8pPr marL="38100" lvl="7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8pPr>
            <a:lvl9pPr marL="38100" lvl="8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>
            <a:spLocks noGrp="1"/>
          </p:cNvSpPr>
          <p:nvPr>
            <p:ph type="title"/>
          </p:nvPr>
        </p:nvSpPr>
        <p:spPr>
          <a:xfrm>
            <a:off x="1578874" y="1031770"/>
            <a:ext cx="5133340" cy="93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900" b="1" i="0">
                <a:solidFill>
                  <a:srgbClr val="241F21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body" idx="1"/>
          </p:nvPr>
        </p:nvSpPr>
        <p:spPr>
          <a:xfrm>
            <a:off x="1610287" y="2207127"/>
            <a:ext cx="7952740" cy="7901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600" b="1" i="0">
                <a:solidFill>
                  <a:srgbClr val="565656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body" idx="2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sldNum" idx="12"/>
          </p:nvPr>
        </p:nvSpPr>
        <p:spPr>
          <a:xfrm>
            <a:off x="19500572" y="10631918"/>
            <a:ext cx="260984" cy="246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lvl="0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marL="38100" lvl="1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2pPr>
            <a:lvl3pPr marL="38100" lvl="2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3pPr>
            <a:lvl4pPr marL="38100" lvl="3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4pPr>
            <a:lvl5pPr marL="38100" lvl="4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5pPr>
            <a:lvl6pPr marL="38100" lvl="5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6pPr>
            <a:lvl7pPr marL="38100" lvl="6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7pPr>
            <a:lvl8pPr marL="38100" lvl="7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8pPr>
            <a:lvl9pPr marL="38100" lvl="8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7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 extrusionOk="0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241F2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2" name="Google Shape;32;p17"/>
          <p:cNvSpPr txBox="1">
            <a:spLocks noGrp="1"/>
          </p:cNvSpPr>
          <p:nvPr>
            <p:ph type="title"/>
          </p:nvPr>
        </p:nvSpPr>
        <p:spPr>
          <a:xfrm>
            <a:off x="1578874" y="1031770"/>
            <a:ext cx="5133340" cy="93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900" b="1" i="0">
                <a:solidFill>
                  <a:srgbClr val="241F21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19500572" y="10631918"/>
            <a:ext cx="260984" cy="246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lvl="0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marL="38100" lvl="1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2pPr>
            <a:lvl3pPr marL="38100" lvl="2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3pPr>
            <a:lvl4pPr marL="38100" lvl="3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4pPr>
            <a:lvl5pPr marL="38100" lvl="4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5pPr>
            <a:lvl6pPr marL="38100" lvl="5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6pPr>
            <a:lvl7pPr marL="38100" lvl="6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7pPr>
            <a:lvl8pPr marL="38100" lvl="7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8pPr>
            <a:lvl9pPr marL="38100" lvl="8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900" b="1" i="0">
                <a:solidFill>
                  <a:srgbClr val="241F21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subTitle" idx="1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600" b="1" i="0">
                <a:solidFill>
                  <a:srgbClr val="565656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sldNum" idx="12"/>
          </p:nvPr>
        </p:nvSpPr>
        <p:spPr>
          <a:xfrm>
            <a:off x="19500572" y="10631918"/>
            <a:ext cx="260984" cy="246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lvl="0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marL="38100" lvl="1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2pPr>
            <a:lvl3pPr marL="38100" lvl="2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3pPr>
            <a:lvl4pPr marL="38100" lvl="3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4pPr>
            <a:lvl5pPr marL="38100" lvl="4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5pPr>
            <a:lvl6pPr marL="38100" lvl="5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6pPr>
            <a:lvl7pPr marL="38100" lvl="6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7pPr>
            <a:lvl8pPr marL="38100" lvl="7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8pPr>
            <a:lvl9pPr marL="38100" lvl="8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9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sldNum" idx="12"/>
          </p:nvPr>
        </p:nvSpPr>
        <p:spPr>
          <a:xfrm>
            <a:off x="19500572" y="10631918"/>
            <a:ext cx="260984" cy="246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lvl="0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marL="38100" lvl="1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2pPr>
            <a:lvl3pPr marL="38100" lvl="2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3pPr>
            <a:lvl4pPr marL="38100" lvl="3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4pPr>
            <a:lvl5pPr marL="38100" lvl="4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5pPr>
            <a:lvl6pPr marL="38100" lvl="5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6pPr>
            <a:lvl7pPr marL="38100" lvl="6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7pPr>
            <a:lvl8pPr marL="38100" lvl="7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8pPr>
            <a:lvl9pPr marL="38100" lvl="8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/>
          <p:nvPr/>
        </p:nvSpPr>
        <p:spPr>
          <a:xfrm>
            <a:off x="727726" y="0"/>
            <a:ext cx="0" cy="11308715"/>
          </a:xfrm>
          <a:custGeom>
            <a:avLst/>
            <a:gdLst/>
            <a:ahLst/>
            <a:cxnLst/>
            <a:rect l="l" t="t" r="r" b="b"/>
            <a:pathLst>
              <a:path w="120000" h="11308715" extrusionOk="0">
                <a:moveTo>
                  <a:pt x="0" y="0"/>
                </a:moveTo>
                <a:lnTo>
                  <a:pt x="0" y="11308556"/>
                </a:lnTo>
              </a:path>
            </a:pathLst>
          </a:custGeom>
          <a:noFill/>
          <a:ln w="10450" cap="flat" cmpd="sng">
            <a:solidFill>
              <a:srgbClr val="E1E6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" name="Google Shape;11;p14"/>
          <p:cNvSpPr/>
          <p:nvPr/>
        </p:nvSpPr>
        <p:spPr>
          <a:xfrm>
            <a:off x="314126" y="5340151"/>
            <a:ext cx="94615" cy="628650"/>
          </a:xfrm>
          <a:custGeom>
            <a:avLst/>
            <a:gdLst/>
            <a:ahLst/>
            <a:cxnLst/>
            <a:rect l="l" t="t" r="r" b="b"/>
            <a:pathLst>
              <a:path w="94615" h="628650" extrusionOk="0">
                <a:moveTo>
                  <a:pt x="94237" y="0"/>
                </a:moveTo>
                <a:lnTo>
                  <a:pt x="0" y="0"/>
                </a:lnTo>
                <a:lnTo>
                  <a:pt x="0" y="628253"/>
                </a:lnTo>
                <a:lnTo>
                  <a:pt x="94237" y="628253"/>
                </a:lnTo>
                <a:lnTo>
                  <a:pt x="94237" y="0"/>
                </a:ln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578874" y="1031770"/>
            <a:ext cx="5133340" cy="93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900" b="1" i="0" u="none" strike="noStrike" cap="none">
                <a:solidFill>
                  <a:srgbClr val="241F21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body" idx="1"/>
          </p:nvPr>
        </p:nvSpPr>
        <p:spPr>
          <a:xfrm>
            <a:off x="1610287" y="2207127"/>
            <a:ext cx="8288020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1" i="0" u="none" strike="noStrike" cap="none">
                <a:solidFill>
                  <a:srgbClr val="565656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19500572" y="10631918"/>
            <a:ext cx="260984" cy="246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lvl="0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marL="38100" lvl="1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2pPr>
            <a:lvl3pPr marL="38100" lvl="2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3pPr>
            <a:lvl4pPr marL="38100" lvl="3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4pPr>
            <a:lvl5pPr marL="38100" lvl="4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5pPr>
            <a:lvl6pPr marL="38100" lvl="5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6pPr>
            <a:lvl7pPr marL="38100" lvl="6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7pPr>
            <a:lvl8pPr marL="38100" lvl="7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8pPr>
            <a:lvl9pPr marL="38100" lvl="8" indent="0">
              <a:lnSpc>
                <a:spcPct val="100000"/>
              </a:lnSpc>
              <a:spcBef>
                <a:spcPts val="0"/>
              </a:spcBef>
              <a:buNone/>
              <a:defRPr sz="1300" b="1" i="0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"/>
          <p:cNvSpPr txBox="1"/>
          <p:nvPr/>
        </p:nvSpPr>
        <p:spPr>
          <a:xfrm>
            <a:off x="4857278" y="8925613"/>
            <a:ext cx="4375150" cy="198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0" indent="0">
              <a:buNone/>
            </a:pPr>
            <a:r>
              <a:rPr lang="en-US" sz="3200" dirty="0">
                <a:latin typeface="Arial Rounded MT Bold" panose="020F0704030504030204" pitchFamily="34" charset="0"/>
              </a:rPr>
              <a:t>Kandan S</a:t>
            </a:r>
          </a:p>
          <a:p>
            <a:pPr marL="0" indent="0">
              <a:buNone/>
            </a:pPr>
            <a:r>
              <a:rPr lang="en-US" sz="3200" dirty="0">
                <a:latin typeface="Arial Rounded MT Bold" panose="020F0704030504030204" pitchFamily="34" charset="0"/>
              </a:rPr>
              <a:t>23401037</a:t>
            </a:r>
          </a:p>
          <a:p>
            <a:pPr marL="0" indent="0">
              <a:buNone/>
            </a:pPr>
            <a:r>
              <a:rPr lang="en-US" sz="3200" dirty="0">
                <a:latin typeface="Arial Rounded MT Bold" panose="020F0704030504030204" pitchFamily="34" charset="0"/>
              </a:rPr>
              <a:t>MBA – DA</a:t>
            </a:r>
          </a:p>
          <a:p>
            <a:pPr marL="0" indent="0">
              <a:buNone/>
            </a:pPr>
            <a:r>
              <a:rPr lang="en-US" sz="3200" dirty="0">
                <a:latin typeface="Arial Rounded MT Bold" panose="020F0704030504030204" pitchFamily="34" charset="0"/>
              </a:rPr>
              <a:t>Sec - A</a:t>
            </a:r>
          </a:p>
        </p:txBody>
      </p:sp>
      <p:sp>
        <p:nvSpPr>
          <p:cNvPr id="51" name="Google Shape;51;p1"/>
          <p:cNvSpPr/>
          <p:nvPr/>
        </p:nvSpPr>
        <p:spPr>
          <a:xfrm>
            <a:off x="1180800" y="3812901"/>
            <a:ext cx="817244" cy="220345"/>
          </a:xfrm>
          <a:custGeom>
            <a:avLst/>
            <a:gdLst/>
            <a:ahLst/>
            <a:cxnLst/>
            <a:rect l="l" t="t" r="r" b="b"/>
            <a:pathLst>
              <a:path w="817244" h="220345" extrusionOk="0">
                <a:moveTo>
                  <a:pt x="816729" y="0"/>
                </a:moveTo>
                <a:lnTo>
                  <a:pt x="0" y="0"/>
                </a:lnTo>
                <a:lnTo>
                  <a:pt x="0" y="219888"/>
                </a:lnTo>
                <a:lnTo>
                  <a:pt x="816729" y="219888"/>
                </a:lnTo>
                <a:lnTo>
                  <a:pt x="816729" y="0"/>
                </a:ln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2" name="Google Shape;52;p1"/>
          <p:cNvSpPr txBox="1">
            <a:spLocks noGrp="1"/>
          </p:cNvSpPr>
          <p:nvPr>
            <p:ph type="title"/>
          </p:nvPr>
        </p:nvSpPr>
        <p:spPr>
          <a:xfrm>
            <a:off x="1272523" y="956251"/>
            <a:ext cx="8321181" cy="2966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/>
              <a:t>INVENTORY</a:t>
            </a:r>
            <a:br>
              <a:rPr lang="en-US" sz="9600" dirty="0"/>
            </a:br>
            <a:r>
              <a:rPr lang="en-US" sz="9600" dirty="0"/>
              <a:t>ANALYSIS</a:t>
            </a:r>
            <a:endParaRPr sz="8250" dirty="0"/>
          </a:p>
        </p:txBody>
      </p:sp>
      <p:pic>
        <p:nvPicPr>
          <p:cNvPr id="53" name="Google Shape;53;p1"/>
          <p:cNvPicPr preferRelativeResize="0"/>
          <p:nvPr/>
        </p:nvPicPr>
        <p:blipFill rotWithShape="1">
          <a:blip r:embed="rId3">
            <a:alphaModFix/>
          </a:blip>
          <a:srcRect t="11531" r="32203" b="12931"/>
          <a:stretch/>
        </p:blipFill>
        <p:spPr>
          <a:xfrm>
            <a:off x="6318250" y="-1"/>
            <a:ext cx="13785850" cy="11309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8C0C0A-8B92-CC0C-EAB8-8F689FD37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565" y="1633789"/>
            <a:ext cx="15159706" cy="53067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604EA1-342F-9C3E-5896-EAC571D989FE}"/>
              </a:ext>
            </a:extLst>
          </p:cNvPr>
          <p:cNvSpPr txBox="1"/>
          <p:nvPr/>
        </p:nvSpPr>
        <p:spPr>
          <a:xfrm>
            <a:off x="3134089" y="7540052"/>
            <a:ext cx="1383592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IN" sz="2800" b="1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MANUAL</a:t>
            </a:r>
            <a:r>
              <a:rPr lang="en-IN" sz="28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: 9569 occurrences</a:t>
            </a:r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IN" sz="2800" b="1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AUTO</a:t>
            </a:r>
            <a:r>
              <a:rPr lang="en-IN" sz="28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: 1114 occurrences</a:t>
            </a:r>
          </a:p>
          <a:p>
            <a:pPr algn="ctr"/>
            <a:r>
              <a:rPr lang="en-IN" sz="2800" b="1" u="sng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Insights</a:t>
            </a:r>
            <a:endParaRPr lang="en-IN" sz="2800" u="sng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IN" sz="2800" b="1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Dominance of Manual Reorders</a:t>
            </a:r>
            <a:r>
              <a:rPr lang="en-IN" sz="28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: The 'MANUAL' type has a significantly higher frequency compared to the 'AUTO' type, indicating that manual reorders are much more common.</a:t>
            </a:r>
          </a:p>
          <a:p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6FD6E2-E6E1-4DEF-64F9-DE47FF98CB10}"/>
              </a:ext>
            </a:extLst>
          </p:cNvPr>
          <p:cNvSpPr txBox="1"/>
          <p:nvPr/>
        </p:nvSpPr>
        <p:spPr>
          <a:xfrm>
            <a:off x="6295869" y="216313"/>
            <a:ext cx="66856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u="sng" dirty="0"/>
              <a:t>FINDING THE SIGNIFICANT REORDER TYPE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/>
          <p:nvPr/>
        </p:nvSpPr>
        <p:spPr>
          <a:xfrm>
            <a:off x="338422" y="8371846"/>
            <a:ext cx="16705393" cy="1738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00" rIns="0" bIns="0" anchor="t" anchorCtr="0">
            <a:spAutoFit/>
          </a:bodyPr>
          <a:lstStyle/>
          <a:p>
            <a:pPr algn="l" latinLnBrk="1">
              <a:buFont typeface="Arial" panose="020B0604020202020204" pitchFamily="34" charset="0"/>
              <a:buChar char="•"/>
            </a:pPr>
            <a:endParaRPr lang="en-US" sz="2800" b="0" i="0" u="none" strike="noStrike" dirty="0">
              <a:solidFill>
                <a:srgbClr val="262627"/>
              </a:solidFill>
              <a:effectLst/>
              <a:latin typeface="__Inter_d8a5da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sz="2800" b="1" i="0" u="none" strike="noStrike" dirty="0">
                <a:solidFill>
                  <a:srgbClr val="262627"/>
                </a:solidFill>
                <a:effectLst/>
                <a:latin typeface="__Inter_d8a5da"/>
              </a:rPr>
              <a:t>Category Focus</a:t>
            </a:r>
            <a:r>
              <a:rPr lang="en-US" sz="2800" b="0" i="0" u="none" strike="noStrike" dirty="0">
                <a:solidFill>
                  <a:srgbClr val="262627"/>
                </a:solidFill>
                <a:effectLst/>
                <a:latin typeface="__Inter_d8a5da"/>
              </a:rPr>
              <a:t>: The data suggests a strong focus on categories like Cleaning &amp; Household and Beauty &amp; Hygiene, while categories like Gold &amp; Silver, Gems, and Gourmet &amp; World Food have minimal focus.</a:t>
            </a: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360D1A-19CA-5F12-D93E-3BA35608D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599" y="1806725"/>
            <a:ext cx="11422505" cy="62252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B359E4-2F27-EAB8-2FB2-33A2404E1B65}"/>
              </a:ext>
            </a:extLst>
          </p:cNvPr>
          <p:cNvSpPr txBox="1"/>
          <p:nvPr/>
        </p:nvSpPr>
        <p:spPr>
          <a:xfrm>
            <a:off x="338423" y="1801463"/>
            <a:ext cx="673693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>
              <a:buFont typeface="Arial" panose="020B0604020202020204" pitchFamily="34" charset="0"/>
              <a:buChar char="•"/>
            </a:pPr>
            <a:r>
              <a:rPr lang="en-US" sz="2800" b="1" i="0" u="none" strike="noStrike" dirty="0">
                <a:solidFill>
                  <a:srgbClr val="262627"/>
                </a:solidFill>
                <a:effectLst/>
                <a:latin typeface="__Inter_d8a5da"/>
              </a:rPr>
              <a:t>High Variability</a:t>
            </a:r>
            <a:r>
              <a:rPr lang="en-US" sz="2800" b="0" i="0" u="none" strike="noStrike" dirty="0">
                <a:solidFill>
                  <a:srgbClr val="262627"/>
                </a:solidFill>
                <a:effectLst/>
                <a:latin typeface="__Inter_d8a5da"/>
              </a:rPr>
              <a:t>: There is a significant disparity in item counts across different categories and years, with some categories</a:t>
            </a:r>
          </a:p>
          <a:p>
            <a:pPr algn="l" latinLnBrk="1"/>
            <a:r>
              <a:rPr lang="en-US" sz="2800" b="0" i="0" u="none" strike="noStrike" dirty="0">
                <a:solidFill>
                  <a:srgbClr val="262627"/>
                </a:solidFill>
                <a:effectLst/>
                <a:latin typeface="__Inter_d8a5da"/>
              </a:rPr>
              <a:t> consistently having high counts while others have minimal counts.</a:t>
            </a:r>
          </a:p>
          <a:p>
            <a:pPr algn="l" latinLnBrk="1">
              <a:buFont typeface="Arial" panose="020B0604020202020204" pitchFamily="34" charset="0"/>
              <a:buChar char="•"/>
            </a:pPr>
            <a:endParaRPr lang="en-US" sz="2800" b="0" i="0" u="none" strike="noStrike" dirty="0">
              <a:solidFill>
                <a:srgbClr val="262627"/>
              </a:solidFill>
              <a:effectLst/>
              <a:latin typeface="__Inter_d8a5da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sz="2800" b="1" i="0" u="none" strike="noStrike" dirty="0">
                <a:solidFill>
                  <a:srgbClr val="262627"/>
                </a:solidFill>
                <a:effectLst/>
                <a:latin typeface="__Inter_d8a5da"/>
              </a:rPr>
              <a:t>Top Contributors</a:t>
            </a:r>
            <a:r>
              <a:rPr lang="en-US" sz="2800" b="0" i="0" u="none" strike="noStrike" dirty="0">
                <a:solidFill>
                  <a:srgbClr val="262627"/>
                </a:solidFill>
                <a:effectLst/>
                <a:latin typeface="__Inter_d8a5da"/>
              </a:rPr>
              <a:t>: Cleaning &amp; Household, Beauty &amp; Hygiene, and Foodgrains, Oil &amp; Masala are the top contributors to the overall </a:t>
            </a:r>
          </a:p>
          <a:p>
            <a:pPr algn="l" latinLnBrk="1"/>
            <a:r>
              <a:rPr lang="en-US" sz="2800" b="0" i="0" u="none" strike="noStrike" dirty="0">
                <a:solidFill>
                  <a:srgbClr val="262627"/>
                </a:solidFill>
                <a:effectLst/>
                <a:latin typeface="__Inter_d8a5da"/>
              </a:rPr>
              <a:t>item count.</a:t>
            </a:r>
          </a:p>
          <a:p>
            <a:endParaRPr lang="en-IN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67EA4B-DE23-CD06-9155-9A06BBA2DA1E}"/>
              </a:ext>
            </a:extLst>
          </p:cNvPr>
          <p:cNvSpPr txBox="1"/>
          <p:nvPr/>
        </p:nvSpPr>
        <p:spPr>
          <a:xfrm>
            <a:off x="338423" y="6555964"/>
            <a:ext cx="67369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>
              <a:buFont typeface="Arial" panose="020B0604020202020204" pitchFamily="34" charset="0"/>
              <a:buChar char="•"/>
            </a:pPr>
            <a:r>
              <a:rPr lang="en-US" sz="2800" b="1" i="0" u="none" strike="noStrike" dirty="0">
                <a:solidFill>
                  <a:srgbClr val="262627"/>
                </a:solidFill>
                <a:effectLst/>
                <a:latin typeface="__Inter_d8a5da"/>
              </a:rPr>
              <a:t>Yearly Decline</a:t>
            </a:r>
            <a:r>
              <a:rPr lang="en-US" sz="2800" b="0" i="0" u="none" strike="noStrike" dirty="0">
                <a:solidFill>
                  <a:srgbClr val="262627"/>
                </a:solidFill>
                <a:effectLst/>
                <a:latin typeface="__Inter_d8a5da"/>
              </a:rPr>
              <a:t>: There is a noticeable decline in the total item count over the years, from a high of 3,739 in 2018 to 491 in 2024.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45E845-A940-23F1-BE55-5EA9CBD5EF05}"/>
              </a:ext>
            </a:extLst>
          </p:cNvPr>
          <p:cNvSpPr txBox="1"/>
          <p:nvPr/>
        </p:nvSpPr>
        <p:spPr>
          <a:xfrm>
            <a:off x="5606322" y="412182"/>
            <a:ext cx="7899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>
                <a:solidFill>
                  <a:schemeClr val="bg2">
                    <a:lumMod val="75000"/>
                  </a:schemeClr>
                </a:solidFill>
              </a:rPr>
              <a:t>NEW ITEM PURCHASE ANALYSIS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E36116-D9C2-EFEE-DC13-B91913BBF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11" y="1283676"/>
            <a:ext cx="18428677" cy="98154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FD303E-E2DA-E646-105C-9B71E413FD08}"/>
              </a:ext>
            </a:extLst>
          </p:cNvPr>
          <p:cNvSpPr txBox="1"/>
          <p:nvPr/>
        </p:nvSpPr>
        <p:spPr>
          <a:xfrm>
            <a:off x="4659923" y="210238"/>
            <a:ext cx="93022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highlight>
                  <a:srgbClr val="C0C0C0"/>
                </a:highlight>
                <a:latin typeface="Amasis MT Pro Black" panose="02040A04050005020304" pitchFamily="18" charset="0"/>
              </a:rPr>
              <a:t>INVENTORY DASHBOARD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"/>
          <p:cNvSpPr/>
          <p:nvPr/>
        </p:nvSpPr>
        <p:spPr>
          <a:xfrm>
            <a:off x="-3" y="635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 extrusionOk="0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/>
          </a:p>
        </p:txBody>
      </p:sp>
      <p:sp>
        <p:nvSpPr>
          <p:cNvPr id="204" name="Google Shape;204;p9"/>
          <p:cNvSpPr/>
          <p:nvPr/>
        </p:nvSpPr>
        <p:spPr>
          <a:xfrm>
            <a:off x="727726" y="0"/>
            <a:ext cx="0" cy="11308715"/>
          </a:xfrm>
          <a:custGeom>
            <a:avLst/>
            <a:gdLst/>
            <a:ahLst/>
            <a:cxnLst/>
            <a:rect l="l" t="t" r="r" b="b"/>
            <a:pathLst>
              <a:path w="120000" h="11308715" extrusionOk="0">
                <a:moveTo>
                  <a:pt x="0" y="0"/>
                </a:moveTo>
                <a:lnTo>
                  <a:pt x="0" y="11308556"/>
                </a:lnTo>
              </a:path>
            </a:pathLst>
          </a:custGeom>
          <a:noFill/>
          <a:ln w="10450" cap="flat" cmpd="sng">
            <a:solidFill>
              <a:srgbClr val="E1E6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5" name="Google Shape;205;p9"/>
          <p:cNvSpPr/>
          <p:nvPr/>
        </p:nvSpPr>
        <p:spPr>
          <a:xfrm>
            <a:off x="314126" y="5340151"/>
            <a:ext cx="94615" cy="628650"/>
          </a:xfrm>
          <a:custGeom>
            <a:avLst/>
            <a:gdLst/>
            <a:ahLst/>
            <a:cxnLst/>
            <a:rect l="l" t="t" r="r" b="b"/>
            <a:pathLst>
              <a:path w="94615" h="628650" extrusionOk="0">
                <a:moveTo>
                  <a:pt x="94237" y="0"/>
                </a:moveTo>
                <a:lnTo>
                  <a:pt x="0" y="0"/>
                </a:lnTo>
                <a:lnTo>
                  <a:pt x="0" y="628253"/>
                </a:lnTo>
                <a:lnTo>
                  <a:pt x="94237" y="628253"/>
                </a:lnTo>
                <a:lnTo>
                  <a:pt x="94237" y="0"/>
                </a:lnTo>
                <a:close/>
              </a:path>
            </a:pathLst>
          </a:custGeom>
          <a:solidFill>
            <a:srgbClr val="ED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F5CB13-DB53-D2BE-F29B-772EC5065279}"/>
              </a:ext>
            </a:extLst>
          </p:cNvPr>
          <p:cNvSpPr txBox="1"/>
          <p:nvPr/>
        </p:nvSpPr>
        <p:spPr>
          <a:xfrm>
            <a:off x="2173574" y="2938072"/>
            <a:ext cx="15110084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36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leveraging Power BI for data visualization, we have gained critical insights that significantly impact our business strategy. 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36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3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essence, project has equipped with the knowledge needed to make informed decisions to enhance sales performance, product strategies, and overall profitability.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36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3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such, the results of this project will continue to be a valuable asset for the company's growth and success.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IN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3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the sales analysis project has provided valuable insights into the company's sales performance and strategy effectiveness</a:t>
            </a:r>
            <a:r>
              <a:rPr lang="en-US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19EC52-FE23-E8DF-1F39-82DD9EFB972A}"/>
              </a:ext>
            </a:extLst>
          </p:cNvPr>
          <p:cNvSpPr txBox="1"/>
          <p:nvPr/>
        </p:nvSpPr>
        <p:spPr>
          <a:xfrm>
            <a:off x="6955436" y="584616"/>
            <a:ext cx="53364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062538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3"/>
          <p:cNvSpPr txBox="1">
            <a:spLocks noGrp="1"/>
          </p:cNvSpPr>
          <p:nvPr>
            <p:ph type="title"/>
          </p:nvPr>
        </p:nvSpPr>
        <p:spPr>
          <a:xfrm>
            <a:off x="1275218" y="1211084"/>
            <a:ext cx="5836285" cy="1282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50">
                <a:solidFill>
                  <a:srgbClr val="FFFFFF"/>
                </a:solidFill>
              </a:rPr>
              <a:t>Thank you</a:t>
            </a:r>
            <a:r>
              <a:rPr lang="en-US" sz="8250">
                <a:solidFill>
                  <a:srgbClr val="ED2127"/>
                </a:solidFill>
              </a:rPr>
              <a:t>.</a:t>
            </a:r>
            <a:endParaRPr sz="8250"/>
          </a:p>
        </p:txBody>
      </p:sp>
      <p:sp>
        <p:nvSpPr>
          <p:cNvPr id="272" name="Google Shape;272;p13"/>
          <p:cNvSpPr/>
          <p:nvPr/>
        </p:nvSpPr>
        <p:spPr>
          <a:xfrm>
            <a:off x="1413569" y="2973731"/>
            <a:ext cx="817244" cy="220345"/>
          </a:xfrm>
          <a:custGeom>
            <a:avLst/>
            <a:gdLst/>
            <a:ahLst/>
            <a:cxnLst/>
            <a:rect l="l" t="t" r="r" b="b"/>
            <a:pathLst>
              <a:path w="817244" h="220344" extrusionOk="0">
                <a:moveTo>
                  <a:pt x="816729" y="0"/>
                </a:moveTo>
                <a:lnTo>
                  <a:pt x="0" y="0"/>
                </a:lnTo>
                <a:lnTo>
                  <a:pt x="0" y="219888"/>
                </a:lnTo>
                <a:lnTo>
                  <a:pt x="816729" y="219888"/>
                </a:lnTo>
                <a:lnTo>
                  <a:pt x="816729" y="0"/>
                </a:ln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73" name="Google Shape;273;p13"/>
          <p:cNvPicPr preferRelativeResize="0"/>
          <p:nvPr/>
        </p:nvPicPr>
        <p:blipFill rotWithShape="1">
          <a:blip r:embed="rId3">
            <a:alphaModFix/>
          </a:blip>
          <a:srcRect l="4824" t="13746" r="33845" b="13747"/>
          <a:stretch/>
        </p:blipFill>
        <p:spPr>
          <a:xfrm>
            <a:off x="7111503" y="0"/>
            <a:ext cx="12992597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3"/>
          <p:cNvSpPr/>
          <p:nvPr/>
        </p:nvSpPr>
        <p:spPr>
          <a:xfrm>
            <a:off x="0" y="-539700"/>
            <a:ext cx="1950600" cy="5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3"/>
          <p:cNvSpPr txBox="1"/>
          <p:nvPr/>
        </p:nvSpPr>
        <p:spPr>
          <a:xfrm>
            <a:off x="183525" y="-465150"/>
            <a:ext cx="17670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50"/>
              <a:buFont typeface="Arial"/>
              <a:buNone/>
            </a:pPr>
            <a:r>
              <a:rPr lang="en-US" sz="245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END SLIDE</a:t>
            </a:r>
            <a:endParaRPr sz="245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2"/>
          <p:cNvGrpSpPr/>
          <p:nvPr/>
        </p:nvGrpSpPr>
        <p:grpSpPr>
          <a:xfrm>
            <a:off x="0" y="3130258"/>
            <a:ext cx="20104100" cy="8179092"/>
            <a:chOff x="0" y="3129464"/>
            <a:chExt cx="20104100" cy="8179092"/>
          </a:xfrm>
        </p:grpSpPr>
        <p:sp>
          <p:nvSpPr>
            <p:cNvPr id="61" name="Google Shape;61;p2"/>
            <p:cNvSpPr/>
            <p:nvPr/>
          </p:nvSpPr>
          <p:spPr>
            <a:xfrm>
              <a:off x="0" y="4552156"/>
              <a:ext cx="20104100" cy="6756400"/>
            </a:xfrm>
            <a:custGeom>
              <a:avLst/>
              <a:gdLst/>
              <a:ahLst/>
              <a:cxnLst/>
              <a:rect l="l" t="t" r="r" b="b"/>
              <a:pathLst>
                <a:path w="20104100" h="6756400" extrusionOk="0">
                  <a:moveTo>
                    <a:pt x="11169724" y="88900"/>
                  </a:moveTo>
                  <a:lnTo>
                    <a:pt x="8379983" y="88900"/>
                  </a:lnTo>
                  <a:lnTo>
                    <a:pt x="8330241" y="101600"/>
                  </a:lnTo>
                  <a:lnTo>
                    <a:pt x="8280803" y="101600"/>
                  </a:lnTo>
                  <a:lnTo>
                    <a:pt x="8182869" y="127000"/>
                  </a:lnTo>
                  <a:lnTo>
                    <a:pt x="8134391" y="127000"/>
                  </a:lnTo>
                  <a:lnTo>
                    <a:pt x="8038457" y="152400"/>
                  </a:lnTo>
                  <a:lnTo>
                    <a:pt x="7991018" y="152400"/>
                  </a:lnTo>
                  <a:lnTo>
                    <a:pt x="7850917" y="190500"/>
                  </a:lnTo>
                  <a:lnTo>
                    <a:pt x="7804984" y="190500"/>
                  </a:lnTo>
                  <a:lnTo>
                    <a:pt x="7759449" y="203200"/>
                  </a:lnTo>
                  <a:lnTo>
                    <a:pt x="7452577" y="292100"/>
                  </a:lnTo>
                  <a:lnTo>
                    <a:pt x="7410538" y="292100"/>
                  </a:lnTo>
                  <a:lnTo>
                    <a:pt x="7368975" y="304800"/>
                  </a:lnTo>
                  <a:lnTo>
                    <a:pt x="7327896" y="330200"/>
                  </a:lnTo>
                  <a:lnTo>
                    <a:pt x="7168599" y="381000"/>
                  </a:lnTo>
                  <a:lnTo>
                    <a:pt x="7017746" y="431800"/>
                  </a:lnTo>
                  <a:lnTo>
                    <a:pt x="6981417" y="457200"/>
                  </a:lnTo>
                  <a:lnTo>
                    <a:pt x="6875890" y="495300"/>
                  </a:lnTo>
                  <a:lnTo>
                    <a:pt x="6841896" y="520700"/>
                  </a:lnTo>
                  <a:lnTo>
                    <a:pt x="6808508" y="533400"/>
                  </a:lnTo>
                  <a:lnTo>
                    <a:pt x="6743584" y="558800"/>
                  </a:lnTo>
                  <a:lnTo>
                    <a:pt x="6712064" y="584200"/>
                  </a:lnTo>
                  <a:lnTo>
                    <a:pt x="6664277" y="596900"/>
                  </a:lnTo>
                  <a:lnTo>
                    <a:pt x="6616249" y="622300"/>
                  </a:lnTo>
                  <a:lnTo>
                    <a:pt x="6567995" y="635000"/>
                  </a:lnTo>
                  <a:lnTo>
                    <a:pt x="6519531" y="660400"/>
                  </a:lnTo>
                  <a:lnTo>
                    <a:pt x="6470873" y="673100"/>
                  </a:lnTo>
                  <a:lnTo>
                    <a:pt x="6373035" y="723900"/>
                  </a:lnTo>
                  <a:lnTo>
                    <a:pt x="6323886" y="736600"/>
                  </a:lnTo>
                  <a:lnTo>
                    <a:pt x="6225209" y="787400"/>
                  </a:lnTo>
                  <a:lnTo>
                    <a:pt x="6175712" y="800100"/>
                  </a:lnTo>
                  <a:lnTo>
                    <a:pt x="5977025" y="901700"/>
                  </a:lnTo>
                  <a:lnTo>
                    <a:pt x="5927258" y="914400"/>
                  </a:lnTo>
                  <a:lnTo>
                    <a:pt x="5333958" y="1219200"/>
                  </a:lnTo>
                  <a:lnTo>
                    <a:pt x="5285316" y="1257300"/>
                  </a:lnTo>
                  <a:lnTo>
                    <a:pt x="4998121" y="1409700"/>
                  </a:lnTo>
                  <a:lnTo>
                    <a:pt x="4951178" y="1447800"/>
                  </a:lnTo>
                  <a:lnTo>
                    <a:pt x="4766612" y="1549400"/>
                  </a:lnTo>
                  <a:lnTo>
                    <a:pt x="4721350" y="1587500"/>
                  </a:lnTo>
                  <a:lnTo>
                    <a:pt x="4587927" y="1663700"/>
                  </a:lnTo>
                  <a:lnTo>
                    <a:pt x="4544292" y="1701800"/>
                  </a:lnTo>
                  <a:lnTo>
                    <a:pt x="4416124" y="1778000"/>
                  </a:lnTo>
                  <a:lnTo>
                    <a:pt x="4374365" y="1816100"/>
                  </a:lnTo>
                  <a:lnTo>
                    <a:pt x="4333115" y="1841500"/>
                  </a:lnTo>
                  <a:lnTo>
                    <a:pt x="4252201" y="1892300"/>
                  </a:lnTo>
                  <a:lnTo>
                    <a:pt x="4212568" y="1930400"/>
                  </a:lnTo>
                  <a:lnTo>
                    <a:pt x="4135031" y="1981200"/>
                  </a:lnTo>
                  <a:lnTo>
                    <a:pt x="4097157" y="2006600"/>
                  </a:lnTo>
                  <a:lnTo>
                    <a:pt x="4059900" y="2032000"/>
                  </a:lnTo>
                  <a:lnTo>
                    <a:pt x="4023277" y="2070100"/>
                  </a:lnTo>
                  <a:lnTo>
                    <a:pt x="3987302" y="2095500"/>
                  </a:lnTo>
                  <a:lnTo>
                    <a:pt x="3951992" y="2120900"/>
                  </a:lnTo>
                  <a:lnTo>
                    <a:pt x="3917361" y="2146300"/>
                  </a:lnTo>
                  <a:lnTo>
                    <a:pt x="3883426" y="2171700"/>
                  </a:lnTo>
                  <a:lnTo>
                    <a:pt x="3850202" y="2197100"/>
                  </a:lnTo>
                  <a:lnTo>
                    <a:pt x="3817705" y="2235200"/>
                  </a:lnTo>
                  <a:lnTo>
                    <a:pt x="3785950" y="2260600"/>
                  </a:lnTo>
                  <a:lnTo>
                    <a:pt x="3754953" y="2286000"/>
                  </a:lnTo>
                  <a:lnTo>
                    <a:pt x="3724729" y="2311400"/>
                  </a:lnTo>
                  <a:lnTo>
                    <a:pt x="3695295" y="2336800"/>
                  </a:lnTo>
                  <a:lnTo>
                    <a:pt x="3666666" y="2362200"/>
                  </a:lnTo>
                  <a:lnTo>
                    <a:pt x="3611884" y="2413000"/>
                  </a:lnTo>
                  <a:lnTo>
                    <a:pt x="3560508" y="2463800"/>
                  </a:lnTo>
                  <a:lnTo>
                    <a:pt x="3512664" y="2514600"/>
                  </a:lnTo>
                  <a:lnTo>
                    <a:pt x="3472000" y="2552700"/>
                  </a:lnTo>
                  <a:lnTo>
                    <a:pt x="3430614" y="2578100"/>
                  </a:lnTo>
                  <a:lnTo>
                    <a:pt x="3388554" y="2616200"/>
                  </a:lnTo>
                  <a:lnTo>
                    <a:pt x="3302612" y="2667000"/>
                  </a:lnTo>
                  <a:lnTo>
                    <a:pt x="3214566" y="2743200"/>
                  </a:lnTo>
                  <a:lnTo>
                    <a:pt x="3169877" y="2768600"/>
                  </a:lnTo>
                  <a:lnTo>
                    <a:pt x="3124809" y="2806700"/>
                  </a:lnTo>
                  <a:lnTo>
                    <a:pt x="3079412" y="2832100"/>
                  </a:lnTo>
                  <a:lnTo>
                    <a:pt x="3033734" y="2870200"/>
                  </a:lnTo>
                  <a:lnTo>
                    <a:pt x="2987825" y="2895600"/>
                  </a:lnTo>
                  <a:lnTo>
                    <a:pt x="2941733" y="2933700"/>
                  </a:lnTo>
                  <a:lnTo>
                    <a:pt x="2895508" y="2959100"/>
                  </a:lnTo>
                  <a:lnTo>
                    <a:pt x="2849199" y="2997200"/>
                  </a:lnTo>
                  <a:lnTo>
                    <a:pt x="2802855" y="3022600"/>
                  </a:lnTo>
                  <a:lnTo>
                    <a:pt x="2756525" y="3060700"/>
                  </a:lnTo>
                  <a:lnTo>
                    <a:pt x="2710259" y="3086100"/>
                  </a:lnTo>
                  <a:lnTo>
                    <a:pt x="2664104" y="3124200"/>
                  </a:lnTo>
                  <a:lnTo>
                    <a:pt x="2618111" y="3149600"/>
                  </a:lnTo>
                  <a:lnTo>
                    <a:pt x="2572328" y="3187700"/>
                  </a:lnTo>
                  <a:lnTo>
                    <a:pt x="2481589" y="3238500"/>
                  </a:lnTo>
                  <a:lnTo>
                    <a:pt x="2436732" y="3276600"/>
                  </a:lnTo>
                  <a:lnTo>
                    <a:pt x="2348286" y="3327400"/>
                  </a:lnTo>
                  <a:lnTo>
                    <a:pt x="2261860" y="3378200"/>
                  </a:lnTo>
                  <a:lnTo>
                    <a:pt x="2219526" y="3416300"/>
                  </a:lnTo>
                  <a:lnTo>
                    <a:pt x="2177845" y="3441700"/>
                  </a:lnTo>
                  <a:lnTo>
                    <a:pt x="2136865" y="3467100"/>
                  </a:lnTo>
                  <a:lnTo>
                    <a:pt x="2096636" y="3492500"/>
                  </a:lnTo>
                  <a:lnTo>
                    <a:pt x="2057206" y="3517900"/>
                  </a:lnTo>
                  <a:lnTo>
                    <a:pt x="2018624" y="3530600"/>
                  </a:lnTo>
                  <a:lnTo>
                    <a:pt x="1980940" y="3556000"/>
                  </a:lnTo>
                  <a:lnTo>
                    <a:pt x="1944202" y="3581400"/>
                  </a:lnTo>
                  <a:lnTo>
                    <a:pt x="1908460" y="3606800"/>
                  </a:lnTo>
                  <a:lnTo>
                    <a:pt x="1873763" y="3619500"/>
                  </a:lnTo>
                  <a:lnTo>
                    <a:pt x="1840160" y="3644900"/>
                  </a:lnTo>
                  <a:lnTo>
                    <a:pt x="1807699" y="3657600"/>
                  </a:lnTo>
                  <a:lnTo>
                    <a:pt x="1776431" y="3683000"/>
                  </a:lnTo>
                  <a:lnTo>
                    <a:pt x="1746404" y="3695700"/>
                  </a:lnTo>
                  <a:lnTo>
                    <a:pt x="1701345" y="3721100"/>
                  </a:lnTo>
                  <a:lnTo>
                    <a:pt x="1609591" y="3771900"/>
                  </a:lnTo>
                  <a:lnTo>
                    <a:pt x="1562940" y="3784600"/>
                  </a:lnTo>
                  <a:lnTo>
                    <a:pt x="1420141" y="3860800"/>
                  </a:lnTo>
                  <a:lnTo>
                    <a:pt x="1371665" y="3873500"/>
                  </a:lnTo>
                  <a:lnTo>
                    <a:pt x="1322785" y="3898900"/>
                  </a:lnTo>
                  <a:lnTo>
                    <a:pt x="1273524" y="3911600"/>
                  </a:lnTo>
                  <a:lnTo>
                    <a:pt x="1223903" y="3937000"/>
                  </a:lnTo>
                  <a:lnTo>
                    <a:pt x="1173942" y="3949700"/>
                  </a:lnTo>
                  <a:lnTo>
                    <a:pt x="1123664" y="3975100"/>
                  </a:lnTo>
                  <a:lnTo>
                    <a:pt x="1073090" y="3987800"/>
                  </a:lnTo>
                  <a:lnTo>
                    <a:pt x="1022240" y="4013200"/>
                  </a:lnTo>
                  <a:lnTo>
                    <a:pt x="919800" y="4038600"/>
                  </a:lnTo>
                  <a:lnTo>
                    <a:pt x="868253" y="4064000"/>
                  </a:lnTo>
                  <a:lnTo>
                    <a:pt x="240966" y="4216400"/>
                  </a:lnTo>
                  <a:lnTo>
                    <a:pt x="188612" y="4216400"/>
                  </a:lnTo>
                  <a:lnTo>
                    <a:pt x="84187" y="4241800"/>
                  </a:lnTo>
                  <a:lnTo>
                    <a:pt x="32158" y="4241800"/>
                  </a:lnTo>
                  <a:lnTo>
                    <a:pt x="0" y="4254500"/>
                  </a:lnTo>
                  <a:lnTo>
                    <a:pt x="0" y="6756400"/>
                  </a:lnTo>
                  <a:lnTo>
                    <a:pt x="7430075" y="6756400"/>
                  </a:lnTo>
                  <a:lnTo>
                    <a:pt x="7470129" y="6743700"/>
                  </a:lnTo>
                  <a:lnTo>
                    <a:pt x="7532500" y="6705600"/>
                  </a:lnTo>
                  <a:lnTo>
                    <a:pt x="7591357" y="6667500"/>
                  </a:lnTo>
                  <a:lnTo>
                    <a:pt x="7680303" y="6616700"/>
                  </a:lnTo>
                  <a:lnTo>
                    <a:pt x="7771787" y="6565900"/>
                  </a:lnTo>
                  <a:lnTo>
                    <a:pt x="7913264" y="6489700"/>
                  </a:lnTo>
                  <a:lnTo>
                    <a:pt x="8010076" y="6438900"/>
                  </a:lnTo>
                  <a:lnTo>
                    <a:pt x="8059142" y="6426200"/>
                  </a:lnTo>
                  <a:lnTo>
                    <a:pt x="8158452" y="6375400"/>
                  </a:lnTo>
                  <a:lnTo>
                    <a:pt x="8208636" y="6362700"/>
                  </a:lnTo>
                  <a:lnTo>
                    <a:pt x="8259135" y="6337300"/>
                  </a:lnTo>
                  <a:lnTo>
                    <a:pt x="8309919" y="6324600"/>
                  </a:lnTo>
                  <a:lnTo>
                    <a:pt x="8360959" y="6299200"/>
                  </a:lnTo>
                  <a:lnTo>
                    <a:pt x="8412227" y="6286500"/>
                  </a:lnTo>
                  <a:lnTo>
                    <a:pt x="8463692" y="6261100"/>
                  </a:lnTo>
                  <a:lnTo>
                    <a:pt x="8515326" y="6248400"/>
                  </a:lnTo>
                  <a:lnTo>
                    <a:pt x="8567099" y="6223000"/>
                  </a:lnTo>
                  <a:lnTo>
                    <a:pt x="8722967" y="6184900"/>
                  </a:lnTo>
                  <a:lnTo>
                    <a:pt x="8775009" y="6159500"/>
                  </a:lnTo>
                  <a:lnTo>
                    <a:pt x="9086114" y="6083300"/>
                  </a:lnTo>
                  <a:lnTo>
                    <a:pt x="9137502" y="6083300"/>
                  </a:lnTo>
                  <a:lnTo>
                    <a:pt x="9290294" y="6045200"/>
                  </a:lnTo>
                  <a:lnTo>
                    <a:pt x="9340669" y="6045200"/>
                  </a:lnTo>
                  <a:lnTo>
                    <a:pt x="9390719" y="6032500"/>
                  </a:lnTo>
                  <a:lnTo>
                    <a:pt x="9440412" y="6032500"/>
                  </a:lnTo>
                  <a:lnTo>
                    <a:pt x="9489722" y="6019800"/>
                  </a:lnTo>
                  <a:lnTo>
                    <a:pt x="9538618" y="6019800"/>
                  </a:lnTo>
                  <a:lnTo>
                    <a:pt x="9587072" y="6007100"/>
                  </a:lnTo>
                  <a:lnTo>
                    <a:pt x="9682534" y="6007100"/>
                  </a:lnTo>
                  <a:lnTo>
                    <a:pt x="9729485" y="5994400"/>
                  </a:lnTo>
                  <a:lnTo>
                    <a:pt x="20104099" y="5994400"/>
                  </a:lnTo>
                  <a:lnTo>
                    <a:pt x="20104099" y="2819400"/>
                  </a:lnTo>
                  <a:lnTo>
                    <a:pt x="20089428" y="2819400"/>
                  </a:lnTo>
                  <a:lnTo>
                    <a:pt x="19991274" y="2794000"/>
                  </a:lnTo>
                  <a:lnTo>
                    <a:pt x="19943619" y="2794000"/>
                  </a:lnTo>
                  <a:lnTo>
                    <a:pt x="19897049" y="2781300"/>
                  </a:lnTo>
                  <a:lnTo>
                    <a:pt x="19851668" y="2781300"/>
                  </a:lnTo>
                  <a:lnTo>
                    <a:pt x="19807579" y="2768600"/>
                  </a:lnTo>
                  <a:lnTo>
                    <a:pt x="19723690" y="2768600"/>
                  </a:lnTo>
                  <a:lnTo>
                    <a:pt x="19684098" y="2755900"/>
                  </a:lnTo>
                  <a:lnTo>
                    <a:pt x="19403440" y="2755900"/>
                  </a:lnTo>
                  <a:lnTo>
                    <a:pt x="19351145" y="2743200"/>
                  </a:lnTo>
                  <a:lnTo>
                    <a:pt x="19192976" y="2743200"/>
                  </a:lnTo>
                  <a:lnTo>
                    <a:pt x="19139868" y="2730500"/>
                  </a:lnTo>
                  <a:lnTo>
                    <a:pt x="19033150" y="2730500"/>
                  </a:lnTo>
                  <a:lnTo>
                    <a:pt x="18979566" y="2717800"/>
                  </a:lnTo>
                  <a:lnTo>
                    <a:pt x="18925850" y="2717800"/>
                  </a:lnTo>
                  <a:lnTo>
                    <a:pt x="18872014" y="2705100"/>
                  </a:lnTo>
                  <a:lnTo>
                    <a:pt x="18818071" y="2705100"/>
                  </a:lnTo>
                  <a:lnTo>
                    <a:pt x="18764034" y="2692400"/>
                  </a:lnTo>
                  <a:lnTo>
                    <a:pt x="18709916" y="2692400"/>
                  </a:lnTo>
                  <a:lnTo>
                    <a:pt x="18655730" y="2679700"/>
                  </a:lnTo>
                  <a:lnTo>
                    <a:pt x="18601489" y="2679700"/>
                  </a:lnTo>
                  <a:lnTo>
                    <a:pt x="18547205" y="2667000"/>
                  </a:lnTo>
                  <a:lnTo>
                    <a:pt x="18492891" y="2667000"/>
                  </a:lnTo>
                  <a:lnTo>
                    <a:pt x="18329903" y="2628900"/>
                  </a:lnTo>
                  <a:lnTo>
                    <a:pt x="18275601" y="2628900"/>
                  </a:lnTo>
                  <a:lnTo>
                    <a:pt x="18112954" y="2590800"/>
                  </a:lnTo>
                  <a:lnTo>
                    <a:pt x="18058868" y="2590800"/>
                  </a:lnTo>
                  <a:lnTo>
                    <a:pt x="17163154" y="2374900"/>
                  </a:lnTo>
                  <a:lnTo>
                    <a:pt x="17112596" y="2349500"/>
                  </a:lnTo>
                  <a:lnTo>
                    <a:pt x="16913677" y="2298700"/>
                  </a:lnTo>
                  <a:lnTo>
                    <a:pt x="16864839" y="2273300"/>
                  </a:lnTo>
                  <a:lnTo>
                    <a:pt x="16720677" y="2235200"/>
                  </a:lnTo>
                  <a:lnTo>
                    <a:pt x="16673448" y="2209800"/>
                  </a:lnTo>
                  <a:lnTo>
                    <a:pt x="16580307" y="2184400"/>
                  </a:lnTo>
                  <a:lnTo>
                    <a:pt x="16534420" y="2159000"/>
                  </a:lnTo>
                  <a:lnTo>
                    <a:pt x="16489007" y="2146300"/>
                  </a:lnTo>
                  <a:lnTo>
                    <a:pt x="16444079" y="2120900"/>
                  </a:lnTo>
                  <a:lnTo>
                    <a:pt x="16355733" y="2095500"/>
                  </a:lnTo>
                  <a:lnTo>
                    <a:pt x="16312340" y="2070100"/>
                  </a:lnTo>
                  <a:lnTo>
                    <a:pt x="16269485" y="2057400"/>
                  </a:lnTo>
                  <a:lnTo>
                    <a:pt x="16227180" y="2032000"/>
                  </a:lnTo>
                  <a:lnTo>
                    <a:pt x="16185438" y="2019300"/>
                  </a:lnTo>
                  <a:lnTo>
                    <a:pt x="16144272" y="1993900"/>
                  </a:lnTo>
                  <a:lnTo>
                    <a:pt x="16103696" y="1981200"/>
                  </a:lnTo>
                  <a:lnTo>
                    <a:pt x="16063721" y="1955800"/>
                  </a:lnTo>
                  <a:lnTo>
                    <a:pt x="16024361" y="1943100"/>
                  </a:lnTo>
                  <a:lnTo>
                    <a:pt x="15985629" y="1917700"/>
                  </a:lnTo>
                  <a:lnTo>
                    <a:pt x="15947538" y="1905000"/>
                  </a:lnTo>
                  <a:lnTo>
                    <a:pt x="15910099" y="1879600"/>
                  </a:lnTo>
                  <a:lnTo>
                    <a:pt x="15873328" y="1866900"/>
                  </a:lnTo>
                  <a:lnTo>
                    <a:pt x="15837235" y="1841500"/>
                  </a:lnTo>
                  <a:lnTo>
                    <a:pt x="15801834" y="1828800"/>
                  </a:lnTo>
                  <a:lnTo>
                    <a:pt x="15767139" y="1803400"/>
                  </a:lnTo>
                  <a:lnTo>
                    <a:pt x="15733161" y="1778000"/>
                  </a:lnTo>
                  <a:lnTo>
                    <a:pt x="15699914" y="1765300"/>
                  </a:lnTo>
                  <a:lnTo>
                    <a:pt x="15667411" y="1739900"/>
                  </a:lnTo>
                  <a:lnTo>
                    <a:pt x="15635664" y="1727200"/>
                  </a:lnTo>
                  <a:lnTo>
                    <a:pt x="15604687" y="1701800"/>
                  </a:lnTo>
                  <a:lnTo>
                    <a:pt x="15574491" y="1676400"/>
                  </a:lnTo>
                  <a:lnTo>
                    <a:pt x="15545092" y="1663700"/>
                  </a:lnTo>
                  <a:lnTo>
                    <a:pt x="15516500" y="1638300"/>
                  </a:lnTo>
                  <a:lnTo>
                    <a:pt x="15488729" y="1625600"/>
                  </a:lnTo>
                  <a:lnTo>
                    <a:pt x="15351477" y="1549400"/>
                  </a:lnTo>
                  <a:lnTo>
                    <a:pt x="15162384" y="1447800"/>
                  </a:lnTo>
                  <a:lnTo>
                    <a:pt x="15114141" y="1435100"/>
                  </a:lnTo>
                  <a:lnTo>
                    <a:pt x="14817905" y="1282700"/>
                  </a:lnTo>
                  <a:lnTo>
                    <a:pt x="14767568" y="1270000"/>
                  </a:lnTo>
                  <a:lnTo>
                    <a:pt x="14512813" y="1143000"/>
                  </a:lnTo>
                  <a:lnTo>
                    <a:pt x="14461372" y="1130300"/>
                  </a:lnTo>
                  <a:lnTo>
                    <a:pt x="14306389" y="1054100"/>
                  </a:lnTo>
                  <a:lnTo>
                    <a:pt x="14254567" y="1041400"/>
                  </a:lnTo>
                  <a:lnTo>
                    <a:pt x="14098865" y="965200"/>
                  </a:lnTo>
                  <a:lnTo>
                    <a:pt x="14046945" y="952500"/>
                  </a:lnTo>
                  <a:lnTo>
                    <a:pt x="13943182" y="901700"/>
                  </a:lnTo>
                  <a:lnTo>
                    <a:pt x="13891375" y="889000"/>
                  </a:lnTo>
                  <a:lnTo>
                    <a:pt x="13787997" y="838200"/>
                  </a:lnTo>
                  <a:lnTo>
                    <a:pt x="13736463" y="825500"/>
                  </a:lnTo>
                  <a:lnTo>
                    <a:pt x="13633789" y="774700"/>
                  </a:lnTo>
                  <a:lnTo>
                    <a:pt x="13582686" y="762000"/>
                  </a:lnTo>
                  <a:lnTo>
                    <a:pt x="13531763" y="736600"/>
                  </a:lnTo>
                  <a:lnTo>
                    <a:pt x="13481036" y="723900"/>
                  </a:lnTo>
                  <a:lnTo>
                    <a:pt x="13430524" y="698500"/>
                  </a:lnTo>
                  <a:lnTo>
                    <a:pt x="13380245" y="685800"/>
                  </a:lnTo>
                  <a:lnTo>
                    <a:pt x="13330217" y="660400"/>
                  </a:lnTo>
                  <a:lnTo>
                    <a:pt x="13280456" y="647700"/>
                  </a:lnTo>
                  <a:lnTo>
                    <a:pt x="13230981" y="622300"/>
                  </a:lnTo>
                  <a:lnTo>
                    <a:pt x="13132959" y="596900"/>
                  </a:lnTo>
                  <a:lnTo>
                    <a:pt x="13084447" y="571500"/>
                  </a:lnTo>
                  <a:lnTo>
                    <a:pt x="12988512" y="546100"/>
                  </a:lnTo>
                  <a:lnTo>
                    <a:pt x="12941124" y="520700"/>
                  </a:lnTo>
                  <a:lnTo>
                    <a:pt x="12801488" y="482600"/>
                  </a:lnTo>
                  <a:lnTo>
                    <a:pt x="12755846" y="457200"/>
                  </a:lnTo>
                  <a:lnTo>
                    <a:pt x="12535197" y="393700"/>
                  </a:lnTo>
                  <a:lnTo>
                    <a:pt x="12368820" y="342900"/>
                  </a:lnTo>
                  <a:lnTo>
                    <a:pt x="12289402" y="317500"/>
                  </a:lnTo>
                  <a:lnTo>
                    <a:pt x="12250698" y="317500"/>
                  </a:lnTo>
                  <a:lnTo>
                    <a:pt x="12175387" y="292100"/>
                  </a:lnTo>
                  <a:lnTo>
                    <a:pt x="12138816" y="279400"/>
                  </a:lnTo>
                  <a:lnTo>
                    <a:pt x="12102992" y="279400"/>
                  </a:lnTo>
                  <a:lnTo>
                    <a:pt x="12033654" y="254000"/>
                  </a:lnTo>
                  <a:lnTo>
                    <a:pt x="12000175" y="254000"/>
                  </a:lnTo>
                  <a:lnTo>
                    <a:pt x="11695655" y="177800"/>
                  </a:lnTo>
                  <a:lnTo>
                    <a:pt x="11644006" y="177800"/>
                  </a:lnTo>
                  <a:lnTo>
                    <a:pt x="11487697" y="139700"/>
                  </a:lnTo>
                  <a:lnTo>
                    <a:pt x="11435168" y="139700"/>
                  </a:lnTo>
                  <a:lnTo>
                    <a:pt x="11329525" y="114300"/>
                  </a:lnTo>
                  <a:lnTo>
                    <a:pt x="11276428" y="114300"/>
                  </a:lnTo>
                  <a:lnTo>
                    <a:pt x="11169724" y="88900"/>
                  </a:lnTo>
                  <a:close/>
                </a:path>
                <a:path w="20104100" h="6756400" extrusionOk="0">
                  <a:moveTo>
                    <a:pt x="20104099" y="5994400"/>
                  </a:moveTo>
                  <a:lnTo>
                    <a:pt x="10082523" y="5994400"/>
                  </a:lnTo>
                  <a:lnTo>
                    <a:pt x="10123394" y="6007100"/>
                  </a:lnTo>
                  <a:lnTo>
                    <a:pt x="10202645" y="6007100"/>
                  </a:lnTo>
                  <a:lnTo>
                    <a:pt x="10240966" y="6019800"/>
                  </a:lnTo>
                  <a:lnTo>
                    <a:pt x="10278378" y="6019800"/>
                  </a:lnTo>
                  <a:lnTo>
                    <a:pt x="10350362" y="6045200"/>
                  </a:lnTo>
                  <a:lnTo>
                    <a:pt x="10400930" y="6045200"/>
                  </a:lnTo>
                  <a:lnTo>
                    <a:pt x="10451925" y="6057900"/>
                  </a:lnTo>
                  <a:lnTo>
                    <a:pt x="10503325" y="6057900"/>
                  </a:lnTo>
                  <a:lnTo>
                    <a:pt x="10555106" y="6070600"/>
                  </a:lnTo>
                  <a:lnTo>
                    <a:pt x="10607246" y="6070600"/>
                  </a:lnTo>
                  <a:lnTo>
                    <a:pt x="10659724" y="6083300"/>
                  </a:lnTo>
                  <a:lnTo>
                    <a:pt x="10712517" y="6083300"/>
                  </a:lnTo>
                  <a:lnTo>
                    <a:pt x="10818957" y="6108700"/>
                  </a:lnTo>
                  <a:lnTo>
                    <a:pt x="10872560" y="6108700"/>
                  </a:lnTo>
                  <a:lnTo>
                    <a:pt x="11034634" y="6146800"/>
                  </a:lnTo>
                  <a:lnTo>
                    <a:pt x="11089005" y="6146800"/>
                  </a:lnTo>
                  <a:lnTo>
                    <a:pt x="11307630" y="6197600"/>
                  </a:lnTo>
                  <a:lnTo>
                    <a:pt x="11362459" y="6197600"/>
                  </a:lnTo>
                  <a:lnTo>
                    <a:pt x="12434518" y="6451600"/>
                  </a:lnTo>
                  <a:lnTo>
                    <a:pt x="12485176" y="6477000"/>
                  </a:lnTo>
                  <a:lnTo>
                    <a:pt x="12779011" y="6553200"/>
                  </a:lnTo>
                  <a:lnTo>
                    <a:pt x="12826090" y="6578600"/>
                  </a:lnTo>
                  <a:lnTo>
                    <a:pt x="13052030" y="6642100"/>
                  </a:lnTo>
                  <a:lnTo>
                    <a:pt x="13095171" y="6667500"/>
                  </a:lnTo>
                  <a:lnTo>
                    <a:pt x="13137577" y="6680200"/>
                  </a:lnTo>
                  <a:lnTo>
                    <a:pt x="13260167" y="6718300"/>
                  </a:lnTo>
                  <a:lnTo>
                    <a:pt x="13299412" y="6743700"/>
                  </a:lnTo>
                  <a:lnTo>
                    <a:pt x="13337811" y="6756400"/>
                  </a:lnTo>
                  <a:lnTo>
                    <a:pt x="20104099" y="6756400"/>
                  </a:lnTo>
                  <a:lnTo>
                    <a:pt x="20104099" y="5994400"/>
                  </a:lnTo>
                  <a:close/>
                </a:path>
                <a:path w="20104100" h="6756400" extrusionOk="0">
                  <a:moveTo>
                    <a:pt x="11062401" y="76200"/>
                  </a:moveTo>
                  <a:lnTo>
                    <a:pt x="8480341" y="76200"/>
                  </a:lnTo>
                  <a:lnTo>
                    <a:pt x="8430019" y="88900"/>
                  </a:lnTo>
                  <a:lnTo>
                    <a:pt x="11116136" y="88900"/>
                  </a:lnTo>
                  <a:lnTo>
                    <a:pt x="11062401" y="76200"/>
                  </a:lnTo>
                  <a:close/>
                </a:path>
                <a:path w="20104100" h="6756400" extrusionOk="0">
                  <a:moveTo>
                    <a:pt x="10954526" y="63500"/>
                  </a:moveTo>
                  <a:lnTo>
                    <a:pt x="8581807" y="63500"/>
                  </a:lnTo>
                  <a:lnTo>
                    <a:pt x="8530939" y="76200"/>
                  </a:lnTo>
                  <a:lnTo>
                    <a:pt x="11008528" y="76200"/>
                  </a:lnTo>
                  <a:lnTo>
                    <a:pt x="10954526" y="63500"/>
                  </a:lnTo>
                  <a:close/>
                </a:path>
                <a:path w="20104100" h="6756400" extrusionOk="0">
                  <a:moveTo>
                    <a:pt x="10846170" y="50800"/>
                  </a:moveTo>
                  <a:lnTo>
                    <a:pt x="8684312" y="50800"/>
                  </a:lnTo>
                  <a:lnTo>
                    <a:pt x="8632934" y="63500"/>
                  </a:lnTo>
                  <a:lnTo>
                    <a:pt x="10900404" y="63500"/>
                  </a:lnTo>
                  <a:lnTo>
                    <a:pt x="10846170" y="50800"/>
                  </a:lnTo>
                  <a:close/>
                </a:path>
                <a:path w="20104100" h="6756400" extrusionOk="0">
                  <a:moveTo>
                    <a:pt x="10737401" y="38100"/>
                  </a:moveTo>
                  <a:lnTo>
                    <a:pt x="8787787" y="38100"/>
                  </a:lnTo>
                  <a:lnTo>
                    <a:pt x="8735933" y="50800"/>
                  </a:lnTo>
                  <a:lnTo>
                    <a:pt x="10791833" y="50800"/>
                  </a:lnTo>
                  <a:lnTo>
                    <a:pt x="10737401" y="38100"/>
                  </a:lnTo>
                  <a:close/>
                </a:path>
                <a:path w="20104100" h="6756400" extrusionOk="0">
                  <a:moveTo>
                    <a:pt x="10573624" y="25400"/>
                  </a:moveTo>
                  <a:lnTo>
                    <a:pt x="8944668" y="25400"/>
                  </a:lnTo>
                  <a:lnTo>
                    <a:pt x="8892163" y="38100"/>
                  </a:lnTo>
                  <a:lnTo>
                    <a:pt x="10628288" y="38100"/>
                  </a:lnTo>
                  <a:lnTo>
                    <a:pt x="10573624" y="25400"/>
                  </a:lnTo>
                  <a:close/>
                </a:path>
                <a:path w="20104100" h="6756400" extrusionOk="0">
                  <a:moveTo>
                    <a:pt x="10409307" y="12700"/>
                  </a:moveTo>
                  <a:lnTo>
                    <a:pt x="9103342" y="12700"/>
                  </a:lnTo>
                  <a:lnTo>
                    <a:pt x="9050266" y="25400"/>
                  </a:lnTo>
                  <a:lnTo>
                    <a:pt x="10464125" y="25400"/>
                  </a:lnTo>
                  <a:lnTo>
                    <a:pt x="10409307" y="12700"/>
                  </a:lnTo>
                  <a:close/>
                </a:path>
                <a:path w="20104100" h="6756400" extrusionOk="0">
                  <a:moveTo>
                    <a:pt x="10134880" y="0"/>
                  </a:moveTo>
                  <a:lnTo>
                    <a:pt x="9371152" y="0"/>
                  </a:lnTo>
                  <a:lnTo>
                    <a:pt x="9317295" y="12700"/>
                  </a:lnTo>
                  <a:lnTo>
                    <a:pt x="10189782" y="12700"/>
                  </a:lnTo>
                  <a:lnTo>
                    <a:pt x="10134880" y="0"/>
                  </a:lnTo>
                  <a:close/>
                </a:path>
              </a:pathLst>
            </a:custGeom>
            <a:solidFill>
              <a:srgbClr val="FF5E3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192207" y="3129464"/>
              <a:ext cx="11663045" cy="7094855"/>
            </a:xfrm>
            <a:custGeom>
              <a:avLst/>
              <a:gdLst/>
              <a:ahLst/>
              <a:cxnLst/>
              <a:rect l="l" t="t" r="r" b="b"/>
              <a:pathLst>
                <a:path w="11663044" h="7094855" extrusionOk="0">
                  <a:moveTo>
                    <a:pt x="11662890" y="0"/>
                  </a:moveTo>
                  <a:lnTo>
                    <a:pt x="0" y="0"/>
                  </a:lnTo>
                  <a:lnTo>
                    <a:pt x="0" y="7094234"/>
                  </a:lnTo>
                  <a:lnTo>
                    <a:pt x="11662890" y="7094234"/>
                  </a:lnTo>
                  <a:lnTo>
                    <a:pt x="11662890" y="0"/>
                  </a:lnTo>
                  <a:close/>
                </a:path>
              </a:pathLst>
            </a:custGeom>
            <a:solidFill>
              <a:srgbClr val="000000">
                <a:alpha val="5882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439656" y="3204093"/>
              <a:ext cx="11224895" cy="6659880"/>
            </a:xfrm>
            <a:custGeom>
              <a:avLst/>
              <a:gdLst/>
              <a:ahLst/>
              <a:cxnLst/>
              <a:rect l="l" t="t" r="r" b="b"/>
              <a:pathLst>
                <a:path w="11224894" h="6659880" extrusionOk="0">
                  <a:moveTo>
                    <a:pt x="11092405" y="0"/>
                  </a:moveTo>
                  <a:lnTo>
                    <a:pt x="132383" y="0"/>
                  </a:lnTo>
                  <a:lnTo>
                    <a:pt x="90538" y="6749"/>
                  </a:lnTo>
                  <a:lnTo>
                    <a:pt x="54197" y="25543"/>
                  </a:lnTo>
                  <a:lnTo>
                    <a:pt x="25540" y="54201"/>
                  </a:lnTo>
                  <a:lnTo>
                    <a:pt x="6748" y="90542"/>
                  </a:lnTo>
                  <a:lnTo>
                    <a:pt x="0" y="132383"/>
                  </a:lnTo>
                  <a:lnTo>
                    <a:pt x="0" y="6527099"/>
                  </a:lnTo>
                  <a:lnTo>
                    <a:pt x="6748" y="6568944"/>
                  </a:lnTo>
                  <a:lnTo>
                    <a:pt x="25540" y="6605285"/>
                  </a:lnTo>
                  <a:lnTo>
                    <a:pt x="54197" y="6633942"/>
                  </a:lnTo>
                  <a:lnTo>
                    <a:pt x="90538" y="6652734"/>
                  </a:lnTo>
                  <a:lnTo>
                    <a:pt x="132383" y="6659483"/>
                  </a:lnTo>
                  <a:lnTo>
                    <a:pt x="11092405" y="6659483"/>
                  </a:lnTo>
                  <a:lnTo>
                    <a:pt x="11134246" y="6652734"/>
                  </a:lnTo>
                  <a:lnTo>
                    <a:pt x="11170587" y="6633942"/>
                  </a:lnTo>
                  <a:lnTo>
                    <a:pt x="11199245" y="6605285"/>
                  </a:lnTo>
                  <a:lnTo>
                    <a:pt x="11218039" y="6568944"/>
                  </a:lnTo>
                  <a:lnTo>
                    <a:pt x="11224789" y="6527099"/>
                  </a:lnTo>
                  <a:lnTo>
                    <a:pt x="11224789" y="132383"/>
                  </a:lnTo>
                  <a:lnTo>
                    <a:pt x="11218039" y="90542"/>
                  </a:lnTo>
                  <a:lnTo>
                    <a:pt x="11199245" y="54201"/>
                  </a:lnTo>
                  <a:lnTo>
                    <a:pt x="11170587" y="25543"/>
                  </a:lnTo>
                  <a:lnTo>
                    <a:pt x="11134246" y="6749"/>
                  </a:lnTo>
                  <a:lnTo>
                    <a:pt x="11092405" y="0"/>
                  </a:ln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439655" y="3211441"/>
              <a:ext cx="174625" cy="6652259"/>
            </a:xfrm>
            <a:custGeom>
              <a:avLst/>
              <a:gdLst/>
              <a:ahLst/>
              <a:cxnLst/>
              <a:rect l="l" t="t" r="r" b="b"/>
              <a:pathLst>
                <a:path w="174625" h="6652259" extrusionOk="0">
                  <a:moveTo>
                    <a:pt x="174382" y="0"/>
                  </a:moveTo>
                  <a:lnTo>
                    <a:pt x="89375" y="0"/>
                  </a:lnTo>
                  <a:lnTo>
                    <a:pt x="54197" y="18193"/>
                  </a:lnTo>
                  <a:lnTo>
                    <a:pt x="25540" y="46851"/>
                  </a:lnTo>
                  <a:lnTo>
                    <a:pt x="6748" y="83191"/>
                  </a:lnTo>
                  <a:lnTo>
                    <a:pt x="0" y="125032"/>
                  </a:lnTo>
                  <a:lnTo>
                    <a:pt x="0" y="6519749"/>
                  </a:lnTo>
                  <a:lnTo>
                    <a:pt x="6748" y="6561594"/>
                  </a:lnTo>
                  <a:lnTo>
                    <a:pt x="25540" y="6597935"/>
                  </a:lnTo>
                  <a:lnTo>
                    <a:pt x="54197" y="6626591"/>
                  </a:lnTo>
                  <a:lnTo>
                    <a:pt x="90538" y="6645384"/>
                  </a:lnTo>
                  <a:lnTo>
                    <a:pt x="132383" y="6652132"/>
                  </a:lnTo>
                  <a:lnTo>
                    <a:pt x="174382" y="6652132"/>
                  </a:lnTo>
                  <a:lnTo>
                    <a:pt x="174382" y="0"/>
                  </a:lnTo>
                  <a:close/>
                </a:path>
              </a:pathLst>
            </a:custGeom>
            <a:solidFill>
              <a:srgbClr val="6E79C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B6F85E7-4445-7FF0-5F8E-15BA07810C1C}"/>
              </a:ext>
            </a:extLst>
          </p:cNvPr>
          <p:cNvSpPr txBox="1"/>
          <p:nvPr/>
        </p:nvSpPr>
        <p:spPr>
          <a:xfrm>
            <a:off x="4845571" y="845640"/>
            <a:ext cx="100509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atin typeface="Amasis MT Pro Black" panose="02040A04050005020304" pitchFamily="18" charset="0"/>
              </a:rPr>
              <a:t>CONTENT</a:t>
            </a:r>
            <a:endParaRPr lang="en-IN" sz="4400" dirty="0">
              <a:latin typeface="Amasis MT Pro Black" panose="02040A040500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064910-9B19-0F8C-60BA-F1D071C7AB8B}"/>
              </a:ext>
            </a:extLst>
          </p:cNvPr>
          <p:cNvSpPr txBox="1"/>
          <p:nvPr/>
        </p:nvSpPr>
        <p:spPr>
          <a:xfrm>
            <a:off x="4763332" y="4026448"/>
            <a:ext cx="11339369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200" dirty="0">
                <a:solidFill>
                  <a:srgbClr val="002060"/>
                </a:solidFill>
                <a:latin typeface="Amasis MT Pro Black" panose="02040A040500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>
                <a:solidFill>
                  <a:srgbClr val="002060"/>
                </a:solidFill>
                <a:latin typeface="Amasis MT Pro Black" panose="02040A040500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>
                <a:solidFill>
                  <a:srgbClr val="002060"/>
                </a:solidFill>
                <a:latin typeface="Amasis MT Pro Black" panose="02040A04050005020304" pitchFamily="18" charset="0"/>
                <a:cs typeface="Times New Roman" panose="02020603050405020304" pitchFamily="18" charset="0"/>
              </a:rPr>
              <a:t>Research Methodology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3200" dirty="0">
                <a:solidFill>
                  <a:srgbClr val="002060"/>
                </a:solidFill>
                <a:latin typeface="Amasis MT Pro Black" panose="02040A04050005020304" pitchFamily="18" charset="0"/>
              </a:rPr>
              <a:t>DEPARTMENT WISE PROFIT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3200" dirty="0">
                <a:solidFill>
                  <a:srgbClr val="002060"/>
                </a:solidFill>
                <a:latin typeface="Amasis MT Pro Black" panose="02040A04050005020304" pitchFamily="18" charset="0"/>
              </a:rPr>
              <a:t>TOP AND BOTTOM DISTRIBUTORS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3200" dirty="0">
                <a:solidFill>
                  <a:srgbClr val="002060"/>
                </a:solidFill>
                <a:latin typeface="Amasis MT Pro Black" panose="02040A04050005020304" pitchFamily="18" charset="0"/>
              </a:rPr>
              <a:t>ACTIVE AND IN ACTIVE STATUS BY DEPATMENT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3200" dirty="0">
                <a:solidFill>
                  <a:srgbClr val="002060"/>
                </a:solidFill>
                <a:latin typeface="Amasis MT Pro Black" panose="02040A04050005020304" pitchFamily="18" charset="0"/>
              </a:rPr>
              <a:t>FINDING THE SIGNIFICANT REORDER TYPE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3200" dirty="0">
                <a:solidFill>
                  <a:srgbClr val="002060"/>
                </a:solidFill>
                <a:latin typeface="Amasis MT Pro Black" panose="02040A04050005020304" pitchFamily="18" charset="0"/>
              </a:rPr>
              <a:t>NEW ITEM PURCHASE ANALYSIS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3200" dirty="0">
                <a:solidFill>
                  <a:srgbClr val="002060"/>
                </a:solidFill>
                <a:latin typeface="Amasis MT Pro Black" panose="02040A04050005020304" pitchFamily="18" charset="0"/>
              </a:rPr>
              <a:t>INVENTORY DASHBOARD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3200" dirty="0">
                <a:solidFill>
                  <a:srgbClr val="002060"/>
                </a:solidFill>
                <a:latin typeface="Amasis MT Pro Black" panose="02040A04050005020304" pitchFamily="18" charset="0"/>
              </a:rPr>
              <a:t>CONCLUSION</a:t>
            </a:r>
          </a:p>
          <a:p>
            <a:pPr marL="742950" indent="-742950">
              <a:buFont typeface="+mj-lt"/>
              <a:buAutoNum type="arabicPeriod"/>
            </a:pPr>
            <a:endParaRPr lang="en-IN" sz="3200" dirty="0">
              <a:solidFill>
                <a:srgbClr val="002060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101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 extrusionOk="0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/>
          </a:p>
        </p:txBody>
      </p:sp>
      <p:sp>
        <p:nvSpPr>
          <p:cNvPr id="114" name="Google Shape;114;p5"/>
          <p:cNvSpPr/>
          <p:nvPr/>
        </p:nvSpPr>
        <p:spPr>
          <a:xfrm>
            <a:off x="16864590" y="11235553"/>
            <a:ext cx="271780" cy="73025"/>
          </a:xfrm>
          <a:custGeom>
            <a:avLst/>
            <a:gdLst/>
            <a:ahLst/>
            <a:cxnLst/>
            <a:rect l="l" t="t" r="r" b="b"/>
            <a:pathLst>
              <a:path w="271780" h="73025" extrusionOk="0">
                <a:moveTo>
                  <a:pt x="103300" y="0"/>
                </a:moveTo>
                <a:lnTo>
                  <a:pt x="57399" y="12360"/>
                </a:lnTo>
                <a:lnTo>
                  <a:pt x="18852" y="41515"/>
                </a:lnTo>
                <a:lnTo>
                  <a:pt x="0" y="73002"/>
                </a:lnTo>
                <a:lnTo>
                  <a:pt x="271275" y="73002"/>
                </a:lnTo>
                <a:lnTo>
                  <a:pt x="217074" y="39920"/>
                </a:lnTo>
                <a:lnTo>
                  <a:pt x="173689" y="16345"/>
                </a:lnTo>
                <a:lnTo>
                  <a:pt x="127487" y="1132"/>
                </a:lnTo>
                <a:lnTo>
                  <a:pt x="1033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5" name="Google Shape;115;p5"/>
          <p:cNvSpPr/>
          <p:nvPr/>
        </p:nvSpPr>
        <p:spPr>
          <a:xfrm>
            <a:off x="727726" y="0"/>
            <a:ext cx="0" cy="11308715"/>
          </a:xfrm>
          <a:custGeom>
            <a:avLst/>
            <a:gdLst/>
            <a:ahLst/>
            <a:cxnLst/>
            <a:rect l="l" t="t" r="r" b="b"/>
            <a:pathLst>
              <a:path w="120000" h="11308715" extrusionOk="0">
                <a:moveTo>
                  <a:pt x="0" y="0"/>
                </a:moveTo>
                <a:lnTo>
                  <a:pt x="0" y="11308556"/>
                </a:lnTo>
              </a:path>
            </a:pathLst>
          </a:custGeom>
          <a:noFill/>
          <a:ln w="10450" cap="flat" cmpd="sng">
            <a:solidFill>
              <a:srgbClr val="E1E6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6" name="Google Shape;116;p5"/>
          <p:cNvSpPr/>
          <p:nvPr/>
        </p:nvSpPr>
        <p:spPr>
          <a:xfrm>
            <a:off x="314126" y="5340151"/>
            <a:ext cx="94615" cy="628650"/>
          </a:xfrm>
          <a:custGeom>
            <a:avLst/>
            <a:gdLst/>
            <a:ahLst/>
            <a:cxnLst/>
            <a:rect l="l" t="t" r="r" b="b"/>
            <a:pathLst>
              <a:path w="94615" h="628650" extrusionOk="0">
                <a:moveTo>
                  <a:pt x="94237" y="0"/>
                </a:moveTo>
                <a:lnTo>
                  <a:pt x="0" y="0"/>
                </a:lnTo>
                <a:lnTo>
                  <a:pt x="0" y="628253"/>
                </a:lnTo>
                <a:lnTo>
                  <a:pt x="94237" y="628253"/>
                </a:lnTo>
                <a:lnTo>
                  <a:pt x="94237" y="0"/>
                </a:lnTo>
                <a:close/>
              </a:path>
            </a:pathLst>
          </a:custGeom>
          <a:solidFill>
            <a:srgbClr val="ED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7" name="Google Shape;117;p5"/>
          <p:cNvSpPr/>
          <p:nvPr/>
        </p:nvSpPr>
        <p:spPr>
          <a:xfrm>
            <a:off x="19371138" y="10544181"/>
            <a:ext cx="450850" cy="450850"/>
          </a:xfrm>
          <a:custGeom>
            <a:avLst/>
            <a:gdLst/>
            <a:ahLst/>
            <a:cxnLst/>
            <a:rect l="l" t="t" r="r" b="b"/>
            <a:pathLst>
              <a:path w="450850" h="450850" extrusionOk="0">
                <a:moveTo>
                  <a:pt x="450248" y="0"/>
                </a:moveTo>
                <a:lnTo>
                  <a:pt x="0" y="0"/>
                </a:lnTo>
                <a:lnTo>
                  <a:pt x="0" y="450248"/>
                </a:lnTo>
                <a:lnTo>
                  <a:pt x="450248" y="450248"/>
                </a:lnTo>
                <a:lnTo>
                  <a:pt x="450248" y="0"/>
                </a:lnTo>
                <a:close/>
              </a:path>
            </a:pathLst>
          </a:custGeom>
          <a:solidFill>
            <a:srgbClr val="241F2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8" name="Google Shape;118;p5"/>
          <p:cNvSpPr txBox="1">
            <a:spLocks noGrp="1"/>
          </p:cNvSpPr>
          <p:nvPr>
            <p:ph type="sldNum" idx="12"/>
          </p:nvPr>
        </p:nvSpPr>
        <p:spPr>
          <a:xfrm>
            <a:off x="19500572" y="10631918"/>
            <a:ext cx="260984" cy="246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19" name="Google Shape;119;p5"/>
          <p:cNvPicPr preferRelativeResize="0"/>
          <p:nvPr/>
        </p:nvPicPr>
        <p:blipFill rotWithShape="1">
          <a:blip r:embed="rId3">
            <a:alphaModFix/>
          </a:blip>
          <a:srcRect t="8716" r="32418"/>
          <a:stretch/>
        </p:blipFill>
        <p:spPr>
          <a:xfrm>
            <a:off x="9530863" y="0"/>
            <a:ext cx="10573238" cy="1134448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5"/>
          <p:cNvSpPr txBox="1"/>
          <p:nvPr/>
        </p:nvSpPr>
        <p:spPr>
          <a:xfrm>
            <a:off x="2542669" y="659548"/>
            <a:ext cx="14022037" cy="633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5080" lvl="0" indent="0" algn="ctr" rtl="0">
              <a:lnSpc>
                <a:spcPct val="100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Amasis MT Pro Black" panose="02040A04050005020304" pitchFamily="18" charset="0"/>
              </a:rPr>
              <a:t>RESEARCH METHODOLOGY</a:t>
            </a:r>
            <a:endParaRPr sz="4000" b="1" dirty="0">
              <a:solidFill>
                <a:srgbClr val="324659"/>
              </a:solidFill>
              <a:latin typeface="Amasis MT Pro Black" panose="02040A04050005020304" pitchFamily="18" charset="0"/>
              <a:ea typeface="Inter ExtraBold"/>
              <a:cs typeface="Inter ExtraBold"/>
              <a:sym typeface="Inter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D699D6-5720-ECD9-78CB-75352E552DF9}"/>
              </a:ext>
            </a:extLst>
          </p:cNvPr>
          <p:cNvSpPr txBox="1"/>
          <p:nvPr/>
        </p:nvSpPr>
        <p:spPr>
          <a:xfrm>
            <a:off x="1318846" y="1951892"/>
            <a:ext cx="16283353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IN" sz="40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Collected data from legacy software</a:t>
            </a:r>
          </a:p>
          <a:p>
            <a:pPr marL="36900" indent="0" algn="just">
              <a:buNone/>
            </a:pPr>
            <a:endParaRPr lang="en-IN" sz="4000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40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Collected data is a real time data of 2018 -2024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IN" sz="4000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40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Set contains  24912 rows and 59 columns</a:t>
            </a:r>
          </a:p>
          <a:p>
            <a:pPr marL="36900" indent="0" algn="just">
              <a:buNone/>
            </a:pPr>
            <a:endParaRPr lang="en-IN" sz="40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8400" indent="-571500" algn="just">
              <a:buFont typeface="Wingdings" panose="05000000000000000000" pitchFamily="2" charset="2"/>
              <a:buChar char="v"/>
            </a:pPr>
            <a:r>
              <a:rPr lang="en-IN" sz="40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</a:t>
            </a:r>
          </a:p>
          <a:p>
            <a:pPr marL="608400" indent="-571500" algn="just">
              <a:buFont typeface="Wingdings" panose="05000000000000000000" pitchFamily="2" charset="2"/>
              <a:buChar char="v"/>
            </a:pPr>
            <a:endParaRPr lang="en-IN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8400" indent="-571500" algn="just">
              <a:buFont typeface="Wingdings" panose="05000000000000000000" pitchFamily="2" charset="2"/>
              <a:buChar char="v"/>
            </a:pPr>
            <a:r>
              <a:rPr lang="en-IN" sz="40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preprocessing 10684 rows and 15 columns</a:t>
            </a:r>
          </a:p>
          <a:p>
            <a:pPr marL="608400" indent="-571500" algn="just">
              <a:buFont typeface="Wingdings" panose="05000000000000000000" pitchFamily="2" charset="2"/>
              <a:buChar char="v"/>
            </a:pPr>
            <a:endParaRPr lang="en-IN" sz="4000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40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used for analysis are:</a:t>
            </a:r>
          </a:p>
          <a:p>
            <a:pPr algn="just"/>
            <a:endParaRPr lang="en-IN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067B35-C59F-331D-038B-D7A95F400392}"/>
              </a:ext>
            </a:extLst>
          </p:cNvPr>
          <p:cNvSpPr txBox="1"/>
          <p:nvPr/>
        </p:nvSpPr>
        <p:spPr>
          <a:xfrm>
            <a:off x="4266134" y="8939305"/>
            <a:ext cx="42033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IN" sz="40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IN" sz="40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BI</a:t>
            </a:r>
            <a:endParaRPr lang="en-IN" sz="4000" dirty="0"/>
          </a:p>
          <a:p>
            <a:pPr marL="571500" indent="-571500" algn="just">
              <a:buFont typeface="Wingdings" panose="05000000000000000000" pitchFamily="2" charset="2"/>
              <a:buChar char="Ø"/>
            </a:pPr>
            <a:endParaRPr lang="en-IN"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3"/>
          <p:cNvSpPr txBox="1">
            <a:spLocks noGrp="1"/>
          </p:cNvSpPr>
          <p:nvPr>
            <p:ph type="title"/>
          </p:nvPr>
        </p:nvSpPr>
        <p:spPr>
          <a:xfrm>
            <a:off x="795533" y="356644"/>
            <a:ext cx="9682592" cy="1281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50" dirty="0">
                <a:solidFill>
                  <a:srgbClr val="FFFFFF"/>
                </a:solidFill>
              </a:rPr>
              <a:t>ABOUT DATASET</a:t>
            </a:r>
            <a:r>
              <a:rPr lang="en-US" sz="8250" dirty="0">
                <a:solidFill>
                  <a:srgbClr val="ED2127"/>
                </a:solidFill>
              </a:rPr>
              <a:t>.</a:t>
            </a:r>
            <a:endParaRPr sz="8250" dirty="0"/>
          </a:p>
        </p:txBody>
      </p:sp>
      <p:sp>
        <p:nvSpPr>
          <p:cNvPr id="272" name="Google Shape;272;p13"/>
          <p:cNvSpPr/>
          <p:nvPr/>
        </p:nvSpPr>
        <p:spPr>
          <a:xfrm>
            <a:off x="795533" y="1528217"/>
            <a:ext cx="817244" cy="220345"/>
          </a:xfrm>
          <a:custGeom>
            <a:avLst/>
            <a:gdLst/>
            <a:ahLst/>
            <a:cxnLst/>
            <a:rect l="l" t="t" r="r" b="b"/>
            <a:pathLst>
              <a:path w="817244" h="220344" extrusionOk="0">
                <a:moveTo>
                  <a:pt x="816729" y="0"/>
                </a:moveTo>
                <a:lnTo>
                  <a:pt x="0" y="0"/>
                </a:lnTo>
                <a:lnTo>
                  <a:pt x="0" y="219888"/>
                </a:lnTo>
                <a:lnTo>
                  <a:pt x="816729" y="219888"/>
                </a:lnTo>
                <a:lnTo>
                  <a:pt x="816729" y="0"/>
                </a:ln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73" name="Google Shape;273;p13"/>
          <p:cNvPicPr preferRelativeResize="0"/>
          <p:nvPr/>
        </p:nvPicPr>
        <p:blipFill rotWithShape="1">
          <a:blip r:embed="rId3">
            <a:alphaModFix/>
          </a:blip>
          <a:srcRect l="876" t="13747" r="37793" b="13747"/>
          <a:stretch/>
        </p:blipFill>
        <p:spPr>
          <a:xfrm>
            <a:off x="7180104" y="0"/>
            <a:ext cx="12992597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2C31E6-3A32-F9C8-DA83-1CBD379D2F7B}"/>
              </a:ext>
            </a:extLst>
          </p:cNvPr>
          <p:cNvSpPr txBox="1"/>
          <p:nvPr/>
        </p:nvSpPr>
        <p:spPr>
          <a:xfrm>
            <a:off x="795533" y="2470430"/>
            <a:ext cx="8513358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IN" sz="2800" dirty="0">
                <a:solidFill>
                  <a:schemeClr val="bg1"/>
                </a:solidFill>
              </a:rPr>
              <a:t>The data was extracted from a legacy software .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endParaRPr lang="en-IN" sz="2800" dirty="0">
              <a:solidFill>
                <a:schemeClr val="bg1"/>
              </a:solidFill>
            </a:endParaRP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IN" sz="2800" dirty="0">
                <a:solidFill>
                  <a:schemeClr val="bg1"/>
                </a:solidFill>
              </a:rPr>
              <a:t>From HOME AND NEEDS SUPER MARKET super market .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endParaRPr lang="en-IN" sz="2800" dirty="0">
              <a:solidFill>
                <a:schemeClr val="bg1"/>
              </a:solidFill>
            </a:endParaRP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IN" sz="2800" dirty="0">
                <a:solidFill>
                  <a:schemeClr val="bg1"/>
                </a:solidFill>
              </a:rPr>
              <a:t>This data set contains of :</a:t>
            </a:r>
          </a:p>
          <a:p>
            <a:pPr marL="457200" lvl="8" indent="-457200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IN" sz="2800" kern="300" dirty="0">
                <a:solidFill>
                  <a:schemeClr val="bg1"/>
                </a:solidFill>
              </a:rPr>
              <a:t>Department</a:t>
            </a:r>
          </a:p>
          <a:p>
            <a:pPr marL="457200" lvl="5" indent="-457200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IN" sz="2800" kern="300" dirty="0">
                <a:solidFill>
                  <a:schemeClr val="bg1"/>
                </a:solidFill>
              </a:rPr>
              <a:t>Item</a:t>
            </a:r>
          </a:p>
          <a:p>
            <a:pPr marL="457200" lvl="8" indent="-457200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IN" sz="2800" kern="300" dirty="0">
                <a:solidFill>
                  <a:schemeClr val="bg1"/>
                </a:solidFill>
              </a:rPr>
              <a:t>Distributor</a:t>
            </a:r>
          </a:p>
          <a:p>
            <a:pPr marL="457200" lvl="8" indent="-457200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IN" sz="2800" kern="300" dirty="0">
                <a:solidFill>
                  <a:schemeClr val="bg1"/>
                </a:solidFill>
              </a:rPr>
              <a:t>Category</a:t>
            </a:r>
          </a:p>
          <a:p>
            <a:pPr marL="457200" lvl="8" indent="-457200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IN" sz="2800" kern="300" dirty="0">
                <a:solidFill>
                  <a:schemeClr val="bg1"/>
                </a:solidFill>
              </a:rPr>
              <a:t>Cost</a:t>
            </a:r>
          </a:p>
          <a:p>
            <a:pPr marL="457200" lvl="8" indent="-457200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IN" sz="2800" kern="300" dirty="0">
                <a:solidFill>
                  <a:schemeClr val="bg1"/>
                </a:solidFill>
              </a:rPr>
              <a:t>Selling</a:t>
            </a:r>
          </a:p>
          <a:p>
            <a:pPr marL="457200" lvl="8" indent="-457200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IN" sz="2800" kern="300" dirty="0">
                <a:solidFill>
                  <a:schemeClr val="bg1"/>
                </a:solidFill>
              </a:rPr>
              <a:t>M.R.P</a:t>
            </a:r>
          </a:p>
          <a:p>
            <a:pPr marL="457200" lvl="8" indent="-457200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IN" sz="2800" kern="300" dirty="0">
                <a:solidFill>
                  <a:schemeClr val="bg1"/>
                </a:solidFill>
              </a:rPr>
              <a:t>Create date of item</a:t>
            </a:r>
          </a:p>
          <a:p>
            <a:pPr marL="457200" lvl="8" indent="-457200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IN" sz="2800" kern="300" dirty="0">
                <a:solidFill>
                  <a:schemeClr val="bg1"/>
                </a:solidFill>
              </a:rPr>
              <a:t>Active Status of item</a:t>
            </a:r>
          </a:p>
          <a:p>
            <a:pPr marL="457200" lvl="8" indent="-457200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IN" sz="2800" kern="300" dirty="0">
                <a:solidFill>
                  <a:schemeClr val="bg1"/>
                </a:solidFill>
              </a:rPr>
              <a:t>Reorder type </a:t>
            </a:r>
          </a:p>
        </p:txBody>
      </p:sp>
    </p:spTree>
    <p:extLst>
      <p:ext uri="{BB962C8B-B14F-4D97-AF65-F5344CB8AC3E}">
        <p14:creationId xmlns:p14="http://schemas.microsoft.com/office/powerpoint/2010/main" val="1719694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/>
          <p:nvPr/>
        </p:nvSpPr>
        <p:spPr>
          <a:xfrm>
            <a:off x="314126" y="5340151"/>
            <a:ext cx="94615" cy="628650"/>
          </a:xfrm>
          <a:custGeom>
            <a:avLst/>
            <a:gdLst/>
            <a:ahLst/>
            <a:cxnLst/>
            <a:rect l="l" t="t" r="r" b="b"/>
            <a:pathLst>
              <a:path w="94615" h="628650" extrusionOk="0">
                <a:moveTo>
                  <a:pt x="94237" y="0"/>
                </a:moveTo>
                <a:lnTo>
                  <a:pt x="0" y="0"/>
                </a:lnTo>
                <a:lnTo>
                  <a:pt x="0" y="628253"/>
                </a:lnTo>
                <a:lnTo>
                  <a:pt x="94237" y="628253"/>
                </a:lnTo>
                <a:lnTo>
                  <a:pt x="94237" y="0"/>
                </a:ln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89" name="Google Shape;89;p4"/>
          <p:cNvGrpSpPr/>
          <p:nvPr/>
        </p:nvGrpSpPr>
        <p:grpSpPr>
          <a:xfrm>
            <a:off x="722491" y="0"/>
            <a:ext cx="19382105" cy="11308715"/>
            <a:chOff x="722491" y="0"/>
            <a:chExt cx="19382105" cy="11308715"/>
          </a:xfrm>
        </p:grpSpPr>
        <p:sp>
          <p:nvSpPr>
            <p:cNvPr id="90" name="Google Shape;90;p4"/>
            <p:cNvSpPr/>
            <p:nvPr/>
          </p:nvSpPr>
          <p:spPr>
            <a:xfrm>
              <a:off x="7230146" y="0"/>
              <a:ext cx="0" cy="11308715"/>
            </a:xfrm>
            <a:custGeom>
              <a:avLst/>
              <a:gdLst/>
              <a:ahLst/>
              <a:cxnLst/>
              <a:rect l="l" t="t" r="r" b="b"/>
              <a:pathLst>
                <a:path w="120000" h="11308715" extrusionOk="0">
                  <a:moveTo>
                    <a:pt x="0" y="0"/>
                  </a:moveTo>
                  <a:lnTo>
                    <a:pt x="0" y="11308556"/>
                  </a:lnTo>
                </a:path>
              </a:pathLst>
            </a:custGeom>
            <a:noFill/>
            <a:ln w="10450" cap="flat" cmpd="sng">
              <a:solidFill>
                <a:srgbClr val="E1E6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12915837" y="0"/>
              <a:ext cx="0" cy="11308715"/>
            </a:xfrm>
            <a:custGeom>
              <a:avLst/>
              <a:gdLst/>
              <a:ahLst/>
              <a:cxnLst/>
              <a:rect l="l" t="t" r="r" b="b"/>
              <a:pathLst>
                <a:path w="120000" h="11308715" extrusionOk="0">
                  <a:moveTo>
                    <a:pt x="0" y="0"/>
                  </a:moveTo>
                  <a:lnTo>
                    <a:pt x="0" y="11308556"/>
                  </a:lnTo>
                </a:path>
              </a:pathLst>
            </a:custGeom>
            <a:noFill/>
            <a:ln w="10450" cap="flat" cmpd="sng">
              <a:solidFill>
                <a:srgbClr val="E1E6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722491" y="5654278"/>
              <a:ext cx="19382105" cy="0"/>
            </a:xfrm>
            <a:custGeom>
              <a:avLst/>
              <a:gdLst/>
              <a:ahLst/>
              <a:cxnLst/>
              <a:rect l="l" t="t" r="r" b="b"/>
              <a:pathLst>
                <a:path w="19382105" h="120000" extrusionOk="0">
                  <a:moveTo>
                    <a:pt x="0" y="0"/>
                  </a:moveTo>
                  <a:lnTo>
                    <a:pt x="19381608" y="0"/>
                  </a:lnTo>
                </a:path>
              </a:pathLst>
            </a:custGeom>
            <a:noFill/>
            <a:ln w="10450" cap="flat" cmpd="sng">
              <a:solidFill>
                <a:srgbClr val="E1E6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pic>
        <p:nvPicPr>
          <p:cNvPr id="93" name="Google Shape;93;p4"/>
          <p:cNvPicPr preferRelativeResize="0"/>
          <p:nvPr/>
        </p:nvPicPr>
        <p:blipFill rotWithShape="1">
          <a:blip r:embed="rId3">
            <a:alphaModFix/>
          </a:blip>
          <a:srcRect t="59898" r="34395"/>
          <a:stretch/>
        </p:blipFill>
        <p:spPr>
          <a:xfrm>
            <a:off x="15005050" y="0"/>
            <a:ext cx="5099050" cy="229487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4"/>
          <p:cNvSpPr txBox="1"/>
          <p:nvPr/>
        </p:nvSpPr>
        <p:spPr>
          <a:xfrm>
            <a:off x="1557930" y="1031770"/>
            <a:ext cx="6671669" cy="755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OBJECTIVE</a:t>
            </a:r>
            <a:r>
              <a:rPr lang="en-US" sz="4800" b="1" dirty="0">
                <a:solidFill>
                  <a:srgbClr val="ED2127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Inter ExtraBold"/>
              </a:rPr>
              <a:t>.</a:t>
            </a:r>
            <a:endParaRPr sz="4800" b="1" dirty="0">
              <a:solidFill>
                <a:srgbClr val="324659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Inter ExtraBold"/>
            </a:endParaRPr>
          </a:p>
        </p:txBody>
      </p:sp>
      <p:sp>
        <p:nvSpPr>
          <p:cNvPr id="95" name="Google Shape;95;p4"/>
          <p:cNvSpPr txBox="1"/>
          <p:nvPr/>
        </p:nvSpPr>
        <p:spPr>
          <a:xfrm>
            <a:off x="2599958" y="3501454"/>
            <a:ext cx="4273937" cy="755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algn="ctr"/>
            <a:r>
              <a:rPr lang="en-IN" sz="2400" b="1" dirty="0">
                <a:solidFill>
                  <a:schemeClr val="bg2">
                    <a:lumMod val="75000"/>
                  </a:schemeClr>
                </a:solidFill>
                <a:latin typeface="Amasis MT Pro Black" panose="02040A04050005020304" pitchFamily="18" charset="0"/>
              </a:rPr>
              <a:t>DEPARTMENT WISE PROFIT</a:t>
            </a:r>
          </a:p>
        </p:txBody>
      </p:sp>
      <p:sp>
        <p:nvSpPr>
          <p:cNvPr id="96" name="Google Shape;96;p4"/>
          <p:cNvSpPr txBox="1"/>
          <p:nvPr/>
        </p:nvSpPr>
        <p:spPr>
          <a:xfrm>
            <a:off x="1237200" y="2482937"/>
            <a:ext cx="3000000" cy="15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50"/>
              <a:buFont typeface="Arial"/>
              <a:buNone/>
            </a:pPr>
            <a:r>
              <a:rPr lang="en-US" sz="8850" b="1" i="0" u="none" strike="noStrike" cap="none" baseline="-25000">
                <a:solidFill>
                  <a:srgbClr val="ED2127"/>
                </a:solidFill>
                <a:latin typeface="Inter"/>
                <a:ea typeface="Inter"/>
                <a:cs typeface="Inter"/>
                <a:sym typeface="Inter"/>
              </a:rPr>
              <a:t>01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4"/>
          <p:cNvSpPr txBox="1"/>
          <p:nvPr/>
        </p:nvSpPr>
        <p:spPr>
          <a:xfrm>
            <a:off x="9198578" y="3460487"/>
            <a:ext cx="2921795" cy="112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algn="ctr"/>
            <a:r>
              <a:rPr lang="en-IN" sz="2400" b="1" dirty="0">
                <a:solidFill>
                  <a:schemeClr val="bg2">
                    <a:lumMod val="75000"/>
                  </a:schemeClr>
                </a:solidFill>
                <a:latin typeface="Amasis MT Pro Black" panose="02040A04050005020304" pitchFamily="18" charset="0"/>
              </a:rPr>
              <a:t>TOP AND BOTTOM DISTRIBUTORS</a:t>
            </a:r>
          </a:p>
        </p:txBody>
      </p:sp>
      <p:sp>
        <p:nvSpPr>
          <p:cNvPr id="98" name="Google Shape;98;p4"/>
          <p:cNvSpPr txBox="1"/>
          <p:nvPr/>
        </p:nvSpPr>
        <p:spPr>
          <a:xfrm>
            <a:off x="7680875" y="2482937"/>
            <a:ext cx="3000000" cy="15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50"/>
              <a:buFont typeface="Arial"/>
              <a:buNone/>
            </a:pPr>
            <a:r>
              <a:rPr lang="en-US" sz="8850" b="1" i="0" u="none" strike="noStrike" cap="none" baseline="-25000">
                <a:solidFill>
                  <a:srgbClr val="ED2127"/>
                </a:solidFill>
                <a:latin typeface="Inter"/>
                <a:ea typeface="Inter"/>
                <a:cs typeface="Inter"/>
                <a:sym typeface="Inter"/>
              </a:rPr>
              <a:t>02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"/>
          <p:cNvSpPr txBox="1"/>
          <p:nvPr/>
        </p:nvSpPr>
        <p:spPr>
          <a:xfrm>
            <a:off x="15150800" y="3539397"/>
            <a:ext cx="4872900" cy="755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algn="ctr"/>
            <a:r>
              <a:rPr lang="en-IN" sz="2400" b="1" dirty="0">
                <a:solidFill>
                  <a:schemeClr val="bg2">
                    <a:lumMod val="75000"/>
                  </a:schemeClr>
                </a:solidFill>
                <a:latin typeface="Amasis MT Pro Black" panose="02040A04050005020304" pitchFamily="18" charset="0"/>
              </a:rPr>
              <a:t>ACTIVE AND INACTIVE STATUS BY DEPATMENT</a:t>
            </a:r>
          </a:p>
        </p:txBody>
      </p:sp>
      <p:sp>
        <p:nvSpPr>
          <p:cNvPr id="100" name="Google Shape;100;p4"/>
          <p:cNvSpPr txBox="1"/>
          <p:nvPr/>
        </p:nvSpPr>
        <p:spPr>
          <a:xfrm>
            <a:off x="13711300" y="2482937"/>
            <a:ext cx="3000000" cy="15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50"/>
              <a:buFont typeface="Arial"/>
              <a:buNone/>
            </a:pPr>
            <a:r>
              <a:rPr lang="en-US" sz="8850" b="1" i="0" u="none" strike="noStrike" cap="none" baseline="-25000">
                <a:solidFill>
                  <a:srgbClr val="ED2127"/>
                </a:solidFill>
                <a:latin typeface="Inter"/>
                <a:ea typeface="Inter"/>
                <a:cs typeface="Inter"/>
                <a:sym typeface="Inter"/>
              </a:rPr>
              <a:t>03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4"/>
          <p:cNvSpPr txBox="1"/>
          <p:nvPr/>
        </p:nvSpPr>
        <p:spPr>
          <a:xfrm>
            <a:off x="2315364" y="7322329"/>
            <a:ext cx="4872900" cy="755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algn="ctr"/>
            <a:r>
              <a:rPr lang="en-IN" sz="2400" b="1" dirty="0">
                <a:solidFill>
                  <a:schemeClr val="bg2">
                    <a:lumMod val="75000"/>
                  </a:schemeClr>
                </a:solidFill>
                <a:latin typeface="Amasis MT Pro Black" panose="02040A04050005020304" pitchFamily="18" charset="0"/>
              </a:rPr>
              <a:t>FINDING THE SIGNIFICANT REORDER TYPE</a:t>
            </a:r>
          </a:p>
        </p:txBody>
      </p:sp>
      <p:sp>
        <p:nvSpPr>
          <p:cNvPr id="102" name="Google Shape;102;p4"/>
          <p:cNvSpPr txBox="1"/>
          <p:nvPr/>
        </p:nvSpPr>
        <p:spPr>
          <a:xfrm>
            <a:off x="1051046" y="6441825"/>
            <a:ext cx="3000000" cy="15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50"/>
              <a:buFont typeface="Arial"/>
              <a:buNone/>
            </a:pPr>
            <a:r>
              <a:rPr lang="en-US" sz="8850" b="1" i="0" u="none" strike="noStrike" cap="none" baseline="-25000" dirty="0">
                <a:solidFill>
                  <a:srgbClr val="ED2127"/>
                </a:solidFill>
                <a:latin typeface="Inter"/>
                <a:ea typeface="Inter"/>
                <a:cs typeface="Inter"/>
                <a:sym typeface="Inter"/>
              </a:rPr>
              <a:t>04	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"/>
          <p:cNvSpPr txBox="1"/>
          <p:nvPr/>
        </p:nvSpPr>
        <p:spPr>
          <a:xfrm>
            <a:off x="8975949" y="7112246"/>
            <a:ext cx="3726000" cy="755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algn="ctr"/>
            <a:r>
              <a:rPr lang="en-IN" sz="2400" b="1" dirty="0">
                <a:solidFill>
                  <a:schemeClr val="bg2">
                    <a:lumMod val="75000"/>
                  </a:schemeClr>
                </a:solidFill>
                <a:latin typeface="Amasis MT Pro Black" panose="02040A04050005020304" pitchFamily="18" charset="0"/>
              </a:rPr>
              <a:t>INVENTORY DASHBOARD</a:t>
            </a:r>
          </a:p>
        </p:txBody>
      </p:sp>
      <p:sp>
        <p:nvSpPr>
          <p:cNvPr id="104" name="Google Shape;104;p4"/>
          <p:cNvSpPr txBox="1"/>
          <p:nvPr/>
        </p:nvSpPr>
        <p:spPr>
          <a:xfrm>
            <a:off x="7700200" y="6371800"/>
            <a:ext cx="3000000" cy="15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50"/>
              <a:buFont typeface="Arial"/>
              <a:buNone/>
            </a:pPr>
            <a:r>
              <a:rPr lang="en-US" sz="8850" b="1" i="0" u="none" strike="noStrike" cap="none" baseline="-25000">
                <a:solidFill>
                  <a:srgbClr val="ED2127"/>
                </a:solidFill>
                <a:latin typeface="Inter"/>
                <a:ea typeface="Inter"/>
                <a:cs typeface="Inter"/>
                <a:sym typeface="Inter"/>
              </a:rPr>
              <a:t>05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"/>
          <p:cNvSpPr txBox="1"/>
          <p:nvPr/>
        </p:nvSpPr>
        <p:spPr>
          <a:xfrm>
            <a:off x="15005050" y="7215225"/>
            <a:ext cx="4872900" cy="755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algn="ctr"/>
            <a:r>
              <a:rPr lang="en-IN" sz="2400" b="1" dirty="0">
                <a:solidFill>
                  <a:schemeClr val="bg2">
                    <a:lumMod val="75000"/>
                  </a:schemeClr>
                </a:solidFill>
                <a:latin typeface="Amasis MT Pro Black" panose="02040A04050005020304" pitchFamily="18" charset="0"/>
              </a:rPr>
              <a:t>NEW ITEM PURCHASE ANALYSIS</a:t>
            </a:r>
          </a:p>
        </p:txBody>
      </p:sp>
      <p:sp>
        <p:nvSpPr>
          <p:cNvPr id="106" name="Google Shape;106;p4"/>
          <p:cNvSpPr txBox="1"/>
          <p:nvPr/>
        </p:nvSpPr>
        <p:spPr>
          <a:xfrm>
            <a:off x="13711300" y="6352339"/>
            <a:ext cx="3000000" cy="15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50"/>
              <a:buFont typeface="Arial"/>
              <a:buNone/>
            </a:pPr>
            <a:r>
              <a:rPr lang="en-US" sz="8850" b="1" i="0" u="none" strike="noStrike" cap="none" baseline="-25000" dirty="0">
                <a:solidFill>
                  <a:srgbClr val="ED2127"/>
                </a:solidFill>
                <a:latin typeface="Inter"/>
                <a:ea typeface="Inter"/>
                <a:cs typeface="Inter"/>
                <a:sym typeface="Inter"/>
              </a:rPr>
              <a:t>06	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"/>
          <p:cNvSpPr/>
          <p:nvPr/>
        </p:nvSpPr>
        <p:spPr>
          <a:xfrm>
            <a:off x="0" y="-539700"/>
            <a:ext cx="2545200" cy="5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4"/>
          <p:cNvSpPr txBox="1"/>
          <p:nvPr/>
        </p:nvSpPr>
        <p:spPr>
          <a:xfrm>
            <a:off x="183525" y="-465150"/>
            <a:ext cx="23616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50"/>
              <a:buFont typeface="Arial"/>
              <a:buNone/>
            </a:pPr>
            <a:r>
              <a:rPr lang="en-US" sz="245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AGENDA SLIDE</a:t>
            </a:r>
            <a:endParaRPr sz="245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3D0591-0E34-A455-F368-403925042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5793" y="2987083"/>
            <a:ext cx="11238307" cy="53351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6509F0-9CCC-0B43-341E-62BA94BDEAF2}"/>
              </a:ext>
            </a:extLst>
          </p:cNvPr>
          <p:cNvSpPr txBox="1"/>
          <p:nvPr/>
        </p:nvSpPr>
        <p:spPr>
          <a:xfrm>
            <a:off x="1213338" y="1510726"/>
            <a:ext cx="6416187" cy="8063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endParaRPr lang="en-IN" sz="2400" b="1" i="0" u="sng" strike="noStrike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algn="ctr" latinLnBrk="1"/>
            <a:endParaRPr lang="en-IN" sz="2400" b="1" u="sng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algn="ctr" latinLnBrk="1"/>
            <a:endParaRPr lang="en-IN" sz="2400" b="1" i="0" u="sng" strike="noStrike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algn="ctr" latinLnBrk="1"/>
            <a:r>
              <a:rPr lang="en-IN" sz="2400" b="1" i="0" u="sng" strike="noStrike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Most Profitable Departments:</a:t>
            </a:r>
          </a:p>
          <a:p>
            <a:pPr algn="ctr" latinLnBrk="1"/>
            <a:endParaRPr lang="en-IN" sz="2400" b="0" i="0" u="sng" strike="noStrike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lvl="1" latinLnBrk="1"/>
            <a:r>
              <a:rPr lang="en-IN" sz="2400" b="1" i="0" u="none" strike="noStrike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BABY CARE:</a:t>
            </a:r>
            <a:r>
              <a:rPr lang="en-IN" sz="2400" b="0" i="0" u="none" strike="noStrike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 Highest average profit at approximately 46.83.</a:t>
            </a:r>
          </a:p>
          <a:p>
            <a:pPr lvl="1" latinLnBrk="1"/>
            <a:r>
              <a:rPr lang="en-IN" sz="2400" b="1" i="0" u="none" strike="noStrike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CLEANING &amp; HOUSEHOLD:</a:t>
            </a:r>
            <a:r>
              <a:rPr lang="en-IN" sz="2400" b="0" i="0" u="none" strike="noStrike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 Second highest average profit at approximately 43.15.</a:t>
            </a:r>
          </a:p>
          <a:p>
            <a:pPr lvl="1" latinLnBrk="1"/>
            <a:r>
              <a:rPr lang="en-IN" sz="2400" b="1" i="0" u="none" strike="noStrike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FOODGRAINS, OIL &amp; MASALA:</a:t>
            </a:r>
            <a:r>
              <a:rPr lang="en-IN" sz="2400" b="0" i="0" u="none" strike="noStrike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 Also shows a high average profit.</a:t>
            </a:r>
          </a:p>
          <a:p>
            <a:pPr lvl="1" latinLnBrk="1"/>
            <a:endParaRPr lang="en-IN" sz="2400" b="0" i="0" u="none" strike="noStrike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lvl="1" latinLnBrk="1"/>
            <a:endParaRPr lang="en-IN" sz="24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lvl="1" latinLnBrk="1"/>
            <a:endParaRPr lang="en-IN" sz="2400" b="0" i="0" u="none" strike="noStrike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lvl="1" latinLnBrk="1"/>
            <a:endParaRPr lang="en-IN" sz="2400" b="0" i="0" u="none" strike="noStrike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algn="ctr" latinLnBrk="1"/>
            <a:r>
              <a:rPr lang="en-IN" sz="2400" b="1" i="0" u="sng" strike="noStrike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Least Profitable Departments:</a:t>
            </a:r>
          </a:p>
          <a:p>
            <a:pPr algn="ctr" latinLnBrk="1"/>
            <a:endParaRPr lang="en-IN" sz="2400" b="0" i="0" u="sng" strike="noStrike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lvl="1" latinLnBrk="1"/>
            <a:r>
              <a:rPr lang="en-IN" sz="2400" b="1" i="0" u="none" strike="noStrike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BAKERY; CAKES &amp; DAIRY:</a:t>
            </a:r>
            <a:r>
              <a:rPr lang="en-IN" sz="2400" b="0" i="0" u="none" strike="noStrike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 One of the lowest average profits at approximately 12.43.</a:t>
            </a:r>
          </a:p>
          <a:p>
            <a:pPr lvl="1" latinLnBrk="1"/>
            <a:r>
              <a:rPr lang="en-IN" sz="2400" b="1" i="0" u="none" strike="noStrike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BEVERAGES:</a:t>
            </a:r>
            <a:r>
              <a:rPr lang="en-IN" sz="2400" b="0" i="0" u="none" strike="noStrike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 Another low-profit department with an average profit of approximately 12.58.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74516B-D354-9CEF-A5F7-45A63E4EC7AD}"/>
              </a:ext>
            </a:extLst>
          </p:cNvPr>
          <p:cNvSpPr txBox="1"/>
          <p:nvPr/>
        </p:nvSpPr>
        <p:spPr>
          <a:xfrm>
            <a:off x="5696262" y="314793"/>
            <a:ext cx="8049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u="sng" dirty="0">
                <a:solidFill>
                  <a:schemeClr val="bg2">
                    <a:lumMod val="75000"/>
                  </a:schemeClr>
                </a:solidFill>
                <a:latin typeface="Amasis MT Pro Black" panose="02040A04050005020304" pitchFamily="18" charset="0"/>
              </a:rPr>
              <a:t>DEPARTMENT WISE PROFIT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19371138" y="10544181"/>
            <a:ext cx="450850" cy="450850"/>
          </a:xfrm>
          <a:custGeom>
            <a:avLst/>
            <a:gdLst/>
            <a:ahLst/>
            <a:cxnLst/>
            <a:rect l="l" t="t" r="r" b="b"/>
            <a:pathLst>
              <a:path w="450850" h="450850" extrusionOk="0">
                <a:moveTo>
                  <a:pt x="450248" y="0"/>
                </a:moveTo>
                <a:lnTo>
                  <a:pt x="0" y="0"/>
                </a:lnTo>
                <a:lnTo>
                  <a:pt x="0" y="450248"/>
                </a:lnTo>
                <a:lnTo>
                  <a:pt x="450248" y="450248"/>
                </a:lnTo>
                <a:lnTo>
                  <a:pt x="450248" y="0"/>
                </a:lnTo>
                <a:close/>
              </a:path>
            </a:pathLst>
          </a:custGeom>
          <a:solidFill>
            <a:srgbClr val="241F2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4" name="Google Shape;144;p7"/>
          <p:cNvSpPr txBox="1">
            <a:spLocks noGrp="1"/>
          </p:cNvSpPr>
          <p:nvPr>
            <p:ph type="sldNum" idx="12"/>
          </p:nvPr>
        </p:nvSpPr>
        <p:spPr>
          <a:xfrm>
            <a:off x="19500572" y="10631918"/>
            <a:ext cx="260984" cy="246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45" name="Google Shape;145;p7"/>
          <p:cNvPicPr preferRelativeResize="0"/>
          <p:nvPr/>
        </p:nvPicPr>
        <p:blipFill rotWithShape="1">
          <a:blip r:embed="rId3">
            <a:alphaModFix/>
          </a:blip>
          <a:srcRect l="13378" b="13888"/>
          <a:stretch/>
        </p:blipFill>
        <p:spPr>
          <a:xfrm rot="10800000">
            <a:off x="17595850" y="-2"/>
            <a:ext cx="2508250" cy="226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605A2C-9C37-FB96-71F8-4122A6EDB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1825" y="1795981"/>
            <a:ext cx="15984424" cy="54937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EAEF41-C3BB-A227-6075-5F65F53E604F}"/>
              </a:ext>
            </a:extLst>
          </p:cNvPr>
          <p:cNvSpPr txBox="1"/>
          <p:nvPr/>
        </p:nvSpPr>
        <p:spPr>
          <a:xfrm>
            <a:off x="1942061" y="8777735"/>
            <a:ext cx="70030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latinLnBrk="1">
              <a:buFont typeface="+mj-lt"/>
              <a:buAutoNum type="arabicPeriod"/>
            </a:pPr>
            <a:r>
              <a:rPr lang="en-IN" sz="2400" b="1" i="0" u="none" strike="noStrike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AISWARIYA ASSOCIATES – OLIVIA : 3281</a:t>
            </a:r>
          </a:p>
          <a:p>
            <a:pPr marL="457200" indent="-457200" latinLnBrk="1">
              <a:buFont typeface="+mj-lt"/>
              <a:buAutoNum type="arabicPeriod"/>
            </a:pPr>
            <a:r>
              <a:rPr lang="en-IN" sz="2400" b="1" i="0" u="none" strike="noStrike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VYSYAN TRADERS PRIVATE LIMITED</a:t>
            </a:r>
            <a:r>
              <a:rPr lang="en-IN" sz="2400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:</a:t>
            </a:r>
            <a:r>
              <a:rPr lang="en-IN" sz="2400" b="1" i="0" u="none" strike="noStrike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428</a:t>
            </a:r>
          </a:p>
          <a:p>
            <a:pPr marL="457200" indent="-457200" latinLnBrk="1">
              <a:buFont typeface="+mj-lt"/>
              <a:buAutoNum type="arabicPeriod"/>
            </a:pPr>
            <a:r>
              <a:rPr lang="en-IN" sz="2400" b="1" i="0" u="none" strike="noStrike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SRI VIJAY AGENCIES: 268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A8EEED-3C8B-9A8E-8268-490A5EF9DB70}"/>
              </a:ext>
            </a:extLst>
          </p:cNvPr>
          <p:cNvSpPr txBox="1"/>
          <p:nvPr/>
        </p:nvSpPr>
        <p:spPr>
          <a:xfrm>
            <a:off x="2301825" y="7889467"/>
            <a:ext cx="2268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/>
              <a:t>TOP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E3E4BB-A879-EA73-BC37-47B07F6343EC}"/>
              </a:ext>
            </a:extLst>
          </p:cNvPr>
          <p:cNvSpPr txBox="1"/>
          <p:nvPr/>
        </p:nvSpPr>
        <p:spPr>
          <a:xfrm>
            <a:off x="12256476" y="7889468"/>
            <a:ext cx="2549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/>
              <a:t>BOTTOM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8DC160-81DD-1060-FB12-D77F47828398}"/>
              </a:ext>
            </a:extLst>
          </p:cNvPr>
          <p:cNvSpPr txBox="1"/>
          <p:nvPr/>
        </p:nvSpPr>
        <p:spPr>
          <a:xfrm>
            <a:off x="12256476" y="8802330"/>
            <a:ext cx="71146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latinLnBrk="1">
              <a:buFont typeface="+mj-lt"/>
              <a:buAutoNum type="arabicPeriod"/>
            </a:pPr>
            <a:r>
              <a:rPr lang="en-IN" sz="2400" b="1" i="0" u="none" strike="noStrike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SRI ANNAI AGENCY - SWEETS; BISCUTS: 1</a:t>
            </a:r>
          </a:p>
          <a:p>
            <a:pPr marL="457200" indent="-457200" latinLnBrk="1">
              <a:buFont typeface="+mj-lt"/>
              <a:buAutoNum type="arabicPeriod"/>
            </a:pPr>
            <a:r>
              <a:rPr lang="en-IN" sz="2400" b="1" i="0" u="none" strike="noStrike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SRI GANESSA MALIGAI - SGM: 1</a:t>
            </a:r>
          </a:p>
          <a:p>
            <a:pPr marL="457200" indent="-457200" latinLnBrk="1">
              <a:buFont typeface="+mj-lt"/>
              <a:buAutoNum type="arabicPeriod"/>
            </a:pPr>
            <a:r>
              <a:rPr lang="en-IN" sz="2400" b="1" i="0" u="none" strike="noStrike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RIGHT AGENCY:1</a:t>
            </a:r>
            <a:endParaRPr lang="en-IN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ED788C-DF96-B77C-AE04-5012CE13A64C}"/>
              </a:ext>
            </a:extLst>
          </p:cNvPr>
          <p:cNvSpPr txBox="1"/>
          <p:nvPr/>
        </p:nvSpPr>
        <p:spPr>
          <a:xfrm>
            <a:off x="6795425" y="130957"/>
            <a:ext cx="6205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solidFill>
                  <a:schemeClr val="bg2">
                    <a:lumMod val="75000"/>
                  </a:schemeClr>
                </a:solidFill>
              </a:rPr>
              <a:t>TOP AND BOTTOM DISTRIBUTORS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0"/>
          <p:cNvSpPr txBox="1">
            <a:spLocks noGrp="1"/>
          </p:cNvSpPr>
          <p:nvPr>
            <p:ph type="sldNum" idx="12"/>
          </p:nvPr>
        </p:nvSpPr>
        <p:spPr>
          <a:xfrm>
            <a:off x="19500572" y="10631918"/>
            <a:ext cx="260984" cy="246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32" name="Google Shape;232;p10"/>
          <p:cNvSpPr/>
          <p:nvPr/>
        </p:nvSpPr>
        <p:spPr>
          <a:xfrm>
            <a:off x="0" y="-539700"/>
            <a:ext cx="4921200" cy="5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0"/>
          <p:cNvSpPr txBox="1"/>
          <p:nvPr/>
        </p:nvSpPr>
        <p:spPr>
          <a:xfrm>
            <a:off x="183525" y="-465150"/>
            <a:ext cx="49212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50"/>
              <a:buFont typeface="Arial"/>
              <a:buNone/>
            </a:pPr>
            <a:r>
              <a:rPr lang="en-US" sz="245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IMAGE HEAVY CONTENT SLIDE</a:t>
            </a:r>
            <a:endParaRPr sz="245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AE250D-5ACE-ECA9-D6B1-09C2D043CC82}"/>
              </a:ext>
            </a:extLst>
          </p:cNvPr>
          <p:cNvSpPr txBox="1"/>
          <p:nvPr/>
        </p:nvSpPr>
        <p:spPr>
          <a:xfrm>
            <a:off x="5546361" y="449705"/>
            <a:ext cx="7629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solidFill>
                  <a:schemeClr val="bg2">
                    <a:lumMod val="75000"/>
                  </a:schemeClr>
                </a:solidFill>
              </a:rPr>
              <a:t>ACTIVE AND IN ACTIVE STATUS BY DEPATMENT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30987A-1244-7D3C-65B5-26D96871DF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366" t="-1506" r="20831" b="11885"/>
          <a:stretch/>
        </p:blipFill>
        <p:spPr>
          <a:xfrm>
            <a:off x="10024428" y="3300400"/>
            <a:ext cx="9606636" cy="73315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29C60F-AA57-3B29-001C-0533CECCEEB2}"/>
              </a:ext>
            </a:extLst>
          </p:cNvPr>
          <p:cNvSpPr txBox="1"/>
          <p:nvPr/>
        </p:nvSpPr>
        <p:spPr>
          <a:xfrm>
            <a:off x="10461486" y="3780671"/>
            <a:ext cx="873251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latinLnBrk="1">
              <a:buFont typeface="Wingdings" panose="05000000000000000000" pitchFamily="2" charset="2"/>
              <a:buChar char="q"/>
            </a:pPr>
            <a:r>
              <a:rPr lang="en-IN" sz="2400" b="1" i="0" u="none" strike="noStrike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Highest Proportion of Inactive Items</a:t>
            </a:r>
            <a:r>
              <a:rPr lang="en-IN" sz="2400" b="0" i="0" u="none" strike="noStrike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: The </a:t>
            </a:r>
            <a:r>
              <a:rPr lang="en-IN" sz="2400" b="1" i="0" u="none" strike="noStrike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BEVERAGES</a:t>
            </a:r>
          </a:p>
          <a:p>
            <a:pPr latinLnBrk="1"/>
            <a:r>
              <a:rPr lang="en-IN" sz="2400" b="0" i="0" u="none" strike="noStrike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 department has the highest proportion of inactive items at approximately </a:t>
            </a:r>
            <a:r>
              <a:rPr lang="en-IN" sz="2400" b="1" i="0" u="none" strike="noStrike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14.1%</a:t>
            </a:r>
            <a:r>
              <a:rPr lang="en-IN" sz="2400" b="0" i="0" u="none" strike="noStrike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IN" sz="2400" b="0" i="0" u="none" strike="noStrike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</a:br>
            <a:endParaRPr lang="en-IN" sz="2400" b="0" i="0" u="none" strike="noStrike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indent="-342900" latinLnBrk="1">
              <a:buFont typeface="Wingdings" panose="05000000000000000000" pitchFamily="2" charset="2"/>
              <a:buChar char="q"/>
            </a:pPr>
            <a:r>
              <a:rPr lang="en-IN" sz="2400" b="1" i="0" u="none" strike="noStrike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Significant Proportions</a:t>
            </a:r>
            <a:r>
              <a:rPr lang="en-IN" sz="2400" b="0" i="0" u="none" strike="noStrike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: The </a:t>
            </a:r>
            <a:r>
              <a:rPr lang="en-IN" sz="2400" b="1" i="0" u="none" strike="noStrike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BEAUTY &amp; HYGIENE</a:t>
            </a:r>
            <a:endParaRPr lang="en-IN" sz="24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latinLnBrk="1"/>
            <a:r>
              <a:rPr lang="en-IN" sz="2400" b="0" i="0" u="none" strike="noStrike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department also has a notable proportion of inactive items at approximately </a:t>
            </a:r>
            <a:r>
              <a:rPr lang="en-IN" sz="2400" b="1" i="0" u="none" strike="noStrike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8.7%</a:t>
            </a:r>
            <a:r>
              <a:rPr lang="en-IN" sz="2400" b="0" i="0" u="none" strike="noStrike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342900" indent="-342900" latinLnBrk="1">
              <a:buFont typeface="Wingdings" panose="05000000000000000000" pitchFamily="2" charset="2"/>
              <a:buChar char="q"/>
            </a:pPr>
            <a:endParaRPr lang="en-IN" sz="2400" b="0" i="0" u="none" strike="noStrike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indent="-342900" latinLnBrk="1">
              <a:buFont typeface="Wingdings" panose="05000000000000000000" pitchFamily="2" charset="2"/>
              <a:buChar char="q"/>
            </a:pPr>
            <a:r>
              <a:rPr lang="en-IN" sz="2400" b="1" i="0" u="none" strike="noStrike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Moderate Proportions</a:t>
            </a:r>
            <a:r>
              <a:rPr lang="en-IN" sz="2400" b="0" i="0" u="none" strike="noStrike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: The </a:t>
            </a:r>
            <a:r>
              <a:rPr lang="en-IN" sz="2400" b="1" i="0" u="none" strike="noStrike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CLEANING &amp; HOUSEHOLD</a:t>
            </a:r>
          </a:p>
          <a:p>
            <a:pPr latinLnBrk="1"/>
            <a:r>
              <a:rPr lang="en-IN" sz="2400" b="0" i="0" u="none" strike="noStrike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 department has a moderate proportion of inactive items at approximately </a:t>
            </a:r>
            <a:r>
              <a:rPr lang="en-IN" sz="2400" b="1" i="0" u="none" strike="noStrike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2.8%</a:t>
            </a:r>
            <a:r>
              <a:rPr lang="en-IN" sz="2400" b="0" i="0" u="none" strike="noStrike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342900" indent="-342900" latinLnBrk="1">
              <a:buFont typeface="Wingdings" panose="05000000000000000000" pitchFamily="2" charset="2"/>
              <a:buChar char="q"/>
            </a:pPr>
            <a:endParaRPr lang="en-IN" sz="2400" b="0" i="0" u="none" strike="noStrike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indent="-342900" latinLnBrk="1">
              <a:buFont typeface="Wingdings" panose="05000000000000000000" pitchFamily="2" charset="2"/>
              <a:buChar char="q"/>
            </a:pPr>
            <a:r>
              <a:rPr lang="en-IN" sz="2400" b="1" i="0" u="none" strike="noStrike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Low Proportions</a:t>
            </a:r>
            <a:r>
              <a:rPr lang="en-IN" sz="2400" b="0" i="0" u="none" strike="noStrike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: Departments such as </a:t>
            </a:r>
            <a:r>
              <a:rPr lang="en-IN" sz="2400" b="1" i="0" u="none" strike="noStrike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BABY CARE</a:t>
            </a:r>
            <a:r>
              <a:rPr lang="en-IN" sz="2400" b="0" i="0" u="none" strike="noStrike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atinLnBrk="1"/>
            <a:r>
              <a:rPr lang="en-IN" sz="2400" b="0" i="0" u="none" strike="noStrike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and </a:t>
            </a:r>
            <a:r>
              <a:rPr lang="en-IN" sz="2400" b="1" i="0" u="none" strike="noStrike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BAKERY; CAKES &amp; DAIRY</a:t>
            </a:r>
            <a:r>
              <a:rPr lang="en-IN" sz="2400" b="0" i="0" u="none" strike="noStrike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 have relatively low proportions of inactive items, both under </a:t>
            </a:r>
            <a:r>
              <a:rPr lang="en-IN" sz="2400" b="1" i="0" u="none" strike="noStrike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1.2%</a:t>
            </a:r>
            <a:r>
              <a:rPr lang="en-IN" sz="2400" b="0" i="0" u="none" strike="noStrike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400" dirty="0"/>
          </a:p>
          <a:p>
            <a:endParaRPr lang="en-IN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31B162-B378-EEF1-574F-8AB1DCA10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096" y="3397511"/>
            <a:ext cx="8677274" cy="610685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B09717-8D21-947A-E190-F73103890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0397" y="1963712"/>
            <a:ext cx="10067364" cy="60766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C911FF-5063-19F3-0799-395F9EE57E18}"/>
              </a:ext>
            </a:extLst>
          </p:cNvPr>
          <p:cNvSpPr txBox="1"/>
          <p:nvPr/>
        </p:nvSpPr>
        <p:spPr>
          <a:xfrm>
            <a:off x="1648917" y="2424912"/>
            <a:ext cx="551638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i="0" u="sng" dirty="0">
                <a:solidFill>
                  <a:schemeClr val="dk1"/>
                </a:solidFill>
                <a:effectLst/>
                <a:latin typeface=" Sans Serif Fonts"/>
                <a:ea typeface="+mn-ea"/>
                <a:cs typeface="+mn-cs"/>
              </a:rPr>
              <a:t>Conclusion</a:t>
            </a:r>
            <a:endParaRPr lang="en-IN" sz="2800" b="1" u="sng" dirty="0">
              <a:solidFill>
                <a:schemeClr val="dk1"/>
              </a:solidFill>
              <a:latin typeface=" Sans Serif Fonts"/>
              <a:ea typeface="+mn-ea"/>
              <a:cs typeface="+mn-cs"/>
            </a:endParaRPr>
          </a:p>
          <a:p>
            <a:pPr algn="ctr"/>
            <a:endParaRPr lang="en-IN" sz="2800" b="1" i="0" u="sng" dirty="0">
              <a:solidFill>
                <a:schemeClr val="dk1"/>
              </a:solidFill>
              <a:effectLst/>
              <a:latin typeface=" Sans Serif Fonts"/>
              <a:ea typeface="+mn-ea"/>
              <a:cs typeface="+mn-cs"/>
            </a:endParaRPr>
          </a:p>
          <a:p>
            <a:r>
              <a:rPr lang="en-IN" sz="2800" b="0" i="0" dirty="0">
                <a:solidFill>
                  <a:schemeClr val="dk1"/>
                </a:solidFill>
                <a:effectLst/>
                <a:latin typeface=" Sans Serif Fonts"/>
                <a:ea typeface="+mn-ea"/>
                <a:cs typeface="+mn-cs"/>
              </a:rPr>
              <a:t>The analysis indicates that certain departments, specifically </a:t>
            </a:r>
            <a:r>
              <a:rPr lang="en-IN" sz="2800" b="1" i="0" dirty="0">
                <a:solidFill>
                  <a:schemeClr val="dk1"/>
                </a:solidFill>
                <a:effectLst/>
                <a:latin typeface=" Sans Serif Fonts"/>
                <a:ea typeface="+mn-ea"/>
                <a:cs typeface="+mn-cs"/>
              </a:rPr>
              <a:t>BEVERAGES</a:t>
            </a:r>
            <a:r>
              <a:rPr lang="en-IN" sz="2800" b="0" i="0" dirty="0">
                <a:solidFill>
                  <a:schemeClr val="dk1"/>
                </a:solidFill>
                <a:effectLst/>
                <a:latin typeface=" Sans Serif Fonts"/>
                <a:ea typeface="+mn-ea"/>
                <a:cs typeface="+mn-cs"/>
              </a:rPr>
              <a:t> and </a:t>
            </a:r>
            <a:r>
              <a:rPr lang="en-IN" sz="2800" b="1" i="0" dirty="0">
                <a:solidFill>
                  <a:schemeClr val="dk1"/>
                </a:solidFill>
                <a:effectLst/>
                <a:latin typeface=" Sans Serif Fonts"/>
                <a:ea typeface="+mn-ea"/>
                <a:cs typeface="+mn-cs"/>
              </a:rPr>
              <a:t>BEAUTY &amp; HYGIENE</a:t>
            </a:r>
            <a:r>
              <a:rPr lang="en-IN" sz="2800" b="0" i="0" dirty="0">
                <a:solidFill>
                  <a:schemeClr val="dk1"/>
                </a:solidFill>
                <a:effectLst/>
                <a:latin typeface=" Sans Serif Fonts"/>
                <a:ea typeface="+mn-ea"/>
                <a:cs typeface="+mn-cs"/>
              </a:rPr>
              <a:t>, have a significantly higher proportion of inactive items compared to others. This suggests that these departments may require more attention to manage inventory and reduce the number of inactive items.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770</Words>
  <Application>Microsoft Office PowerPoint</Application>
  <PresentationFormat>Custom</PresentationFormat>
  <Paragraphs>133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30" baseType="lpstr">
      <vt:lpstr>Inter</vt:lpstr>
      <vt:lpstr>Calibri</vt:lpstr>
      <vt:lpstr>Lato</vt:lpstr>
      <vt:lpstr>__Inter_d8a5da</vt:lpstr>
      <vt:lpstr>Arial Rounded MT Bold</vt:lpstr>
      <vt:lpstr>Inter Black</vt:lpstr>
      <vt:lpstr>Amasis MT Pro Black</vt:lpstr>
      <vt:lpstr>Arial</vt:lpstr>
      <vt:lpstr>Inter SemiBold</vt:lpstr>
      <vt:lpstr>ADLaM Display</vt:lpstr>
      <vt:lpstr>Times New Roman</vt:lpstr>
      <vt:lpstr> Sans Serif Fonts</vt:lpstr>
      <vt:lpstr>Source Sans Pro SemiBold</vt:lpstr>
      <vt:lpstr>Wingdings</vt:lpstr>
      <vt:lpstr>Avenir</vt:lpstr>
      <vt:lpstr>Office Theme</vt:lpstr>
      <vt:lpstr>INVENTORY ANALYSIS</vt:lpstr>
      <vt:lpstr>PowerPoint Presentation</vt:lpstr>
      <vt:lpstr>PowerPoint Presentation</vt:lpstr>
      <vt:lpstr>ABOUT DATASET.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kandan</cp:lastModifiedBy>
  <cp:revision>8</cp:revision>
  <dcterms:created xsi:type="dcterms:W3CDTF">2023-05-02T06:36:55Z</dcterms:created>
  <dcterms:modified xsi:type="dcterms:W3CDTF">2025-03-19T17:18:26Z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2023-05-02T00:00:00Z</vt:filetime>
  </property>
  <property fmtid="{D5CDD505-2E9C-101B-9397-08002B2CF9AE}" pid="3" name="Creator">
    <vt:lpwstr>Adobe InDesign 18.2 (Macintosh)</vt:lpwstr>
  </property>
  <property fmtid="{D5CDD505-2E9C-101B-9397-08002B2CF9AE}" pid="4" name="LastSaved">
    <vt:filetime>2023-05-02T00:00:00Z</vt:filetime>
  </property>
  <property fmtid="{D5CDD505-2E9C-101B-9397-08002B2CF9AE}" pid="5" name="Producer">
    <vt:lpwstr>Adobe PDF Library 17.0</vt:lpwstr>
  </property>
</Properties>
</file>