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53"/>
  </p:notesMasterIdLst>
  <p:sldIdLst>
    <p:sldId id="256" r:id="rId2"/>
    <p:sldId id="537" r:id="rId3"/>
    <p:sldId id="634" r:id="rId4"/>
    <p:sldId id="635" r:id="rId5"/>
    <p:sldId id="636" r:id="rId6"/>
    <p:sldId id="637" r:id="rId7"/>
    <p:sldId id="638" r:id="rId8"/>
    <p:sldId id="639" r:id="rId9"/>
    <p:sldId id="642" r:id="rId10"/>
    <p:sldId id="643" r:id="rId11"/>
    <p:sldId id="644" r:id="rId12"/>
    <p:sldId id="645" r:id="rId13"/>
    <p:sldId id="646" r:id="rId14"/>
    <p:sldId id="647" r:id="rId15"/>
    <p:sldId id="680" r:id="rId16"/>
    <p:sldId id="648" r:id="rId17"/>
    <p:sldId id="670" r:id="rId18"/>
    <p:sldId id="671" r:id="rId19"/>
    <p:sldId id="675" r:id="rId20"/>
    <p:sldId id="676" r:id="rId21"/>
    <p:sldId id="681" r:id="rId22"/>
    <p:sldId id="652" r:id="rId23"/>
    <p:sldId id="653" r:id="rId24"/>
    <p:sldId id="654" r:id="rId25"/>
    <p:sldId id="656" r:id="rId26"/>
    <p:sldId id="657" r:id="rId27"/>
    <p:sldId id="658" r:id="rId28"/>
    <p:sldId id="665" r:id="rId29"/>
    <p:sldId id="659" r:id="rId30"/>
    <p:sldId id="664" r:id="rId31"/>
    <p:sldId id="660" r:id="rId32"/>
    <p:sldId id="661" r:id="rId33"/>
    <p:sldId id="662" r:id="rId34"/>
    <p:sldId id="689" r:id="rId35"/>
    <p:sldId id="688" r:id="rId36"/>
    <p:sldId id="690" r:id="rId37"/>
    <p:sldId id="691" r:id="rId38"/>
    <p:sldId id="666" r:id="rId39"/>
    <p:sldId id="687" r:id="rId40"/>
    <p:sldId id="667" r:id="rId41"/>
    <p:sldId id="668" r:id="rId42"/>
    <p:sldId id="693" r:id="rId43"/>
    <p:sldId id="669" r:id="rId44"/>
    <p:sldId id="692" r:id="rId45"/>
    <p:sldId id="641" r:id="rId46"/>
    <p:sldId id="697" r:id="rId47"/>
    <p:sldId id="694" r:id="rId48"/>
    <p:sldId id="699" r:id="rId49"/>
    <p:sldId id="698" r:id="rId50"/>
    <p:sldId id="695" r:id="rId51"/>
    <p:sldId id="382" r:id="rId5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3011" autoAdjust="0"/>
  </p:normalViewPr>
  <p:slideViewPr>
    <p:cSldViewPr>
      <p:cViewPr>
        <p:scale>
          <a:sx n="80" d="100"/>
          <a:sy n="80" d="100"/>
        </p:scale>
        <p:origin x="-749" y="-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EBB2D-4EB7-4538-BA29-694DD778CBBF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32E3B-C601-4ABA-8811-1B0ECC5A8C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6" y="1371600"/>
            <a:ext cx="1046613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6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B1F6-66B8-4AF6-8114-60A18607DB60}" type="datetime1">
              <a:rPr lang="en-US" smtClean="0"/>
              <a:t>1/29/2023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B18-4EEA-4655-9097-673E76603D46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024E-4E58-4FE7-93CA-711BB0BE524F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953D-C791-4AFA-B1DB-8BF6E7F892C1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C8C7-B5BF-439D-88E4-12A9CC7799B5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2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967E-4A77-4E16-8BD3-8CE978433D2D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4" y="1859760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1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1724-09C8-4737-A1C6-ADB33B6F70CC}" type="datetime1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1071516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6C0-3047-4624-A80E-252FD7288D4A}" type="datetime1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4662-AA0B-442B-BFA9-4B56460179B5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CB9-A797-4C41-B5D3-3FC510C08A57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19905" y="1108077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69399" y="5359769"/>
            <a:ext cx="207210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1176999"/>
            <a:ext cx="2949696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9" y="2828785"/>
            <a:ext cx="2945633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416-57F1-4967-A292-BF99D1C66A7C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3"/>
            <a:ext cx="812588" cy="365125"/>
          </a:xfrm>
        </p:spPr>
        <p:txBody>
          <a:bodyPr/>
          <a:lstStyle/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6514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0479" y="6219828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697" y="-7144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0479" y="-7144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442" y="1935480"/>
            <a:ext cx="10969943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4048F5-CC24-4BD2-9ACF-A228744C5ED7}" type="datetime1">
              <a:rPr lang="en-US" smtClean="0"/>
              <a:t>1/29/2023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5075" y="6356353"/>
            <a:ext cx="446923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50" y="6356353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3B53A9-5261-4B59-98B6-B149938F90C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48" y="202408"/>
            <a:ext cx="12237543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219200"/>
            <a:ext cx="10360501" cy="2057400"/>
          </a:xfrm>
        </p:spPr>
        <p:txBody>
          <a:bodyPr>
            <a:noAutofit/>
          </a:bodyPr>
          <a:lstStyle/>
          <a:p>
            <a:pPr algn="l"/>
            <a: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>Database Management System</a:t>
            </a:r>
            <a:b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</a:br>
            <a: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/>
            </a:r>
            <a:br>
              <a:rPr lang="en-IN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</a:br>
            <a:r>
              <a:rPr lang="en-US" sz="4000" b="0" dirty="0" smtClean="0">
                <a:solidFill>
                  <a:srgbClr val="7030A0"/>
                </a:solidFill>
                <a:effectLst/>
                <a:latin typeface="+mn-lt"/>
                <a:cs typeface="Times New Roman" pitchFamily="18" charset="0"/>
              </a:rPr>
              <a:t>Subject Code: 3130703</a:t>
            </a:r>
            <a:endParaRPr lang="en-US" sz="4000" b="0" dirty="0">
              <a:solidFill>
                <a:srgbClr val="7030A0"/>
              </a:solidFill>
              <a:effectLst/>
              <a:latin typeface="+mn-lt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294" y="3429000"/>
            <a:ext cx="11173090" cy="2921000"/>
          </a:xfrm>
        </p:spPr>
        <p:txBody>
          <a:bodyPr>
            <a:noAutofit/>
          </a:bodyPr>
          <a:lstStyle/>
          <a:p>
            <a:pPr algn="r"/>
            <a:endParaRPr lang="en-US" sz="28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b="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b="0" cap="none" dirty="0" smtClean="0">
                <a:solidFill>
                  <a:schemeClr val="tx1"/>
                </a:solidFill>
                <a:cs typeface="Times New Roman" pitchFamily="18" charset="0"/>
              </a:rPr>
              <a:t>Prof</a:t>
            </a:r>
            <a:r>
              <a:rPr lang="en-US" sz="2800" b="0" cap="none" dirty="0">
                <a:solidFill>
                  <a:schemeClr val="tx1"/>
                </a:solidFill>
                <a:cs typeface="Times New Roman" pitchFamily="18" charset="0"/>
              </a:rPr>
              <a:t>. </a:t>
            </a:r>
            <a:r>
              <a:rPr lang="en-US" sz="2800" b="0" cap="none" dirty="0" err="1">
                <a:solidFill>
                  <a:schemeClr val="tx1"/>
                </a:solidFill>
                <a:cs typeface="Times New Roman" pitchFamily="18" charset="0"/>
              </a:rPr>
              <a:t>Amit</a:t>
            </a:r>
            <a:r>
              <a:rPr lang="en-US" sz="2800" b="0" cap="none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0" cap="none" dirty="0" err="1" smtClean="0">
                <a:solidFill>
                  <a:schemeClr val="tx1"/>
                </a:solidFill>
                <a:cs typeface="Times New Roman" pitchFamily="18" charset="0"/>
              </a:rPr>
              <a:t>Vyas</a:t>
            </a:r>
            <a:endParaRPr lang="en-US" sz="2800" b="0" cap="none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en-US" sz="2800" b="0" cap="none" dirty="0" smtClean="0">
                <a:solidFill>
                  <a:schemeClr val="tx1"/>
                </a:solidFill>
                <a:cs typeface="Times New Roman" pitchFamily="18" charset="0"/>
              </a:rPr>
              <a:t>Department of Computer Engineering</a:t>
            </a:r>
            <a:endParaRPr lang="en-US" sz="2800" dirty="0">
              <a:cs typeface="Times New Roman" pitchFamily="18" charset="0"/>
            </a:endParaRPr>
          </a:p>
          <a:p>
            <a:pPr algn="l"/>
            <a:r>
              <a:rPr lang="en-US" sz="2800" dirty="0" smtClean="0">
                <a:cs typeface="Times New Roman" pitchFamily="18" charset="0"/>
              </a:rPr>
              <a:t>V.V.P. Engineering College</a:t>
            </a:r>
            <a:endParaRPr lang="en-US" sz="2800" b="0" cap="none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endParaRPr lang="en-US" sz="2800" b="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V.V.P Engineering College - Home | Fac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73" y="4073109"/>
            <a:ext cx="210894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Complex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600" dirty="0"/>
              <a:t>When we create a view on more than one table, it is called complex view.</a:t>
            </a:r>
          </a:p>
          <a:p>
            <a:pPr lvl="0" algn="just"/>
            <a:r>
              <a:rPr lang="en-US" sz="3600" dirty="0"/>
              <a:t>We can only update data in complex view</a:t>
            </a:r>
            <a:r>
              <a:rPr lang="en-US" sz="3600" dirty="0" smtClean="0"/>
              <a:t>.</a:t>
            </a:r>
            <a:endParaRPr lang="en-US" sz="3600" dirty="0"/>
          </a:p>
          <a:p>
            <a:pPr lvl="0" algn="just"/>
            <a:r>
              <a:rPr lang="en-US" sz="3600" dirty="0"/>
              <a:t>You </a:t>
            </a:r>
            <a:r>
              <a:rPr lang="en-US" sz="3600" b="1" dirty="0"/>
              <a:t>can't insert data </a:t>
            </a:r>
            <a:r>
              <a:rPr lang="en-US" sz="3600" dirty="0"/>
              <a:t>in complex view</a:t>
            </a:r>
            <a:r>
              <a:rPr lang="en-US" sz="3600" dirty="0" smtClean="0"/>
              <a:t>.</a:t>
            </a:r>
            <a:endParaRPr lang="en-US" sz="3600" dirty="0"/>
          </a:p>
          <a:p>
            <a:pPr lvl="0" algn="just"/>
            <a:r>
              <a:rPr lang="en-US" sz="3600" dirty="0"/>
              <a:t>In particular, complex views can contain: join conditions, a group by clause, an order by clause etc.</a:t>
            </a:r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Two table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39103"/>
              </p:ext>
            </p:extLst>
          </p:nvPr>
        </p:nvGraphicFramePr>
        <p:xfrm>
          <a:off x="760412" y="2057400"/>
          <a:ext cx="5562601" cy="2622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516"/>
                <a:gridCol w="1327118"/>
                <a:gridCol w="1214172"/>
                <a:gridCol w="2004795"/>
              </a:tblGrid>
              <a:tr h="609600">
                <a:tc gridSpan="4">
                  <a:txBody>
                    <a:bodyPr/>
                    <a:lstStyle/>
                    <a:p>
                      <a:pPr marL="889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Times New Roman"/>
                          <a:ea typeface="Times New Roman"/>
                        </a:rPr>
                        <a:t>Employee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marL="635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marL="635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marL="635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402482">
                <a:tc>
                  <a:txBody>
                    <a:bodyPr/>
                    <a:lstStyle/>
                    <a:p>
                      <a:pPr marL="889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Eid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Ename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Salary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Department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402482">
                <a:tc>
                  <a:txBody>
                    <a:bodyPr/>
                    <a:lstStyle/>
                    <a:p>
                      <a:pPr marL="12700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Raju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5000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Admin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402482">
                <a:tc>
                  <a:txBody>
                    <a:bodyPr/>
                    <a:lstStyle/>
                    <a:p>
                      <a:pPr marL="88900" marR="0" algn="jus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Amit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8000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402482">
                <a:tc>
                  <a:txBody>
                    <a:bodyPr/>
                    <a:lstStyle/>
                    <a:p>
                      <a:pPr marL="88900" marR="0" algn="jus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Sanjay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3000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402482">
                <a:tc>
                  <a:txBody>
                    <a:bodyPr/>
                    <a:lstStyle/>
                    <a:p>
                      <a:pPr marL="8890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Neha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7000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95976"/>
              </p:ext>
            </p:extLst>
          </p:nvPr>
        </p:nvGraphicFramePr>
        <p:xfrm>
          <a:off x="6704012" y="2057400"/>
          <a:ext cx="4572000" cy="2837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4023"/>
                <a:gridCol w="1860698"/>
                <a:gridCol w="1887279"/>
              </a:tblGrid>
              <a:tr h="455316">
                <a:tc gridSpan="3">
                  <a:txBody>
                    <a:bodyPr/>
                    <a:lstStyle/>
                    <a:p>
                      <a:pPr marL="76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</a:rPr>
                        <a:t>Contact Details</a:t>
                      </a:r>
                      <a:endParaRPr lang="en-US" sz="24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7620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marL="6350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marL="6350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463166">
                <a:tc>
                  <a:txBody>
                    <a:bodyPr/>
                    <a:lstStyle/>
                    <a:p>
                      <a:pPr marL="7620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Eid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City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Mobile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463166">
                <a:tc>
                  <a:txBody>
                    <a:bodyPr/>
                    <a:lstStyle/>
                    <a:p>
                      <a:pPr marL="7620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Rajkot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1234567890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441185">
                <a:tc>
                  <a:txBody>
                    <a:bodyPr/>
                    <a:lstStyle/>
                    <a:p>
                      <a:pPr marL="7620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Ahmedabad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1234567891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463166">
                <a:tc>
                  <a:txBody>
                    <a:bodyPr/>
                    <a:lstStyle/>
                    <a:p>
                      <a:pPr marL="7620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Baroda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1234567892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463166">
                <a:tc>
                  <a:txBody>
                    <a:bodyPr/>
                    <a:lstStyle/>
                    <a:p>
                      <a:pPr marL="7620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Rajkot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/>
                          <a:ea typeface="Times New Roman"/>
                        </a:rPr>
                        <a:t>1234567893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0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VIEW </a:t>
            </a:r>
            <a:r>
              <a:rPr lang="en-US" dirty="0" err="1" smtClean="0"/>
              <a:t>Empview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AS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Employee.Eid</a:t>
            </a:r>
            <a:r>
              <a:rPr lang="en-US" dirty="0"/>
              <a:t>, </a:t>
            </a:r>
            <a:r>
              <a:rPr lang="en-US" dirty="0" err="1"/>
              <a:t>Employee.Ename</a:t>
            </a:r>
            <a:r>
              <a:rPr lang="en-US" dirty="0"/>
              <a:t>, </a:t>
            </a:r>
            <a:r>
              <a:rPr lang="en-US" dirty="0" err="1" smtClean="0"/>
              <a:t>ContactDetails</a:t>
            </a:r>
            <a:r>
              <a:rPr lang="en-US" dirty="0" smtClean="0"/>
              <a:t> .City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 Inner Join </a:t>
            </a:r>
            <a:r>
              <a:rPr lang="en-US" dirty="0" err="1" smtClean="0"/>
              <a:t>ContactDetails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Employee.Eid</a:t>
            </a:r>
            <a:r>
              <a:rPr lang="en-US" dirty="0"/>
              <a:t>= </a:t>
            </a:r>
            <a:r>
              <a:rPr lang="en-US" dirty="0" err="1" smtClean="0"/>
              <a:t>ContactDetails.Eid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Empview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575882"/>
              </p:ext>
            </p:extLst>
          </p:nvPr>
        </p:nvGraphicFramePr>
        <p:xfrm>
          <a:off x="1217612" y="3048000"/>
          <a:ext cx="4876800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371"/>
                <a:gridCol w="1819124"/>
                <a:gridCol w="1664305"/>
              </a:tblGrid>
              <a:tr h="396240">
                <a:tc>
                  <a:txBody>
                    <a:bodyPr/>
                    <a:lstStyle/>
                    <a:p>
                      <a:pPr marL="889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Eid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Ename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City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396240">
                <a:tc>
                  <a:txBody>
                    <a:bodyPr/>
                    <a:lstStyle/>
                    <a:p>
                      <a:pPr marL="12700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101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Raju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Rajkot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396240">
                <a:tc>
                  <a:txBody>
                    <a:bodyPr/>
                    <a:lstStyle/>
                    <a:p>
                      <a:pPr marL="88900" marR="0" algn="jus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102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Amit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Ahmedabad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396240">
                <a:tc>
                  <a:txBody>
                    <a:bodyPr/>
                    <a:lstStyle/>
                    <a:p>
                      <a:pPr marL="88900" marR="0" algn="jus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103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Sanjay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Baroda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  <a:tr h="396240">
                <a:tc>
                  <a:txBody>
                    <a:bodyPr/>
                    <a:lstStyle/>
                    <a:p>
                      <a:pPr marL="8890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104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Neha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63500" marR="0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Rajkot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4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dirty="0"/>
              <a:t>A stored procedure (proc) is a </a:t>
            </a:r>
            <a:r>
              <a:rPr lang="en-US" b="1" dirty="0">
                <a:solidFill>
                  <a:srgbClr val="C00000"/>
                </a:solidFill>
              </a:rPr>
              <a:t>group of PL/SQL statements that performs specific task</a:t>
            </a:r>
            <a:r>
              <a:rPr lang="en-US" dirty="0"/>
              <a:t>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dirty="0"/>
              <a:t>A procedure has two parts, </a:t>
            </a:r>
            <a:r>
              <a:rPr lang="en-US" b="1" dirty="0">
                <a:solidFill>
                  <a:srgbClr val="C00000"/>
                </a:solidFill>
              </a:rPr>
              <a:t>header and body</a:t>
            </a:r>
            <a:r>
              <a:rPr lang="en-US" dirty="0"/>
              <a:t>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header consists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name of the procedure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dirty="0"/>
              <a:t> passed to the procedure.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body consists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declaration section, execution section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exception section</a:t>
            </a:r>
            <a:r>
              <a:rPr lang="en-US" dirty="0"/>
              <a:t>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dirty="0"/>
              <a:t>A procedure </a:t>
            </a:r>
            <a:r>
              <a:rPr lang="en-US" b="1" dirty="0" smtClean="0">
                <a:solidFill>
                  <a:srgbClr val="C00000"/>
                </a:solidFill>
              </a:rPr>
              <a:t>do </a:t>
            </a:r>
            <a:r>
              <a:rPr lang="en-US" b="1" dirty="0">
                <a:solidFill>
                  <a:srgbClr val="C00000"/>
                </a:solidFill>
              </a:rPr>
              <a:t>not return any </a:t>
            </a:r>
            <a:r>
              <a:rPr lang="en-US" b="1" dirty="0" smtClean="0">
                <a:solidFill>
                  <a:srgbClr val="C00000"/>
                </a:solidFill>
              </a:rPr>
              <a:t>value(function return)</a:t>
            </a:r>
            <a:r>
              <a:rPr lang="en-US" dirty="0" smtClean="0"/>
              <a:t>. </a:t>
            </a:r>
            <a:r>
              <a:rPr lang="en-US" dirty="0"/>
              <a:t>A procedure may return more than one value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Stored procedure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10969943" cy="5029200"/>
          </a:xfrm>
        </p:spPr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b="1" dirty="0"/>
              <a:t>Create</a:t>
            </a:r>
            <a:r>
              <a:rPr lang="en-US" dirty="0"/>
              <a:t>:-It will create a procedure.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b="1" dirty="0"/>
              <a:t>Replace </a:t>
            </a:r>
            <a:r>
              <a:rPr lang="en-US" dirty="0"/>
              <a:t>:- It will re-create a procedure if it already exists</a:t>
            </a:r>
            <a:r>
              <a:rPr lang="en-US" dirty="0" smtClean="0"/>
              <a:t>.</a:t>
            </a:r>
            <a:endParaRPr lang="en-US" dirty="0"/>
          </a:p>
          <a:p>
            <a:pPr marL="914400" lvl="1" indent="-457200" algn="just">
              <a:spcBef>
                <a:spcPts val="900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800" b="1" dirty="0"/>
              <a:t>IN-parameters</a:t>
            </a:r>
            <a:r>
              <a:rPr lang="en-US" sz="2800" dirty="0"/>
              <a:t>: - An IN parameter lets you pass a value to the subprogram. </a:t>
            </a:r>
            <a:r>
              <a:rPr lang="en-US" sz="2800" b="1" dirty="0"/>
              <a:t>It is a read-only </a:t>
            </a:r>
            <a:r>
              <a:rPr lang="en-US" sz="2800" b="1" dirty="0" smtClean="0"/>
              <a:t>parameter.</a:t>
            </a:r>
            <a:endParaRPr lang="en-US" sz="2800" b="1" dirty="0"/>
          </a:p>
          <a:p>
            <a:pPr marL="914400" lvl="1" indent="-457200" algn="just">
              <a:spcBef>
                <a:spcPts val="900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800" b="1" dirty="0"/>
              <a:t>OUT-parameters</a:t>
            </a:r>
            <a:r>
              <a:rPr lang="en-US" sz="2800" dirty="0"/>
              <a:t>: - </a:t>
            </a:r>
            <a:r>
              <a:rPr lang="en-US" sz="2800" dirty="0" smtClean="0"/>
              <a:t>This </a:t>
            </a:r>
            <a:r>
              <a:rPr lang="en-US" sz="2800" dirty="0"/>
              <a:t>is similar to a </a:t>
            </a:r>
            <a:r>
              <a:rPr lang="en-US" sz="2800" b="1" dirty="0"/>
              <a:t>return type in functions</a:t>
            </a:r>
            <a:r>
              <a:rPr lang="en-US" sz="2800" dirty="0"/>
              <a:t> but procedure </a:t>
            </a:r>
            <a:r>
              <a:rPr lang="en-US" sz="2800" b="1" dirty="0"/>
              <a:t>can return values </a:t>
            </a:r>
            <a:r>
              <a:rPr lang="en-US" sz="2800" dirty="0"/>
              <a:t>for more than one parameters. </a:t>
            </a:r>
          </a:p>
          <a:p>
            <a:pPr marL="914400" lvl="1" indent="-457200" algn="just">
              <a:spcBef>
                <a:spcPts val="900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800" b="1" dirty="0"/>
              <a:t>IN OUT-parameters</a:t>
            </a:r>
            <a:r>
              <a:rPr lang="en-US" sz="2800" dirty="0"/>
              <a:t>: - This type of parameter allows us to pass values into a procedure and get output values from the procedure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Stored procedure (Syntax)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CREATE</a:t>
            </a:r>
            <a:r>
              <a:rPr lang="en-US" dirty="0" smtClean="0"/>
              <a:t> </a:t>
            </a:r>
            <a:r>
              <a:rPr lang="en-US" b="1" dirty="0" smtClean="0"/>
              <a:t>PROCEDURE</a:t>
            </a:r>
            <a:r>
              <a:rPr lang="en-US" dirty="0" smtClean="0"/>
              <a:t> [or REPLACE ] </a:t>
            </a:r>
            <a:r>
              <a:rPr lang="en-US" b="1" dirty="0" smtClean="0"/>
              <a:t>PROCEDURE  </a:t>
            </a:r>
            <a:r>
              <a:rPr lang="en-US" dirty="0" err="1" smtClean="0"/>
              <a:t>procedure_name</a:t>
            </a:r>
            <a:r>
              <a:rPr lang="en-US" dirty="0" smtClean="0"/>
              <a:t>  </a:t>
            </a:r>
          </a:p>
          <a:p>
            <a:pPr marL="0" indent="0">
              <a:buNone/>
            </a:pPr>
            <a:r>
              <a:rPr lang="en-US" dirty="0" smtClean="0"/>
              <a:t>                @</a:t>
            </a:r>
            <a:r>
              <a:rPr lang="en-US" dirty="0" err="1" smtClean="0"/>
              <a:t>parameter_name</a:t>
            </a:r>
            <a:r>
              <a:rPr lang="en-US" dirty="0" smtClean="0"/>
              <a:t> </a:t>
            </a:r>
            <a:r>
              <a:rPr lang="en-US" dirty="0" err="1" smtClean="0"/>
              <a:t>data_type</a:t>
            </a:r>
            <a:r>
              <a:rPr lang="en-US" dirty="0" smtClean="0"/>
              <a:t>,   </a:t>
            </a:r>
          </a:p>
          <a:p>
            <a:pPr marL="0" indent="0">
              <a:buNone/>
            </a:pPr>
            <a:r>
              <a:rPr lang="en-US" dirty="0" smtClean="0"/>
              <a:t>           ....   </a:t>
            </a:r>
          </a:p>
          <a:p>
            <a:pPr marL="0" indent="0">
              <a:buNone/>
            </a:pPr>
            <a:r>
              <a:rPr lang="en-US" dirty="0" smtClean="0"/>
              <a:t>                </a:t>
            </a:r>
            <a:r>
              <a:rPr lang="en-US" dirty="0" err="1" smtClean="0"/>
              <a:t>parameter_name</a:t>
            </a:r>
            <a:r>
              <a:rPr lang="en-US" dirty="0" smtClean="0"/>
              <a:t> </a:t>
            </a:r>
            <a:r>
              <a:rPr lang="en-US" dirty="0" err="1" smtClean="0"/>
              <a:t>data_type</a:t>
            </a:r>
            <a:r>
              <a:rPr lang="en-US" dirty="0" smtClean="0"/>
              <a:t>  </a:t>
            </a:r>
          </a:p>
          <a:p>
            <a:pPr marL="0" indent="0">
              <a:buNone/>
            </a:pPr>
            <a:r>
              <a:rPr lang="en-US" b="1" dirty="0" smtClean="0"/>
              <a:t>IS/AS</a:t>
            </a:r>
            <a:r>
              <a:rPr lang="en-US" dirty="0" smtClean="0"/>
              <a:t>  </a:t>
            </a:r>
          </a:p>
          <a:p>
            <a:pPr marL="0" indent="0">
              <a:buNone/>
            </a:pPr>
            <a:r>
              <a:rPr lang="en-US" dirty="0" smtClean="0"/>
              <a:t>   </a:t>
            </a:r>
            <a:r>
              <a:rPr lang="en-US" b="1" dirty="0" smtClean="0"/>
              <a:t>BEGIN</a:t>
            </a:r>
            <a:r>
              <a:rPr lang="en-US" dirty="0" smtClean="0"/>
              <a:t>  </a:t>
            </a:r>
          </a:p>
          <a:p>
            <a:pPr marL="0" indent="0">
              <a:buNone/>
            </a:pPr>
            <a:r>
              <a:rPr lang="en-US" dirty="0" smtClean="0"/>
              <a:t>      -- SQL statements  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      -- SELECT, INSERT, UPDATE, or DELETE statement </a:t>
            </a: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   </a:t>
            </a:r>
            <a:r>
              <a:rPr lang="en-US" b="1" dirty="0" smtClean="0"/>
              <a:t>END</a:t>
            </a:r>
            <a:r>
              <a:rPr lang="en-US" dirty="0" smtClean="0"/>
              <a:t> 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Stored procedure </a:t>
            </a:r>
            <a:r>
              <a:rPr lang="en-US" sz="4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CREATE </a:t>
            </a:r>
            <a:r>
              <a:rPr lang="en-US" sz="3600" dirty="0"/>
              <a:t>OR REPLACE PROCEDURE </a:t>
            </a:r>
            <a:r>
              <a:rPr lang="en-US" sz="3600" dirty="0" smtClean="0"/>
              <a:t>Sum                            (</a:t>
            </a:r>
            <a:r>
              <a:rPr lang="en-US" sz="3600" dirty="0"/>
              <a:t>a IN number, b IN number)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IS </a:t>
            </a:r>
          </a:p>
          <a:p>
            <a:pPr marL="0" indent="0">
              <a:buNone/>
            </a:pPr>
            <a:r>
              <a:rPr lang="en-US" sz="3600" dirty="0" smtClean="0"/>
              <a:t>	c </a:t>
            </a:r>
            <a:r>
              <a:rPr lang="en-US" sz="3600" dirty="0"/>
              <a:t>number; </a:t>
            </a:r>
          </a:p>
          <a:p>
            <a:pPr marL="0" indent="0">
              <a:buNone/>
            </a:pPr>
            <a:r>
              <a:rPr lang="en-US" sz="3600" dirty="0"/>
              <a:t>BEGIN</a:t>
            </a:r>
          </a:p>
          <a:p>
            <a:pPr marL="0" indent="0">
              <a:buNone/>
            </a:pPr>
            <a:r>
              <a:rPr lang="en-US" sz="3600" dirty="0"/>
              <a:t>	c := </a:t>
            </a:r>
            <a:r>
              <a:rPr lang="en-US" sz="3600" dirty="0" err="1"/>
              <a:t>a+b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err="1"/>
              <a:t>dbms_output.put_line</a:t>
            </a:r>
            <a:r>
              <a:rPr lang="en-US" sz="3600" dirty="0"/>
              <a:t>('Sum of two </a:t>
            </a:r>
            <a:r>
              <a:rPr lang="en-US" sz="3600" dirty="0" err="1"/>
              <a:t>nos</a:t>
            </a:r>
            <a:r>
              <a:rPr lang="en-US" sz="3600" dirty="0"/>
              <a:t>= '|| c);</a:t>
            </a:r>
          </a:p>
          <a:p>
            <a:pPr marL="0" indent="0">
              <a:buNone/>
            </a:pPr>
            <a:r>
              <a:rPr lang="en-US" sz="3600" dirty="0"/>
              <a:t>END Sum;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number;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number;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a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10;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 </a:t>
            </a:r>
            <a:r>
              <a:rPr lang="en-US" dirty="0"/>
              <a:t>:= </a:t>
            </a:r>
            <a:r>
              <a:rPr lang="en-US" dirty="0" smtClean="0"/>
              <a:t>20;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Sum(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2590800"/>
            <a:ext cx="62293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08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Stored procedure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OR REPLACE FUNCTION addition(a IN number, b IN number) RETURN </a:t>
            </a:r>
            <a:r>
              <a:rPr lang="en-US" dirty="0" smtClean="0"/>
              <a:t>Number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IS</a:t>
            </a:r>
          </a:p>
          <a:p>
            <a:pPr marL="0" indent="0">
              <a:buNone/>
            </a:pPr>
            <a:r>
              <a:rPr lang="en-US" dirty="0"/>
              <a:t>c number;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c :=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RETURN c;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6000" dirty="0">
                <a:ea typeface="Calibri"/>
                <a:cs typeface="Calibri"/>
                <a:sym typeface="Calibri"/>
              </a:rPr>
              <a:t>Unit-10</a:t>
            </a:r>
            <a:endParaRPr lang="en-US" sz="60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6000" dirty="0">
                <a:ea typeface="Calibri"/>
                <a:cs typeface="Calibri"/>
                <a:sym typeface="Calibri"/>
              </a:rPr>
              <a:t>PL/SQL Concepts</a:t>
            </a:r>
          </a:p>
        </p:txBody>
      </p:sp>
    </p:spTree>
    <p:extLst>
      <p:ext uri="{BB962C8B-B14F-4D97-AF65-F5344CB8AC3E}">
        <p14:creationId xmlns:p14="http://schemas.microsoft.com/office/powerpoint/2010/main" val="20201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	no1 number;</a:t>
            </a:r>
          </a:p>
          <a:p>
            <a:pPr marL="0" indent="0">
              <a:buNone/>
            </a:pPr>
            <a:r>
              <a:rPr lang="en-US" dirty="0"/>
              <a:t>	no2 number;</a:t>
            </a:r>
          </a:p>
          <a:p>
            <a:pPr marL="0" indent="0">
              <a:buNone/>
            </a:pPr>
            <a:r>
              <a:rPr lang="en-US" dirty="0"/>
              <a:t>	result number;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no1 := 20;</a:t>
            </a:r>
          </a:p>
          <a:p>
            <a:pPr marL="0" indent="0">
              <a:buNone/>
            </a:pPr>
            <a:r>
              <a:rPr lang="en-US" dirty="0"/>
              <a:t>	no2 := 40;</a:t>
            </a:r>
          </a:p>
          <a:p>
            <a:pPr marL="0" indent="0">
              <a:buNone/>
            </a:pPr>
            <a:r>
              <a:rPr lang="en-US" dirty="0"/>
              <a:t>	result := addition(no1,no2);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dbms_output.put_line</a:t>
            </a:r>
            <a:r>
              <a:rPr lang="en-US" dirty="0"/>
              <a:t>('Sum of two </a:t>
            </a:r>
            <a:r>
              <a:rPr lang="en-US" dirty="0" err="1"/>
              <a:t>nos</a:t>
            </a:r>
            <a:r>
              <a:rPr lang="en-US" dirty="0"/>
              <a:t>= '|| result 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2" y="2057400"/>
            <a:ext cx="61531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44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219200"/>
            <a:ext cx="10969943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DECLARE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number;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PROCEDURE </a:t>
            </a:r>
            <a:r>
              <a:rPr lang="en-US" dirty="0" err="1"/>
              <a:t>squareNum</a:t>
            </a:r>
            <a:r>
              <a:rPr lang="en-US" dirty="0"/>
              <a:t>(x IN OUT number)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BEGIN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:= x * x;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BEGIN </a:t>
            </a:r>
            <a:r>
              <a:rPr lang="en-US" dirty="0"/>
              <a:t>a:= 23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squareNum</a:t>
            </a:r>
            <a:r>
              <a:rPr lang="en-US" dirty="0"/>
              <a:t>(a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dbms_output.put_line</a:t>
            </a:r>
            <a:r>
              <a:rPr lang="en-US" dirty="0"/>
              <a:t>(' Square of (23): ' || 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END; 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434" y="2619375"/>
            <a:ext cx="4290391" cy="23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17812" y="714375"/>
            <a:ext cx="7597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Stored procedure (example)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182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609600"/>
            <a:ext cx="10969943" cy="914400"/>
          </a:xfrm>
        </p:spPr>
        <p:txBody>
          <a:bodyPr/>
          <a:lstStyle/>
          <a:p>
            <a:r>
              <a:rPr lang="en-US" dirty="0"/>
              <a:t>Advantages of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752600"/>
            <a:ext cx="10969943" cy="4800600"/>
          </a:xfrm>
        </p:spPr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2800" b="1" dirty="0"/>
              <a:t>Security</a:t>
            </a:r>
            <a:r>
              <a:rPr lang="en-US" sz="2800" dirty="0"/>
              <a:t>:- We can </a:t>
            </a:r>
            <a:r>
              <a:rPr lang="en-US" sz="2800" b="1" dirty="0">
                <a:solidFill>
                  <a:srgbClr val="C00000"/>
                </a:solidFill>
              </a:rPr>
              <a:t>improve security </a:t>
            </a:r>
            <a:r>
              <a:rPr lang="en-US" sz="2800" dirty="0"/>
              <a:t>by giving rights to selected persons only.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2800" b="1" dirty="0" smtClean="0"/>
              <a:t>Faster Execution</a:t>
            </a:r>
            <a:r>
              <a:rPr lang="en-US" sz="2800" dirty="0"/>
              <a:t>:- It is </a:t>
            </a:r>
            <a:r>
              <a:rPr lang="en-US" sz="2800" b="1" dirty="0">
                <a:solidFill>
                  <a:srgbClr val="C00000"/>
                </a:solidFill>
              </a:rPr>
              <a:t>precompiled</a:t>
            </a:r>
            <a:r>
              <a:rPr lang="en-US" sz="2800" dirty="0"/>
              <a:t> so </a:t>
            </a:r>
            <a:r>
              <a:rPr lang="en-US" sz="2800" b="1" dirty="0">
                <a:solidFill>
                  <a:srgbClr val="C00000"/>
                </a:solidFill>
              </a:rPr>
              <a:t>compilation</a:t>
            </a:r>
            <a:r>
              <a:rPr lang="en-US" sz="2800" dirty="0"/>
              <a:t> of procedure is </a:t>
            </a:r>
            <a:r>
              <a:rPr lang="en-US" sz="2800" b="1" dirty="0">
                <a:solidFill>
                  <a:srgbClr val="C00000"/>
                </a:solidFill>
              </a:rPr>
              <a:t>not required every time </a:t>
            </a:r>
            <a:r>
              <a:rPr lang="en-US" sz="2800" dirty="0"/>
              <a:t>you call it.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2800" b="1" dirty="0"/>
              <a:t>Sharing of code</a:t>
            </a:r>
            <a:r>
              <a:rPr lang="en-US" sz="2800" dirty="0"/>
              <a:t>:- Once procedure is created and stored, it can be </a:t>
            </a:r>
            <a:r>
              <a:rPr lang="en-US" sz="2800" b="1" dirty="0">
                <a:solidFill>
                  <a:srgbClr val="C00000"/>
                </a:solidFill>
              </a:rPr>
              <a:t>used by more than one user</a:t>
            </a:r>
            <a:r>
              <a:rPr lang="en-US" sz="2800" dirty="0"/>
              <a:t>. 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2800" b="1" dirty="0"/>
              <a:t>Productivity</a:t>
            </a:r>
            <a:r>
              <a:rPr lang="en-US" sz="2800" dirty="0"/>
              <a:t>:- Code written in procedure is </a:t>
            </a:r>
            <a:r>
              <a:rPr lang="en-US" sz="2800" b="1" dirty="0">
                <a:solidFill>
                  <a:srgbClr val="C00000"/>
                </a:solidFill>
              </a:rPr>
              <a:t>shared by all programmers</a:t>
            </a:r>
            <a:r>
              <a:rPr lang="en-US" sz="2800" dirty="0"/>
              <a:t>. This eliminates redundant coding by multiple programmers so overall improvement in productivity.</a:t>
            </a:r>
          </a:p>
          <a:p>
            <a:pPr marL="15240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3200" dirty="0"/>
              <a:t>A trigger is a </a:t>
            </a:r>
            <a:r>
              <a:rPr lang="en-US" sz="3200" b="1" dirty="0">
                <a:solidFill>
                  <a:srgbClr val="C00000"/>
                </a:solidFill>
              </a:rPr>
              <a:t>PL/SQL block </a:t>
            </a:r>
            <a:r>
              <a:rPr lang="en-US" sz="3200" dirty="0"/>
              <a:t>structure which is </a:t>
            </a:r>
            <a:r>
              <a:rPr lang="en-US" sz="3200" b="1" dirty="0">
                <a:solidFill>
                  <a:srgbClr val="C00000"/>
                </a:solidFill>
              </a:rPr>
              <a:t>triggered (executed) automatically when DML statements </a:t>
            </a:r>
            <a:r>
              <a:rPr lang="en-US" sz="3200" dirty="0"/>
              <a:t>like Insert, Delete, and Update is </a:t>
            </a:r>
            <a:r>
              <a:rPr lang="en-US" sz="3200" b="1" dirty="0">
                <a:solidFill>
                  <a:srgbClr val="C00000"/>
                </a:solidFill>
              </a:rPr>
              <a:t>executed on a table</a:t>
            </a:r>
            <a:r>
              <a:rPr lang="en-US" sz="3200" dirty="0"/>
              <a:t>.</a:t>
            </a:r>
          </a:p>
          <a:p>
            <a:pPr mar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3200" dirty="0"/>
              <a:t>In SQL Server we can create the following 3 types of triggers:</a:t>
            </a:r>
          </a:p>
          <a:p>
            <a:pPr marL="800100" lvl="1" indent="-342900" algn="just">
              <a:spcBef>
                <a:spcPts val="900"/>
              </a:spcBef>
              <a:buClr>
                <a:schemeClr val="dk1"/>
              </a:buClr>
              <a:buSzPts val="2000"/>
            </a:pPr>
            <a:r>
              <a:rPr lang="en-US" sz="3200" dirty="0"/>
              <a:t>Data Definition Language (DDL) triggers</a:t>
            </a:r>
          </a:p>
          <a:p>
            <a:pPr marL="800100" lvl="1" indent="-342900" algn="just">
              <a:spcBef>
                <a:spcPts val="900"/>
              </a:spcBef>
              <a:buClr>
                <a:schemeClr val="dk1"/>
              </a:buClr>
              <a:buSzPts val="2000"/>
            </a:pPr>
            <a:r>
              <a:rPr lang="en-US" sz="3200" dirty="0"/>
              <a:t>Data Manipulation Language (DML) triggers</a:t>
            </a:r>
          </a:p>
          <a:p>
            <a:pPr marL="800100" lvl="1" indent="-342900" algn="just">
              <a:spcBef>
                <a:spcPts val="900"/>
              </a:spcBef>
              <a:buClr>
                <a:schemeClr val="dk1"/>
              </a:buClr>
              <a:buSzPts val="2000"/>
            </a:pPr>
            <a:r>
              <a:rPr lang="en-US" sz="3200" dirty="0"/>
              <a:t>Logon triggers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 (DDL)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3600" dirty="0"/>
              <a:t>In SQL Server we can </a:t>
            </a:r>
            <a:r>
              <a:rPr lang="en-US" sz="3600" b="1" dirty="0">
                <a:solidFill>
                  <a:srgbClr val="C00000"/>
                </a:solidFill>
              </a:rPr>
              <a:t>create triggers on DDL statements (like CREATE, ALTER and DROP)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rgbClr val="C00000"/>
                </a:solidFill>
              </a:rPr>
              <a:t>certain system-defined Stored Procedures that does DDL-like operations</a:t>
            </a:r>
            <a:r>
              <a:rPr lang="en-US" sz="3600" dirty="0"/>
              <a:t>.</a:t>
            </a:r>
          </a:p>
          <a:p>
            <a:pPr algn="just"/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Manipulation Language (DML) triggers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3200" dirty="0"/>
              <a:t>In SQL Server we can </a:t>
            </a:r>
            <a:r>
              <a:rPr lang="en-US" sz="3200" b="1" dirty="0">
                <a:solidFill>
                  <a:srgbClr val="C00000"/>
                </a:solidFill>
              </a:rPr>
              <a:t>create triggers on DML statements (like INSERT, UPDATE and DELETE)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C00000"/>
                </a:solidFill>
              </a:rPr>
              <a:t>Stored Procedures that do DML-like operations</a:t>
            </a:r>
            <a:r>
              <a:rPr lang="en-US" sz="3200" dirty="0"/>
              <a:t>. DML Triggers are of two types.</a:t>
            </a:r>
          </a:p>
          <a:p>
            <a:pPr marL="914400" lvl="1" indent="-457200" algn="just">
              <a:spcBef>
                <a:spcPts val="900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3200" dirty="0"/>
              <a:t>After trigger (using FOR/AFTER CLAUSE)</a:t>
            </a:r>
          </a:p>
          <a:p>
            <a:pPr marL="914400" lvl="1" indent="-457200" algn="just">
              <a:spcBef>
                <a:spcPts val="900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3200" dirty="0"/>
              <a:t>Instead of trigger (using INSTEAD OF CLAUSE)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914400"/>
            <a:ext cx="10969943" cy="5410200"/>
          </a:xfrm>
        </p:spPr>
        <p:txBody>
          <a:bodyPr>
            <a:normAutofit lnSpcReduction="10000"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3200" dirty="0"/>
              <a:t>DML Triggers are of two </a:t>
            </a:r>
            <a:r>
              <a:rPr lang="en-US" sz="3200" dirty="0" smtClean="0"/>
              <a:t>types.</a:t>
            </a: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3200" dirty="0" smtClean="0"/>
              <a:t>	1. After </a:t>
            </a:r>
            <a:r>
              <a:rPr lang="en-US" sz="3200" dirty="0"/>
              <a:t>trigger (using FOR/AFTER CLAUSE) : After triggers are </a:t>
            </a:r>
            <a:r>
              <a:rPr lang="en-US" sz="3200" b="1" dirty="0">
                <a:solidFill>
                  <a:srgbClr val="C00000"/>
                </a:solidFill>
              </a:rPr>
              <a:t>executed after completing the execution of DML </a:t>
            </a:r>
            <a:r>
              <a:rPr lang="en-US" sz="3200" b="1" dirty="0" smtClean="0">
                <a:solidFill>
                  <a:srgbClr val="C00000"/>
                </a:solidFill>
              </a:rPr>
              <a:t>statements</a:t>
            </a:r>
            <a:r>
              <a:rPr lang="en-US" sz="3200" dirty="0" smtClean="0"/>
              <a:t>.</a:t>
            </a:r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3200" dirty="0" smtClean="0"/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3200" b="1" dirty="0" smtClean="0"/>
              <a:t>Example</a:t>
            </a:r>
            <a:r>
              <a:rPr lang="en-US" sz="3200" b="1" dirty="0"/>
              <a:t>: </a:t>
            </a:r>
            <a:r>
              <a:rPr lang="en-US" sz="3200" dirty="0"/>
              <a:t>If you </a:t>
            </a:r>
            <a:r>
              <a:rPr lang="en-US" sz="3200" b="1" dirty="0"/>
              <a:t>insert a record/row </a:t>
            </a:r>
            <a:r>
              <a:rPr lang="en-US" sz="3200" dirty="0"/>
              <a:t>into a table then the </a:t>
            </a:r>
            <a:r>
              <a:rPr lang="en-US" sz="3200" dirty="0" smtClean="0"/>
              <a:t>trigger related/associated </a:t>
            </a:r>
            <a:r>
              <a:rPr lang="en-US" sz="3200" dirty="0"/>
              <a:t>with the insert event on this table </a:t>
            </a:r>
            <a:r>
              <a:rPr lang="en-US" sz="3200" dirty="0" smtClean="0"/>
              <a:t>will </a:t>
            </a:r>
            <a:r>
              <a:rPr lang="en-US" sz="3200" dirty="0"/>
              <a:t>executed only after inserting the record into that table. </a:t>
            </a:r>
            <a:endParaRPr lang="en-US" sz="3200" dirty="0" smtClean="0"/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3200" dirty="0" smtClean="0"/>
          </a:p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3200" dirty="0" smtClean="0"/>
              <a:t>If </a:t>
            </a:r>
            <a:r>
              <a:rPr lang="en-US" sz="3200" b="1" dirty="0"/>
              <a:t>the record/row insertion </a:t>
            </a:r>
            <a:r>
              <a:rPr lang="en-US" sz="3200" dirty="0"/>
              <a:t>fails, SQL Server will not execute </a:t>
            </a:r>
            <a:r>
              <a:rPr lang="en-US" sz="3200" dirty="0" smtClean="0"/>
              <a:t>the </a:t>
            </a:r>
            <a:r>
              <a:rPr lang="en-US" sz="3200" dirty="0"/>
              <a:t>after trigger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Manipulation Language (DML) triggers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3200" dirty="0"/>
              <a:t>DML Triggers are of two types.</a:t>
            </a:r>
          </a:p>
          <a:p>
            <a:pPr marL="914400" lvl="1" indent="-457200" algn="just">
              <a:spcBef>
                <a:spcPts val="900"/>
              </a:spcBef>
              <a:buClr>
                <a:schemeClr val="dk1"/>
              </a:buClr>
              <a:buSzPts val="2400"/>
              <a:buFont typeface="Calibri"/>
              <a:buAutoNum type="arabicPeriod" startAt="2"/>
            </a:pPr>
            <a:r>
              <a:rPr lang="en-US" sz="3200" dirty="0"/>
              <a:t>Instead of Trigger (using INSTEAD OF CLAUSE) : Instead of trigger are </a:t>
            </a:r>
            <a:r>
              <a:rPr lang="en-US" sz="3200" b="1" dirty="0">
                <a:solidFill>
                  <a:srgbClr val="C00000"/>
                </a:solidFill>
              </a:rPr>
              <a:t>executed before starts the execution of DML statements</a:t>
            </a:r>
            <a:r>
              <a:rPr lang="en-US" sz="3200" dirty="0"/>
              <a:t>. </a:t>
            </a:r>
          </a:p>
          <a:p>
            <a:pPr marL="742950" lvl="1" indent="-285750" algn="just">
              <a:spcBef>
                <a:spcPts val="900"/>
              </a:spcBef>
              <a:buClr>
                <a:schemeClr val="dk1"/>
              </a:buClr>
              <a:buSzPts val="2400"/>
              <a:buChar char="•"/>
            </a:pPr>
            <a:r>
              <a:rPr lang="en-US" sz="3200" dirty="0"/>
              <a:t>An instead of trigger </a:t>
            </a:r>
            <a:r>
              <a:rPr lang="en-US" sz="3200" b="1" dirty="0">
                <a:solidFill>
                  <a:srgbClr val="C00000"/>
                </a:solidFill>
              </a:rPr>
              <a:t>allows us to skip an INSERT, DELETE, or UPDATE statement </a:t>
            </a:r>
            <a:r>
              <a:rPr lang="en-US" sz="3200" dirty="0"/>
              <a:t>to a table and </a:t>
            </a:r>
            <a:r>
              <a:rPr lang="en-US" sz="3200" b="1" dirty="0">
                <a:solidFill>
                  <a:srgbClr val="C00000"/>
                </a:solidFill>
              </a:rPr>
              <a:t>execute other statements </a:t>
            </a:r>
            <a:r>
              <a:rPr lang="en-US" sz="3200" dirty="0"/>
              <a:t>defined in the trigger instead. The </a:t>
            </a:r>
            <a:r>
              <a:rPr lang="en-US" sz="3200" b="1" dirty="0">
                <a:solidFill>
                  <a:srgbClr val="C00000"/>
                </a:solidFill>
              </a:rPr>
              <a:t>actual insert, delete, or update operation does not occur at all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Manipulation Language (DML) triggers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742950" lvl="1" indent="-285750" algn="just">
              <a:spcBef>
                <a:spcPts val="900"/>
              </a:spcBef>
              <a:buClr>
                <a:schemeClr val="dk1"/>
              </a:buClr>
              <a:buSzPts val="2400"/>
              <a:buChar char="•"/>
            </a:pPr>
            <a:r>
              <a:rPr lang="en-US" sz="3600" dirty="0"/>
              <a:t>Example: If you insert a record/row into a table then the trigger related/associated with the insert event on this table will be executed before inserting the record into that table. </a:t>
            </a:r>
          </a:p>
          <a:p>
            <a:pPr marL="742950" lvl="1" indent="-285750" algn="just">
              <a:spcBef>
                <a:spcPts val="900"/>
              </a:spcBef>
              <a:buClr>
                <a:schemeClr val="dk1"/>
              </a:buClr>
              <a:buSzPts val="2400"/>
              <a:buChar char="•"/>
            </a:pPr>
            <a:r>
              <a:rPr lang="en-US" sz="3600" dirty="0"/>
              <a:t>If the record/row insertion fails, SQL Server will execute the Instead of Trigger.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Logon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3600" dirty="0"/>
              <a:t>This type of trigger is executed against a LOGON event before a user session is established to the SQL Server</a:t>
            </a:r>
            <a:r>
              <a:rPr lang="en-US" sz="36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19912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Advantages of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10969943" cy="4724400"/>
          </a:xfrm>
        </p:spPr>
        <p:txBody>
          <a:bodyPr>
            <a:no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b="1" dirty="0"/>
              <a:t>Block structure</a:t>
            </a:r>
            <a:r>
              <a:rPr lang="en-US" sz="3200" dirty="0"/>
              <a:t>: </a:t>
            </a:r>
          </a:p>
          <a:p>
            <a:pPr marL="457200" lvl="1" indent="0" algn="just">
              <a:spcBef>
                <a:spcPts val="900"/>
              </a:spcBef>
              <a:buClr>
                <a:schemeClr val="dk1"/>
              </a:buClr>
              <a:buSzPct val="100000"/>
              <a:buNone/>
            </a:pPr>
            <a:r>
              <a:rPr lang="en-US" sz="3200" dirty="0"/>
              <a:t>PL/SQL consist of block of code, which can be nested within each other. </a:t>
            </a:r>
          </a:p>
          <a:p>
            <a:pPr marL="457200" lvl="1" indent="0" algn="just">
              <a:spcBef>
                <a:spcPts val="900"/>
              </a:spcBef>
              <a:buClr>
                <a:schemeClr val="dk1"/>
              </a:buClr>
              <a:buSzPct val="100000"/>
              <a:buNone/>
            </a:pPr>
            <a:r>
              <a:rPr lang="en-US" sz="3200" dirty="0"/>
              <a:t>Each block forms a unit of a </a:t>
            </a:r>
            <a:r>
              <a:rPr lang="en-US" sz="3200" b="1" dirty="0"/>
              <a:t>task or a logical module</a:t>
            </a:r>
            <a:r>
              <a:rPr lang="en-US" sz="3200" dirty="0"/>
              <a:t>. </a:t>
            </a:r>
          </a:p>
          <a:p>
            <a:pPr marL="457200" lvl="1" indent="0" algn="just">
              <a:spcBef>
                <a:spcPts val="900"/>
              </a:spcBef>
              <a:buClr>
                <a:schemeClr val="dk1"/>
              </a:buClr>
              <a:buSzPct val="100000"/>
              <a:buNone/>
            </a:pPr>
            <a:r>
              <a:rPr lang="en-US" sz="3200" dirty="0"/>
              <a:t>PL/SQL blocks can be stored in the </a:t>
            </a:r>
            <a:r>
              <a:rPr lang="en-US" sz="3200" b="1" dirty="0"/>
              <a:t>database and reused</a:t>
            </a:r>
            <a:r>
              <a:rPr lang="en-US" sz="3200" dirty="0"/>
              <a:t>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ct val="100000"/>
              <a:buNone/>
            </a:pPr>
            <a:r>
              <a:rPr lang="en-US" sz="3200" b="1" dirty="0"/>
              <a:t>Procedural language capability</a:t>
            </a:r>
            <a:r>
              <a:rPr lang="en-US" sz="3200" dirty="0"/>
              <a:t>: </a:t>
            </a:r>
          </a:p>
          <a:p>
            <a:pPr marL="457200" lvl="1" indent="0" algn="just">
              <a:spcBef>
                <a:spcPts val="900"/>
              </a:spcBef>
              <a:buClr>
                <a:schemeClr val="dk1"/>
              </a:buClr>
              <a:buSzPct val="100000"/>
              <a:buNone/>
            </a:pPr>
            <a:r>
              <a:rPr lang="en-US" sz="3200" dirty="0"/>
              <a:t>PL/SQL consist of procedural constructs such as conditional statements (if, if else, nested if, else if ladder) and loops (for, while, do while).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3600" dirty="0"/>
              <a:t>When triggers can be used,</a:t>
            </a:r>
          </a:p>
          <a:p>
            <a:pPr marL="742950" lvl="1" indent="-285750" algn="just">
              <a:spcBef>
                <a:spcPts val="900"/>
              </a:spcBef>
              <a:buClr>
                <a:schemeClr val="dk1"/>
              </a:buClr>
              <a:buSzPts val="2000"/>
              <a:buChar char="•"/>
            </a:pPr>
            <a:r>
              <a:rPr lang="en-US" sz="3600" dirty="0"/>
              <a:t>Based on change in one table, we want to update other table.</a:t>
            </a:r>
          </a:p>
          <a:p>
            <a:pPr marL="742950" lvl="1" indent="-285750" algn="just">
              <a:spcBef>
                <a:spcPts val="900"/>
              </a:spcBef>
              <a:buClr>
                <a:schemeClr val="dk1"/>
              </a:buClr>
              <a:buSzPts val="2000"/>
              <a:buChar char="•"/>
            </a:pPr>
            <a:r>
              <a:rPr lang="en-US" sz="3600" dirty="0"/>
              <a:t>Automatically update derived columns whose values change based on other columns.</a:t>
            </a:r>
          </a:p>
          <a:p>
            <a:pPr marL="742950" lvl="1" indent="-285750" algn="just">
              <a:spcBef>
                <a:spcPts val="900"/>
              </a:spcBef>
              <a:buClr>
                <a:schemeClr val="dk1"/>
              </a:buClr>
              <a:buSzPts val="2000"/>
              <a:buChar char="•"/>
            </a:pPr>
            <a:r>
              <a:rPr lang="en-US" sz="3600" dirty="0"/>
              <a:t>Logging.</a:t>
            </a:r>
          </a:p>
          <a:p>
            <a:pPr marL="742950" lvl="1" indent="-285750" algn="just">
              <a:spcBef>
                <a:spcPts val="900"/>
              </a:spcBef>
              <a:buClr>
                <a:schemeClr val="dk1"/>
              </a:buClr>
              <a:buSzPts val="2000"/>
              <a:buChar char="•"/>
            </a:pPr>
            <a:r>
              <a:rPr lang="en-US" sz="3600" dirty="0"/>
              <a:t>Enforce business rules.</a:t>
            </a:r>
          </a:p>
          <a:p>
            <a:pPr marL="342900" lvl="0" indent="-19050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0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(syntax)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dirty="0"/>
              <a:t>CREATE [OR ALTER] TRIGGER </a:t>
            </a:r>
            <a:r>
              <a:rPr lang="en-US" dirty="0" err="1"/>
              <a:t>trigger_name</a:t>
            </a:r>
            <a:r>
              <a:rPr lang="en-US" dirty="0"/>
              <a:t> </a:t>
            </a:r>
          </a:p>
          <a:p>
            <a:pPr marL="0" indent="0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dirty="0"/>
              <a:t>	ON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dirty="0"/>
              <a:t>		{ FOR | AFTER | INSTEAD OF } </a:t>
            </a:r>
          </a:p>
          <a:p>
            <a:pPr marL="0" indent="0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dirty="0"/>
              <a:t>		 { [ INSERT ] [ , ] [ UPDATE ] [ , ] [ DELETE ] }</a:t>
            </a:r>
          </a:p>
          <a:p>
            <a:pPr marL="0" indent="0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indent="0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dirty="0"/>
              <a:t>	AS</a:t>
            </a:r>
          </a:p>
          <a:p>
            <a:pPr marL="0" indent="0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dirty="0"/>
              <a:t>	BEGIN </a:t>
            </a:r>
          </a:p>
          <a:p>
            <a:pPr marL="0" indent="0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dirty="0"/>
              <a:t>		Executable statements  </a:t>
            </a:r>
          </a:p>
          <a:p>
            <a:pPr marL="0" indent="0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dirty="0"/>
              <a:t>	END; </a:t>
            </a:r>
          </a:p>
          <a:p>
            <a:pPr marL="152400" indent="0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4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dirty="0"/>
              <a:t>CREATE [OR ALTER ] TRIGGER </a:t>
            </a:r>
            <a:r>
              <a:rPr lang="en-US" dirty="0" err="1"/>
              <a:t>trigger_name</a:t>
            </a:r>
            <a:r>
              <a:rPr lang="en-US" dirty="0"/>
              <a:t>:- </a:t>
            </a:r>
          </a:p>
          <a:p>
            <a:pPr marL="742950" lvl="1" indent="-285750" algn="just">
              <a:spcBef>
                <a:spcPts val="900"/>
              </a:spcBef>
              <a:buClr>
                <a:schemeClr val="dk1"/>
              </a:buClr>
              <a:buSzPts val="2000"/>
              <a:buChar char="•"/>
            </a:pPr>
            <a:r>
              <a:rPr lang="en-US" dirty="0"/>
              <a:t>This clause creates a trigger with the given name or overwrites an existing trigger. 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dirty="0" smtClean="0"/>
              <a:t>[ON </a:t>
            </a:r>
            <a:r>
              <a:rPr lang="en-US" dirty="0" err="1" smtClean="0"/>
              <a:t>table_name</a:t>
            </a:r>
            <a:r>
              <a:rPr lang="en-US" smtClean="0"/>
              <a:t>]:- </a:t>
            </a:r>
            <a:endParaRPr lang="en-US" dirty="0"/>
          </a:p>
          <a:p>
            <a:pPr marL="742950" lvl="1" indent="-285750" algn="just">
              <a:spcBef>
                <a:spcPts val="900"/>
              </a:spcBef>
              <a:buClr>
                <a:schemeClr val="dk1"/>
              </a:buClr>
              <a:buSzPts val="2000"/>
              <a:buChar char="•"/>
            </a:pPr>
            <a:r>
              <a:rPr lang="en-US" dirty="0"/>
              <a:t>This clause identifies the name of the table or view to which the trigger is related.</a:t>
            </a:r>
          </a:p>
          <a:p>
            <a:pPr marL="342900" lvl="0" indent="-342900">
              <a:spcBef>
                <a:spcPts val="900"/>
              </a:spcBef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dirty="0"/>
              <a:t>{ FOR | AFTER | INSTEAD OF }:- </a:t>
            </a:r>
          </a:p>
          <a:p>
            <a:pPr marL="742950" lvl="1" indent="-285750" algn="just">
              <a:spcBef>
                <a:spcPts val="900"/>
              </a:spcBef>
              <a:buClr>
                <a:schemeClr val="dk1"/>
              </a:buClr>
              <a:buSzPts val="2000"/>
              <a:buChar char="•"/>
            </a:pPr>
            <a:r>
              <a:rPr lang="en-US" dirty="0"/>
              <a:t>This clause indicates at what time the trigger should be fired. Before executing DML statements or after executing DML statements. </a:t>
            </a:r>
          </a:p>
          <a:p>
            <a:pPr marL="927100" lvl="1" indent="-342900" algn="just">
              <a:spcBef>
                <a:spcPts val="900"/>
              </a:spcBef>
              <a:buClr>
                <a:schemeClr val="dk1"/>
              </a:buClr>
              <a:buSzPts val="2000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6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dirty="0"/>
              <a:t>{ [ INSERT ] [ , ] [ UPDATE ] [ , ] [ DELETE ] } :- </a:t>
            </a:r>
          </a:p>
          <a:p>
            <a:pPr marL="742950" lvl="1" indent="-285750" algn="just">
              <a:spcBef>
                <a:spcPts val="900"/>
              </a:spcBef>
              <a:buClr>
                <a:schemeClr val="dk1"/>
              </a:buClr>
              <a:buSzPts val="2000"/>
              <a:buChar char="•"/>
            </a:pPr>
            <a:r>
              <a:rPr lang="en-US" dirty="0"/>
              <a:t>This clause determines on which kind of statement the trigger should be fired. </a:t>
            </a:r>
          </a:p>
          <a:p>
            <a:pPr marL="742950" lvl="1" indent="-285750" algn="just">
              <a:spcBef>
                <a:spcPts val="900"/>
              </a:spcBef>
              <a:buClr>
                <a:schemeClr val="dk1"/>
              </a:buClr>
              <a:buSzPts val="2000"/>
              <a:buChar char="•"/>
            </a:pPr>
            <a:r>
              <a:rPr lang="en-US" dirty="0"/>
              <a:t>Either on insert or update or delete or combination of any or all. </a:t>
            </a:r>
          </a:p>
          <a:p>
            <a:pPr marL="742950" lvl="1" indent="-285750" algn="just">
              <a:spcBef>
                <a:spcPts val="900"/>
              </a:spcBef>
              <a:buClr>
                <a:schemeClr val="dk1"/>
              </a:buClr>
              <a:buSzPts val="2000"/>
              <a:buChar char="•"/>
            </a:pPr>
            <a:r>
              <a:rPr lang="en-US" dirty="0"/>
              <a:t>More than one statement can be used together separated by comma. The trigger gets fired at all the specified triggering event.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OR REPLACE TRIGGER </a:t>
            </a:r>
            <a:r>
              <a:rPr lang="en-US" dirty="0" err="1"/>
              <a:t>display_salary_changes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BEFORE DELETE OR INSERT OR UPDATE ON customers </a:t>
            </a:r>
          </a:p>
          <a:p>
            <a:pPr marL="0" indent="0">
              <a:buNone/>
            </a:pPr>
            <a:r>
              <a:rPr lang="en-US" dirty="0"/>
              <a:t>FOR EACH ROW </a:t>
            </a:r>
          </a:p>
          <a:p>
            <a:pPr marL="0" indent="0">
              <a:buNone/>
            </a:pPr>
            <a:r>
              <a:rPr lang="en-US" dirty="0"/>
              <a:t>WHEN (NEW.ID &gt; 0) </a:t>
            </a:r>
          </a:p>
          <a:p>
            <a:pPr marL="0" indent="0">
              <a:buNone/>
            </a:pPr>
            <a:r>
              <a:rPr lang="en-US" dirty="0"/>
              <a:t>DECLARE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sal_diff</a:t>
            </a:r>
            <a:r>
              <a:rPr lang="en-US" dirty="0"/>
              <a:t> number; </a:t>
            </a:r>
          </a:p>
          <a:p>
            <a:pPr marL="0" indent="0">
              <a:buNone/>
            </a:pPr>
            <a:r>
              <a:rPr lang="en-US" dirty="0"/>
              <a:t>BEGIN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sal_diff</a:t>
            </a:r>
            <a:r>
              <a:rPr lang="en-US" dirty="0"/>
              <a:t> := :</a:t>
            </a:r>
            <a:r>
              <a:rPr lang="en-US" dirty="0" err="1"/>
              <a:t>NEW.salary</a:t>
            </a:r>
            <a:r>
              <a:rPr lang="en-US" dirty="0"/>
              <a:t>  - :</a:t>
            </a:r>
            <a:r>
              <a:rPr lang="en-US" dirty="0" err="1"/>
              <a:t>OLD.salary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dbms_output.put_line</a:t>
            </a:r>
            <a:r>
              <a:rPr lang="en-US" dirty="0"/>
              <a:t>('Old salary: ' || :</a:t>
            </a:r>
            <a:r>
              <a:rPr lang="en-US" dirty="0" err="1"/>
              <a:t>OLD.salary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dbms_output.put_line</a:t>
            </a:r>
            <a:r>
              <a:rPr lang="en-US" dirty="0"/>
              <a:t>('New salary: ' || :</a:t>
            </a:r>
            <a:r>
              <a:rPr lang="en-US" dirty="0" err="1"/>
              <a:t>NEW.salary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dbms_output.put_line</a:t>
            </a:r>
            <a:r>
              <a:rPr lang="en-US" dirty="0"/>
              <a:t>('Salary difference: ' || </a:t>
            </a:r>
            <a:r>
              <a:rPr lang="en-US" dirty="0" err="1"/>
              <a:t>sal_diff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END; </a:t>
            </a:r>
          </a:p>
          <a:p>
            <a:pPr marL="0" indent="0">
              <a:buNone/>
            </a:pPr>
            <a:r>
              <a:rPr lang="en-US" dirty="0"/>
              <a:t>/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80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762000"/>
            <a:ext cx="10969943" cy="5562600"/>
          </a:xfrm>
        </p:spPr>
        <p:txBody>
          <a:bodyPr>
            <a:normAutofit/>
          </a:bodyPr>
          <a:lstStyle/>
          <a:p>
            <a:r>
              <a:rPr lang="en-US" sz="2000" dirty="0"/>
              <a:t>INSERT INTO CUSTOMERS (ID,NAME,AGE,ADDRESS,SALARY) </a:t>
            </a:r>
          </a:p>
          <a:p>
            <a:r>
              <a:rPr lang="en-US" sz="2000" dirty="0"/>
              <a:t>VALUES (15, '</a:t>
            </a:r>
            <a:r>
              <a:rPr lang="en-US" sz="2000" dirty="0" err="1"/>
              <a:t>Kriti</a:t>
            </a:r>
            <a:r>
              <a:rPr lang="en-US" sz="2000" dirty="0"/>
              <a:t>', 22, 'HP', 17500.00 );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27212" y="1676400"/>
            <a:ext cx="582930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3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7" y="1524000"/>
            <a:ext cx="382905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557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 customers </a:t>
            </a:r>
          </a:p>
          <a:p>
            <a:pPr marL="0" indent="0">
              <a:buNone/>
            </a:pPr>
            <a:r>
              <a:rPr lang="en-US" dirty="0"/>
              <a:t>SET salary = salary + 500 </a:t>
            </a:r>
          </a:p>
          <a:p>
            <a:pPr marL="0" indent="0">
              <a:buNone/>
            </a:pPr>
            <a:r>
              <a:rPr lang="en-US" dirty="0"/>
              <a:t>WHERE id = 2;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371600"/>
            <a:ext cx="38544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60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3600" dirty="0"/>
              <a:t>Cursors are database </a:t>
            </a:r>
            <a:r>
              <a:rPr lang="en-US" sz="3600" b="1" dirty="0">
                <a:solidFill>
                  <a:srgbClr val="C00000"/>
                </a:solidFill>
              </a:rPr>
              <a:t>objects used to traverse the results of a select SQL query</a:t>
            </a:r>
            <a:r>
              <a:rPr lang="en-US" sz="3600" dirty="0"/>
              <a:t>. 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3600" dirty="0"/>
              <a:t>It is a </a:t>
            </a:r>
            <a:r>
              <a:rPr lang="en-US" sz="3600" b="1" dirty="0">
                <a:solidFill>
                  <a:srgbClr val="C00000"/>
                </a:solidFill>
              </a:rPr>
              <a:t>temporary work area created in the system memory </a:t>
            </a:r>
            <a:r>
              <a:rPr lang="en-US" sz="3600" dirty="0"/>
              <a:t>when a select SQL statement is executed.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3600" dirty="0"/>
              <a:t>This temporary work area is </a:t>
            </a:r>
            <a:r>
              <a:rPr lang="en-US" sz="3600" b="1" dirty="0">
                <a:solidFill>
                  <a:srgbClr val="C00000"/>
                </a:solidFill>
              </a:rPr>
              <a:t>used to store the data retrieved </a:t>
            </a:r>
            <a:r>
              <a:rPr lang="en-US" sz="3600" dirty="0"/>
              <a:t>from the database, and manipulate this data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70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3600" dirty="0"/>
              <a:t>It </a:t>
            </a:r>
            <a:r>
              <a:rPr lang="en-US" sz="3600" b="1" dirty="0">
                <a:solidFill>
                  <a:srgbClr val="C00000"/>
                </a:solidFill>
              </a:rPr>
              <a:t>points to a certain location </a:t>
            </a:r>
            <a:r>
              <a:rPr lang="en-US" sz="3600" dirty="0"/>
              <a:t>within a record set and allow the operator to move forward (and sometimes backward, depending upon the cursor type).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3600" dirty="0"/>
              <a:t>We can </a:t>
            </a:r>
            <a:r>
              <a:rPr lang="en-US" sz="3600" b="1" dirty="0">
                <a:solidFill>
                  <a:srgbClr val="C00000"/>
                </a:solidFill>
              </a:rPr>
              <a:t>process only one record at a time</a:t>
            </a:r>
            <a:r>
              <a:rPr lang="en-US" sz="3600" dirty="0"/>
              <a:t>. 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3600" dirty="0"/>
              <a:t>The set of rows the cursor holds which is called the active set (active data set).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3600" dirty="0"/>
              <a:t>Cursors are often criticized for their high overhead.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5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371600"/>
            <a:ext cx="11506200" cy="4953000"/>
          </a:xfrm>
        </p:spPr>
        <p:txBody>
          <a:bodyPr>
            <a:noAutofit/>
          </a:bodyPr>
          <a:lstStyle/>
          <a:p>
            <a:pPr marL="0" lvl="1" indent="0" algn="just">
              <a:spcBef>
                <a:spcPts val="900"/>
              </a:spcBef>
              <a:buClr>
                <a:schemeClr val="dk1"/>
              </a:buClr>
              <a:buSzPct val="100000"/>
              <a:buNone/>
            </a:pPr>
            <a:r>
              <a:rPr lang="en-US" sz="3200" b="1" dirty="0"/>
              <a:t>Better performance: </a:t>
            </a:r>
          </a:p>
          <a:p>
            <a:pPr marL="457200" lvl="1" indent="0" algn="just">
              <a:spcBef>
                <a:spcPts val="900"/>
              </a:spcBef>
              <a:buClr>
                <a:schemeClr val="dk1"/>
              </a:buClr>
              <a:buSzPct val="100000"/>
              <a:buNone/>
            </a:pPr>
            <a:r>
              <a:rPr lang="en-US" sz="3200" dirty="0"/>
              <a:t>PL/SQL engine </a:t>
            </a:r>
            <a:r>
              <a:rPr lang="en-US" sz="3200" b="1" dirty="0"/>
              <a:t>processes multiple SQL statements simultaneously</a:t>
            </a:r>
            <a:r>
              <a:rPr lang="en-US" sz="3200" dirty="0"/>
              <a:t> as a single block, thereby reducing network traffic.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ct val="100000"/>
              <a:buNone/>
            </a:pPr>
            <a:r>
              <a:rPr lang="en-US" sz="3200" b="1" dirty="0"/>
              <a:t>Error handling</a:t>
            </a:r>
            <a:r>
              <a:rPr lang="en-US" sz="3200" dirty="0"/>
              <a:t>: </a:t>
            </a:r>
          </a:p>
          <a:p>
            <a:pPr marL="457200" lvl="1" indent="0" algn="just">
              <a:spcBef>
                <a:spcPts val="900"/>
              </a:spcBef>
              <a:buClr>
                <a:schemeClr val="dk1"/>
              </a:buClr>
              <a:buSzPct val="100000"/>
              <a:buNone/>
            </a:pPr>
            <a:r>
              <a:rPr lang="en-US" sz="3200" dirty="0"/>
              <a:t>PL/SQL handles errors or exceptions effectively during the execution of PL/SQL program. </a:t>
            </a:r>
          </a:p>
          <a:p>
            <a:pPr marL="457200" lvl="1" indent="0" algn="just">
              <a:spcBef>
                <a:spcPts val="900"/>
              </a:spcBef>
              <a:buClr>
                <a:schemeClr val="dk1"/>
              </a:buClr>
              <a:buSzPct val="100000"/>
              <a:buNone/>
            </a:pPr>
            <a:r>
              <a:rPr lang="en-US" sz="3200" dirty="0"/>
              <a:t>Once an </a:t>
            </a:r>
            <a:r>
              <a:rPr lang="en-US" sz="3200" b="1" dirty="0"/>
              <a:t>exception is caught</a:t>
            </a:r>
            <a:r>
              <a:rPr lang="en-US" sz="3200" dirty="0"/>
              <a:t>, specific action can be taken depending upon the type of the exception or it can be displayed to the user with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19912"/>
          </a:xfrm>
        </p:spPr>
        <p:txBody>
          <a:bodyPr/>
          <a:lstStyle/>
          <a:p>
            <a:r>
              <a:rPr lang="en-US" dirty="0"/>
              <a:t>Types of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10969943" cy="4953000"/>
          </a:xfrm>
        </p:spPr>
        <p:txBody>
          <a:bodyPr>
            <a:normAutofit/>
          </a:bodyPr>
          <a:lstStyle/>
          <a:p>
            <a:pPr marL="457200" lvl="1" indent="0" algn="just">
              <a:spcBef>
                <a:spcPts val="900"/>
              </a:spcBef>
              <a:buClr>
                <a:schemeClr val="dk1"/>
              </a:buClr>
              <a:buSzPts val="2000"/>
              <a:buNone/>
            </a:pPr>
            <a:r>
              <a:rPr lang="en-US" b="1" dirty="0" smtClean="0"/>
              <a:t>Implicit </a:t>
            </a:r>
            <a:r>
              <a:rPr lang="en-US" b="1" dirty="0"/>
              <a:t>cursors: </a:t>
            </a:r>
            <a:endParaRPr lang="en-US" sz="1800" dirty="0"/>
          </a:p>
          <a:p>
            <a:pPr marL="1143000" lvl="2" indent="-228600" algn="just">
              <a:spcBef>
                <a:spcPts val="900"/>
              </a:spcBef>
              <a:buClr>
                <a:schemeClr val="dk1"/>
              </a:buClr>
              <a:buSzPts val="1800"/>
              <a:buChar char="•"/>
            </a:pPr>
            <a:r>
              <a:rPr lang="en-US" dirty="0"/>
              <a:t>These are </a:t>
            </a:r>
            <a:r>
              <a:rPr lang="en-US" b="1" dirty="0">
                <a:solidFill>
                  <a:srgbClr val="C00000"/>
                </a:solidFill>
              </a:rPr>
              <a:t>created by default by SQL itself </a:t>
            </a:r>
            <a:r>
              <a:rPr lang="en-US" dirty="0"/>
              <a:t>when DML statements like, insert, update, and delete statements are executed.</a:t>
            </a:r>
            <a:endParaRPr lang="en-US" sz="1600" dirty="0"/>
          </a:p>
          <a:p>
            <a:pPr marL="1143000" lvl="2" indent="-228600" algn="just">
              <a:spcBef>
                <a:spcPts val="900"/>
              </a:spcBef>
              <a:buClr>
                <a:schemeClr val="dk1"/>
              </a:buClr>
              <a:buSzPts val="1800"/>
              <a:buChar char="•"/>
            </a:pPr>
            <a:r>
              <a:rPr lang="en-US" dirty="0"/>
              <a:t>They are also </a:t>
            </a:r>
            <a:r>
              <a:rPr lang="en-US" b="1" dirty="0">
                <a:solidFill>
                  <a:srgbClr val="C00000"/>
                </a:solidFill>
              </a:rPr>
              <a:t>created when a SELECT statement returns just one row</a:t>
            </a:r>
            <a:r>
              <a:rPr lang="en-US" dirty="0"/>
              <a:t>.</a:t>
            </a:r>
            <a:endParaRPr lang="en-US" sz="1600" dirty="0"/>
          </a:p>
          <a:p>
            <a:pPr marL="1143000" lvl="2" indent="-228600" algn="just">
              <a:spcBef>
                <a:spcPts val="900"/>
              </a:spcBef>
              <a:buClr>
                <a:schemeClr val="dk1"/>
              </a:buClr>
              <a:buSzPts val="1800"/>
              <a:buChar char="•"/>
            </a:pPr>
            <a:r>
              <a:rPr lang="en-US" dirty="0"/>
              <a:t>We </a:t>
            </a:r>
            <a:r>
              <a:rPr lang="en-US" b="1" dirty="0">
                <a:solidFill>
                  <a:srgbClr val="C00000"/>
                </a:solidFill>
              </a:rPr>
              <a:t>cannot use implicit cursors for user defined </a:t>
            </a:r>
            <a:r>
              <a:rPr lang="en-US" b="1" dirty="0" smtClean="0">
                <a:solidFill>
                  <a:srgbClr val="C00000"/>
                </a:solidFill>
              </a:rPr>
              <a:t>work</a:t>
            </a:r>
            <a:r>
              <a:rPr lang="en-US" dirty="0" smtClean="0"/>
              <a:t>.</a:t>
            </a:r>
            <a:endParaRPr lang="en-US" sz="1600" dirty="0" smtClean="0"/>
          </a:p>
          <a:p>
            <a:pPr marL="457200" lvl="1" indent="0" algn="just">
              <a:spcBef>
                <a:spcPts val="900"/>
              </a:spcBef>
              <a:buClr>
                <a:schemeClr val="dk1"/>
              </a:buClr>
              <a:buSzPts val="2000"/>
              <a:buNone/>
            </a:pPr>
            <a:r>
              <a:rPr lang="en-US" b="1" dirty="0" smtClean="0"/>
              <a:t>Explicit cursors: </a:t>
            </a:r>
            <a:endParaRPr lang="en-US" sz="1800" dirty="0" smtClean="0"/>
          </a:p>
          <a:p>
            <a:pPr marL="1143000" lvl="2" indent="-228600" algn="just">
              <a:spcBef>
                <a:spcPts val="900"/>
              </a:spcBef>
              <a:buClr>
                <a:schemeClr val="dk1"/>
              </a:buClr>
              <a:buSzPts val="1800"/>
              <a:buChar char="•"/>
            </a:pPr>
            <a:r>
              <a:rPr lang="en-US" dirty="0" smtClean="0"/>
              <a:t>Explicit </a:t>
            </a:r>
            <a:r>
              <a:rPr lang="en-US" dirty="0"/>
              <a:t>cursors are </a:t>
            </a:r>
            <a:r>
              <a:rPr lang="en-US" b="1" dirty="0">
                <a:solidFill>
                  <a:srgbClr val="C00000"/>
                </a:solidFill>
              </a:rPr>
              <a:t>user defined cursors written by the developer</a:t>
            </a:r>
            <a:r>
              <a:rPr lang="en-US" dirty="0"/>
              <a:t>.</a:t>
            </a:r>
            <a:endParaRPr lang="en-US" sz="1600" dirty="0"/>
          </a:p>
          <a:p>
            <a:pPr marL="1143000" lvl="2" indent="-228600" algn="just">
              <a:spcBef>
                <a:spcPts val="900"/>
              </a:spcBef>
              <a:buClr>
                <a:schemeClr val="dk1"/>
              </a:buClr>
              <a:buSzPts val="1800"/>
              <a:buChar char="•"/>
            </a:pPr>
            <a:r>
              <a:rPr lang="en-US" dirty="0"/>
              <a:t>They can be </a:t>
            </a:r>
            <a:r>
              <a:rPr lang="en-US" b="1" dirty="0">
                <a:solidFill>
                  <a:srgbClr val="C00000"/>
                </a:solidFill>
              </a:rPr>
              <a:t>created when a SELECT statement returns more than one row</a:t>
            </a:r>
            <a:r>
              <a:rPr lang="en-US" dirty="0"/>
              <a:t>.</a:t>
            </a:r>
            <a:endParaRPr lang="en-US" sz="1600" dirty="0"/>
          </a:p>
          <a:p>
            <a:pPr marL="1143000" lvl="2" indent="-228600" algn="just">
              <a:spcBef>
                <a:spcPts val="900"/>
              </a:spcBef>
              <a:buClr>
                <a:schemeClr val="dk1"/>
              </a:buClr>
              <a:buSzPts val="1800"/>
              <a:buChar char="•"/>
            </a:pPr>
            <a:r>
              <a:rPr lang="en-US" dirty="0"/>
              <a:t>Even though the cursor stores multiple records, only one record can be processed at a time, which is called as current row.</a:t>
            </a:r>
            <a:endParaRPr lang="en-US" sz="1600" dirty="0"/>
          </a:p>
          <a:p>
            <a:pPr marL="1143000" lvl="2" indent="-228600" algn="just">
              <a:spcBef>
                <a:spcPts val="900"/>
              </a:spcBef>
              <a:buClr>
                <a:schemeClr val="dk1"/>
              </a:buClr>
              <a:buSzPts val="1800"/>
              <a:buChar char="•"/>
            </a:pPr>
            <a:r>
              <a:rPr lang="en-US" dirty="0"/>
              <a:t>When you fetch a row, the current row position moves to next row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7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manage explicit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just"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b="1" dirty="0"/>
              <a:t>Declare Cursor</a:t>
            </a:r>
            <a:r>
              <a:rPr lang="en-US" dirty="0"/>
              <a:t>: A </a:t>
            </a:r>
            <a:r>
              <a:rPr lang="en-US" b="1" dirty="0">
                <a:solidFill>
                  <a:srgbClr val="C00000"/>
                </a:solidFill>
              </a:rPr>
              <a:t>cursor is declared by defining the SQL statement that returns a result set</a:t>
            </a:r>
            <a:r>
              <a:rPr lang="en-US" dirty="0"/>
              <a:t>.</a:t>
            </a:r>
          </a:p>
          <a:p>
            <a:pPr marL="457200" lvl="0" indent="-457200" algn="just">
              <a:spcBef>
                <a:spcPts val="90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b="1" dirty="0"/>
              <a:t>Open</a:t>
            </a:r>
            <a:r>
              <a:rPr lang="en-US" dirty="0"/>
              <a:t>: A </a:t>
            </a:r>
            <a:r>
              <a:rPr lang="en-US" b="1" dirty="0">
                <a:solidFill>
                  <a:srgbClr val="C00000"/>
                </a:solidFill>
              </a:rPr>
              <a:t>Cursor is opened and populated by executing the SQL statement defined by the cursor</a:t>
            </a:r>
            <a:r>
              <a:rPr lang="en-US" dirty="0"/>
              <a:t>.</a:t>
            </a:r>
          </a:p>
          <a:p>
            <a:pPr marL="457200" lvl="0" indent="-457200" algn="just">
              <a:spcBef>
                <a:spcPts val="90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b="1" dirty="0"/>
              <a:t>Fetch</a:t>
            </a:r>
            <a:r>
              <a:rPr lang="en-US" dirty="0"/>
              <a:t>: When the cursor is opened, </a:t>
            </a:r>
            <a:r>
              <a:rPr lang="en-US" b="1" dirty="0">
                <a:solidFill>
                  <a:srgbClr val="C00000"/>
                </a:solidFill>
              </a:rPr>
              <a:t>rows can be fetched from the cursor one by one or in a block to perform data manipulation</a:t>
            </a:r>
            <a:r>
              <a:rPr lang="en-US" dirty="0"/>
              <a:t>.</a:t>
            </a:r>
          </a:p>
          <a:p>
            <a:pPr marL="457200" lvl="0" indent="-457200" algn="just">
              <a:spcBef>
                <a:spcPts val="90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b="1" dirty="0"/>
              <a:t>Close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</a:rPr>
              <a:t>After data manipulation, close the cursor explicitly</a:t>
            </a:r>
            <a:r>
              <a:rPr lang="en-US" dirty="0"/>
              <a:t>.</a:t>
            </a:r>
          </a:p>
          <a:p>
            <a:pPr marL="457200" lvl="0" indent="-457200" algn="just">
              <a:spcBef>
                <a:spcPts val="90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b="1" dirty="0"/>
              <a:t>Deallocate</a:t>
            </a:r>
            <a:r>
              <a:rPr lang="en-US" dirty="0"/>
              <a:t>: Finally, </a:t>
            </a:r>
            <a:r>
              <a:rPr lang="en-US" b="1" dirty="0">
                <a:solidFill>
                  <a:srgbClr val="C00000"/>
                </a:solidFill>
              </a:rPr>
              <a:t>delete the cursor definition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release all the system resources associated with the cursor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97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Implicit </a:t>
            </a:r>
            <a:r>
              <a:rPr lang="en-US" sz="5400" b="1" dirty="0"/>
              <a:t>cursors: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 algn="just">
              <a:buClr>
                <a:schemeClr val="accent3"/>
              </a:buClr>
              <a:buSzPct val="95000"/>
            </a:pPr>
            <a:r>
              <a:rPr lang="en-US" sz="3200" b="1" dirty="0" smtClean="0"/>
              <a:t> </a:t>
            </a:r>
            <a:r>
              <a:rPr lang="en-US" sz="3200" dirty="0"/>
              <a:t>Select * from customer</a:t>
            </a:r>
          </a:p>
          <a:p>
            <a:pPr algn="just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2590800"/>
            <a:ext cx="53911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887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DECLARE  </a:t>
            </a:r>
          </a:p>
          <a:p>
            <a:r>
              <a:rPr lang="en-US" dirty="0"/>
              <a:t>   </a:t>
            </a:r>
            <a:r>
              <a:rPr lang="en-US" dirty="0" err="1"/>
              <a:t>total_rows</a:t>
            </a:r>
            <a:r>
              <a:rPr lang="en-US" dirty="0"/>
              <a:t> number(2); </a:t>
            </a:r>
          </a:p>
          <a:p>
            <a:r>
              <a:rPr lang="en-US" dirty="0"/>
              <a:t>BEGIN </a:t>
            </a:r>
          </a:p>
          <a:p>
            <a:r>
              <a:rPr lang="en-US" dirty="0"/>
              <a:t>   UPDATE customers </a:t>
            </a:r>
          </a:p>
          <a:p>
            <a:r>
              <a:rPr lang="en-US" dirty="0"/>
              <a:t>   SET salary = salary + 1500; </a:t>
            </a:r>
          </a:p>
          <a:p>
            <a:r>
              <a:rPr lang="en-US" dirty="0"/>
              <a:t>   IF </a:t>
            </a:r>
            <a:r>
              <a:rPr lang="en-US" dirty="0" err="1"/>
              <a:t>sql%notfound</a:t>
            </a:r>
            <a:r>
              <a:rPr lang="en-US" dirty="0"/>
              <a:t> THEN </a:t>
            </a:r>
          </a:p>
          <a:p>
            <a:r>
              <a:rPr lang="en-US" dirty="0"/>
              <a:t>      </a:t>
            </a:r>
            <a:r>
              <a:rPr lang="en-US" dirty="0" err="1"/>
              <a:t>dbms_output.put_line</a:t>
            </a:r>
            <a:r>
              <a:rPr lang="en-US" dirty="0"/>
              <a:t>('no customers selected'); </a:t>
            </a:r>
          </a:p>
          <a:p>
            <a:r>
              <a:rPr lang="en-US" dirty="0"/>
              <a:t>   ELSIF </a:t>
            </a:r>
            <a:r>
              <a:rPr lang="en-US" dirty="0" err="1"/>
              <a:t>sql%found</a:t>
            </a:r>
            <a:r>
              <a:rPr lang="en-US" dirty="0"/>
              <a:t> THEN </a:t>
            </a:r>
          </a:p>
          <a:p>
            <a:r>
              <a:rPr lang="en-US" dirty="0"/>
              <a:t>      </a:t>
            </a:r>
            <a:r>
              <a:rPr lang="en-US" dirty="0" err="1"/>
              <a:t>total_rows</a:t>
            </a:r>
            <a:r>
              <a:rPr lang="en-US" dirty="0"/>
              <a:t> := </a:t>
            </a:r>
            <a:r>
              <a:rPr lang="en-US" dirty="0" err="1"/>
              <a:t>sql%rowcount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dirty="0" err="1"/>
              <a:t>dbms_output.put_line</a:t>
            </a:r>
            <a:r>
              <a:rPr lang="en-US" dirty="0"/>
              <a:t>( </a:t>
            </a:r>
            <a:r>
              <a:rPr lang="en-US" dirty="0" err="1"/>
              <a:t>total_rows</a:t>
            </a:r>
            <a:r>
              <a:rPr lang="en-US" dirty="0"/>
              <a:t> || ' customers selected '); </a:t>
            </a:r>
          </a:p>
          <a:p>
            <a:r>
              <a:rPr lang="en-US" dirty="0"/>
              <a:t>   END IF;  </a:t>
            </a:r>
          </a:p>
          <a:p>
            <a:r>
              <a:rPr lang="en-US" dirty="0"/>
              <a:t>END; </a:t>
            </a:r>
          </a:p>
          <a:p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963346"/>
            <a:ext cx="6172200" cy="512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102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add +1500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828800"/>
            <a:ext cx="44513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288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147964"/>
              </p:ext>
            </p:extLst>
          </p:nvPr>
        </p:nvGraphicFramePr>
        <p:xfrm>
          <a:off x="912812" y="914400"/>
          <a:ext cx="9982200" cy="5389641"/>
        </p:xfrm>
        <a:graphic>
          <a:graphicData uri="http://schemas.openxmlformats.org/drawingml/2006/table">
            <a:tbl>
              <a:tblPr/>
              <a:tblGrid>
                <a:gridCol w="609600"/>
                <a:gridCol w="9372600"/>
              </a:tblGrid>
              <a:tr h="785089"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effectLst/>
                        </a:rPr>
                        <a:t>S.No</a:t>
                      </a:r>
                      <a:endParaRPr lang="en-US" sz="1600" dirty="0">
                        <a:effectLst/>
                      </a:endParaRPr>
                    </a:p>
                  </a:txBody>
                  <a:tcPr marL="26929" marR="26929" marT="26929" marB="2692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Attribute &amp; Description</a:t>
                      </a:r>
                    </a:p>
                  </a:txBody>
                  <a:tcPr marL="26929" marR="26929" marT="26929" marB="2692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28839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26929" marR="26929" marT="26929" marB="26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%FOUND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Returns TRUE if an INSERT, UPDATE, or DELETE statement affected one or more rows or a SELECT INTO statement returned one or more rows. Otherwise, it returns FALSE.</a:t>
                      </a:r>
                    </a:p>
                  </a:txBody>
                  <a:tcPr marL="26929" marR="26929" marT="26929" marB="2692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7169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 marL="26929" marR="26929" marT="26929" marB="26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%NOTFOUND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The logical opposite of %FOUND. It returns TRUE if an INSERT, UPDATE, or DELETE statement affected no rows, or a SELECT INTO statement returned no rows. Otherwise, it returns FALSE.</a:t>
                      </a:r>
                    </a:p>
                  </a:txBody>
                  <a:tcPr marL="26929" marR="26929" marT="26929" marB="2692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45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3</a:t>
                      </a:r>
                    </a:p>
                  </a:txBody>
                  <a:tcPr marL="26929" marR="26929" marT="26929" marB="26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</a:rPr>
                        <a:t>%ISOPEN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</a:rPr>
                        <a:t>Always returns FALSE for implicit cursors, because Oracle closes the SQL cursor automatically after executing its associated SQL statement.</a:t>
                      </a:r>
                    </a:p>
                  </a:txBody>
                  <a:tcPr marL="26929" marR="26929" marT="26929" marB="2692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0451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</a:p>
                  </a:txBody>
                  <a:tcPr marL="26929" marR="26929" marT="26929" marB="26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</a:rPr>
                        <a:t>%ROWCOUNT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Returns the number of rows affected by an INSERT, UPDATE, or DELETE statement, or returned by a SELECT INTO statement.</a:t>
                      </a:r>
                    </a:p>
                  </a:txBody>
                  <a:tcPr marL="26929" marR="26929" marT="26929" marB="2692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63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</a:t>
            </a:r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an explicit cursor includes the following steps −</a:t>
            </a:r>
          </a:p>
          <a:p>
            <a:r>
              <a:rPr lang="en-US" dirty="0"/>
              <a:t>Declaring the cursor for initializing the memory</a:t>
            </a:r>
          </a:p>
          <a:p>
            <a:r>
              <a:rPr lang="en-US" dirty="0"/>
              <a:t>Opening the cursor for allocating the memory</a:t>
            </a:r>
          </a:p>
          <a:p>
            <a:r>
              <a:rPr lang="en-US" dirty="0"/>
              <a:t>Fetching the cursor for retrieving the data</a:t>
            </a:r>
          </a:p>
          <a:p>
            <a:r>
              <a:rPr lang="en-US" dirty="0"/>
              <a:t>Closing the cursor to release the allocated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86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457200"/>
            <a:ext cx="4622801" cy="569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877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19912"/>
          </a:xfrm>
        </p:spPr>
        <p:txBody>
          <a:bodyPr/>
          <a:lstStyle/>
          <a:p>
            <a:r>
              <a:rPr lang="en-US" dirty="0"/>
              <a:t>Explicit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524000"/>
            <a:ext cx="10969943" cy="4800600"/>
          </a:xfrm>
        </p:spPr>
        <p:txBody>
          <a:bodyPr>
            <a:noAutofit/>
          </a:bodyPr>
          <a:lstStyle/>
          <a:p>
            <a:r>
              <a:rPr lang="en-US" sz="1800" dirty="0"/>
              <a:t>DECLARE 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c_id</a:t>
            </a:r>
            <a:r>
              <a:rPr lang="en-US" sz="1800" dirty="0"/>
              <a:t> </a:t>
            </a:r>
            <a:r>
              <a:rPr lang="en-US" sz="1800" dirty="0" err="1"/>
              <a:t>customers.id%type</a:t>
            </a:r>
            <a:r>
              <a:rPr lang="en-US" sz="1800" dirty="0"/>
              <a:t>; 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c_name</a:t>
            </a:r>
            <a:r>
              <a:rPr lang="en-US" sz="1800" dirty="0"/>
              <a:t> </a:t>
            </a:r>
            <a:r>
              <a:rPr lang="en-US" sz="1800" dirty="0" err="1"/>
              <a:t>customers.name%type</a:t>
            </a:r>
            <a:r>
              <a:rPr lang="en-US" sz="1800" dirty="0"/>
              <a:t>; </a:t>
            </a:r>
          </a:p>
          <a:p>
            <a:r>
              <a:rPr lang="en-US" sz="1800" dirty="0"/>
              <a:t>   </a:t>
            </a:r>
            <a:r>
              <a:rPr lang="en-US" sz="1800" dirty="0" err="1"/>
              <a:t>c_addr</a:t>
            </a:r>
            <a:r>
              <a:rPr lang="en-US" sz="1800" dirty="0"/>
              <a:t> </a:t>
            </a:r>
            <a:r>
              <a:rPr lang="en-US" sz="1800" dirty="0" err="1"/>
              <a:t>customers.address%type</a:t>
            </a:r>
            <a:r>
              <a:rPr lang="en-US" sz="1800" dirty="0"/>
              <a:t>; </a:t>
            </a:r>
          </a:p>
          <a:p>
            <a:r>
              <a:rPr lang="en-US" sz="1800" dirty="0"/>
              <a:t>   CURSOR </a:t>
            </a:r>
            <a:r>
              <a:rPr lang="en-US" sz="1800" dirty="0" err="1"/>
              <a:t>c_customers</a:t>
            </a:r>
            <a:r>
              <a:rPr lang="en-US" sz="1800" dirty="0"/>
              <a:t> is </a:t>
            </a:r>
          </a:p>
          <a:p>
            <a:r>
              <a:rPr lang="en-US" sz="1800" dirty="0"/>
              <a:t>      SELECT id, name, address FROM customers; </a:t>
            </a:r>
          </a:p>
          <a:p>
            <a:r>
              <a:rPr lang="en-US" sz="1800" dirty="0"/>
              <a:t>BEGIN </a:t>
            </a:r>
          </a:p>
          <a:p>
            <a:r>
              <a:rPr lang="en-US" sz="1800" dirty="0"/>
              <a:t>   OPEN </a:t>
            </a:r>
            <a:r>
              <a:rPr lang="en-US" sz="1800" dirty="0" err="1"/>
              <a:t>c_customers</a:t>
            </a:r>
            <a:r>
              <a:rPr lang="en-US" sz="1800" dirty="0"/>
              <a:t>; </a:t>
            </a:r>
          </a:p>
          <a:p>
            <a:r>
              <a:rPr lang="en-US" sz="1800" dirty="0"/>
              <a:t>   LOOP </a:t>
            </a:r>
          </a:p>
          <a:p>
            <a:r>
              <a:rPr lang="en-US" sz="1800" dirty="0"/>
              <a:t>   FETCH </a:t>
            </a:r>
            <a:r>
              <a:rPr lang="en-US" sz="1800" dirty="0" err="1"/>
              <a:t>c_customers</a:t>
            </a:r>
            <a:r>
              <a:rPr lang="en-US" sz="1800" dirty="0"/>
              <a:t> into </a:t>
            </a:r>
            <a:r>
              <a:rPr lang="en-US" sz="1800" dirty="0" err="1"/>
              <a:t>c_id</a:t>
            </a:r>
            <a:r>
              <a:rPr lang="en-US" sz="1800" dirty="0"/>
              <a:t>, </a:t>
            </a:r>
            <a:r>
              <a:rPr lang="en-US" sz="1800" dirty="0" err="1"/>
              <a:t>c_name</a:t>
            </a:r>
            <a:r>
              <a:rPr lang="en-US" sz="1800" dirty="0"/>
              <a:t>, </a:t>
            </a:r>
            <a:r>
              <a:rPr lang="en-US" sz="1800" dirty="0" err="1"/>
              <a:t>c_addr</a:t>
            </a:r>
            <a:r>
              <a:rPr lang="en-US" sz="1800" dirty="0"/>
              <a:t>; </a:t>
            </a:r>
          </a:p>
          <a:p>
            <a:r>
              <a:rPr lang="en-US" sz="1800" dirty="0"/>
              <a:t>      EXIT WHEN </a:t>
            </a:r>
            <a:r>
              <a:rPr lang="en-US" sz="1800" dirty="0" err="1"/>
              <a:t>c_customers%notfound</a:t>
            </a:r>
            <a:r>
              <a:rPr lang="en-US" sz="1800" dirty="0"/>
              <a:t>; 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dbms_output.put_line</a:t>
            </a:r>
            <a:r>
              <a:rPr lang="en-US" sz="1800" dirty="0"/>
              <a:t>(</a:t>
            </a:r>
            <a:r>
              <a:rPr lang="en-US" sz="1800" dirty="0" err="1"/>
              <a:t>c_id</a:t>
            </a:r>
            <a:r>
              <a:rPr lang="en-US" sz="1800" dirty="0"/>
              <a:t> || ' ' || </a:t>
            </a:r>
            <a:r>
              <a:rPr lang="en-US" sz="1800" dirty="0" err="1"/>
              <a:t>c_name</a:t>
            </a:r>
            <a:r>
              <a:rPr lang="en-US" sz="1800" dirty="0"/>
              <a:t> || ' ' || </a:t>
            </a:r>
            <a:r>
              <a:rPr lang="en-US" sz="1800" dirty="0" err="1"/>
              <a:t>c_addr</a:t>
            </a:r>
            <a:r>
              <a:rPr lang="en-US" sz="1800" dirty="0"/>
              <a:t>); </a:t>
            </a:r>
          </a:p>
          <a:p>
            <a:r>
              <a:rPr lang="en-US" sz="1800" dirty="0"/>
              <a:t>   END LOOP; </a:t>
            </a:r>
          </a:p>
          <a:p>
            <a:r>
              <a:rPr lang="en-US" sz="1800" dirty="0"/>
              <a:t>   CLOSE </a:t>
            </a:r>
            <a:r>
              <a:rPr lang="en-US" sz="1800" dirty="0" err="1"/>
              <a:t>c_customers</a:t>
            </a:r>
            <a:r>
              <a:rPr lang="en-US" sz="1800" dirty="0"/>
              <a:t>; </a:t>
            </a:r>
          </a:p>
          <a:p>
            <a:r>
              <a:rPr lang="en-US" sz="1800" dirty="0"/>
              <a:t>END; </a:t>
            </a:r>
          </a:p>
          <a:p>
            <a:r>
              <a:rPr lang="en-US" sz="1800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704088"/>
            <a:ext cx="10969943" cy="819912"/>
          </a:xfrm>
        </p:spPr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0"/>
            <a:ext cx="10969943" cy="4953000"/>
          </a:xfrm>
        </p:spPr>
        <p:txBody>
          <a:bodyPr>
            <a:noAutofit/>
          </a:bodyPr>
          <a:lstStyle/>
          <a:p>
            <a:pPr marL="0" lvl="0" indent="0" algn="just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3600" dirty="0"/>
              <a:t>In SQL, a VIEW is a </a:t>
            </a:r>
            <a:r>
              <a:rPr lang="en-US" sz="3600" b="1" dirty="0">
                <a:solidFill>
                  <a:srgbClr val="C00000"/>
                </a:solidFill>
              </a:rPr>
              <a:t>virtual relation based on the result-set of a SELECT statement</a:t>
            </a:r>
            <a:r>
              <a:rPr lang="en-US" sz="3600" dirty="0"/>
              <a:t>.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3600" dirty="0"/>
              <a:t>A view contains rows and columns, just like a real table. The fields in a view are fields from one or more real tables in the database. </a:t>
            </a:r>
          </a:p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3600" dirty="0"/>
              <a:t>In some cases, we can modify a view and present the data as if the data were coming from a single table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304800"/>
            <a:ext cx="8020050" cy="631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797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9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2800" dirty="0"/>
              <a:t>Syntax:-</a:t>
            </a:r>
          </a:p>
          <a:p>
            <a:pPr mar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2800" dirty="0"/>
              <a:t>	CREATE VIEW </a:t>
            </a:r>
            <a:r>
              <a:rPr lang="en-US" sz="2800" dirty="0" err="1"/>
              <a:t>view_name</a:t>
            </a:r>
            <a:r>
              <a:rPr lang="en-US" sz="2800" dirty="0"/>
              <a:t> AS</a:t>
            </a:r>
          </a:p>
          <a:p>
            <a:pPr mar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2800" dirty="0"/>
              <a:t>	SELECT </a:t>
            </a:r>
            <a:r>
              <a:rPr lang="en-US" sz="2800" dirty="0" smtClean="0"/>
              <a:t>column_name1, column_name2…(s</a:t>
            </a:r>
            <a:r>
              <a:rPr lang="en-US" sz="2800" dirty="0"/>
              <a:t>)</a:t>
            </a:r>
          </a:p>
          <a:p>
            <a:pPr mar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2800" dirty="0"/>
              <a:t>	FROM </a:t>
            </a:r>
            <a:r>
              <a:rPr lang="en-US" sz="2800" dirty="0" err="1" smtClean="0"/>
              <a:t>table_name</a:t>
            </a:r>
            <a:endParaRPr lang="en-US" sz="2800" dirty="0"/>
          </a:p>
          <a:p>
            <a:pPr mar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endParaRPr lang="en-US" sz="2800" dirty="0"/>
          </a:p>
          <a:p>
            <a:pPr marL="0" indent="0" algn="just">
              <a:spcBef>
                <a:spcPts val="900"/>
              </a:spcBef>
              <a:buClr>
                <a:schemeClr val="dk1"/>
              </a:buClr>
              <a:buSzPts val="2400"/>
              <a:buNone/>
            </a:pPr>
            <a:r>
              <a:rPr lang="en-US" sz="2800" dirty="0"/>
              <a:t>	WHERE condition;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5400" b="1" dirty="0"/>
              <a:t>Types of </a:t>
            </a:r>
            <a:r>
              <a:rPr lang="en-US" sz="5400" b="1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dirty="0" smtClean="0"/>
              <a:t>1. Simple View</a:t>
            </a:r>
          </a:p>
          <a:p>
            <a:pPr marL="0" indent="0" algn="just">
              <a:buNone/>
            </a:pPr>
            <a:r>
              <a:rPr lang="en-US" sz="4400" dirty="0" smtClean="0"/>
              <a:t>2. Complex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5400" dirty="0"/>
              <a:t>1. Simple </a:t>
            </a:r>
            <a:r>
              <a:rPr lang="en-US" sz="5400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3600" dirty="0"/>
              <a:t>In a simple view </a:t>
            </a:r>
            <a:r>
              <a:rPr lang="en-US" sz="3600" b="1" dirty="0"/>
              <a:t>we can delete</a:t>
            </a:r>
            <a:r>
              <a:rPr lang="en-US" sz="3600" dirty="0"/>
              <a:t>, update and Insert data and that changes are applied on base table.</a:t>
            </a:r>
          </a:p>
          <a:p>
            <a:pPr marL="0" indent="0" algn="just">
              <a:buNone/>
            </a:pPr>
            <a:r>
              <a:rPr lang="en-US" sz="3600" dirty="0"/>
              <a:t> </a:t>
            </a:r>
          </a:p>
          <a:p>
            <a:pPr lvl="0" algn="just"/>
            <a:r>
              <a:rPr lang="en-US" sz="3600" b="1" dirty="0"/>
              <a:t>Insert o</a:t>
            </a:r>
            <a:r>
              <a:rPr lang="en-US" sz="3600" dirty="0"/>
              <a:t>peration are perform on </a:t>
            </a:r>
            <a:r>
              <a:rPr lang="en-US" sz="3600" b="1" dirty="0"/>
              <a:t>simple view only if we have primary key and all not </a:t>
            </a:r>
            <a:r>
              <a:rPr lang="en-US" sz="3600" b="1" dirty="0" smtClean="0"/>
              <a:t>null fields </a:t>
            </a:r>
            <a:r>
              <a:rPr lang="en-US" sz="3600" b="1" dirty="0"/>
              <a:t>in the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View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</a:t>
            </a:r>
            <a:r>
              <a:rPr lang="en-US" dirty="0" err="1" smtClean="0"/>
              <a:t>emp_view</a:t>
            </a:r>
            <a:r>
              <a:rPr lang="en-US" dirty="0" smtClean="0"/>
              <a:t>  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EMPNO, ENAME, </a:t>
            </a:r>
            <a:r>
              <a:rPr lang="en-US" dirty="0" smtClean="0"/>
              <a:t>SAL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emp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/>
              <a:t>select * from </a:t>
            </a:r>
            <a:r>
              <a:rPr lang="en-US" sz="2800" dirty="0" err="1"/>
              <a:t>emp_view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3A9-5261-4B59-98B6-B149938F90C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133600"/>
            <a:ext cx="52292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3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3712</TotalTime>
  <Words>2054</Words>
  <Application>Microsoft Office PowerPoint</Application>
  <PresentationFormat>Custom</PresentationFormat>
  <Paragraphs>396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Database Management System  Subject Code: 3130703</vt:lpstr>
      <vt:lpstr>PowerPoint Presentation</vt:lpstr>
      <vt:lpstr>Advantages of PL/SQL</vt:lpstr>
      <vt:lpstr>Conti..</vt:lpstr>
      <vt:lpstr>View</vt:lpstr>
      <vt:lpstr>View</vt:lpstr>
      <vt:lpstr>Types of View</vt:lpstr>
      <vt:lpstr>1. Simple View</vt:lpstr>
      <vt:lpstr>Simple View example</vt:lpstr>
      <vt:lpstr>  Complex View</vt:lpstr>
      <vt:lpstr>Create Two table</vt:lpstr>
      <vt:lpstr>Syntax</vt:lpstr>
      <vt:lpstr>output</vt:lpstr>
      <vt:lpstr>Stored procedure</vt:lpstr>
      <vt:lpstr>Stored procedure </vt:lpstr>
      <vt:lpstr>Stored procedure (Syntax)</vt:lpstr>
      <vt:lpstr>Stored procedure (example)</vt:lpstr>
      <vt:lpstr>Conti..</vt:lpstr>
      <vt:lpstr>Stored procedure (example)</vt:lpstr>
      <vt:lpstr>Conti..</vt:lpstr>
      <vt:lpstr>PowerPoint Presentation</vt:lpstr>
      <vt:lpstr>Advantages of stored procedure</vt:lpstr>
      <vt:lpstr>Database triggers</vt:lpstr>
      <vt:lpstr>Data Definition Language (DDL) triggers</vt:lpstr>
      <vt:lpstr>Data Manipulation Language (DML) triggers</vt:lpstr>
      <vt:lpstr>PowerPoint Presentation</vt:lpstr>
      <vt:lpstr>Data Manipulation Language (DML) triggers</vt:lpstr>
      <vt:lpstr>Data Manipulation Language (DML) triggers</vt:lpstr>
      <vt:lpstr>Logon triggers</vt:lpstr>
      <vt:lpstr>Database triggers</vt:lpstr>
      <vt:lpstr>Triggers (syntax)</vt:lpstr>
      <vt:lpstr>Triggers</vt:lpstr>
      <vt:lpstr>Triggers</vt:lpstr>
      <vt:lpstr>Triggers example</vt:lpstr>
      <vt:lpstr>PowerPoint Presentation</vt:lpstr>
      <vt:lpstr>Customers table</vt:lpstr>
      <vt:lpstr>UPDATE RECORD</vt:lpstr>
      <vt:lpstr>Cursor</vt:lpstr>
      <vt:lpstr>Conti..</vt:lpstr>
      <vt:lpstr>Types of cursor</vt:lpstr>
      <vt:lpstr>Steps to manage explicit cursor</vt:lpstr>
      <vt:lpstr>Implicit cursors:</vt:lpstr>
      <vt:lpstr>Cursor example</vt:lpstr>
      <vt:lpstr>PowerPoint Presentation</vt:lpstr>
      <vt:lpstr> add +1500 values</vt:lpstr>
      <vt:lpstr>PowerPoint Presentation</vt:lpstr>
      <vt:lpstr>Explicit Cursors</vt:lpstr>
      <vt:lpstr>PowerPoint Presentation</vt:lpstr>
      <vt:lpstr>Explicit Cursors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ENGINEERING</dc:title>
  <dc:creator>Civil HOD</dc:creator>
  <cp:lastModifiedBy>Amit</cp:lastModifiedBy>
  <cp:revision>889</cp:revision>
  <dcterms:created xsi:type="dcterms:W3CDTF">2019-07-03T02:11:43Z</dcterms:created>
  <dcterms:modified xsi:type="dcterms:W3CDTF">2023-01-29T05:56:55Z</dcterms:modified>
</cp:coreProperties>
</file>