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52"/>
  </p:notesMasterIdLst>
  <p:sldIdLst>
    <p:sldId id="256" r:id="rId2"/>
    <p:sldId id="359" r:id="rId3"/>
    <p:sldId id="441" r:id="rId4"/>
    <p:sldId id="442" r:id="rId5"/>
    <p:sldId id="443" r:id="rId6"/>
    <p:sldId id="455" r:id="rId7"/>
    <p:sldId id="445" r:id="rId8"/>
    <p:sldId id="446" r:id="rId9"/>
    <p:sldId id="449" r:id="rId10"/>
    <p:sldId id="444" r:id="rId11"/>
    <p:sldId id="450" r:id="rId12"/>
    <p:sldId id="451" r:id="rId13"/>
    <p:sldId id="452" r:id="rId14"/>
    <p:sldId id="453" r:id="rId15"/>
    <p:sldId id="475" r:id="rId16"/>
    <p:sldId id="476" r:id="rId17"/>
    <p:sldId id="473" r:id="rId18"/>
    <p:sldId id="474" r:id="rId19"/>
    <p:sldId id="477" r:id="rId20"/>
    <p:sldId id="478" r:id="rId21"/>
    <p:sldId id="47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9" r:id="rId31"/>
    <p:sldId id="466" r:id="rId32"/>
    <p:sldId id="456" r:id="rId33"/>
    <p:sldId id="454" r:id="rId34"/>
    <p:sldId id="460" r:id="rId35"/>
    <p:sldId id="461" r:id="rId36"/>
    <p:sldId id="464" r:id="rId37"/>
    <p:sldId id="465" r:id="rId38"/>
    <p:sldId id="467" r:id="rId39"/>
    <p:sldId id="468" r:id="rId40"/>
    <p:sldId id="470" r:id="rId41"/>
    <p:sldId id="469" r:id="rId42"/>
    <p:sldId id="485" r:id="rId43"/>
    <p:sldId id="488" r:id="rId44"/>
    <p:sldId id="489" r:id="rId45"/>
    <p:sldId id="494" r:id="rId46"/>
    <p:sldId id="496" r:id="rId47"/>
    <p:sldId id="495" r:id="rId48"/>
    <p:sldId id="497" r:id="rId49"/>
    <p:sldId id="472" r:id="rId50"/>
    <p:sldId id="382" r:id="rId5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011" autoAdjust="0"/>
  </p:normalViewPr>
  <p:slideViewPr>
    <p:cSldViewPr>
      <p:cViewPr>
        <p:scale>
          <a:sx n="90" d="100"/>
          <a:sy n="90" d="100"/>
        </p:scale>
        <p:origin x="-365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E1D93-04F0-4E34-9777-94B4553537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010D1-29A4-4238-A325-222110BDCB5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l-GR" dirty="0" smtClean="0"/>
            <a:t>σ</a:t>
          </a:r>
          <a:r>
            <a:rPr lang="en-US" i="1" baseline="-25000" dirty="0" smtClean="0"/>
            <a:t>Branch=‘CE’ </a:t>
          </a:r>
          <a:r>
            <a:rPr lang="el-GR" i="1" baseline="-25000" dirty="0" smtClean="0"/>
            <a:t>Λ </a:t>
          </a:r>
          <a:r>
            <a:rPr lang="en-US" i="1" baseline="-25000" dirty="0" smtClean="0"/>
            <a:t>SPI&gt;7</a:t>
          </a:r>
          <a:r>
            <a:rPr lang="en-US" dirty="0" smtClean="0"/>
            <a:t> (Student)</a:t>
          </a:r>
          <a:endParaRPr lang="en-US" dirty="0"/>
        </a:p>
      </dgm:t>
    </dgm:pt>
    <dgm:pt modelId="{07A20DD4-3518-490B-A34A-72ADE4AB3F04}" type="parTrans" cxnId="{849324AD-D787-48AA-AB60-3C746E2BDEDB}">
      <dgm:prSet/>
      <dgm:spPr/>
      <dgm:t>
        <a:bodyPr/>
        <a:lstStyle/>
        <a:p>
          <a:endParaRPr lang="en-US"/>
        </a:p>
      </dgm:t>
    </dgm:pt>
    <dgm:pt modelId="{610578C6-690D-49D9-870F-CE695D1948A7}" type="sibTrans" cxnId="{849324AD-D787-48AA-AB60-3C746E2BDEDB}">
      <dgm:prSet/>
      <dgm:spPr/>
      <dgm:t>
        <a:bodyPr/>
        <a:lstStyle/>
        <a:p>
          <a:endParaRPr lang="en-US"/>
        </a:p>
      </dgm:t>
    </dgm:pt>
    <dgm:pt modelId="{870424FE-BAC4-4E53-A385-B776B31B65D2}" type="pres">
      <dgm:prSet presAssocID="{C07E1D93-04F0-4E34-9777-94B4553537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B9639A-CCDC-4DB1-9721-B3312A2698EC}" type="pres">
      <dgm:prSet presAssocID="{023010D1-29A4-4238-A325-222110BDCB56}" presName="parentText" presStyleLbl="node1" presStyleIdx="0" presStyleCnt="1" custScaleX="34758" custScaleY="65692" custLinFactNeighborX="-27772" custLinFactNeighborY="-872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9324AD-D787-48AA-AB60-3C746E2BDEDB}" srcId="{C07E1D93-04F0-4E34-9777-94B455353718}" destId="{023010D1-29A4-4238-A325-222110BDCB56}" srcOrd="0" destOrd="0" parTransId="{07A20DD4-3518-490B-A34A-72ADE4AB3F04}" sibTransId="{610578C6-690D-49D9-870F-CE695D1948A7}"/>
    <dgm:cxn modelId="{DA84A523-5BBD-46EE-803D-01F8C1B0B389}" type="presOf" srcId="{023010D1-29A4-4238-A325-222110BDCB56}" destId="{61B9639A-CCDC-4DB1-9721-B3312A2698EC}" srcOrd="0" destOrd="0" presId="urn:microsoft.com/office/officeart/2005/8/layout/vList2"/>
    <dgm:cxn modelId="{E0FEBEFC-5F41-40C9-9E67-3511AE12829E}" type="presOf" srcId="{C07E1D93-04F0-4E34-9777-94B455353718}" destId="{870424FE-BAC4-4E53-A385-B776B31B65D2}" srcOrd="0" destOrd="0" presId="urn:microsoft.com/office/officeart/2005/8/layout/vList2"/>
    <dgm:cxn modelId="{29355885-938A-4C9F-8B40-4BEE365DC281}" type="presParOf" srcId="{870424FE-BAC4-4E53-A385-B776B31B65D2}" destId="{61B9639A-CCDC-4DB1-9721-B3312A2698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0E746-D6F6-4AB5-895A-538D05D8CF5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0B989-FC8E-4B6A-BBDC-FDB7C790A86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 smtClean="0"/>
            <a:t>∏ </a:t>
          </a:r>
          <a:r>
            <a:rPr lang="en-US" sz="3200" i="1" baseline="-25000" dirty="0" smtClean="0"/>
            <a:t>Name, Branch, SPI</a:t>
          </a:r>
          <a:r>
            <a:rPr lang="en-US" sz="3200" dirty="0" smtClean="0"/>
            <a:t> (</a:t>
          </a:r>
          <a:r>
            <a:rPr lang="en-US" sz="3200" dirty="0" err="1" smtClean="0"/>
            <a:t>σ</a:t>
          </a:r>
          <a:r>
            <a:rPr lang="en-US" sz="3200" i="1" baseline="-25000" dirty="0" err="1" smtClean="0"/>
            <a:t>Branch</a:t>
          </a:r>
          <a:r>
            <a:rPr lang="en-US" sz="3200" i="1" baseline="-25000" dirty="0" smtClean="0"/>
            <a:t>=‘CE’ Λ SPI&gt;7 </a:t>
          </a:r>
          <a:r>
            <a:rPr lang="en-US" sz="3200" dirty="0" smtClean="0"/>
            <a:t>(Student))</a:t>
          </a:r>
          <a:endParaRPr lang="en-US" sz="3200" dirty="0"/>
        </a:p>
      </dgm:t>
    </dgm:pt>
    <dgm:pt modelId="{89F15394-D666-4D76-8420-9DB57301095A}" type="parTrans" cxnId="{26B19204-3E5C-4B46-BDB8-4BB5C1994C05}">
      <dgm:prSet/>
      <dgm:spPr/>
      <dgm:t>
        <a:bodyPr/>
        <a:lstStyle/>
        <a:p>
          <a:endParaRPr lang="en-US" sz="3200"/>
        </a:p>
      </dgm:t>
    </dgm:pt>
    <dgm:pt modelId="{52327285-EACA-4522-A0E9-7AABA82D6037}" type="sibTrans" cxnId="{26B19204-3E5C-4B46-BDB8-4BB5C1994C05}">
      <dgm:prSet/>
      <dgm:spPr/>
      <dgm:t>
        <a:bodyPr/>
        <a:lstStyle/>
        <a:p>
          <a:endParaRPr lang="en-US" sz="3200"/>
        </a:p>
      </dgm:t>
    </dgm:pt>
    <dgm:pt modelId="{81D73D4C-0A2C-4BD2-8E75-AF76BC2B34C6}" type="pres">
      <dgm:prSet presAssocID="{F430E746-D6F6-4AB5-895A-538D05D8CF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3F3F7-AA79-40DE-832F-B5D95BBB1F86}" type="pres">
      <dgm:prSet presAssocID="{3DF0B989-FC8E-4B6A-BBDC-FDB7C790A86F}" presName="parentText" presStyleLbl="node1" presStyleIdx="0" presStyleCnt="1" custScaleY="239037" custLinFactNeighborX="-1961" custLinFactNeighborY="-871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B19204-3E5C-4B46-BDB8-4BB5C1994C05}" srcId="{F430E746-D6F6-4AB5-895A-538D05D8CF59}" destId="{3DF0B989-FC8E-4B6A-BBDC-FDB7C790A86F}" srcOrd="0" destOrd="0" parTransId="{89F15394-D666-4D76-8420-9DB57301095A}" sibTransId="{52327285-EACA-4522-A0E9-7AABA82D6037}"/>
    <dgm:cxn modelId="{D02B14AC-38E4-4B8A-B233-44634FFF8BA3}" type="presOf" srcId="{F430E746-D6F6-4AB5-895A-538D05D8CF59}" destId="{81D73D4C-0A2C-4BD2-8E75-AF76BC2B34C6}" srcOrd="0" destOrd="0" presId="urn:microsoft.com/office/officeart/2005/8/layout/vList2"/>
    <dgm:cxn modelId="{B9DA8FD3-BBDA-4F40-9D26-FDFB2251B52E}" type="presOf" srcId="{3DF0B989-FC8E-4B6A-BBDC-FDB7C790A86F}" destId="{40B3F3F7-AA79-40DE-832F-B5D95BBB1F86}" srcOrd="0" destOrd="0" presId="urn:microsoft.com/office/officeart/2005/8/layout/vList2"/>
    <dgm:cxn modelId="{E7ECC4B9-6C7A-49FA-9985-D717D696278E}" type="presParOf" srcId="{81D73D4C-0A2C-4BD2-8E75-AF76BC2B34C6}" destId="{40B3F3F7-AA79-40DE-832F-B5D95BBB1F8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17F0F-59AB-49BE-9E4A-3944DC8B205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8BE9C-8FEE-420A-8BE3-150C5413278D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it-IT" sz="4000" dirty="0" smtClean="0"/>
            <a:t>σ</a:t>
          </a:r>
          <a:r>
            <a:rPr lang="it-IT" sz="4000" i="1" baseline="-25000" dirty="0" smtClean="0"/>
            <a:t>Branch=‘ME’ V Branch=‘CI’</a:t>
          </a:r>
          <a:r>
            <a:rPr lang="it-IT" sz="4000" dirty="0" smtClean="0"/>
            <a:t> (Student)</a:t>
          </a:r>
          <a:endParaRPr lang="en-US" sz="4000" dirty="0"/>
        </a:p>
      </dgm:t>
    </dgm:pt>
    <dgm:pt modelId="{337A5C2D-1143-40FC-B869-7BB4677F82C1}" type="parTrans" cxnId="{B99B084F-7CF5-4FE7-ABE2-A93B1340BB4A}">
      <dgm:prSet/>
      <dgm:spPr/>
      <dgm:t>
        <a:bodyPr/>
        <a:lstStyle/>
        <a:p>
          <a:endParaRPr lang="en-US"/>
        </a:p>
      </dgm:t>
    </dgm:pt>
    <dgm:pt modelId="{D62A68A9-8EED-430A-B4CF-89FB1F886E0F}" type="sibTrans" cxnId="{B99B084F-7CF5-4FE7-ABE2-A93B1340BB4A}">
      <dgm:prSet/>
      <dgm:spPr/>
      <dgm:t>
        <a:bodyPr/>
        <a:lstStyle/>
        <a:p>
          <a:endParaRPr lang="en-US"/>
        </a:p>
      </dgm:t>
    </dgm:pt>
    <dgm:pt modelId="{EFF24B0F-E74A-4F4F-ACB9-989EFE3273AA}" type="pres">
      <dgm:prSet presAssocID="{9B517F0F-59AB-49BE-9E4A-3944DC8B20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8FC24E-7AB4-405C-B059-6D5847FA006B}" type="pres">
      <dgm:prSet presAssocID="{1BC8BE9C-8FEE-420A-8BE3-150C5413278D}" presName="parentText" presStyleLbl="node1" presStyleIdx="0" presStyleCnt="1" custScaleX="100000" custScaleY="86169" custLinFactY="-1115" custLinFactNeighborX="-1528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316D44-19F0-4744-843A-1708E2356D67}" type="presOf" srcId="{1BC8BE9C-8FEE-420A-8BE3-150C5413278D}" destId="{158FC24E-7AB4-405C-B059-6D5847FA006B}" srcOrd="0" destOrd="0" presId="urn:microsoft.com/office/officeart/2005/8/layout/vList2"/>
    <dgm:cxn modelId="{75943A4F-B0F1-4777-8AA0-EA8D20AF4605}" type="presOf" srcId="{9B517F0F-59AB-49BE-9E4A-3944DC8B205D}" destId="{EFF24B0F-E74A-4F4F-ACB9-989EFE3273AA}" srcOrd="0" destOrd="0" presId="urn:microsoft.com/office/officeart/2005/8/layout/vList2"/>
    <dgm:cxn modelId="{B99B084F-7CF5-4FE7-ABE2-A93B1340BB4A}" srcId="{9B517F0F-59AB-49BE-9E4A-3944DC8B205D}" destId="{1BC8BE9C-8FEE-420A-8BE3-150C5413278D}" srcOrd="0" destOrd="0" parTransId="{337A5C2D-1143-40FC-B869-7BB4677F82C1}" sibTransId="{D62A68A9-8EED-430A-B4CF-89FB1F886E0F}"/>
    <dgm:cxn modelId="{A2E0BC6B-2761-4C9B-BC3A-ADF6B4B947E8}" type="presParOf" srcId="{EFF24B0F-E74A-4F4F-ACB9-989EFE3273AA}" destId="{158FC24E-7AB4-405C-B059-6D5847FA00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E86444-49A6-43F5-9920-AED7BB5A283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A656D7-62B5-44CD-8DE9-4AC04606A89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∏ </a:t>
          </a:r>
          <a:r>
            <a:rPr lang="en-US" i="1" baseline="-25000" dirty="0" smtClean="0"/>
            <a:t>Name, Branch</a:t>
          </a:r>
          <a:r>
            <a:rPr lang="en-US" dirty="0" smtClean="0"/>
            <a:t> (</a:t>
          </a:r>
          <a:r>
            <a:rPr lang="el-GR" dirty="0" smtClean="0"/>
            <a:t>σ</a:t>
          </a:r>
          <a:r>
            <a:rPr lang="en-US" i="1" baseline="-25000" dirty="0" smtClean="0"/>
            <a:t>Branch=‘ME’ V Branch=‘CI’</a:t>
          </a:r>
          <a:r>
            <a:rPr lang="en-US" dirty="0" smtClean="0"/>
            <a:t> (Student))</a:t>
          </a:r>
          <a:endParaRPr lang="en-US" dirty="0"/>
        </a:p>
      </dgm:t>
    </dgm:pt>
    <dgm:pt modelId="{1317E324-29C5-41C4-A6F7-81A07D66529B}" type="parTrans" cxnId="{6983ECF3-CB0E-4C63-B052-E961960EA9ED}">
      <dgm:prSet/>
      <dgm:spPr/>
      <dgm:t>
        <a:bodyPr/>
        <a:lstStyle/>
        <a:p>
          <a:endParaRPr lang="en-US"/>
        </a:p>
      </dgm:t>
    </dgm:pt>
    <dgm:pt modelId="{9D2D4300-F838-4905-A45D-F8AA4F60917E}" type="sibTrans" cxnId="{6983ECF3-CB0E-4C63-B052-E961960EA9ED}">
      <dgm:prSet/>
      <dgm:spPr/>
      <dgm:t>
        <a:bodyPr/>
        <a:lstStyle/>
        <a:p>
          <a:endParaRPr lang="en-US"/>
        </a:p>
      </dgm:t>
    </dgm:pt>
    <dgm:pt modelId="{AF0F9F33-DECD-4B80-9ECD-232543276862}" type="pres">
      <dgm:prSet presAssocID="{3CE86444-49A6-43F5-9920-AED7BB5A28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FFEBF-46F6-4980-9960-30715F23BD17}" type="pres">
      <dgm:prSet presAssocID="{BAA656D7-62B5-44CD-8DE9-4AC04606A898}" presName="parentText" presStyleLbl="node1" presStyleIdx="0" presStyleCnt="1" custScaleX="79187" custScaleY="70925" custLinFactNeighborX="-5557" custLinFactNeighborY="-519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83ECF3-CB0E-4C63-B052-E961960EA9ED}" srcId="{3CE86444-49A6-43F5-9920-AED7BB5A2831}" destId="{BAA656D7-62B5-44CD-8DE9-4AC04606A898}" srcOrd="0" destOrd="0" parTransId="{1317E324-29C5-41C4-A6F7-81A07D66529B}" sibTransId="{9D2D4300-F838-4905-A45D-F8AA4F60917E}"/>
    <dgm:cxn modelId="{4EAC21F4-0469-4373-9EF3-01CC2EAB4F11}" type="presOf" srcId="{3CE86444-49A6-43F5-9920-AED7BB5A2831}" destId="{AF0F9F33-DECD-4B80-9ECD-232543276862}" srcOrd="0" destOrd="0" presId="urn:microsoft.com/office/officeart/2005/8/layout/vList2"/>
    <dgm:cxn modelId="{CD6578D2-C683-4746-A09B-B320C0530CF9}" type="presOf" srcId="{BAA656D7-62B5-44CD-8DE9-4AC04606A898}" destId="{C69FFEBF-46F6-4980-9960-30715F23BD17}" srcOrd="0" destOrd="0" presId="urn:microsoft.com/office/officeart/2005/8/layout/vList2"/>
    <dgm:cxn modelId="{61BBCD3A-5D73-46C9-8A54-B46822313677}" type="presParOf" srcId="{AF0F9F33-DECD-4B80-9ECD-232543276862}" destId="{C69FFEBF-46F6-4980-9960-30715F23BD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9639A-CCDC-4DB1-9721-B3312A2698EC}">
      <dsp:nvSpPr>
        <dsp:cNvPr id="0" name=""/>
        <dsp:cNvSpPr/>
      </dsp:nvSpPr>
      <dsp:spPr>
        <a:xfrm>
          <a:off x="531932" y="350516"/>
          <a:ext cx="3812932" cy="10083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500" kern="1200" dirty="0" smtClean="0"/>
            <a:t>σ</a:t>
          </a:r>
          <a:r>
            <a:rPr lang="en-US" sz="2500" i="1" kern="1200" baseline="-25000" dirty="0" smtClean="0"/>
            <a:t>Branch=‘CE’ </a:t>
          </a:r>
          <a:r>
            <a:rPr lang="el-GR" sz="2500" i="1" kern="1200" baseline="-25000" dirty="0" smtClean="0"/>
            <a:t>Λ </a:t>
          </a:r>
          <a:r>
            <a:rPr lang="en-US" sz="2500" i="1" kern="1200" baseline="-25000" dirty="0" smtClean="0"/>
            <a:t>SPI&gt;7</a:t>
          </a:r>
          <a:r>
            <a:rPr lang="en-US" sz="2500" kern="1200" dirty="0" smtClean="0"/>
            <a:t> (Student)</a:t>
          </a:r>
          <a:endParaRPr lang="en-US" sz="2500" kern="1200" dirty="0"/>
        </a:p>
      </dsp:txBody>
      <dsp:txXfrm>
        <a:off x="581158" y="399742"/>
        <a:ext cx="3714480" cy="909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3F3F7-AA79-40DE-832F-B5D95BBB1F86}">
      <dsp:nvSpPr>
        <dsp:cNvPr id="0" name=""/>
        <dsp:cNvSpPr/>
      </dsp:nvSpPr>
      <dsp:spPr>
        <a:xfrm>
          <a:off x="0" y="0"/>
          <a:ext cx="7772400" cy="837381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∏ </a:t>
          </a:r>
          <a:r>
            <a:rPr lang="en-US" sz="3200" i="1" kern="1200" baseline="-25000" dirty="0" smtClean="0"/>
            <a:t>Name, Branch, SPI</a:t>
          </a:r>
          <a:r>
            <a:rPr lang="en-US" sz="3200" kern="1200" dirty="0" smtClean="0"/>
            <a:t> (</a:t>
          </a:r>
          <a:r>
            <a:rPr lang="en-US" sz="3200" kern="1200" dirty="0" err="1" smtClean="0"/>
            <a:t>σ</a:t>
          </a:r>
          <a:r>
            <a:rPr lang="en-US" sz="3200" i="1" kern="1200" baseline="-25000" dirty="0" err="1" smtClean="0"/>
            <a:t>Branch</a:t>
          </a:r>
          <a:r>
            <a:rPr lang="en-US" sz="3200" i="1" kern="1200" baseline="-25000" dirty="0" smtClean="0"/>
            <a:t>=‘CE’ Λ SPI&gt;7 </a:t>
          </a:r>
          <a:r>
            <a:rPr lang="en-US" sz="3200" kern="1200" dirty="0" smtClean="0"/>
            <a:t>(Student))</a:t>
          </a:r>
          <a:endParaRPr lang="en-US" sz="3200" kern="1200" dirty="0"/>
        </a:p>
      </dsp:txBody>
      <dsp:txXfrm>
        <a:off x="40878" y="40878"/>
        <a:ext cx="7690644" cy="75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FC24E-7AB4-405C-B059-6D5847FA006B}">
      <dsp:nvSpPr>
        <dsp:cNvPr id="0" name=""/>
        <dsp:cNvSpPr/>
      </dsp:nvSpPr>
      <dsp:spPr>
        <a:xfrm>
          <a:off x="0" y="439940"/>
          <a:ext cx="10969943" cy="104850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000" kern="1200" dirty="0" smtClean="0"/>
            <a:t>σ</a:t>
          </a:r>
          <a:r>
            <a:rPr lang="it-IT" sz="4000" i="1" kern="1200" baseline="-25000" dirty="0" smtClean="0"/>
            <a:t>Branch=‘ME’ V Branch=‘CI’</a:t>
          </a:r>
          <a:r>
            <a:rPr lang="it-IT" sz="4000" kern="1200" dirty="0" smtClean="0"/>
            <a:t> (Student)</a:t>
          </a:r>
          <a:endParaRPr lang="en-US" sz="4000" kern="1200" dirty="0"/>
        </a:p>
      </dsp:txBody>
      <dsp:txXfrm>
        <a:off x="51184" y="491124"/>
        <a:ext cx="10867575" cy="946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FEBF-46F6-4980-9960-30715F23BD17}">
      <dsp:nvSpPr>
        <dsp:cNvPr id="0" name=""/>
        <dsp:cNvSpPr/>
      </dsp:nvSpPr>
      <dsp:spPr>
        <a:xfrm>
          <a:off x="531987" y="0"/>
          <a:ext cx="8686768" cy="180569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∏ </a:t>
          </a:r>
          <a:r>
            <a:rPr lang="en-US" sz="4500" i="1" kern="1200" baseline="-25000" dirty="0" smtClean="0"/>
            <a:t>Name, Branch</a:t>
          </a:r>
          <a:r>
            <a:rPr lang="en-US" sz="4500" kern="1200" dirty="0" smtClean="0"/>
            <a:t> (</a:t>
          </a:r>
          <a:r>
            <a:rPr lang="el-GR" sz="4500" kern="1200" dirty="0" smtClean="0"/>
            <a:t>σ</a:t>
          </a:r>
          <a:r>
            <a:rPr lang="en-US" sz="4500" i="1" kern="1200" baseline="-25000" dirty="0" smtClean="0"/>
            <a:t>Branch=‘ME’ V Branch=‘CI’</a:t>
          </a:r>
          <a:r>
            <a:rPr lang="en-US" sz="4500" kern="1200" dirty="0" smtClean="0"/>
            <a:t> (Student))</a:t>
          </a:r>
          <a:endParaRPr lang="en-US" sz="4500" kern="1200" dirty="0"/>
        </a:p>
      </dsp:txBody>
      <dsp:txXfrm>
        <a:off x="620134" y="88147"/>
        <a:ext cx="8510474" cy="1629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BB2D-4EB7-4538-BA29-694DD778CBBF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2E3B-C601-4ABA-8811-1B0ECC5A8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6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6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1F6-66B8-4AF6-8114-60A18607DB60}" type="datetime1">
              <a:rPr lang="en-US" smtClean="0"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B18-4EEA-4655-9097-673E76603D46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024E-4E58-4FE7-93CA-711BB0BE524F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953D-C791-4AFA-B1DB-8BF6E7F892C1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8C7-B5BF-439D-88E4-12A9CC7799B5}" type="datetime1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967E-4A77-4E16-8BD3-8CE978433D2D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60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1724-09C8-4737-A1C6-ADB33B6F70CC}" type="datetime1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6C0-3047-4624-A80E-252FD7288D4A}" type="datetime1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4662-AA0B-442B-BFA9-4B56460179B5}" type="datetime1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CB9-A797-4C41-B5D3-3FC510C08A57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1176999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9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416-57F1-4967-A292-BF99D1C66A7C}" type="datetime1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3"/>
            <a:ext cx="812588" cy="365125"/>
          </a:xfrm>
        </p:spPr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4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8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4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2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048F5-CC24-4BD2-9ACF-A228744C5ED7}" type="datetime1">
              <a:rPr lang="en-US" smtClean="0"/>
              <a:t>9/27/2023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5" y="6356353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50" y="6356353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8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219200"/>
            <a:ext cx="10360501" cy="2057400"/>
          </a:xfrm>
        </p:spPr>
        <p:txBody>
          <a:bodyPr>
            <a:noAutofit/>
          </a:bodyPr>
          <a:lstStyle/>
          <a:p>
            <a:pPr algn="l"/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Database Management System</a:t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/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US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Subject Code: 3130703</a:t>
            </a:r>
            <a:endParaRPr lang="en-US" sz="4000" b="0" dirty="0">
              <a:solidFill>
                <a:srgbClr val="7030A0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429000"/>
            <a:ext cx="11173090" cy="2921000"/>
          </a:xfrm>
        </p:spPr>
        <p:txBody>
          <a:bodyPr>
            <a:noAutofit/>
          </a:bodyPr>
          <a:lstStyle/>
          <a:p>
            <a:pPr algn="r"/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Prof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. </a:t>
            </a:r>
            <a:r>
              <a:rPr lang="en-US" sz="2800" b="0" cap="none" dirty="0" err="1">
                <a:solidFill>
                  <a:schemeClr val="tx1"/>
                </a:solidFill>
                <a:cs typeface="Times New Roman" pitchFamily="18" charset="0"/>
              </a:rPr>
              <a:t>Amit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0" cap="none" dirty="0" err="1" smtClean="0">
                <a:solidFill>
                  <a:schemeClr val="tx1"/>
                </a:solidFill>
                <a:cs typeface="Times New Roman" pitchFamily="18" charset="0"/>
              </a:rPr>
              <a:t>Vyas</a:t>
            </a:r>
            <a:endParaRPr lang="en-US" sz="2800" b="0" cap="none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Department of Computer Engineering</a:t>
            </a:r>
            <a:endParaRPr lang="en-US" sz="2800" dirty="0">
              <a:cs typeface="Times New Roman" pitchFamily="18" charset="0"/>
            </a:endParaRPr>
          </a:p>
          <a:p>
            <a:pPr algn="l"/>
            <a:r>
              <a:rPr lang="en-US" sz="2800" dirty="0" smtClean="0">
                <a:cs typeface="Times New Roman" pitchFamily="18" charset="0"/>
              </a:rPr>
              <a:t>V.V.P. Engineering College</a:t>
            </a:r>
            <a:endParaRPr lang="en-US" sz="2800" b="0" cap="none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V.V.P Engineering College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73" y="4073109"/>
            <a:ext cx="210894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students </a:t>
            </a:r>
            <a:r>
              <a:rPr lang="en-US" sz="54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those  SPI </a:t>
            </a:r>
            <a:r>
              <a:rPr lang="en-US" sz="54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between 7 and 9</a:t>
            </a:r>
            <a:r>
              <a:rPr lang="en-US" sz="54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l-GR" sz="4800" dirty="0">
                <a:solidFill>
                  <a:schemeClr val="dk1"/>
                </a:solidFill>
              </a:rPr>
              <a:t>σ</a:t>
            </a:r>
            <a:r>
              <a:rPr lang="en-US" sz="4800" i="1" baseline="-25000" dirty="0">
                <a:solidFill>
                  <a:schemeClr val="dk1"/>
                </a:solidFill>
              </a:rPr>
              <a:t>SPI&gt;7 </a:t>
            </a:r>
            <a:r>
              <a:rPr lang="el-GR" sz="4800" i="1" baseline="-25000" dirty="0">
                <a:solidFill>
                  <a:schemeClr val="dk1"/>
                </a:solidFill>
              </a:rPr>
              <a:t>Λ </a:t>
            </a:r>
            <a:r>
              <a:rPr lang="en-US" sz="4800" i="1" baseline="-25000" dirty="0">
                <a:solidFill>
                  <a:schemeClr val="dk1"/>
                </a:solidFill>
              </a:rPr>
              <a:t>SPI&lt;9</a:t>
            </a:r>
            <a:r>
              <a:rPr lang="en-US" sz="4800" dirty="0">
                <a:solidFill>
                  <a:schemeClr val="dk1"/>
                </a:solidFill>
              </a:rPr>
              <a:t> (Student)</a:t>
            </a:r>
            <a:endParaRPr lang="en-US" sz="4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>
              <a:buNone/>
            </a:pPr>
            <a:endParaRPr lang="en-US" sz="4800" b="1" dirty="0" smtClean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en-US" sz="4800" b="1" dirty="0" smtClean="0">
                <a:solidFill>
                  <a:schemeClr val="dk1"/>
                </a:solidFill>
              </a:rPr>
              <a:t>Output</a:t>
            </a:r>
            <a:endParaRPr lang="en-US" sz="4800" b="1" dirty="0">
              <a:solidFill>
                <a:schemeClr val="dk1"/>
              </a:solidFill>
            </a:endParaRPr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Google Shape;583;p18"/>
          <p:cNvGraphicFramePr/>
          <p:nvPr>
            <p:extLst>
              <p:ext uri="{D42A27DB-BD31-4B8C-83A1-F6EECF244321}">
                <p14:modId xmlns:p14="http://schemas.microsoft.com/office/powerpoint/2010/main" val="3448327709"/>
              </p:ext>
            </p:extLst>
          </p:nvPr>
        </p:nvGraphicFramePr>
        <p:xfrm>
          <a:off x="3351212" y="4120746"/>
          <a:ext cx="5410200" cy="12894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62479"/>
                <a:gridCol w="1473471"/>
                <a:gridCol w="1520165"/>
                <a:gridCol w="954085"/>
              </a:tblGrid>
              <a:tr h="6493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dirty="0">
                          <a:solidFill>
                            <a:schemeClr val="dk1"/>
                          </a:solidFill>
                          <a:latin typeface="+mj-lt"/>
                        </a:rPr>
                        <a:t>RollNo</a:t>
                      </a:r>
                      <a:endParaRPr sz="3600" b="1" u="none" dirty="0">
                        <a:solidFill>
                          <a:schemeClr val="dk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  <a:latin typeface="+mj-lt"/>
                        </a:rPr>
                        <a:t>Name</a:t>
                      </a:r>
                      <a:endParaRPr sz="3600" b="1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  <a:latin typeface="+mj-lt"/>
                        </a:rPr>
                        <a:t>Branch</a:t>
                      </a:r>
                      <a:endParaRPr sz="3600" b="1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solidFill>
                            <a:schemeClr val="dk1"/>
                          </a:solidFill>
                          <a:latin typeface="+mj-lt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 sz="3600" b="1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>
                          <a:latin typeface="+mj-lt"/>
                        </a:rPr>
                        <a:t>101</a:t>
                      </a:r>
                      <a:endParaRPr sz="360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+mj-lt"/>
                        </a:rPr>
                        <a:t>Raju</a:t>
                      </a:r>
                      <a:endParaRPr sz="360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+mj-lt"/>
                        </a:rPr>
                        <a:t>CE</a:t>
                      </a:r>
                      <a:endParaRPr sz="360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latin typeface="+mj-lt"/>
                        </a:rPr>
                        <a:t>8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1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5C2321"/>
                </a:solidFill>
              </a:rPr>
              <a:t>Relational Algebra Operations</a:t>
            </a:r>
            <a:br>
              <a:rPr lang="en-US" sz="5400" dirty="0">
                <a:solidFill>
                  <a:srgbClr val="5C2321"/>
                </a:solidFill>
              </a:rPr>
            </a:br>
            <a:r>
              <a:rPr lang="en-US" sz="5400" dirty="0">
                <a:solidFill>
                  <a:schemeClr val="dk2"/>
                </a:solidFill>
              </a:rPr>
              <a:t>Projection </a:t>
            </a:r>
            <a:r>
              <a:rPr lang="en-US" sz="5400" dirty="0" smtClean="0">
                <a:solidFill>
                  <a:schemeClr val="dk2"/>
                </a:solidFill>
              </a:rPr>
              <a:t>Operator 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Symbol: </a:t>
            </a:r>
            <a:r>
              <a:rPr lang="en-US" sz="3200" dirty="0"/>
              <a:t>∏</a:t>
            </a:r>
            <a:r>
              <a:rPr lang="en-US" dirty="0"/>
              <a:t> (Pi)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Notation: </a:t>
            </a:r>
            <a:r>
              <a:rPr lang="en-US" sz="3200" dirty="0"/>
              <a:t>∏</a:t>
            </a:r>
            <a:r>
              <a:rPr lang="en-US" sz="4000" dirty="0"/>
              <a:t> </a:t>
            </a:r>
            <a:r>
              <a:rPr lang="en-US" sz="4000" i="1" baseline="-25000" dirty="0"/>
              <a:t>attribute set</a:t>
            </a:r>
            <a:r>
              <a:rPr lang="en-US" sz="4000" dirty="0"/>
              <a:t> </a:t>
            </a:r>
            <a:r>
              <a:rPr lang="en-US" dirty="0"/>
              <a:t>(Relation)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>
              <a:solidFill>
                <a:srgbClr val="8F8F8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</a:t>
            </a:r>
            <a:r>
              <a:rPr lang="en-US" sz="4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RollNo, Name </a:t>
            </a: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4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all students</a:t>
            </a:r>
            <a:r>
              <a:rPr lang="en-US" sz="40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5400" dirty="0">
                <a:solidFill>
                  <a:schemeClr val="dk1"/>
                </a:solidFill>
              </a:rPr>
              <a:t>∏ </a:t>
            </a:r>
            <a:r>
              <a:rPr lang="en-US" sz="4400" i="1" baseline="-25000" dirty="0">
                <a:solidFill>
                  <a:schemeClr val="dk1"/>
                </a:solidFill>
              </a:rPr>
              <a:t>RollNo, Name, Branch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>(Student)</a:t>
            </a:r>
            <a:endParaRPr lang="en-US" sz="4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r>
              <a:rPr lang="en-US" sz="4000" dirty="0" smtClean="0"/>
              <a:t>Output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Google Shape;583;p18"/>
          <p:cNvGraphicFramePr/>
          <p:nvPr>
            <p:extLst>
              <p:ext uri="{D42A27DB-BD31-4B8C-83A1-F6EECF244321}">
                <p14:modId xmlns:p14="http://schemas.microsoft.com/office/powerpoint/2010/main" val="2279072697"/>
              </p:ext>
            </p:extLst>
          </p:nvPr>
        </p:nvGraphicFramePr>
        <p:xfrm>
          <a:off x="3351212" y="3114876"/>
          <a:ext cx="4456115" cy="3209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62479"/>
                <a:gridCol w="1473471"/>
                <a:gridCol w="1520165"/>
              </a:tblGrid>
              <a:tr h="6493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dirty="0">
                          <a:solidFill>
                            <a:schemeClr val="dk1"/>
                          </a:solidFill>
                          <a:latin typeface="+mj-lt"/>
                        </a:rPr>
                        <a:t>RollNo</a:t>
                      </a:r>
                      <a:endParaRPr sz="3600" b="0" u="none" dirty="0">
                        <a:solidFill>
                          <a:schemeClr val="dk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  <a:latin typeface="+mj-lt"/>
                        </a:rPr>
                        <a:t>Name</a:t>
                      </a:r>
                      <a:endParaRPr sz="3600" b="1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  <a:latin typeface="+mj-lt"/>
                        </a:rPr>
                        <a:t>Branch</a:t>
                      </a:r>
                      <a:endParaRPr sz="3600" b="1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>
                          <a:latin typeface="+mj-lt"/>
                        </a:rPr>
                        <a:t>101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latin typeface="+mj-lt"/>
                        </a:rPr>
                        <a:t>Raju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latin typeface="+mj-lt"/>
                        </a:rPr>
                        <a:t>CE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102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Mitesh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ME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103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Nilesh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Cl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104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Meet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CE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1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dirty="0" smtClean="0"/>
              <a:t>Display Name and SPI of all students.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dirty="0">
                <a:solidFill>
                  <a:schemeClr val="dk1"/>
                </a:solidFill>
              </a:rPr>
              <a:t>∏ </a:t>
            </a:r>
            <a:r>
              <a:rPr lang="en-US" sz="2800" i="1" baseline="-25000" dirty="0" smtClean="0">
                <a:solidFill>
                  <a:schemeClr val="dk1"/>
                </a:solidFill>
              </a:rPr>
              <a:t> </a:t>
            </a:r>
            <a:r>
              <a:rPr lang="en-US" sz="2800" i="1" baseline="-25000" dirty="0">
                <a:solidFill>
                  <a:schemeClr val="dk1"/>
                </a:solidFill>
              </a:rPr>
              <a:t>Name, </a:t>
            </a:r>
            <a:r>
              <a:rPr lang="en-US" sz="2800" i="1" baseline="-25000" dirty="0" smtClean="0">
                <a:solidFill>
                  <a:schemeClr val="dk1"/>
                </a:solidFill>
              </a:rPr>
              <a:t>SPI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(Student)</a:t>
            </a:r>
            <a:endParaRPr lang="en-US"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Google Shape;583;p18"/>
          <p:cNvGraphicFramePr/>
          <p:nvPr>
            <p:extLst>
              <p:ext uri="{D42A27DB-BD31-4B8C-83A1-F6EECF244321}">
                <p14:modId xmlns:p14="http://schemas.microsoft.com/office/powerpoint/2010/main" val="2375097445"/>
              </p:ext>
            </p:extLst>
          </p:nvPr>
        </p:nvGraphicFramePr>
        <p:xfrm>
          <a:off x="3351212" y="3114876"/>
          <a:ext cx="2993636" cy="3209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3471"/>
                <a:gridCol w="1520165"/>
              </a:tblGrid>
              <a:tr h="6493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  <a:latin typeface="+mj-lt"/>
                        </a:rPr>
                        <a:t>Name</a:t>
                      </a:r>
                      <a:endParaRPr sz="3600" b="1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solidFill>
                            <a:schemeClr val="dk1"/>
                          </a:solidFill>
                          <a:latin typeface="+mj-lt"/>
                        </a:rPr>
                        <a:t>SPI</a:t>
                      </a:r>
                      <a:endParaRPr sz="3600" b="1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latin typeface="+mj-lt"/>
                        </a:rPr>
                        <a:t>Raju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8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Mitesh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9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Nilesh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9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Meet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9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Combined Projection &amp; Selection Operation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Student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83975"/>
              </p:ext>
            </p:extLst>
          </p:nvPr>
        </p:nvGraphicFramePr>
        <p:xfrm>
          <a:off x="2208212" y="2971800"/>
          <a:ext cx="518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Roll.No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Branch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SPI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Raju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Mitesh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Nilesh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85800"/>
            <a:ext cx="10969943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</a:t>
            </a:r>
            <a:r>
              <a:rPr lang="en-US" sz="40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RollNo</a:t>
            </a:r>
            <a:r>
              <a:rPr lang="en-US" sz="4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4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Name, Branch and             Branch =“</a:t>
            </a:r>
            <a:r>
              <a:rPr lang="en-US" sz="4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ME” </a:t>
            </a:r>
            <a:r>
              <a:rPr lang="en-US" sz="4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students</a:t>
            </a:r>
            <a:r>
              <a:rPr lang="en-US" sz="40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z="3600" dirty="0">
                <a:solidFill>
                  <a:schemeClr val="dk1"/>
                </a:solidFill>
              </a:rPr>
              <a:t>σ</a:t>
            </a:r>
            <a:r>
              <a:rPr lang="en-US" sz="2800" i="1" baseline="-25000" dirty="0">
                <a:solidFill>
                  <a:schemeClr val="dk1"/>
                </a:solidFill>
              </a:rPr>
              <a:t>Branch=‘ME’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(Student)</a:t>
            </a:r>
            <a:endParaRPr lang="en-US"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sz="3600" dirty="0">
                <a:solidFill>
                  <a:schemeClr val="dk1"/>
                </a:solidFill>
              </a:rPr>
              <a:t>∏ </a:t>
            </a:r>
            <a:r>
              <a:rPr lang="en-US" sz="2800" i="1" baseline="-25000" dirty="0" err="1">
                <a:solidFill>
                  <a:schemeClr val="dk1"/>
                </a:solidFill>
              </a:rPr>
              <a:t>RollNo</a:t>
            </a:r>
            <a:r>
              <a:rPr lang="en-US" sz="2800" i="1" baseline="-25000" dirty="0">
                <a:solidFill>
                  <a:schemeClr val="dk1"/>
                </a:solidFill>
              </a:rPr>
              <a:t>, Name, Branch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3600" dirty="0" err="1">
                <a:solidFill>
                  <a:schemeClr val="dk1"/>
                </a:solidFill>
              </a:rPr>
              <a:t>σ</a:t>
            </a:r>
            <a:r>
              <a:rPr lang="en-US" sz="2800" i="1" baseline="-25000" dirty="0" err="1">
                <a:solidFill>
                  <a:schemeClr val="dk1"/>
                </a:solidFill>
              </a:rPr>
              <a:t>Branch</a:t>
            </a:r>
            <a:r>
              <a:rPr lang="en-US" sz="2800" i="1" baseline="-25000" dirty="0">
                <a:solidFill>
                  <a:schemeClr val="dk1"/>
                </a:solidFill>
              </a:rPr>
              <a:t>=‘ME’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(Student))</a:t>
            </a:r>
            <a:endParaRPr lang="en-US"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75455"/>
              </p:ext>
            </p:extLst>
          </p:nvPr>
        </p:nvGraphicFramePr>
        <p:xfrm>
          <a:off x="1217612" y="2667000"/>
          <a:ext cx="4062940" cy="130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  <a:gridCol w="1015735"/>
              </a:tblGrid>
              <a:tr h="6512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</a:tr>
              <a:tr h="65122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50083"/>
              </p:ext>
            </p:extLst>
          </p:nvPr>
        </p:nvGraphicFramePr>
        <p:xfrm>
          <a:off x="1522412" y="5181600"/>
          <a:ext cx="3047205" cy="130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</a:tblGrid>
              <a:tr h="6512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</a:tr>
              <a:tr h="65122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5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</a:t>
            </a:r>
            <a:r>
              <a:rPr lang="en-US" sz="4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Name, Branch and SPI </a:t>
            </a: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 students whose </a:t>
            </a:r>
            <a:r>
              <a:rPr lang="en-US" sz="4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SPI is more than 8</a:t>
            </a: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4000" dirty="0">
                <a:solidFill>
                  <a:schemeClr val="dk1"/>
                </a:solidFill>
              </a:rPr>
              <a:t>σ</a:t>
            </a:r>
            <a:r>
              <a:rPr lang="en-US" sz="4000" i="1" baseline="-25000" dirty="0">
                <a:solidFill>
                  <a:schemeClr val="dk1"/>
                </a:solidFill>
              </a:rPr>
              <a:t>SPI&gt;8</a:t>
            </a:r>
            <a:r>
              <a:rPr lang="en-US" sz="4000" dirty="0">
                <a:solidFill>
                  <a:schemeClr val="dk1"/>
                </a:solidFill>
              </a:rPr>
              <a:t> (</a:t>
            </a:r>
            <a:r>
              <a:rPr lang="en-US" sz="4000" dirty="0" smtClean="0">
                <a:solidFill>
                  <a:schemeClr val="dk1"/>
                </a:solidFill>
              </a:rPr>
              <a:t>Student)   </a:t>
            </a:r>
            <a:r>
              <a:rPr lang="en-US" sz="4800" dirty="0" smtClean="0">
                <a:solidFill>
                  <a:schemeClr val="dk1"/>
                </a:solidFill>
              </a:rPr>
              <a:t>∏ </a:t>
            </a:r>
            <a:r>
              <a:rPr lang="en-US" sz="4000" i="1" baseline="-25000" dirty="0">
                <a:solidFill>
                  <a:schemeClr val="dk1"/>
                </a:solidFill>
              </a:rPr>
              <a:t>Name, Branch, SPI</a:t>
            </a:r>
            <a:r>
              <a:rPr lang="en-US" sz="4000" dirty="0">
                <a:solidFill>
                  <a:schemeClr val="dk1"/>
                </a:solidFill>
              </a:rPr>
              <a:t> </a:t>
            </a:r>
            <a:r>
              <a:rPr lang="en-US" sz="3600" dirty="0">
                <a:solidFill>
                  <a:schemeClr val="dk1"/>
                </a:solidFill>
              </a:rPr>
              <a:t>(</a:t>
            </a:r>
            <a:r>
              <a:rPr lang="el-GR" sz="4800" dirty="0">
                <a:solidFill>
                  <a:schemeClr val="dk1"/>
                </a:solidFill>
              </a:rPr>
              <a:t>σ</a:t>
            </a:r>
            <a:r>
              <a:rPr lang="en-US" sz="4000" i="1" baseline="-25000" dirty="0">
                <a:solidFill>
                  <a:schemeClr val="dk1"/>
                </a:solidFill>
              </a:rPr>
              <a:t>SPI&gt;8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3600" dirty="0">
                <a:solidFill>
                  <a:schemeClr val="dk1"/>
                </a:solidFill>
              </a:rPr>
              <a:t>(Student))</a:t>
            </a:r>
            <a:endParaRPr lang="en-US" sz="3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>
              <a:buNone/>
            </a:pPr>
            <a:endParaRPr lang="en-US" sz="4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26297"/>
              </p:ext>
            </p:extLst>
          </p:nvPr>
        </p:nvGraphicFramePr>
        <p:xfrm>
          <a:off x="1065212" y="3200400"/>
          <a:ext cx="4062940" cy="195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  <a:gridCol w="1015735"/>
              </a:tblGrid>
              <a:tr h="65122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</a:tr>
              <a:tr h="65122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51228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77065"/>
              </p:ext>
            </p:extLst>
          </p:nvPr>
        </p:nvGraphicFramePr>
        <p:xfrm>
          <a:off x="7389812" y="3048000"/>
          <a:ext cx="3047205" cy="195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/>
                <a:gridCol w="1015735"/>
                <a:gridCol w="1015735"/>
              </a:tblGrid>
              <a:tr h="65122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</a:tr>
              <a:tr h="651228">
                <a:tc>
                  <a:txBody>
                    <a:bodyPr/>
                    <a:lstStyle/>
                    <a:p>
                      <a:r>
                        <a:rPr lang="en-US" dirty="0" smtClean="0"/>
                        <a:t>Mitesh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51228">
                <a:tc>
                  <a:txBody>
                    <a:bodyPr/>
                    <a:lstStyle/>
                    <a:p>
                      <a:r>
                        <a:rPr lang="en-US" dirty="0" smtClean="0"/>
                        <a:t>Nilesh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</a:t>
            </a:r>
            <a:r>
              <a:rPr lang="en-US" sz="3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Name, Branch and SPI</a:t>
            </a:r>
            <a:r>
              <a:rPr lang="en-US" sz="3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 students who belongs to </a:t>
            </a:r>
            <a:r>
              <a:rPr lang="en-US" sz="3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“CE” Branch</a:t>
            </a:r>
            <a:r>
              <a:rPr lang="en-US" sz="32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3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SPI is more than 7</a:t>
            </a:r>
            <a:r>
              <a:rPr lang="en-US" sz="32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273797"/>
              </p:ext>
            </p:extLst>
          </p:nvPr>
        </p:nvGraphicFramePr>
        <p:xfrm>
          <a:off x="609442" y="1935480"/>
          <a:ext cx="10969943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60688"/>
              </p:ext>
            </p:extLst>
          </p:nvPr>
        </p:nvGraphicFramePr>
        <p:xfrm>
          <a:off x="1217612" y="3733800"/>
          <a:ext cx="38862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Name, Branch and SPI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 students who belongs to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“CE” Branch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SPI is more than 7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52679177"/>
              </p:ext>
            </p:extLst>
          </p:nvPr>
        </p:nvGraphicFramePr>
        <p:xfrm>
          <a:off x="1293812" y="2362200"/>
          <a:ext cx="77724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37239"/>
              </p:ext>
            </p:extLst>
          </p:nvPr>
        </p:nvGraphicFramePr>
        <p:xfrm>
          <a:off x="1217612" y="3733800"/>
          <a:ext cx="291465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chemeClr val="accent2"/>
                </a:solidFill>
              </a:rPr>
              <a:t>Relational </a:t>
            </a:r>
            <a:r>
              <a:rPr lang="en-US" sz="8000" b="1" dirty="0" smtClean="0">
                <a:solidFill>
                  <a:schemeClr val="accent2"/>
                </a:solidFill>
              </a:rPr>
              <a:t>query </a:t>
            </a:r>
            <a:r>
              <a:rPr lang="en-US" sz="8000" b="1" dirty="0">
                <a:solidFill>
                  <a:schemeClr val="accent2"/>
                </a:solidFill>
              </a:rPr>
              <a:t>languages: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students along with their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who belong to either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“ME” Branch or “CI” Branch</a:t>
            </a:r>
            <a:r>
              <a:rPr lang="en-US" sz="3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38599"/>
              </p:ext>
            </p:extLst>
          </p:nvPr>
        </p:nvGraphicFramePr>
        <p:xfrm>
          <a:off x="609442" y="1935480"/>
          <a:ext cx="10969943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22166"/>
              </p:ext>
            </p:extLst>
          </p:nvPr>
        </p:nvGraphicFramePr>
        <p:xfrm>
          <a:off x="1217612" y="3733800"/>
          <a:ext cx="3886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students along with their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Branch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who belong to either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“ME” Branch or “CI” Branch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20797"/>
              </p:ext>
            </p:extLst>
          </p:nvPr>
        </p:nvGraphicFramePr>
        <p:xfrm>
          <a:off x="763269" y="1935480"/>
          <a:ext cx="10969943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55523"/>
              </p:ext>
            </p:extLst>
          </p:nvPr>
        </p:nvGraphicFramePr>
        <p:xfrm>
          <a:off x="1217612" y="4267200"/>
          <a:ext cx="2184400" cy="187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</a:tblGrid>
              <a:tr h="40740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</a:tr>
              <a:tr h="735594">
                <a:tc>
                  <a:txBody>
                    <a:bodyPr/>
                    <a:lstStyle/>
                    <a:p>
                      <a:r>
                        <a:rPr lang="en-US" dirty="0" smtClean="0"/>
                        <a:t>Mitesh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</a:tr>
              <a:tr h="735594">
                <a:tc>
                  <a:txBody>
                    <a:bodyPr/>
                    <a:lstStyle/>
                    <a:p>
                      <a:r>
                        <a:rPr lang="en-US" dirty="0" smtClean="0"/>
                        <a:t>Nilesh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4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Symbol: </a:t>
            </a:r>
            <a:r>
              <a:rPr lang="en-US" sz="2800" dirty="0"/>
              <a:t>ρ</a:t>
            </a:r>
            <a:r>
              <a:rPr lang="en-US" dirty="0"/>
              <a:t> (Rho)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Notation: </a:t>
            </a:r>
            <a:r>
              <a:rPr lang="en-US" sz="2800" dirty="0" err="1"/>
              <a:t>ρ</a:t>
            </a:r>
            <a:r>
              <a:rPr lang="en-US" i="1" baseline="-25000" dirty="0" err="1"/>
              <a:t>A</a:t>
            </a:r>
            <a:r>
              <a:rPr lang="en-US" i="1" baseline="-25000" dirty="0"/>
              <a:t> (X1,X2….</a:t>
            </a:r>
            <a:r>
              <a:rPr lang="en-US" i="1" baseline="-25000" dirty="0" err="1"/>
              <a:t>Xn</a:t>
            </a:r>
            <a:r>
              <a:rPr lang="en-US" i="1" baseline="-25000" dirty="0"/>
              <a:t>)</a:t>
            </a:r>
            <a:r>
              <a:rPr lang="en-US" i="1" dirty="0"/>
              <a:t> </a:t>
            </a:r>
            <a:r>
              <a:rPr lang="en-US" dirty="0"/>
              <a:t>(Relation)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Operation: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The rename operation is used to </a:t>
            </a:r>
            <a:r>
              <a:rPr lang="en-US" b="1" dirty="0">
                <a:solidFill>
                  <a:schemeClr val="accent6"/>
                </a:solidFill>
              </a:rPr>
              <a:t>rename the output relation</a:t>
            </a:r>
            <a:r>
              <a:rPr lang="en-US" dirty="0"/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The result of rename operator are also relations with new name.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original relation name can not be changed </a:t>
            </a:r>
            <a:r>
              <a:rPr lang="en-US" dirty="0"/>
              <a:t>when we perform rename operation on any relation.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ρ</a:t>
            </a:r>
            <a:r>
              <a:rPr lang="en-US" baseline="-25000" dirty="0"/>
              <a:t> A1, A2. …,An </a:t>
            </a:r>
            <a:r>
              <a:rPr lang="en-US" dirty="0"/>
              <a:t>(E)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dirty="0"/>
              <a:t>	Returns a relation E with the attributes renamed to A1, A2, …., 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 smtClean="0">
                <a:solidFill>
                  <a:schemeClr val="dk1"/>
                </a:solidFill>
              </a:rPr>
              <a:t>Rename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Google Shape;1504;p66"/>
          <p:cNvGraphicFramePr/>
          <p:nvPr>
            <p:extLst>
              <p:ext uri="{D42A27DB-BD31-4B8C-83A1-F6EECF244321}">
                <p14:modId xmlns:p14="http://schemas.microsoft.com/office/powerpoint/2010/main" val="3127268758"/>
              </p:ext>
            </p:extLst>
          </p:nvPr>
        </p:nvGraphicFramePr>
        <p:xfrm>
          <a:off x="1141412" y="2667000"/>
          <a:ext cx="2362200" cy="1905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9122"/>
                <a:gridCol w="943241"/>
                <a:gridCol w="689837"/>
              </a:tblGrid>
              <a:tr h="65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dk1"/>
                          </a:solidFill>
                        </a:rPr>
                        <a:t>CPI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8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101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8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102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Meet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8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 smtClean="0"/>
                        <a:t>103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Jay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Student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276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z="2800" dirty="0">
                <a:solidFill>
                  <a:schemeClr val="dk1"/>
                </a:solidFill>
              </a:rPr>
              <a:t>ρ</a:t>
            </a:r>
            <a:r>
              <a:rPr lang="en-US" sz="2400" i="1" baseline="-25000" dirty="0">
                <a:solidFill>
                  <a:schemeClr val="dk1"/>
                </a:solidFill>
              </a:rPr>
              <a:t>Person </a:t>
            </a:r>
            <a:r>
              <a:rPr lang="en-US" sz="2400" dirty="0">
                <a:solidFill>
                  <a:schemeClr val="dk1"/>
                </a:solidFill>
              </a:rPr>
              <a:t>(Student)</a:t>
            </a:r>
            <a:endParaRPr lang="en-US"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Google Shape;1504;p66"/>
          <p:cNvGraphicFramePr/>
          <p:nvPr>
            <p:extLst>
              <p:ext uri="{D42A27DB-BD31-4B8C-83A1-F6EECF244321}">
                <p14:modId xmlns:p14="http://schemas.microsoft.com/office/powerpoint/2010/main" val="2482638678"/>
              </p:ext>
            </p:extLst>
          </p:nvPr>
        </p:nvGraphicFramePr>
        <p:xfrm>
          <a:off x="1141412" y="2590800"/>
          <a:ext cx="2362200" cy="1905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9122"/>
                <a:gridCol w="943241"/>
                <a:gridCol w="689837"/>
              </a:tblGrid>
              <a:tr h="65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 sz="1800" b="1" u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8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8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Meet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8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Jay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1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z="3200" dirty="0">
                <a:solidFill>
                  <a:schemeClr val="dk1"/>
                </a:solidFill>
              </a:rPr>
              <a:t>ρ</a:t>
            </a:r>
            <a:r>
              <a:rPr lang="el-GR" sz="2800" i="1" baseline="-25000" dirty="0">
                <a:solidFill>
                  <a:schemeClr val="dk1"/>
                </a:solidFill>
              </a:rPr>
              <a:t>(</a:t>
            </a:r>
            <a:r>
              <a:rPr lang="en-US" sz="2800" i="1" baseline="-25000" dirty="0" err="1">
                <a:solidFill>
                  <a:schemeClr val="dk1"/>
                </a:solidFill>
              </a:rPr>
              <a:t>RollNo</a:t>
            </a:r>
            <a:r>
              <a:rPr lang="en-US" sz="2800" i="1" baseline="-25000" dirty="0">
                <a:solidFill>
                  <a:schemeClr val="dk1"/>
                </a:solidFill>
              </a:rPr>
              <a:t>, </a:t>
            </a:r>
            <a:r>
              <a:rPr lang="en-US" sz="2800" i="1" baseline="-25000" dirty="0" err="1">
                <a:solidFill>
                  <a:schemeClr val="dk1"/>
                </a:solidFill>
              </a:rPr>
              <a:t>StudentName</a:t>
            </a:r>
            <a:r>
              <a:rPr lang="en-US" sz="2800" i="1" baseline="-25000" dirty="0">
                <a:solidFill>
                  <a:schemeClr val="dk1"/>
                </a:solidFill>
              </a:rPr>
              <a:t>, </a:t>
            </a:r>
            <a:r>
              <a:rPr lang="en-US" sz="2800" i="1" baseline="-25000" dirty="0" smtClean="0">
                <a:solidFill>
                  <a:schemeClr val="dk1"/>
                </a:solidFill>
              </a:rPr>
              <a:t>CPI</a:t>
            </a:r>
            <a:r>
              <a:rPr lang="en-US" sz="2800" i="1" baseline="-25000" dirty="0">
                <a:solidFill>
                  <a:schemeClr val="dk1"/>
                </a:solidFill>
              </a:rPr>
              <a:t>) </a:t>
            </a:r>
            <a:r>
              <a:rPr lang="en-US" sz="2800" dirty="0">
                <a:solidFill>
                  <a:schemeClr val="dk1"/>
                </a:solidFill>
              </a:rPr>
              <a:t>(Student)</a:t>
            </a:r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Google Shape;1504;p66"/>
          <p:cNvGraphicFramePr/>
          <p:nvPr>
            <p:extLst>
              <p:ext uri="{D42A27DB-BD31-4B8C-83A1-F6EECF244321}">
                <p14:modId xmlns:p14="http://schemas.microsoft.com/office/powerpoint/2010/main" val="1634578514"/>
              </p:ext>
            </p:extLst>
          </p:nvPr>
        </p:nvGraphicFramePr>
        <p:xfrm>
          <a:off x="1141412" y="2895600"/>
          <a:ext cx="3429000" cy="2286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58403"/>
                <a:gridCol w="1369221"/>
                <a:gridCol w="1001376"/>
              </a:tblGrid>
              <a:tr h="963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smtClean="0">
                          <a:solidFill>
                            <a:schemeClr val="dk1"/>
                          </a:solidFill>
                        </a:rPr>
                        <a:t>Student Name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 sz="1800" b="1" u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40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40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Meet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40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Jay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5400" dirty="0" smtClean="0">
                <a:solidFill>
                  <a:schemeClr val="dk1"/>
                </a:solidFill>
              </a:rPr>
              <a:t>Rename table and attributes 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Google Shape;1504;p66"/>
          <p:cNvGraphicFramePr/>
          <p:nvPr>
            <p:extLst>
              <p:ext uri="{D42A27DB-BD31-4B8C-83A1-F6EECF244321}">
                <p14:modId xmlns:p14="http://schemas.microsoft.com/office/powerpoint/2010/main" val="1379148218"/>
              </p:ext>
            </p:extLst>
          </p:nvPr>
        </p:nvGraphicFramePr>
        <p:xfrm>
          <a:off x="1141412" y="2895600"/>
          <a:ext cx="3429000" cy="2286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58403"/>
                <a:gridCol w="1369221"/>
                <a:gridCol w="1001376"/>
              </a:tblGrid>
              <a:tr h="963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dk1"/>
                          </a:solidFill>
                        </a:rPr>
                        <a:t>RNo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smtClean="0">
                          <a:solidFill>
                            <a:schemeClr val="dk1"/>
                          </a:solidFill>
                        </a:rPr>
                        <a:t>Student Name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dk1"/>
                          </a:solidFill>
                        </a:rPr>
                        <a:t>CPI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40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8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40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Meet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40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Jay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5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z="3200" dirty="0">
                <a:solidFill>
                  <a:schemeClr val="dk1"/>
                </a:solidFill>
              </a:rPr>
              <a:t>ρ</a:t>
            </a:r>
            <a:r>
              <a:rPr lang="en-US" sz="2800" i="1" baseline="-25000" dirty="0">
                <a:solidFill>
                  <a:schemeClr val="dk1"/>
                </a:solidFill>
              </a:rPr>
              <a:t>Person (</a:t>
            </a:r>
            <a:r>
              <a:rPr lang="en-US" sz="2800" i="1" baseline="-25000" dirty="0" err="1">
                <a:solidFill>
                  <a:schemeClr val="dk1"/>
                </a:solidFill>
              </a:rPr>
              <a:t>RollNo</a:t>
            </a:r>
            <a:r>
              <a:rPr lang="en-US" sz="2800" i="1" baseline="-25000" dirty="0">
                <a:solidFill>
                  <a:schemeClr val="dk1"/>
                </a:solidFill>
              </a:rPr>
              <a:t>, </a:t>
            </a:r>
            <a:r>
              <a:rPr lang="en-US" sz="2800" i="1" baseline="-25000" dirty="0" err="1">
                <a:solidFill>
                  <a:schemeClr val="dk1"/>
                </a:solidFill>
              </a:rPr>
              <a:t>StudentName</a:t>
            </a:r>
            <a:r>
              <a:rPr lang="en-US" sz="2800" i="1" baseline="-25000" dirty="0">
                <a:solidFill>
                  <a:schemeClr val="dk1"/>
                </a:solidFill>
              </a:rPr>
              <a:t>) </a:t>
            </a:r>
            <a:r>
              <a:rPr lang="en-US" sz="3200" i="1" dirty="0">
                <a:solidFill>
                  <a:schemeClr val="dk1"/>
                </a:solidFill>
              </a:rPr>
              <a:t>(</a:t>
            </a:r>
            <a:r>
              <a:rPr lang="en-US" sz="3200" dirty="0">
                <a:solidFill>
                  <a:schemeClr val="dk1"/>
                </a:solidFill>
              </a:rPr>
              <a:t>∏</a:t>
            </a:r>
            <a:r>
              <a:rPr lang="en-US" sz="2800" i="1" baseline="-25000" dirty="0">
                <a:solidFill>
                  <a:schemeClr val="dk1"/>
                </a:solidFill>
              </a:rPr>
              <a:t> </a:t>
            </a:r>
            <a:r>
              <a:rPr lang="en-US" sz="2800" i="1" baseline="-25000" dirty="0" err="1">
                <a:solidFill>
                  <a:schemeClr val="dk1"/>
                </a:solidFill>
              </a:rPr>
              <a:t>RNo</a:t>
            </a:r>
            <a:r>
              <a:rPr lang="en-US" sz="2800" i="1" baseline="-25000" dirty="0">
                <a:solidFill>
                  <a:schemeClr val="dk1"/>
                </a:solidFill>
              </a:rPr>
              <a:t>, Name  </a:t>
            </a:r>
            <a:r>
              <a:rPr lang="en-US" sz="2800" dirty="0">
                <a:solidFill>
                  <a:schemeClr val="dk1"/>
                </a:solidFill>
              </a:rPr>
              <a:t>(Student))</a:t>
            </a:r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 smtClean="0"/>
          </a:p>
          <a:p>
            <a:r>
              <a:rPr lang="en-US" dirty="0" smtClean="0"/>
              <a:t>Person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53339"/>
              </p:ext>
            </p:extLst>
          </p:nvPr>
        </p:nvGraphicFramePr>
        <p:xfrm>
          <a:off x="1141412" y="3733800"/>
          <a:ext cx="4038600" cy="152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75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dk1"/>
                          </a:solidFill>
                        </a:rPr>
                        <a:t>RollNo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>
                          <a:solidFill>
                            <a:schemeClr val="dk1"/>
                          </a:solidFill>
                        </a:rPr>
                        <a:t>StudentName</a:t>
                      </a:r>
                      <a:endParaRPr sz="1800" b="1" u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3775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101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Raj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827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Meet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827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Jay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dk2"/>
                </a:solidFill>
              </a:rPr>
              <a:t>Aggregate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522871"/>
              </p:ext>
            </p:extLst>
          </p:nvPr>
        </p:nvGraphicFramePr>
        <p:xfrm>
          <a:off x="989012" y="2286000"/>
          <a:ext cx="3656013" cy="188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71"/>
                <a:gridCol w="1218671"/>
                <a:gridCol w="1218671"/>
              </a:tblGrid>
              <a:tr h="354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dirty="0" err="1">
                          <a:solidFill>
                            <a:schemeClr val="dk1"/>
                          </a:solidFill>
                        </a:rPr>
                        <a:t>RNo</a:t>
                      </a:r>
                      <a:endParaRPr sz="20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dirty="0" smtClean="0">
                          <a:solidFill>
                            <a:schemeClr val="dk1"/>
                          </a:solidFill>
                        </a:rPr>
                        <a:t>Student Name</a:t>
                      </a:r>
                      <a:endParaRPr sz="20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dirty="0">
                          <a:solidFill>
                            <a:schemeClr val="dk1"/>
                          </a:solidFill>
                        </a:rPr>
                        <a:t>CPI</a:t>
                      </a:r>
                      <a:endParaRPr sz="20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3544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/>
                        <a:t>101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/>
                        <a:t>Raj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 dirty="0"/>
                        <a:t>8</a:t>
                      </a:r>
                      <a:endParaRPr sz="2000" dirty="0"/>
                    </a:p>
                  </a:txBody>
                  <a:tcPr marL="91450" marR="91450" marT="45725" marB="45725"/>
                </a:tc>
              </a:tr>
              <a:tr h="3544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/>
                        <a:t>102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 dirty="0"/>
                        <a:t>Meet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 dirty="0"/>
                        <a:t>9</a:t>
                      </a:r>
                      <a:endParaRPr sz="2000" dirty="0"/>
                    </a:p>
                  </a:txBody>
                  <a:tcPr marL="91450" marR="91450" marT="45725" marB="45725"/>
                </a:tc>
              </a:tr>
              <a:tr h="3544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/>
                        <a:t>103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 dirty="0"/>
                        <a:t>Jay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2000" dirty="0"/>
                        <a:t>7</a:t>
                      </a:r>
                      <a:endParaRPr sz="20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914400"/>
            <a:ext cx="10969943" cy="5334000"/>
          </a:xfrm>
        </p:spPr>
        <p:txBody>
          <a:bodyPr/>
          <a:lstStyle/>
          <a:p>
            <a:r>
              <a:rPr lang="en-US" sz="28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 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 sum of CPI of all students.</a:t>
            </a:r>
          </a:p>
          <a:p>
            <a:pPr marL="0" lvl="0" indent="0">
              <a:buNone/>
            </a:pPr>
            <a:r>
              <a:rPr lang="en-US" sz="3600" i="1" dirty="0" smtClean="0">
                <a:solidFill>
                  <a:schemeClr val="dk1"/>
                </a:solidFill>
              </a:rPr>
              <a:t>	g</a:t>
            </a:r>
            <a:r>
              <a:rPr lang="en-US" sz="3600" dirty="0" smtClean="0">
                <a:solidFill>
                  <a:schemeClr val="dk1"/>
                </a:solidFill>
              </a:rPr>
              <a:t> </a:t>
            </a:r>
            <a:r>
              <a:rPr lang="en-US" sz="2800" i="1" baseline="-25000" dirty="0">
                <a:solidFill>
                  <a:schemeClr val="dk1"/>
                </a:solidFill>
              </a:rPr>
              <a:t>sum(CPI)  </a:t>
            </a:r>
            <a:r>
              <a:rPr lang="en-US" sz="2800" dirty="0">
                <a:solidFill>
                  <a:schemeClr val="dk1"/>
                </a:solidFill>
              </a:rPr>
              <a:t>(Student)</a:t>
            </a:r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 out maximum &amp; minimum CPI.</a:t>
            </a:r>
          </a:p>
          <a:p>
            <a:pPr marL="0" lvl="0" indent="0">
              <a:buNone/>
            </a:pPr>
            <a:r>
              <a:rPr lang="en-US" sz="3200" i="1" dirty="0" smtClean="0">
                <a:solidFill>
                  <a:schemeClr val="dk1"/>
                </a:solidFill>
              </a:rPr>
              <a:t>	g</a:t>
            </a:r>
            <a:r>
              <a:rPr lang="en-US" sz="3200" dirty="0" smtClean="0">
                <a:solidFill>
                  <a:schemeClr val="dk1"/>
                </a:solidFill>
              </a:rPr>
              <a:t> </a:t>
            </a:r>
            <a:r>
              <a:rPr lang="en-US" sz="2400" i="1" baseline="-25000" dirty="0">
                <a:solidFill>
                  <a:schemeClr val="dk1"/>
                </a:solidFill>
              </a:rPr>
              <a:t>max(CPI), min(CPI)  </a:t>
            </a:r>
            <a:r>
              <a:rPr lang="en-US" sz="2400" dirty="0">
                <a:solidFill>
                  <a:schemeClr val="dk1"/>
                </a:solidFill>
              </a:rPr>
              <a:t>(Student)</a:t>
            </a:r>
            <a:endParaRPr lang="en-US"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Google Shape;1649;p73"/>
          <p:cNvGraphicFramePr/>
          <p:nvPr>
            <p:extLst>
              <p:ext uri="{D42A27DB-BD31-4B8C-83A1-F6EECF244321}">
                <p14:modId xmlns:p14="http://schemas.microsoft.com/office/powerpoint/2010/main" val="2685153272"/>
              </p:ext>
            </p:extLst>
          </p:nvPr>
        </p:nvGraphicFramePr>
        <p:xfrm>
          <a:off x="1674812" y="2362200"/>
          <a:ext cx="1097275" cy="82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dk1"/>
                          </a:solidFill>
                        </a:rPr>
                        <a:t>sum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 smtClean="0"/>
                        <a:t>24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03904"/>
              </p:ext>
            </p:extLst>
          </p:nvPr>
        </p:nvGraphicFramePr>
        <p:xfrm>
          <a:off x="1751012" y="5562600"/>
          <a:ext cx="2133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dk1"/>
                          </a:solidFill>
                        </a:rPr>
                        <a:t>max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dk1"/>
                          </a:solidFill>
                        </a:rPr>
                        <a:t>min</a:t>
                      </a:r>
                      <a:endParaRPr sz="1800" b="1" u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9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dirty="0"/>
                        <a:t>7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6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Introduction of </a:t>
            </a:r>
            <a:r>
              <a:rPr lang="en-US" sz="4400" b="1" dirty="0">
                <a:solidFill>
                  <a:schemeClr val="accent2"/>
                </a:solidFill>
              </a:rPr>
              <a:t>RELATIONAL ALGEBRA</a:t>
            </a:r>
            <a:r>
              <a:rPr lang="en-US" sz="4400" dirty="0">
                <a:solidFill>
                  <a:schemeClr val="accent2"/>
                </a:solidFill>
              </a:rPr>
              <a:t> </a:t>
            </a:r>
            <a:r>
              <a:rPr lang="en-US" sz="4400" dirty="0" smtClean="0">
                <a:solidFill>
                  <a:schemeClr val="accent2"/>
                </a:solidFill>
              </a:rPr>
              <a:t>…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RELATIONAL ALGEBRA is a widely used procedural query language.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RELATIONAL ALGEBRA is </a:t>
            </a:r>
            <a:r>
              <a:rPr lang="en-US" sz="3200" dirty="0" smtClean="0"/>
              <a:t>a language for expressing relation database queries.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14400"/>
            <a:ext cx="10969943" cy="4389120"/>
          </a:xfrm>
        </p:spPr>
        <p:txBody>
          <a:bodyPr/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Count the number of students.</a:t>
            </a:r>
          </a:p>
          <a:p>
            <a:pPr marL="0" lvl="0" indent="0">
              <a:buNone/>
            </a:pPr>
            <a:r>
              <a:rPr lang="en-US" sz="3600" i="1" dirty="0" smtClean="0">
                <a:solidFill>
                  <a:schemeClr val="dk1"/>
                </a:solidFill>
              </a:rPr>
              <a:t>	g</a:t>
            </a:r>
            <a:r>
              <a:rPr lang="en-US" sz="3600" dirty="0" smtClean="0">
                <a:solidFill>
                  <a:schemeClr val="dk1"/>
                </a:solidFill>
              </a:rPr>
              <a:t> </a:t>
            </a:r>
            <a:r>
              <a:rPr lang="en-US" sz="2800" i="1" baseline="-25000" dirty="0">
                <a:solidFill>
                  <a:schemeClr val="dk1"/>
                </a:solidFill>
              </a:rPr>
              <a:t>count(</a:t>
            </a:r>
            <a:r>
              <a:rPr lang="en-US" sz="2800" i="1" baseline="-25000" dirty="0" err="1">
                <a:solidFill>
                  <a:schemeClr val="dk1"/>
                </a:solidFill>
              </a:rPr>
              <a:t>Rno</a:t>
            </a:r>
            <a:r>
              <a:rPr lang="en-US" sz="2800" i="1" baseline="-25000" dirty="0">
                <a:solidFill>
                  <a:schemeClr val="dk1"/>
                </a:solidFill>
              </a:rPr>
              <a:t>)  </a:t>
            </a:r>
            <a:r>
              <a:rPr lang="en-US" sz="2800" dirty="0">
                <a:solidFill>
                  <a:schemeClr val="dk1"/>
                </a:solidFill>
              </a:rPr>
              <a:t>(Student)</a:t>
            </a:r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 out average of CPI of all students.</a:t>
            </a:r>
          </a:p>
          <a:p>
            <a:pPr marL="0" lvl="0" indent="0">
              <a:buNone/>
            </a:pPr>
            <a:r>
              <a:rPr lang="en-US" sz="3200" i="1" dirty="0" smtClean="0">
                <a:solidFill>
                  <a:schemeClr val="dk1"/>
                </a:solidFill>
              </a:rPr>
              <a:t>	g</a:t>
            </a:r>
            <a:r>
              <a:rPr lang="en-US" sz="3200" dirty="0" smtClean="0">
                <a:solidFill>
                  <a:schemeClr val="dk1"/>
                </a:solidFill>
              </a:rPr>
              <a:t> </a:t>
            </a:r>
            <a:r>
              <a:rPr lang="en-US" sz="2400" i="1" baseline="-25000" dirty="0" err="1">
                <a:solidFill>
                  <a:schemeClr val="dk1"/>
                </a:solidFill>
              </a:rPr>
              <a:t>avg</a:t>
            </a:r>
            <a:r>
              <a:rPr lang="en-US" sz="2400" i="1" baseline="-25000" dirty="0">
                <a:solidFill>
                  <a:schemeClr val="dk1"/>
                </a:solidFill>
              </a:rPr>
              <a:t>(CPI)  </a:t>
            </a:r>
            <a:r>
              <a:rPr lang="en-US" sz="2400" dirty="0">
                <a:solidFill>
                  <a:schemeClr val="dk1"/>
                </a:solidFill>
              </a:rPr>
              <a:t>(Student)</a:t>
            </a:r>
            <a:endParaRPr lang="en-US" sz="2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3640"/>
              </p:ext>
            </p:extLst>
          </p:nvPr>
        </p:nvGraphicFramePr>
        <p:xfrm>
          <a:off x="1370012" y="2514600"/>
          <a:ext cx="14721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141"/>
              </a:tblGrid>
              <a:tr h="363714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6371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80809"/>
              </p:ext>
            </p:extLst>
          </p:nvPr>
        </p:nvGraphicFramePr>
        <p:xfrm>
          <a:off x="1293812" y="5029200"/>
          <a:ext cx="14721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141"/>
              </a:tblGrid>
              <a:tr h="36371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</a:tr>
              <a:tr h="36371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6600" dirty="0" smtClean="0">
                <a:solidFill>
                  <a:srgbClr val="7030A0"/>
                </a:solidFill>
              </a:rPr>
              <a:t>Types </a:t>
            </a:r>
            <a:r>
              <a:rPr lang="en-US" sz="6600" dirty="0">
                <a:solidFill>
                  <a:srgbClr val="7030A0"/>
                </a:solidFill>
              </a:rPr>
              <a:t>of </a:t>
            </a:r>
            <a:r>
              <a:rPr lang="en-US" sz="6600" dirty="0" smtClean="0">
                <a:solidFill>
                  <a:srgbClr val="7030A0"/>
                </a:solidFill>
              </a:rPr>
              <a:t>set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905000"/>
            <a:ext cx="10969943" cy="4389120"/>
          </a:xfrm>
        </p:spPr>
        <p:txBody>
          <a:bodyPr/>
          <a:lstStyle/>
          <a:p>
            <a:pPr lvl="0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smtClean="0"/>
              <a:t>Symbol</a:t>
            </a:r>
            <a:r>
              <a:rPr lang="en-US" dirty="0"/>
              <a:t>: U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Notation: </a:t>
            </a:r>
            <a:r>
              <a:rPr lang="en-US" i="1" dirty="0"/>
              <a:t>Relation-1 (R1)  </a:t>
            </a:r>
            <a:r>
              <a:rPr lang="en-US" dirty="0"/>
              <a:t>U  </a:t>
            </a:r>
            <a:r>
              <a:rPr lang="en-US" i="1" dirty="0"/>
              <a:t>Relation-2 (R2)  </a:t>
            </a:r>
            <a:r>
              <a:rPr lang="en-US" b="1" dirty="0">
                <a:solidFill>
                  <a:srgbClr val="575757"/>
                </a:solidFill>
              </a:rPr>
              <a:t>OR</a:t>
            </a:r>
            <a:r>
              <a:rPr lang="en-US" i="1" dirty="0"/>
              <a:t>  Algebra-1  </a:t>
            </a:r>
            <a:r>
              <a:rPr lang="en-US" dirty="0"/>
              <a:t>U</a:t>
            </a:r>
            <a:r>
              <a:rPr lang="en-US" i="1" dirty="0"/>
              <a:t>  Algebra-2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Customer		Employee				Customer U Employee</a:t>
            </a:r>
          </a:p>
          <a:p>
            <a:pPr marL="0" indent="0">
              <a:buNone/>
            </a:pPr>
            <a:r>
              <a:rPr lang="en-US" dirty="0" smtClean="0"/>
              <a:t>					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85248"/>
              </p:ext>
            </p:extLst>
          </p:nvPr>
        </p:nvGraphicFramePr>
        <p:xfrm>
          <a:off x="912813" y="4343400"/>
          <a:ext cx="1524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Dip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57668"/>
              </p:ext>
            </p:extLst>
          </p:nvPr>
        </p:nvGraphicFramePr>
        <p:xfrm>
          <a:off x="3046412" y="4343400"/>
          <a:ext cx="1524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60767"/>
              </p:ext>
            </p:extLst>
          </p:nvPr>
        </p:nvGraphicFramePr>
        <p:xfrm>
          <a:off x="7847012" y="4419600"/>
          <a:ext cx="1524000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Dip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US" dirty="0"/>
              <a:t>Symbol: </a:t>
            </a:r>
            <a:r>
              <a:rPr lang="en-US" b="1" dirty="0"/>
              <a:t>∩</a:t>
            </a:r>
            <a:endParaRPr lang="en-US" dirty="0"/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</a:pPr>
            <a:r>
              <a:rPr lang="en-US" dirty="0"/>
              <a:t>Notation: </a:t>
            </a:r>
            <a:r>
              <a:rPr lang="en-US" i="1" dirty="0"/>
              <a:t>Relation-1 (R1)  </a:t>
            </a:r>
            <a:r>
              <a:rPr lang="en-US" b="1" dirty="0"/>
              <a:t>∩</a:t>
            </a:r>
            <a:r>
              <a:rPr lang="en-US" dirty="0"/>
              <a:t>  </a:t>
            </a:r>
            <a:r>
              <a:rPr lang="en-US" i="1" dirty="0"/>
              <a:t>Relation-2 (R2)  </a:t>
            </a:r>
            <a:r>
              <a:rPr lang="en-US" b="1" dirty="0">
                <a:solidFill>
                  <a:srgbClr val="575757"/>
                </a:solidFill>
              </a:rPr>
              <a:t>OR</a:t>
            </a:r>
            <a:r>
              <a:rPr lang="en-US" i="1" dirty="0"/>
              <a:t>  Algebra-1  </a:t>
            </a:r>
            <a:r>
              <a:rPr lang="en-US" b="1" dirty="0"/>
              <a:t>∩</a:t>
            </a:r>
            <a:r>
              <a:rPr lang="en-US" i="1" dirty="0"/>
              <a:t>  Algebra-2</a:t>
            </a:r>
            <a:endParaRPr lang="en-US" dirty="0"/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US" dirty="0"/>
              <a:t>It displays all the tuples/records which are common from both relations</a:t>
            </a:r>
            <a:r>
              <a:rPr lang="en-US" dirty="0" smtClean="0"/>
              <a:t>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		Employee				</a:t>
            </a:r>
            <a:r>
              <a:rPr lang="en-US" dirty="0" smtClean="0"/>
              <a:t>Customer</a:t>
            </a:r>
            <a:r>
              <a:rPr lang="en-US" b="1" dirty="0"/>
              <a:t> </a:t>
            </a:r>
            <a:r>
              <a:rPr lang="en-US" b="1" dirty="0" smtClean="0"/>
              <a:t>∩</a:t>
            </a:r>
            <a:r>
              <a:rPr lang="en-US" dirty="0" smtClean="0"/>
              <a:t> </a:t>
            </a:r>
            <a:r>
              <a:rPr lang="en-US" dirty="0"/>
              <a:t>Employee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6743"/>
              </p:ext>
            </p:extLst>
          </p:nvPr>
        </p:nvGraphicFramePr>
        <p:xfrm>
          <a:off x="684212" y="4343400"/>
          <a:ext cx="1524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Dip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75791"/>
              </p:ext>
            </p:extLst>
          </p:nvPr>
        </p:nvGraphicFramePr>
        <p:xfrm>
          <a:off x="3275012" y="4419600"/>
          <a:ext cx="1524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Punit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10925"/>
              </p:ext>
            </p:extLst>
          </p:nvPr>
        </p:nvGraphicFramePr>
        <p:xfrm>
          <a:off x="8151812" y="4572000"/>
          <a:ext cx="1524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</a:pPr>
            <a:r>
              <a:rPr lang="en-US" dirty="0"/>
              <a:t>Symbol: −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</a:pPr>
            <a:r>
              <a:rPr lang="en-US" dirty="0"/>
              <a:t>Notation: </a:t>
            </a:r>
            <a:r>
              <a:rPr lang="en-US" i="1" dirty="0"/>
              <a:t>Relation-1 (R1)  </a:t>
            </a:r>
            <a:r>
              <a:rPr lang="en-US" dirty="0"/>
              <a:t>−  </a:t>
            </a:r>
            <a:r>
              <a:rPr lang="en-US" i="1" dirty="0"/>
              <a:t>Relation-2 (R2)  </a:t>
            </a:r>
            <a:r>
              <a:rPr lang="en-US" b="1" dirty="0">
                <a:solidFill>
                  <a:srgbClr val="575757"/>
                </a:solidFill>
              </a:rPr>
              <a:t>OR</a:t>
            </a:r>
            <a:r>
              <a:rPr lang="en-US" i="1" dirty="0"/>
              <a:t>  Algebra-1  </a:t>
            </a:r>
            <a:r>
              <a:rPr lang="en-US" dirty="0"/>
              <a:t>−</a:t>
            </a:r>
            <a:r>
              <a:rPr lang="en-US" i="1" dirty="0"/>
              <a:t>  Algebra-2</a:t>
            </a:r>
            <a:endParaRPr lang="en-US" dirty="0"/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Customer	</a:t>
            </a:r>
            <a:r>
              <a:rPr lang="en-US" dirty="0" smtClean="0"/>
              <a:t>Employee</a:t>
            </a:r>
            <a:r>
              <a:rPr lang="en-US" dirty="0"/>
              <a:t>	</a:t>
            </a:r>
            <a:r>
              <a:rPr lang="en-US" dirty="0" smtClean="0"/>
              <a:t>Customer</a:t>
            </a:r>
            <a:r>
              <a:rPr lang="en-US" b="1" dirty="0" smtClean="0"/>
              <a:t> –</a:t>
            </a:r>
            <a:r>
              <a:rPr lang="en-US" dirty="0" smtClean="0"/>
              <a:t>Employee       Employee − Customer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57005"/>
              </p:ext>
            </p:extLst>
          </p:nvPr>
        </p:nvGraphicFramePr>
        <p:xfrm>
          <a:off x="684212" y="3962400"/>
          <a:ext cx="1524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Dip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7850"/>
              </p:ext>
            </p:extLst>
          </p:nvPr>
        </p:nvGraphicFramePr>
        <p:xfrm>
          <a:off x="2436812" y="3962400"/>
          <a:ext cx="1524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Dip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66177"/>
              </p:ext>
            </p:extLst>
          </p:nvPr>
        </p:nvGraphicFramePr>
        <p:xfrm>
          <a:off x="5027612" y="4114800"/>
          <a:ext cx="2057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4235"/>
              </p:ext>
            </p:extLst>
          </p:nvPr>
        </p:nvGraphicFramePr>
        <p:xfrm>
          <a:off x="8380412" y="4114800"/>
          <a:ext cx="2057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8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Name of person who are </a:t>
            </a:r>
            <a:r>
              <a:rPr lang="en-US" sz="2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either employee or customer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2286000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2286000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pPr marL="2286000" lvl="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3657599"/>
            <a:ext cx="8117945" cy="253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oogle Shape;1297;p53"/>
          <p:cNvGraphicFramePr/>
          <p:nvPr>
            <p:extLst>
              <p:ext uri="{D42A27DB-BD31-4B8C-83A1-F6EECF244321}">
                <p14:modId xmlns:p14="http://schemas.microsoft.com/office/powerpoint/2010/main" val="234716733"/>
              </p:ext>
            </p:extLst>
          </p:nvPr>
        </p:nvGraphicFramePr>
        <p:xfrm>
          <a:off x="6170612" y="2514600"/>
          <a:ext cx="5421843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21843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(Customer)  </a:t>
                      </a:r>
                      <a:r>
                        <a:rPr lang="en-US" sz="2800" dirty="0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dk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78451"/>
              </p:ext>
            </p:extLst>
          </p:nvPr>
        </p:nvGraphicFramePr>
        <p:xfrm>
          <a:off x="8380412" y="3200400"/>
          <a:ext cx="1524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Name of person who are </a:t>
            </a:r>
            <a:r>
              <a:rPr lang="en-US" sz="2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employee as well as customer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3429000"/>
            <a:ext cx="806364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oogle Shape;1297;p53"/>
          <p:cNvGraphicFramePr/>
          <p:nvPr>
            <p:extLst>
              <p:ext uri="{D42A27DB-BD31-4B8C-83A1-F6EECF244321}">
                <p14:modId xmlns:p14="http://schemas.microsoft.com/office/powerpoint/2010/main" val="1092799290"/>
              </p:ext>
            </p:extLst>
          </p:nvPr>
        </p:nvGraphicFramePr>
        <p:xfrm>
          <a:off x="6170612" y="2514600"/>
          <a:ext cx="5421843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21843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(Customer) </a:t>
                      </a:r>
                      <a:r>
                        <a:rPr lang="en-US" sz="2000" b="1" dirty="0" smtClean="0"/>
                        <a:t>∩</a:t>
                      </a:r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dk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1930"/>
              </p:ext>
            </p:extLst>
          </p:nvPr>
        </p:nvGraphicFramePr>
        <p:xfrm>
          <a:off x="8380412" y="3200400"/>
          <a:ext cx="15240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1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Name of person who are </a:t>
            </a:r>
            <a:r>
              <a:rPr lang="en-US" sz="2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employee but not customer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3733800"/>
            <a:ext cx="8606651" cy="268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oogle Shape;1297;p53"/>
          <p:cNvGraphicFramePr/>
          <p:nvPr>
            <p:extLst>
              <p:ext uri="{D42A27DB-BD31-4B8C-83A1-F6EECF244321}">
                <p14:modId xmlns:p14="http://schemas.microsoft.com/office/powerpoint/2010/main" val="1111626806"/>
              </p:ext>
            </p:extLst>
          </p:nvPr>
        </p:nvGraphicFramePr>
        <p:xfrm>
          <a:off x="6170612" y="2514600"/>
          <a:ext cx="5421843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21843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(Employee)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dk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(Customer)</a:t>
                      </a:r>
                      <a:endParaRPr sz="2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15897"/>
              </p:ext>
            </p:extLst>
          </p:nvPr>
        </p:nvGraphicFramePr>
        <p:xfrm>
          <a:off x="8380412" y="3200400"/>
          <a:ext cx="1524000" cy="4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Manoj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7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Cartesian Product(</a:t>
            </a:r>
            <a:r>
              <a:rPr lang="en-US" sz="5400" dirty="0">
                <a:solidFill>
                  <a:srgbClr val="00B0F0"/>
                </a:solidFill>
              </a:rPr>
              <a:t>✕</a:t>
            </a:r>
            <a:r>
              <a:rPr lang="en-US" sz="5400" b="1" dirty="0">
                <a:solidFill>
                  <a:srgbClr val="00B0F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Notation</a:t>
            </a:r>
            <a:r>
              <a:rPr lang="en-US" sz="3200" b="1" dirty="0">
                <a:solidFill>
                  <a:srgbClr val="FF0000"/>
                </a:solidFill>
              </a:rPr>
              <a:t>: S </a:t>
            </a:r>
            <a:r>
              <a:rPr lang="en-US" sz="3200" dirty="0">
                <a:solidFill>
                  <a:srgbClr val="FF0000"/>
                </a:solidFill>
              </a:rPr>
              <a:t>✕</a:t>
            </a:r>
            <a:r>
              <a:rPr lang="en-US" sz="3200" b="1" dirty="0">
                <a:solidFill>
                  <a:srgbClr val="FF0000"/>
                </a:solidFill>
              </a:rPr>
              <a:t> R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where A and S are the relations,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symbol ‘✕’ is used to denote the CROSS PRODUCT operator</a:t>
            </a:r>
            <a:r>
              <a:rPr lang="en-US" sz="3200" dirty="0" smtClean="0">
                <a:solidFill>
                  <a:srgbClr val="00B0F0"/>
                </a:solidFill>
              </a:rPr>
              <a:t>.</a:t>
            </a:r>
            <a:r>
              <a:rPr lang="en-US" sz="3200" dirty="0">
                <a:solidFill>
                  <a:srgbClr val="FFC000"/>
                </a:solidFill>
              </a:rPr>
              <a:t> Consider two relations </a:t>
            </a:r>
            <a:r>
              <a:rPr lang="en-US" sz="3200" dirty="0" smtClean="0">
                <a:solidFill>
                  <a:srgbClr val="FFC000"/>
                </a:solidFill>
              </a:rPr>
              <a:t>STUDENT(</a:t>
            </a:r>
            <a:r>
              <a:rPr lang="en-US" sz="3200" dirty="0" err="1" smtClean="0">
                <a:solidFill>
                  <a:srgbClr val="FFC000"/>
                </a:solidFill>
              </a:rPr>
              <a:t>Sr.No</a:t>
            </a:r>
            <a:r>
              <a:rPr lang="en-US" sz="3200" dirty="0" smtClean="0">
                <a:solidFill>
                  <a:srgbClr val="FFC000"/>
                </a:solidFill>
              </a:rPr>
              <a:t>., First Name, Last Name) </a:t>
            </a:r>
            <a:r>
              <a:rPr lang="en-US" sz="3200" dirty="0">
                <a:solidFill>
                  <a:srgbClr val="FFC000"/>
                </a:solidFill>
              </a:rPr>
              <a:t>and </a:t>
            </a:r>
            <a:r>
              <a:rPr lang="en-US" sz="3200" dirty="0" smtClean="0">
                <a:solidFill>
                  <a:srgbClr val="FFC000"/>
                </a:solidFill>
              </a:rPr>
              <a:t>DETAIL(</a:t>
            </a:r>
            <a:r>
              <a:rPr lang="en-US" sz="3200" dirty="0" err="1" smtClean="0">
                <a:solidFill>
                  <a:srgbClr val="FFC000"/>
                </a:solidFill>
              </a:rPr>
              <a:t>RollNo</a:t>
            </a:r>
            <a:r>
              <a:rPr lang="en-US" sz="3200" dirty="0" smtClean="0">
                <a:solidFill>
                  <a:srgbClr val="FFC000"/>
                </a:solidFill>
              </a:rPr>
              <a:t>, Age) </a:t>
            </a:r>
            <a:r>
              <a:rPr lang="en-US" sz="3200" dirty="0">
                <a:solidFill>
                  <a:srgbClr val="FFC000"/>
                </a:solidFill>
              </a:rPr>
              <a:t>below: 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35587"/>
              </p:ext>
            </p:extLst>
          </p:nvPr>
        </p:nvGraphicFramePr>
        <p:xfrm>
          <a:off x="455612" y="5105400"/>
          <a:ext cx="54102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/>
                <a:gridCol w="1803400"/>
                <a:gridCol w="1803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Sr.No.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Vyas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76299"/>
              </p:ext>
            </p:extLst>
          </p:nvPr>
        </p:nvGraphicFramePr>
        <p:xfrm>
          <a:off x="6704012" y="5074920"/>
          <a:ext cx="40629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471"/>
                <a:gridCol w="2031471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27022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528411"/>
              </p:ext>
            </p:extLst>
          </p:nvPr>
        </p:nvGraphicFramePr>
        <p:xfrm>
          <a:off x="2055812" y="2286000"/>
          <a:ext cx="7620000" cy="3359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810543">
                <a:tc>
                  <a:txBody>
                    <a:bodyPr/>
                    <a:lstStyle/>
                    <a:p>
                      <a:r>
                        <a:rPr lang="en-US" dirty="0" smtClean="0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637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Vyas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637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Vyas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6372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6372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Relational Algebra divided in various </a:t>
            </a:r>
            <a:r>
              <a:rPr lang="en-US" sz="4400" dirty="0" smtClean="0">
                <a:solidFill>
                  <a:srgbClr val="FF0000"/>
                </a:solidFill>
              </a:rPr>
              <a:t>groups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Unary </a:t>
            </a:r>
            <a:r>
              <a:rPr lang="en-US" sz="2400" b="1" dirty="0"/>
              <a:t>Relational Operations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SELECT (symbol: </a:t>
            </a:r>
            <a:r>
              <a:rPr lang="el-GR" dirty="0"/>
              <a:t>σ)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PROJECT (symbol: </a:t>
            </a:r>
            <a:r>
              <a:rPr lang="el-GR" dirty="0"/>
              <a:t>π)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RENAME (symbol: </a:t>
            </a:r>
            <a:r>
              <a:rPr lang="el-GR" dirty="0"/>
              <a:t>ρ)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Relational Algebra Operations From Set Theory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UNION (</a:t>
            </a:r>
            <a:r>
              <a:rPr lang="el-GR" dirty="0"/>
              <a:t>υ)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INTERSECTION (∩)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DIFFERENCE (-)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CARTESIAN PRODUCT ( x )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Binary Relational Operations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JOIN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DIVISION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Symbol: </a:t>
            </a:r>
            <a:r>
              <a:rPr lang="en-US" sz="3200" dirty="0"/>
              <a:t>÷</a:t>
            </a:r>
            <a:r>
              <a:rPr lang="en-US" dirty="0"/>
              <a:t> (Division)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Notation: </a:t>
            </a:r>
            <a:r>
              <a:rPr lang="en-US" i="1" dirty="0"/>
              <a:t>Relation1 (R1) </a:t>
            </a:r>
            <a:r>
              <a:rPr lang="en-US" dirty="0"/>
              <a:t>÷ </a:t>
            </a:r>
            <a:r>
              <a:rPr lang="en-US" i="1" dirty="0"/>
              <a:t>Relation2 (R2)  </a:t>
            </a:r>
            <a:r>
              <a:rPr lang="en-US" b="1" dirty="0">
                <a:solidFill>
                  <a:srgbClr val="575757"/>
                </a:solidFill>
              </a:rPr>
              <a:t>OR</a:t>
            </a:r>
            <a:r>
              <a:rPr lang="en-US" i="1" dirty="0"/>
              <a:t>  Algebra1 </a:t>
            </a:r>
            <a:r>
              <a:rPr lang="en-US" dirty="0"/>
              <a:t>÷ </a:t>
            </a:r>
            <a:r>
              <a:rPr lang="en-US" i="1" dirty="0"/>
              <a:t>Algebra2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600" dirty="0">
                <a:solidFill>
                  <a:srgbClr val="5C2321"/>
                </a:solidFill>
              </a:rPr>
              <a:t>Relational Algebra Operations</a:t>
            </a:r>
            <a:br>
              <a:rPr lang="en-US" sz="3600" dirty="0">
                <a:solidFill>
                  <a:srgbClr val="5C2321"/>
                </a:solidFill>
              </a:rPr>
            </a:br>
            <a:r>
              <a:rPr lang="en-US" sz="3600" dirty="0">
                <a:solidFill>
                  <a:schemeClr val="dk2"/>
                </a:solidFill>
              </a:rPr>
              <a:t>Division </a:t>
            </a:r>
            <a:r>
              <a:rPr lang="en-US" sz="3600" dirty="0" smtClean="0">
                <a:solidFill>
                  <a:schemeClr val="dk2"/>
                </a:solidFill>
              </a:rPr>
              <a:t>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STUDENT             SUBJECT              </a:t>
            </a:r>
            <a:r>
              <a:rPr lang="en-US" sz="2800" dirty="0" smtClean="0"/>
              <a:t>(STUDENT/ SUBJECT)</a:t>
            </a:r>
          </a:p>
          <a:p>
            <a:pPr marL="0" indent="0">
              <a:buNone/>
            </a:pPr>
            <a:r>
              <a:rPr lang="en-US" sz="4000" dirty="0" smtClean="0"/>
              <a:t>  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404"/>
              </p:ext>
            </p:extLst>
          </p:nvPr>
        </p:nvGraphicFramePr>
        <p:xfrm>
          <a:off x="684212" y="2590800"/>
          <a:ext cx="2362200" cy="353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70843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DIP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DIP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ROHIT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52169"/>
              </p:ext>
            </p:extLst>
          </p:nvPr>
        </p:nvGraphicFramePr>
        <p:xfrm>
          <a:off x="4494212" y="2743200"/>
          <a:ext cx="1181100" cy="184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</a:tblGrid>
              <a:tr h="708434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0434"/>
              </p:ext>
            </p:extLst>
          </p:nvPr>
        </p:nvGraphicFramePr>
        <p:xfrm>
          <a:off x="8761412" y="2514600"/>
          <a:ext cx="1181100" cy="127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</a:tblGrid>
              <a:tr h="70843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ROHIT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7221"/>
              </p:ext>
            </p:extLst>
          </p:nvPr>
        </p:nvGraphicFramePr>
        <p:xfrm>
          <a:off x="10209212" y="2590800"/>
          <a:ext cx="1181100" cy="127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</a:tblGrid>
              <a:tr h="70843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565842"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4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>
                <a:solidFill>
                  <a:srgbClr val="5C2321"/>
                </a:solidFill>
              </a:rPr>
              <a:t>Relational Algebra Operations</a:t>
            </a:r>
            <a:br>
              <a:rPr lang="en-US" sz="4400" dirty="0">
                <a:solidFill>
                  <a:srgbClr val="5C2321"/>
                </a:solidFill>
              </a:rPr>
            </a:br>
            <a:r>
              <a:rPr lang="en-US" sz="4400" dirty="0">
                <a:solidFill>
                  <a:schemeClr val="dk2"/>
                </a:solidFill>
              </a:rPr>
              <a:t>Natural Join / Inner Join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relational algebra for the following tables/relations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b="1" dirty="0"/>
              <a:t>Fid</a:t>
            </a:r>
            <a:r>
              <a:rPr lang="en-US" dirty="0"/>
              <a:t>)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Faculty (</a:t>
            </a:r>
            <a:r>
              <a:rPr lang="en-US" b="1" dirty="0"/>
              <a:t>Fid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Subject, </a:t>
            </a:r>
            <a:r>
              <a:rPr lang="en-US" b="1" dirty="0"/>
              <a:t>Did</a:t>
            </a:r>
            <a:r>
              <a:rPr lang="en-US" dirty="0"/>
              <a:t>, Salary)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the </a:t>
            </a:r>
            <a:r>
              <a:rPr lang="en-US" sz="2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 of students 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their </a:t>
            </a:r>
            <a:r>
              <a:rPr lang="en-US" sz="2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department name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SPI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all student </a:t>
            </a:r>
            <a:r>
              <a:rPr lang="en-US" sz="2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belong to “CE” department</a:t>
            </a: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r>
              <a:rPr lang="en-US" sz="3600" dirty="0">
                <a:solidFill>
                  <a:schemeClr val="dk1"/>
                </a:solidFill>
              </a:rPr>
              <a:t>∏ </a:t>
            </a:r>
            <a:r>
              <a:rPr lang="en-US" sz="2800" i="1" baseline="-25000" dirty="0" err="1">
                <a:solidFill>
                  <a:schemeClr val="dk1"/>
                </a:solidFill>
              </a:rPr>
              <a:t>Sname</a:t>
            </a:r>
            <a:r>
              <a:rPr lang="en-US" sz="2800" i="1" baseline="-25000" dirty="0">
                <a:solidFill>
                  <a:schemeClr val="dk1"/>
                </a:solidFill>
              </a:rPr>
              <a:t>, </a:t>
            </a:r>
            <a:r>
              <a:rPr lang="en-US" sz="2800" i="1" baseline="-25000" dirty="0" err="1">
                <a:solidFill>
                  <a:schemeClr val="dk1"/>
                </a:solidFill>
              </a:rPr>
              <a:t>Dname</a:t>
            </a:r>
            <a:r>
              <a:rPr lang="en-US" sz="2800" i="1" baseline="-25000" dirty="0">
                <a:solidFill>
                  <a:schemeClr val="dk1"/>
                </a:solidFill>
              </a:rPr>
              <a:t>, SPI</a:t>
            </a:r>
            <a:r>
              <a:rPr lang="en-US" sz="2800" dirty="0">
                <a:solidFill>
                  <a:schemeClr val="dk1"/>
                </a:solidFill>
              </a:rPr>
              <a:t> (</a:t>
            </a:r>
            <a:r>
              <a:rPr lang="en-US" sz="4000" dirty="0" err="1">
                <a:solidFill>
                  <a:schemeClr val="dk1"/>
                </a:solidFill>
              </a:rPr>
              <a:t>σ</a:t>
            </a:r>
            <a:r>
              <a:rPr lang="en-US" sz="3200" baseline="-25000" dirty="0" err="1">
                <a:solidFill>
                  <a:schemeClr val="dk1"/>
                </a:solidFill>
              </a:rPr>
              <a:t>Dname</a:t>
            </a:r>
            <a:r>
              <a:rPr lang="en-US" sz="3200" baseline="-25000" dirty="0">
                <a:solidFill>
                  <a:schemeClr val="dk1"/>
                </a:solidFill>
              </a:rPr>
              <a:t>=‘CE’</a:t>
            </a:r>
            <a:r>
              <a:rPr lang="en-US" sz="2800" dirty="0">
                <a:solidFill>
                  <a:schemeClr val="dk1"/>
                </a:solidFill>
              </a:rPr>
              <a:t> (Student      (Department      Academic)))</a:t>
            </a:r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/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Google Shape;812;p33"/>
          <p:cNvSpPr/>
          <p:nvPr/>
        </p:nvSpPr>
        <p:spPr>
          <a:xfrm rot="5400000">
            <a:off x="9492932" y="5181600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12;p33"/>
          <p:cNvSpPr/>
          <p:nvPr/>
        </p:nvSpPr>
        <p:spPr>
          <a:xfrm rot="5400000">
            <a:off x="6856412" y="5181600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4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52728" lvl="4" indent="0">
              <a:buNone/>
            </a:pP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 of students 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their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name 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whose 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guide is </a:t>
            </a:r>
            <a:r>
              <a:rPr lang="en-US" sz="36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 </a:t>
            </a:r>
            <a:r>
              <a:rPr lang="en-US" sz="3600" dirty="0" err="1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A.J.Shah</a:t>
            </a:r>
            <a:r>
              <a:rPr lang="en-US" sz="36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</a:t>
            </a:r>
            <a:r>
              <a:rPr lang="en-US" sz="3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r>
              <a:rPr lang="en-US" sz="3600" dirty="0" smtClean="0">
                <a:solidFill>
                  <a:schemeClr val="dk1"/>
                </a:solidFill>
              </a:rPr>
              <a:t>∏ </a:t>
            </a:r>
            <a:r>
              <a:rPr lang="en-US" sz="2800" i="1" baseline="-25000" dirty="0" err="1">
                <a:solidFill>
                  <a:schemeClr val="dk1"/>
                </a:solidFill>
              </a:rPr>
              <a:t>Sname</a:t>
            </a:r>
            <a:r>
              <a:rPr lang="en-US" sz="2800" i="1" baseline="-25000" dirty="0">
                <a:solidFill>
                  <a:schemeClr val="dk1"/>
                </a:solidFill>
              </a:rPr>
              <a:t>, </a:t>
            </a:r>
            <a:r>
              <a:rPr lang="en-US" sz="2800" i="1" baseline="-25000" dirty="0" err="1" smtClean="0">
                <a:solidFill>
                  <a:schemeClr val="dk1"/>
                </a:solidFill>
              </a:rPr>
              <a:t>Pname</a:t>
            </a:r>
            <a:r>
              <a:rPr lang="el-GR" sz="2800" dirty="0">
                <a:solidFill>
                  <a:schemeClr val="dk1"/>
                </a:solidFill>
              </a:rPr>
              <a:t>(</a:t>
            </a:r>
            <a:r>
              <a:rPr lang="el-GR" sz="4000" dirty="0">
                <a:solidFill>
                  <a:schemeClr val="dk1"/>
                </a:solidFill>
              </a:rPr>
              <a:t>σ</a:t>
            </a:r>
            <a:r>
              <a:rPr lang="en-US" sz="3200" baseline="-25000" dirty="0" err="1">
                <a:solidFill>
                  <a:schemeClr val="dk1"/>
                </a:solidFill>
              </a:rPr>
              <a:t>Fname</a:t>
            </a:r>
            <a:r>
              <a:rPr lang="en-US" sz="3200" baseline="-25000" dirty="0">
                <a:solidFill>
                  <a:schemeClr val="dk1"/>
                </a:solidFill>
              </a:rPr>
              <a:t>=‘</a:t>
            </a:r>
            <a:r>
              <a:rPr lang="en-US" sz="3200" baseline="-25000" dirty="0" err="1">
                <a:solidFill>
                  <a:schemeClr val="dk1"/>
                </a:solidFill>
              </a:rPr>
              <a:t>A.J.Shah</a:t>
            </a:r>
            <a:r>
              <a:rPr lang="en-US" sz="3200" baseline="-25000" dirty="0">
                <a:solidFill>
                  <a:schemeClr val="dk1"/>
                </a:solidFill>
              </a:rPr>
              <a:t>’</a:t>
            </a:r>
            <a:r>
              <a:rPr lang="en-US" sz="2800" dirty="0">
                <a:solidFill>
                  <a:schemeClr val="dk1"/>
                </a:solidFill>
              </a:rPr>
              <a:t> (Student      (Guide      Faculty)))</a:t>
            </a:r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/>
            <a:endParaRPr lang="en-US" sz="2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Google Shape;812;p33"/>
          <p:cNvSpPr/>
          <p:nvPr/>
        </p:nvSpPr>
        <p:spPr>
          <a:xfrm rot="5400000">
            <a:off x="8473651" y="3429000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12;p33"/>
          <p:cNvSpPr/>
          <p:nvPr/>
        </p:nvSpPr>
        <p:spPr>
          <a:xfrm rot="5400000">
            <a:off x="6856517" y="3429000"/>
            <a:ext cx="274320" cy="274320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2578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Consider following schema and represent given statements in relation algebra form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Branch(</a:t>
            </a:r>
            <a:r>
              <a:rPr lang="en-US" b="1" dirty="0" err="1"/>
              <a:t>branch_name,branch_city</a:t>
            </a:r>
            <a:r>
              <a:rPr lang="en-US" b="1" dirty="0" smtClean="0"/>
              <a:t>)</a:t>
            </a:r>
            <a:endParaRPr lang="en-US" dirty="0"/>
          </a:p>
          <a:p>
            <a:pPr lvl="0"/>
            <a:r>
              <a:rPr lang="en-US" b="1" dirty="0"/>
              <a:t>Account(</a:t>
            </a:r>
            <a:r>
              <a:rPr lang="en-US" b="1" dirty="0" err="1"/>
              <a:t>branch_name</a:t>
            </a:r>
            <a:r>
              <a:rPr lang="en-US" b="1" dirty="0"/>
              <a:t>, </a:t>
            </a:r>
            <a:r>
              <a:rPr lang="en-US" b="1" dirty="0" err="1"/>
              <a:t>acc_no</a:t>
            </a:r>
            <a:r>
              <a:rPr lang="en-US" b="1" dirty="0"/>
              <a:t>, balance)</a:t>
            </a:r>
            <a:endParaRPr lang="en-US" dirty="0"/>
          </a:p>
          <a:p>
            <a:pPr lvl="0"/>
            <a:r>
              <a:rPr lang="en-US" b="1" dirty="0"/>
              <a:t>Depositor(</a:t>
            </a:r>
            <a:r>
              <a:rPr lang="en-US" b="1" dirty="0" err="1"/>
              <a:t>customer_name</a:t>
            </a:r>
            <a:r>
              <a:rPr lang="en-US" b="1" dirty="0"/>
              <a:t>, </a:t>
            </a:r>
            <a:r>
              <a:rPr lang="en-US" b="1" dirty="0" err="1"/>
              <a:t>acc_no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 </a:t>
            </a:r>
            <a:r>
              <a:rPr lang="en-US" sz="3600" i="1" dirty="0"/>
              <a:t>Find out list of customer who have account at ‘</a:t>
            </a:r>
            <a:r>
              <a:rPr lang="en-US" sz="3600" i="1" dirty="0" err="1"/>
              <a:t>abc</a:t>
            </a:r>
            <a:r>
              <a:rPr lang="en-US" sz="3600" i="1" dirty="0"/>
              <a:t>’ branch</a:t>
            </a:r>
            <a:r>
              <a:rPr lang="en-US" sz="3600" i="1" dirty="0" smtClean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>
                <a:solidFill>
                  <a:schemeClr val="dk1"/>
                </a:solidFill>
              </a:rPr>
              <a:t>∏ </a:t>
            </a:r>
            <a:r>
              <a:rPr lang="en-US" sz="3600" i="1" baseline="-25000" dirty="0" err="1">
                <a:solidFill>
                  <a:schemeClr val="dk1"/>
                </a:solidFill>
              </a:rPr>
              <a:t>customer_name</a:t>
            </a:r>
            <a:r>
              <a:rPr lang="en-US" sz="3600" dirty="0">
                <a:solidFill>
                  <a:schemeClr val="dk1"/>
                </a:solidFill>
              </a:rPr>
              <a:t>(σ</a:t>
            </a:r>
            <a:r>
              <a:rPr lang="en-US" sz="3600" baseline="-25000" dirty="0">
                <a:solidFill>
                  <a:schemeClr val="dk1"/>
                </a:solidFill>
              </a:rPr>
              <a:t> </a:t>
            </a:r>
            <a:r>
              <a:rPr lang="en-US" sz="3600" i="1" baseline="-25000" dirty="0" err="1">
                <a:solidFill>
                  <a:schemeClr val="dk1"/>
                </a:solidFill>
              </a:rPr>
              <a:t>branch_name</a:t>
            </a:r>
            <a:r>
              <a:rPr lang="en-US" sz="3600" i="1" baseline="-25000" dirty="0">
                <a:solidFill>
                  <a:schemeClr val="dk1"/>
                </a:solidFill>
              </a:rPr>
              <a:t>=‘</a:t>
            </a:r>
            <a:r>
              <a:rPr lang="en-US" sz="3600" i="1" baseline="-25000" dirty="0" err="1">
                <a:solidFill>
                  <a:schemeClr val="dk1"/>
                </a:solidFill>
              </a:rPr>
              <a:t>abc</a:t>
            </a:r>
            <a:r>
              <a:rPr lang="en-US" sz="3600" i="1" baseline="-25000" dirty="0">
                <a:solidFill>
                  <a:schemeClr val="dk1"/>
                </a:solidFill>
              </a:rPr>
              <a:t>’ </a:t>
            </a:r>
            <a:r>
              <a:rPr lang="en-US" sz="3600" dirty="0"/>
              <a:t>(Depositor </a:t>
            </a:r>
            <a:r>
              <a:rPr lang="en-US" sz="3600" b="1" dirty="0"/>
              <a:t>⋈</a:t>
            </a:r>
            <a:r>
              <a:rPr lang="en-US" sz="3600" dirty="0"/>
              <a:t> Account))</a:t>
            </a:r>
          </a:p>
          <a:p>
            <a:endParaRPr lang="en-US" sz="3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i="1" dirty="0" smtClean="0"/>
              <a:t>Find </a:t>
            </a:r>
            <a:r>
              <a:rPr lang="en-US" sz="3200" i="1" dirty="0"/>
              <a:t>out all customer who have an account in ‘Ahmedabad’ city and balance is greater than 10,000.</a:t>
            </a:r>
            <a:endParaRPr lang="en-US" sz="3200" dirty="0"/>
          </a:p>
          <a:p>
            <a:endParaRPr lang="en-US" sz="36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∏ </a:t>
            </a:r>
            <a:r>
              <a:rPr lang="en-US" sz="3600" i="1" baseline="-25000" dirty="0" err="1">
                <a:solidFill>
                  <a:schemeClr val="dk1"/>
                </a:solidFill>
              </a:rPr>
              <a:t>customer_name</a:t>
            </a:r>
            <a:r>
              <a:rPr lang="en-US" sz="3600" dirty="0">
                <a:solidFill>
                  <a:schemeClr val="dk1"/>
                </a:solidFill>
              </a:rPr>
              <a:t>(σ</a:t>
            </a:r>
            <a:r>
              <a:rPr lang="en-US" sz="3600" baseline="-25000" dirty="0">
                <a:solidFill>
                  <a:schemeClr val="dk1"/>
                </a:solidFill>
              </a:rPr>
              <a:t> </a:t>
            </a:r>
            <a:r>
              <a:rPr lang="en-US" sz="3600" baseline="-25000" dirty="0" smtClean="0">
                <a:solidFill>
                  <a:schemeClr val="dk1"/>
                </a:solidFill>
              </a:rPr>
              <a:t>branch.</a:t>
            </a:r>
            <a:r>
              <a:rPr lang="en-US" sz="3600" dirty="0" smtClean="0">
                <a:solidFill>
                  <a:schemeClr val="dk1"/>
                </a:solidFill>
              </a:rPr>
              <a:t> </a:t>
            </a:r>
            <a:r>
              <a:rPr lang="en-US" sz="3600" i="1" baseline="-25000" dirty="0" err="1">
                <a:solidFill>
                  <a:schemeClr val="dk1"/>
                </a:solidFill>
              </a:rPr>
              <a:t>Branch_city</a:t>
            </a:r>
            <a:r>
              <a:rPr lang="en-US" sz="3600" i="1" baseline="-25000">
                <a:solidFill>
                  <a:schemeClr val="dk1"/>
                </a:solidFill>
              </a:rPr>
              <a:t>= </a:t>
            </a:r>
            <a:r>
              <a:rPr lang="en-US" sz="3600" i="1" baseline="-25000" smtClean="0">
                <a:solidFill>
                  <a:schemeClr val="dk1"/>
                </a:solidFill>
              </a:rPr>
              <a:t>‘</a:t>
            </a:r>
            <a:r>
              <a:rPr lang="en-US" sz="3600" i="1" baseline="-25000" smtClean="0">
                <a:solidFill>
                  <a:schemeClr val="dk1"/>
                </a:solidFill>
              </a:rPr>
              <a:t>Ahmedabad</a:t>
            </a:r>
            <a:r>
              <a:rPr lang="en-US" sz="3600" i="1" baseline="-25000" smtClean="0">
                <a:solidFill>
                  <a:schemeClr val="dk1"/>
                </a:solidFill>
              </a:rPr>
              <a:t>’</a:t>
            </a:r>
            <a:r>
              <a:rPr lang="en-US" sz="3600" i="1" baseline="-25000" smtClean="0">
                <a:solidFill>
                  <a:schemeClr val="dk1"/>
                </a:solidFill>
              </a:rPr>
              <a:t> </a:t>
            </a:r>
            <a:r>
              <a:rPr lang="en-US" sz="3600" dirty="0" smtClean="0"/>
              <a:t>Λ </a:t>
            </a:r>
            <a:r>
              <a:rPr lang="en-US" sz="3600" dirty="0">
                <a:solidFill>
                  <a:schemeClr val="dk1"/>
                </a:solidFill>
              </a:rPr>
              <a:t>σ</a:t>
            </a:r>
            <a:r>
              <a:rPr lang="en-US" sz="3600" baseline="-25000" dirty="0">
                <a:solidFill>
                  <a:schemeClr val="dk1"/>
                </a:solidFill>
              </a:rPr>
              <a:t> </a:t>
            </a:r>
            <a:r>
              <a:rPr lang="en-US" sz="3600" baseline="-25000" dirty="0" smtClean="0">
                <a:solidFill>
                  <a:schemeClr val="dk1"/>
                </a:solidFill>
              </a:rPr>
              <a:t> </a:t>
            </a:r>
            <a:r>
              <a:rPr lang="en-US" sz="3600" baseline="-25000" dirty="0" err="1" smtClean="0">
                <a:solidFill>
                  <a:schemeClr val="dk1"/>
                </a:solidFill>
              </a:rPr>
              <a:t>account.balance</a:t>
            </a:r>
            <a:r>
              <a:rPr lang="en-US" sz="3600" baseline="-25000" dirty="0" smtClean="0">
                <a:solidFill>
                  <a:schemeClr val="dk1"/>
                </a:solidFill>
              </a:rPr>
              <a:t>&gt;10000  </a:t>
            </a:r>
            <a:r>
              <a:rPr lang="en-US" sz="3600" dirty="0" smtClean="0"/>
              <a:t>(Branch </a:t>
            </a:r>
            <a:r>
              <a:rPr lang="en-US" sz="3600" b="1" dirty="0"/>
              <a:t>⋈</a:t>
            </a:r>
            <a:r>
              <a:rPr lang="en-US" sz="3600" dirty="0"/>
              <a:t> Account </a:t>
            </a:r>
            <a:r>
              <a:rPr lang="en-US" sz="3600" b="1" dirty="0"/>
              <a:t>⋈</a:t>
            </a:r>
            <a:r>
              <a:rPr lang="en-US" sz="3600" dirty="0"/>
              <a:t> Depositor))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 </a:t>
            </a:r>
            <a:r>
              <a:rPr lang="en-US" sz="3200" i="1" dirty="0"/>
              <a:t>find out list of all branch name with their maximum balance</a:t>
            </a:r>
            <a:r>
              <a:rPr lang="en-US" sz="3200" i="1" dirty="0" smtClean="0"/>
              <a:t>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solidFill>
                  <a:schemeClr val="dk1"/>
                </a:solidFill>
              </a:rPr>
              <a:t>∏ </a:t>
            </a:r>
            <a:r>
              <a:rPr lang="en-US" sz="3200" i="1" baseline="-25000" dirty="0" err="1" smtClean="0">
                <a:solidFill>
                  <a:schemeClr val="dk1"/>
                </a:solidFill>
              </a:rPr>
              <a:t>branch_name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smtClean="0">
                <a:solidFill>
                  <a:schemeClr val="dk1"/>
                </a:solidFill>
              </a:rPr>
              <a:t>G</a:t>
            </a:r>
            <a:r>
              <a:rPr lang="en-US" sz="3200" baseline="-25000" dirty="0" smtClean="0">
                <a:solidFill>
                  <a:schemeClr val="dk1"/>
                </a:solidFill>
              </a:rPr>
              <a:t> </a:t>
            </a:r>
            <a:r>
              <a:rPr lang="en-US" sz="3200" i="1" baseline="-25000" dirty="0">
                <a:solidFill>
                  <a:schemeClr val="dk1"/>
                </a:solidFill>
              </a:rPr>
              <a:t>max (balance</a:t>
            </a:r>
            <a:r>
              <a:rPr lang="en-US" sz="3200" i="1" baseline="-25000" dirty="0" smtClean="0">
                <a:solidFill>
                  <a:schemeClr val="dk1"/>
                </a:solidFill>
              </a:rPr>
              <a:t>)</a:t>
            </a:r>
            <a:r>
              <a:rPr lang="en-US" sz="3200" dirty="0"/>
              <a:t> (Account)</a:t>
            </a:r>
          </a:p>
          <a:p>
            <a:endParaRPr lang="en-US" sz="3200" i="1" baseline="-25000" dirty="0">
              <a:solidFill>
                <a:schemeClr val="dk1"/>
              </a:solidFill>
              <a:sym typeface="Roboto Condensed"/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236450"/>
              </p:ext>
            </p:extLst>
          </p:nvPr>
        </p:nvGraphicFramePr>
        <p:xfrm>
          <a:off x="608012" y="304800"/>
          <a:ext cx="10820400" cy="630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/>
                <a:gridCol w="5410200"/>
              </a:tblGrid>
              <a:tr h="574887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Open Source</a:t>
                      </a:r>
                      <a:endParaRPr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Commercial DBMS</a:t>
                      </a:r>
                      <a:endParaRPr sz="2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  <a:tr h="872913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DBMS, which is available in the market at free of cost.</a:t>
                      </a:r>
                      <a:endParaRPr sz="3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DBMS, which is available in the market at a certain price.</a:t>
                      </a:r>
                      <a:endParaRPr sz="3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The code of open source DBMS product can be viewed, shared or modified by the community.</a:t>
                      </a:r>
                      <a:endParaRPr sz="3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The code of commercial DBMS product can not be view, share or modify by the community.</a:t>
                      </a:r>
                      <a:endParaRPr sz="3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There are chances of malfunctioning with code as source code is open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The security is high and code is not accessible to unauthorized person.</a:t>
                      </a:r>
                      <a:endParaRPr sz="3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Examples: MySQL, MongoDB, SQLite 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etc</a:t>
                      </a:r>
                      <a:endParaRPr sz="3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Examples: Microsoft SQL Server, IBM Db2 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Roboto Condensed"/>
                          <a:sym typeface="Roboto Condensed"/>
                        </a:rPr>
                        <a:t>etc</a:t>
                      </a:r>
                      <a:endParaRPr sz="32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Symbol: σ (Sigma)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Notation: σ </a:t>
            </a:r>
            <a:r>
              <a:rPr lang="en-US" sz="3600" i="1" baseline="-25000" dirty="0"/>
              <a:t>condition</a:t>
            </a:r>
            <a:r>
              <a:rPr lang="en-US" sz="3600" dirty="0"/>
              <a:t> (Relation)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Operation: </a:t>
            </a:r>
            <a:r>
              <a:rPr lang="en-US" sz="3600" b="1" dirty="0">
                <a:solidFill>
                  <a:schemeClr val="accent6"/>
                </a:solidFill>
              </a:rPr>
              <a:t>Selects tuples </a:t>
            </a:r>
            <a:r>
              <a:rPr lang="en-US" sz="3600" dirty="0"/>
              <a:t>from a relation that </a:t>
            </a:r>
            <a:r>
              <a:rPr lang="en-US" sz="3600" b="1" dirty="0">
                <a:solidFill>
                  <a:schemeClr val="accent6"/>
                </a:solidFill>
              </a:rPr>
              <a:t>satisfy a given condition</a:t>
            </a:r>
            <a:r>
              <a:rPr lang="en-US" sz="36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Operators:  =, &lt;&gt;, &lt;, &gt;, &lt;=, &gt;=, Λ </a:t>
            </a:r>
            <a:r>
              <a:rPr lang="en-US" sz="3600" dirty="0">
                <a:solidFill>
                  <a:srgbClr val="8F8F8F"/>
                </a:solidFill>
              </a:rPr>
              <a:t>(AND)</a:t>
            </a:r>
            <a:r>
              <a:rPr lang="en-US" sz="3600" dirty="0"/>
              <a:t>, V </a:t>
            </a:r>
            <a:r>
              <a:rPr lang="en-US" sz="3600" dirty="0">
                <a:solidFill>
                  <a:srgbClr val="8F8F8F"/>
                </a:solidFill>
              </a:rPr>
              <a:t>(OR)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</a:t>
            </a:r>
            <a:r>
              <a:rPr lang="en-US" sz="48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students who </a:t>
            </a:r>
            <a:r>
              <a:rPr lang="en-US" sz="48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belongs to “CE” Branch</a:t>
            </a:r>
            <a:r>
              <a:rPr lang="en-US" sz="4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smtClean="0"/>
              <a:t>Student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Google Shape;583;p18"/>
          <p:cNvGraphicFramePr/>
          <p:nvPr>
            <p:extLst>
              <p:ext uri="{D42A27DB-BD31-4B8C-83A1-F6EECF244321}">
                <p14:modId xmlns:p14="http://schemas.microsoft.com/office/powerpoint/2010/main" val="1863786689"/>
              </p:ext>
            </p:extLst>
          </p:nvPr>
        </p:nvGraphicFramePr>
        <p:xfrm>
          <a:off x="3656012" y="2286000"/>
          <a:ext cx="5562600" cy="3209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/>
                <a:gridCol w="1524000"/>
                <a:gridCol w="1676400"/>
                <a:gridCol w="838200"/>
              </a:tblGrid>
              <a:tr h="64936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u="none" dirty="0">
                          <a:solidFill>
                            <a:schemeClr val="dk1"/>
                          </a:solidFill>
                          <a:latin typeface="+mj-lt"/>
                        </a:rPr>
                        <a:t>RollNo</a:t>
                      </a:r>
                      <a:endParaRPr sz="3600" b="0" u="none" dirty="0">
                        <a:solidFill>
                          <a:schemeClr val="dk1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  <a:latin typeface="+mj-lt"/>
                        </a:rPr>
                        <a:t>Name</a:t>
                      </a:r>
                      <a:endParaRPr sz="3600" b="1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chemeClr val="dk1"/>
                          </a:solidFill>
                          <a:latin typeface="+mj-lt"/>
                        </a:rPr>
                        <a:t>Branch</a:t>
                      </a:r>
                      <a:endParaRPr sz="3600" b="1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dirty="0" smtClean="0">
                          <a:solidFill>
                            <a:schemeClr val="dk1"/>
                          </a:solidFill>
                          <a:latin typeface="+mj-lt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 sz="3600" b="0" dirty="0">
                        <a:solidFill>
                          <a:schemeClr val="dk1"/>
                        </a:solidFill>
                        <a:latin typeface="+mj-lt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8E8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>
                          <a:latin typeface="+mj-lt"/>
                        </a:rPr>
                        <a:t>101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latin typeface="+mj-lt"/>
                        </a:rPr>
                        <a:t>Raju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latin typeface="+mj-lt"/>
                        </a:rPr>
                        <a:t>CE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8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102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Mitesh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ME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9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103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Nilesh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Cl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9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4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104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Meet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CE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smtClean="0">
                          <a:latin typeface="+mj-lt"/>
                        </a:rPr>
                        <a:t>9</a:t>
                      </a:r>
                      <a:endParaRPr sz="3600" dirty="0">
                        <a:latin typeface="+mj-lt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Google Shape;535;p15"/>
          <p:cNvGraphicFramePr/>
          <p:nvPr>
            <p:extLst>
              <p:ext uri="{D42A27DB-BD31-4B8C-83A1-F6EECF244321}">
                <p14:modId xmlns:p14="http://schemas.microsoft.com/office/powerpoint/2010/main" val="2186728038"/>
              </p:ext>
            </p:extLst>
          </p:nvPr>
        </p:nvGraphicFramePr>
        <p:xfrm>
          <a:off x="4494212" y="1676400"/>
          <a:ext cx="5257800" cy="701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/>
              </a:tblGrid>
              <a:tr h="28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0" dirty="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lang="en-US" sz="4000" b="0" baseline="-25000" dirty="0">
                          <a:solidFill>
                            <a:schemeClr val="dk1"/>
                          </a:solidFill>
                        </a:rPr>
                        <a:t>Branch=‘CE’</a:t>
                      </a:r>
                      <a:r>
                        <a:rPr lang="en-US" sz="4000" b="0" dirty="0">
                          <a:solidFill>
                            <a:schemeClr val="dk1"/>
                          </a:solidFill>
                        </a:rPr>
                        <a:t> (Student)</a:t>
                      </a:r>
                      <a:endParaRPr sz="4000" b="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71800"/>
            <a:ext cx="5753100" cy="305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</a:t>
            </a:r>
            <a:r>
              <a:rPr lang="en-US" sz="44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students who  </a:t>
            </a:r>
            <a:r>
              <a:rPr lang="en-US" sz="44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belongs to “CE” Branch </a:t>
            </a:r>
            <a:r>
              <a:rPr lang="en-US" sz="4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</a:t>
            </a:r>
            <a:r>
              <a:rPr lang="en-US" sz="44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having SPI more than 8</a:t>
            </a:r>
            <a:r>
              <a:rPr lang="en-US" sz="44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3581400"/>
            <a:ext cx="5105400" cy="209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0212" y="2438400"/>
            <a:ext cx="5017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l-GR" sz="4400" dirty="0">
                <a:solidFill>
                  <a:schemeClr val="dk1"/>
                </a:solidFill>
              </a:rPr>
              <a:t>σ</a:t>
            </a:r>
            <a:r>
              <a:rPr lang="en-US" sz="3600" i="1" baseline="-25000" dirty="0">
                <a:solidFill>
                  <a:schemeClr val="dk1"/>
                </a:solidFill>
              </a:rPr>
              <a:t>Branch=‘CE’ </a:t>
            </a:r>
            <a:r>
              <a:rPr lang="el-GR" sz="3600" i="1" baseline="-25000" dirty="0">
                <a:solidFill>
                  <a:schemeClr val="dk1"/>
                </a:solidFill>
              </a:rPr>
              <a:t>Λ </a:t>
            </a:r>
            <a:r>
              <a:rPr lang="en-US" sz="3600" i="1" baseline="-25000" dirty="0">
                <a:solidFill>
                  <a:schemeClr val="dk1"/>
                </a:solidFill>
              </a:rPr>
              <a:t>SPI&gt;8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200" dirty="0">
                <a:solidFill>
                  <a:schemeClr val="dk1"/>
                </a:solidFill>
              </a:rPr>
              <a:t>(Student)</a:t>
            </a:r>
            <a:endParaRPr lang="en-US" sz="3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255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5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</a:t>
            </a:r>
            <a:r>
              <a:rPr lang="en-US" sz="54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students who  </a:t>
            </a:r>
            <a:r>
              <a:rPr lang="en-US" sz="54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belongs to either “CI” or “ME” Branch</a:t>
            </a:r>
            <a:r>
              <a:rPr lang="en-US" sz="54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it-IT" sz="6000" dirty="0">
                <a:solidFill>
                  <a:schemeClr val="dk1"/>
                </a:solidFill>
              </a:rPr>
              <a:t>σ</a:t>
            </a:r>
            <a:r>
              <a:rPr lang="it-IT" sz="4800" i="1" baseline="-25000" dirty="0">
                <a:solidFill>
                  <a:schemeClr val="dk1"/>
                </a:solidFill>
              </a:rPr>
              <a:t>Branch</a:t>
            </a:r>
            <a:r>
              <a:rPr lang="it-IT" sz="4800" i="1" baseline="-25000" dirty="0" smtClean="0">
                <a:solidFill>
                  <a:schemeClr val="dk1"/>
                </a:solidFill>
              </a:rPr>
              <a:t>=‘Cl’ </a:t>
            </a:r>
            <a:r>
              <a:rPr lang="it-IT" sz="4800" i="1" baseline="-25000" dirty="0">
                <a:solidFill>
                  <a:schemeClr val="dk1"/>
                </a:solidFill>
              </a:rPr>
              <a:t>V Branch=‘ME’</a:t>
            </a:r>
            <a:r>
              <a:rPr lang="it-IT" sz="4800" dirty="0">
                <a:solidFill>
                  <a:schemeClr val="dk1"/>
                </a:solidFill>
              </a:rPr>
              <a:t> </a:t>
            </a:r>
            <a:r>
              <a:rPr lang="it-IT" sz="4400" dirty="0">
                <a:solidFill>
                  <a:schemeClr val="dk1"/>
                </a:solidFill>
              </a:rPr>
              <a:t>(Student)</a:t>
            </a:r>
            <a:endParaRPr lang="it-IT" sz="44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buNone/>
            </a:pPr>
            <a:r>
              <a:rPr lang="en-US" sz="4400" b="1" dirty="0"/>
              <a:t>Output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3810000"/>
            <a:ext cx="512455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4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2561</TotalTime>
  <Words>1571</Words>
  <Application>Microsoft Office PowerPoint</Application>
  <PresentationFormat>Custom</PresentationFormat>
  <Paragraphs>546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Flow</vt:lpstr>
      <vt:lpstr>Database Management System  Subject Code: 3130703</vt:lpstr>
      <vt:lpstr>PowerPoint Presentation</vt:lpstr>
      <vt:lpstr>Introduction of RELATIONAL ALGEBRA …</vt:lpstr>
      <vt:lpstr>Relational Algebra divided in various groups</vt:lpstr>
      <vt:lpstr>Selection Operator</vt:lpstr>
      <vt:lpstr>Display the detail of students who belongs to “CE” Branch.</vt:lpstr>
      <vt:lpstr>PowerPoint Presentation</vt:lpstr>
      <vt:lpstr>Display the detail of students who  belongs to “CE” Branch and having SPI more than 8.</vt:lpstr>
      <vt:lpstr>Display the detail of students who  belongs to either “CI” or “ME” Branch.</vt:lpstr>
      <vt:lpstr>Display the detail of students those  SPI between 7 and 9.</vt:lpstr>
      <vt:lpstr>PowerPoint Presentation</vt:lpstr>
      <vt:lpstr>Projection Operator</vt:lpstr>
      <vt:lpstr>Display RollNo, Name and Branch of all students.</vt:lpstr>
      <vt:lpstr>Display Name and SPI of all students. </vt:lpstr>
      <vt:lpstr>Combined Projection &amp; Selection Operation</vt:lpstr>
      <vt:lpstr>Display RollNo, Name, Branch and             Branch =“ME”  students.</vt:lpstr>
      <vt:lpstr>Display Name, Branch and SPI of  students whose SPI is more than 8.</vt:lpstr>
      <vt:lpstr>Display Name, Branch and SPI of  students who belongs to “CE” Branch and SPI is more than 7.</vt:lpstr>
      <vt:lpstr>Display Name, Branch and SPI of  students who belongs to “CE” Branch and SPI is more than 7.</vt:lpstr>
      <vt:lpstr>Display Name of students along with their Branch who belong to either “ME” Branch or “CI” Branch.</vt:lpstr>
      <vt:lpstr>Display Name of students along with their Branch who belong to either “ME” Branch or “CI” Branch.</vt:lpstr>
      <vt:lpstr>Rename Operator</vt:lpstr>
      <vt:lpstr>Rename table</vt:lpstr>
      <vt:lpstr>Person</vt:lpstr>
      <vt:lpstr>PowerPoint Presentation</vt:lpstr>
      <vt:lpstr>Rename table and attributes both</vt:lpstr>
      <vt:lpstr>PowerPoint Presentation</vt:lpstr>
      <vt:lpstr>Aggregate Functions</vt:lpstr>
      <vt:lpstr>PowerPoint Presentation</vt:lpstr>
      <vt:lpstr>PowerPoint Presentation</vt:lpstr>
      <vt:lpstr>PowerPoint Presentation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Cartesian Product(✕)</vt:lpstr>
      <vt:lpstr>output</vt:lpstr>
      <vt:lpstr>Division Operator</vt:lpstr>
      <vt:lpstr>Relational Algebra Operations Division Operator</vt:lpstr>
      <vt:lpstr>PowerPoint Presentation</vt:lpstr>
      <vt:lpstr>Write down relational algebra for the following tables/relations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</dc:title>
  <dc:creator>Civil HOD</dc:creator>
  <cp:lastModifiedBy>Amit</cp:lastModifiedBy>
  <cp:revision>631</cp:revision>
  <dcterms:created xsi:type="dcterms:W3CDTF">2019-07-03T02:11:43Z</dcterms:created>
  <dcterms:modified xsi:type="dcterms:W3CDTF">2023-09-27T03:01:14Z</dcterms:modified>
</cp:coreProperties>
</file>