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0"/>
  </p:notesMasterIdLst>
  <p:sldIdLst>
    <p:sldId id="256" r:id="rId2"/>
    <p:sldId id="537" r:id="rId3"/>
    <p:sldId id="607" r:id="rId4"/>
    <p:sldId id="608" r:id="rId5"/>
    <p:sldId id="614" r:id="rId6"/>
    <p:sldId id="606" r:id="rId7"/>
    <p:sldId id="615" r:id="rId8"/>
    <p:sldId id="669" r:id="rId9"/>
    <p:sldId id="609" r:id="rId10"/>
    <p:sldId id="670" r:id="rId11"/>
    <p:sldId id="671" r:id="rId12"/>
    <p:sldId id="672" r:id="rId13"/>
    <p:sldId id="673" r:id="rId14"/>
    <p:sldId id="674" r:id="rId15"/>
    <p:sldId id="676" r:id="rId16"/>
    <p:sldId id="677" r:id="rId17"/>
    <p:sldId id="675" r:id="rId18"/>
    <p:sldId id="678" r:id="rId19"/>
    <p:sldId id="679" r:id="rId20"/>
    <p:sldId id="681" r:id="rId21"/>
    <p:sldId id="690" r:id="rId22"/>
    <p:sldId id="689" r:id="rId23"/>
    <p:sldId id="691" r:id="rId24"/>
    <p:sldId id="692" r:id="rId25"/>
    <p:sldId id="610" r:id="rId26"/>
    <p:sldId id="611" r:id="rId27"/>
    <p:sldId id="694" r:id="rId28"/>
    <p:sldId id="695" r:id="rId29"/>
    <p:sldId id="616" r:id="rId30"/>
    <p:sldId id="635" r:id="rId31"/>
    <p:sldId id="636" r:id="rId32"/>
    <p:sldId id="693" r:id="rId33"/>
    <p:sldId id="617" r:id="rId34"/>
    <p:sldId id="637" r:id="rId35"/>
    <p:sldId id="619" r:id="rId36"/>
    <p:sldId id="622" r:id="rId37"/>
    <p:sldId id="623" r:id="rId38"/>
    <p:sldId id="628" r:id="rId39"/>
    <p:sldId id="629" r:id="rId40"/>
    <p:sldId id="630" r:id="rId41"/>
    <p:sldId id="631" r:id="rId42"/>
    <p:sldId id="632" r:id="rId43"/>
    <p:sldId id="638" r:id="rId44"/>
    <p:sldId id="633" r:id="rId45"/>
    <p:sldId id="650" r:id="rId46"/>
    <p:sldId id="651" r:id="rId47"/>
    <p:sldId id="640" r:id="rId48"/>
    <p:sldId id="659" r:id="rId49"/>
    <p:sldId id="660" r:id="rId50"/>
    <p:sldId id="661" r:id="rId51"/>
    <p:sldId id="663" r:id="rId52"/>
    <p:sldId id="664" r:id="rId53"/>
    <p:sldId id="667" r:id="rId54"/>
    <p:sldId id="665" r:id="rId55"/>
    <p:sldId id="666" r:id="rId56"/>
    <p:sldId id="668" r:id="rId57"/>
    <p:sldId id="655" r:id="rId58"/>
    <p:sldId id="658" r:id="rId59"/>
    <p:sldId id="657" r:id="rId60"/>
    <p:sldId id="682" r:id="rId61"/>
    <p:sldId id="686" r:id="rId62"/>
    <p:sldId id="697" r:id="rId63"/>
    <p:sldId id="687" r:id="rId64"/>
    <p:sldId id="685" r:id="rId65"/>
    <p:sldId id="698" r:id="rId66"/>
    <p:sldId id="688" r:id="rId67"/>
    <p:sldId id="699" r:id="rId68"/>
    <p:sldId id="382" r:id="rId6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011" autoAdjust="0"/>
  </p:normalViewPr>
  <p:slideViewPr>
    <p:cSldViewPr>
      <p:cViewPr>
        <p:scale>
          <a:sx n="80" d="100"/>
          <a:sy n="80" d="100"/>
        </p:scale>
        <p:origin x="-749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BB2D-4EB7-4538-BA29-694DD778CBBF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2E3B-C601-4ABA-8811-1B0ECC5A8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6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6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1F6-66B8-4AF6-8114-60A18607DB60}" type="datetime1">
              <a:rPr lang="en-US" smtClean="0"/>
              <a:t>11/11/2023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B18-4EEA-4655-9097-673E76603D46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024E-4E58-4FE7-93CA-711BB0BE524F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953D-C791-4AFA-B1DB-8BF6E7F892C1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8C7-B5BF-439D-88E4-12A9CC7799B5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967E-4A77-4E16-8BD3-8CE978433D2D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60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1724-09C8-4737-A1C6-ADB33B6F70CC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6C0-3047-4624-A80E-252FD7288D4A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4662-AA0B-442B-BFA9-4B56460179B5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CB9-A797-4C41-B5D3-3FC510C08A57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176999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9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416-57F1-4967-A292-BF99D1C66A7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3"/>
            <a:ext cx="812588" cy="365125"/>
          </a:xfrm>
        </p:spPr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8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2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048F5-CC24-4BD2-9ACF-A228744C5ED7}" type="datetime1">
              <a:rPr lang="en-US" smtClean="0"/>
              <a:t>11/11/2023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3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3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219200"/>
            <a:ext cx="10360501" cy="2057400"/>
          </a:xfrm>
        </p:spPr>
        <p:txBody>
          <a:bodyPr>
            <a:noAutofit/>
          </a:bodyPr>
          <a:lstStyle/>
          <a:p>
            <a:pPr algn="l"/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Database Management System</a:t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Subject Code: 3130703</a:t>
            </a:r>
            <a:endParaRPr lang="en-US" sz="4000" b="0" dirty="0">
              <a:solidFill>
                <a:srgbClr val="7030A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429000"/>
            <a:ext cx="11173090" cy="2921000"/>
          </a:xfrm>
        </p:spPr>
        <p:txBody>
          <a:bodyPr>
            <a:noAutofit/>
          </a:bodyPr>
          <a:lstStyle/>
          <a:p>
            <a:pPr algn="r"/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Prof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US" sz="2800" b="0" cap="none" dirty="0" err="1">
                <a:solidFill>
                  <a:schemeClr val="tx1"/>
                </a:solidFill>
                <a:cs typeface="Times New Roman" pitchFamily="18" charset="0"/>
              </a:rPr>
              <a:t>Amit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0" cap="none" dirty="0" err="1" smtClean="0">
                <a:solidFill>
                  <a:schemeClr val="tx1"/>
                </a:solidFill>
                <a:cs typeface="Times New Roman" pitchFamily="18" charset="0"/>
              </a:rPr>
              <a:t>Vyas</a:t>
            </a:r>
            <a:endParaRPr lang="en-US" sz="2800" b="0" cap="none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Department of Computer Engineering</a:t>
            </a:r>
            <a:endParaRPr lang="en-US" sz="2800" dirty="0">
              <a:cs typeface="Times New Roman" pitchFamily="18" charset="0"/>
            </a:endParaRPr>
          </a:p>
          <a:p>
            <a:pPr algn="l"/>
            <a:r>
              <a:rPr lang="en-US" sz="2800" dirty="0" smtClean="0">
                <a:cs typeface="Times New Roman" pitchFamily="18" charset="0"/>
              </a:rPr>
              <a:t>V.V.P. Engineering College</a:t>
            </a:r>
            <a:endParaRPr lang="en-US" sz="2800" b="0" cap="none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V.V.P Engineering College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3" y="4073109"/>
            <a:ext cx="210894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b="1" dirty="0"/>
              <a:t>Disk access is the predominant (major) cost, since disk access is slow as compared to in-memory operation</a:t>
            </a:r>
            <a:r>
              <a:rPr lang="en-US" sz="4000" dirty="0"/>
              <a:t>.   </a:t>
            </a:r>
            <a:endParaRPr lang="en-US" sz="4000" dirty="0" smtClean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40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b="1" dirty="0"/>
              <a:t>Cost to write a block is greater than cost to read a block </a:t>
            </a:r>
            <a:r>
              <a:rPr lang="en-US" sz="4000" dirty="0"/>
              <a:t>because data is read back after being written to ensure that the write was successful.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Symbol: </a:t>
            </a:r>
            <a:r>
              <a:rPr lang="en-US" sz="4800" dirty="0"/>
              <a:t>σ</a:t>
            </a:r>
            <a:r>
              <a:rPr lang="en-US" sz="3200" dirty="0"/>
              <a:t> (Sigma)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Notation: </a:t>
            </a:r>
            <a:r>
              <a:rPr lang="en-US" sz="4800" dirty="0"/>
              <a:t>σ </a:t>
            </a:r>
            <a:r>
              <a:rPr lang="en-US" sz="4800" i="1" baseline="-25000" dirty="0"/>
              <a:t>condition</a:t>
            </a:r>
            <a:r>
              <a:rPr lang="en-US" sz="4800" dirty="0"/>
              <a:t> </a:t>
            </a:r>
            <a:r>
              <a:rPr lang="en-US" sz="3200" dirty="0"/>
              <a:t>(Relation)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Operation: </a:t>
            </a:r>
            <a:r>
              <a:rPr lang="en-US" sz="3200" b="1" dirty="0">
                <a:solidFill>
                  <a:schemeClr val="accent6"/>
                </a:solidFill>
              </a:rPr>
              <a:t>Selects tuples </a:t>
            </a:r>
            <a:r>
              <a:rPr lang="en-US" sz="3200" dirty="0"/>
              <a:t>from a relation that </a:t>
            </a:r>
            <a:r>
              <a:rPr lang="en-US" sz="3200" b="1" dirty="0">
                <a:solidFill>
                  <a:schemeClr val="accent6"/>
                </a:solidFill>
              </a:rPr>
              <a:t>satisfy a given condition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Operators:  =, &lt;&gt;, &lt;, &gt;, &lt;=, &gt;=, Λ </a:t>
            </a:r>
            <a:r>
              <a:rPr lang="en-US" sz="3200" dirty="0">
                <a:solidFill>
                  <a:srgbClr val="8F8F8F"/>
                </a:solidFill>
              </a:rPr>
              <a:t>(AND)</a:t>
            </a:r>
            <a:r>
              <a:rPr lang="en-US" sz="3200" dirty="0"/>
              <a:t>, V </a:t>
            </a:r>
            <a:r>
              <a:rPr lang="en-US" sz="3200" dirty="0">
                <a:solidFill>
                  <a:srgbClr val="8F8F8F"/>
                </a:solidFill>
              </a:rPr>
              <a:t>(OR)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students </a:t>
            </a:r>
            <a:r>
              <a:rPr lang="en-US" sz="44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belongs to “CE” Branch</a:t>
            </a:r>
            <a:r>
              <a:rPr lang="en-US" sz="4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80655"/>
              </p:ext>
            </p:extLst>
          </p:nvPr>
        </p:nvGraphicFramePr>
        <p:xfrm>
          <a:off x="684212" y="2133600"/>
          <a:ext cx="518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Roll.No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SPI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Raju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Mitesh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Nilesh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981200"/>
            <a:ext cx="488550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oogle Shape;535;p15"/>
          <p:cNvGraphicFramePr/>
          <p:nvPr>
            <p:extLst>
              <p:ext uri="{D42A27DB-BD31-4B8C-83A1-F6EECF244321}">
                <p14:modId xmlns:p14="http://schemas.microsoft.com/office/powerpoint/2010/main" val="2521198816"/>
              </p:ext>
            </p:extLst>
          </p:nvPr>
        </p:nvGraphicFramePr>
        <p:xfrm>
          <a:off x="6246812" y="5105400"/>
          <a:ext cx="5257800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0" dirty="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US" sz="4000" b="0" baseline="-25000" dirty="0">
                          <a:solidFill>
                            <a:schemeClr val="dk1"/>
                          </a:solidFill>
                        </a:rPr>
                        <a:t>Branch=‘CE’</a:t>
                      </a:r>
                      <a:r>
                        <a:rPr lang="en-US" sz="4000" b="0" dirty="0">
                          <a:solidFill>
                            <a:schemeClr val="dk1"/>
                          </a:solidFill>
                        </a:rPr>
                        <a:t> (Student)</a:t>
                      </a:r>
                      <a:endParaRPr sz="4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1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65113" lvl="0" indent="-265113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Linear search (A1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It </a:t>
            </a:r>
            <a:r>
              <a:rPr lang="en-US" sz="3600" b="1" dirty="0"/>
              <a:t>scans each blocks </a:t>
            </a:r>
            <a:r>
              <a:rPr lang="en-US" sz="3600" dirty="0"/>
              <a:t>and </a:t>
            </a:r>
            <a:r>
              <a:rPr lang="en-US" sz="3600" b="1" dirty="0"/>
              <a:t>tests all records </a:t>
            </a:r>
            <a:r>
              <a:rPr lang="en-US" sz="3600" dirty="0"/>
              <a:t>to see whether they </a:t>
            </a:r>
            <a:r>
              <a:rPr lang="en-US" sz="3600" b="1" dirty="0"/>
              <a:t>satisfy the selection condition</a:t>
            </a:r>
            <a:r>
              <a:rPr lang="en-US" sz="36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Cost of linear search (worst case) = </a:t>
            </a:r>
            <a:r>
              <a:rPr lang="en-US" sz="3600" b="1" dirty="0" err="1"/>
              <a:t>br</a:t>
            </a:r>
            <a:endParaRPr lang="en-US" sz="3600" b="1" dirty="0"/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600" dirty="0"/>
              <a:t>		</a:t>
            </a:r>
            <a:r>
              <a:rPr lang="en-US" sz="3600" b="1" dirty="0" err="1"/>
              <a:t>br</a:t>
            </a:r>
            <a:r>
              <a:rPr lang="en-US" sz="3600" b="1" dirty="0"/>
              <a:t> </a:t>
            </a:r>
            <a:r>
              <a:rPr lang="en-US" sz="3600" dirty="0"/>
              <a:t> denotes number of blocks containing records from relation r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609600"/>
            <a:ext cx="10969943" cy="5715000"/>
          </a:xfrm>
        </p:spPr>
        <p:txBody>
          <a:bodyPr>
            <a:normAutofit fontScale="92500"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If the </a:t>
            </a:r>
            <a:r>
              <a:rPr lang="en-US" sz="4000" b="1" dirty="0"/>
              <a:t>selection condition is there </a:t>
            </a:r>
            <a:r>
              <a:rPr lang="en-US" sz="4000" b="1" dirty="0">
                <a:solidFill>
                  <a:srgbClr val="FF0000"/>
                </a:solidFill>
              </a:rPr>
              <a:t>on a (primary) </a:t>
            </a:r>
            <a:r>
              <a:rPr lang="en-US" sz="4000" b="1" dirty="0"/>
              <a:t>key attribute</a:t>
            </a:r>
            <a:r>
              <a:rPr lang="en-US" sz="4000" dirty="0"/>
              <a:t>, then </a:t>
            </a:r>
            <a:r>
              <a:rPr lang="en-US" sz="4000" b="1" dirty="0"/>
              <a:t>system can stop searching if the required record is found</a:t>
            </a:r>
            <a:r>
              <a:rPr lang="en-US" sz="40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4000" dirty="0"/>
              <a:t>cost of linear search (best case) = (</a:t>
            </a:r>
            <a:r>
              <a:rPr lang="en-US" sz="4000" dirty="0" err="1"/>
              <a:t>br</a:t>
            </a:r>
            <a:r>
              <a:rPr lang="en-US" sz="4000" dirty="0"/>
              <a:t> /2</a:t>
            </a:r>
            <a:r>
              <a:rPr lang="en-US" sz="4000" dirty="0" smtClean="0"/>
              <a:t>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endParaRPr lang="en-US" sz="4000" dirty="0"/>
          </a:p>
          <a:p>
            <a:pPr marL="0" lvl="0" indent="0" algn="just">
              <a:buNone/>
            </a:pPr>
            <a:r>
              <a:rPr lang="en-US" sz="4000" dirty="0" smtClean="0"/>
              <a:t>If </a:t>
            </a:r>
            <a:r>
              <a:rPr lang="en-US" sz="4000" dirty="0"/>
              <a:t>the </a:t>
            </a:r>
            <a:r>
              <a:rPr lang="en-US" sz="4000" b="1" dirty="0"/>
              <a:t>selection is </a:t>
            </a:r>
            <a:r>
              <a:rPr lang="en-US" sz="4000" b="1" dirty="0">
                <a:solidFill>
                  <a:srgbClr val="FF0000"/>
                </a:solidFill>
              </a:rPr>
              <a:t>on non (primary</a:t>
            </a:r>
            <a:r>
              <a:rPr lang="en-US" sz="4000" b="1" dirty="0"/>
              <a:t>) key</a:t>
            </a:r>
            <a:r>
              <a:rPr lang="en-US" sz="4000" dirty="0"/>
              <a:t> attribute then </a:t>
            </a:r>
            <a:r>
              <a:rPr lang="en-US" sz="4000" b="1" dirty="0"/>
              <a:t>multiple block may contains required records</a:t>
            </a:r>
            <a:r>
              <a:rPr lang="en-US" sz="4000" dirty="0"/>
              <a:t>, then </a:t>
            </a:r>
            <a:r>
              <a:rPr lang="en-US" sz="4000" b="1" dirty="0"/>
              <a:t>the</a:t>
            </a:r>
            <a:r>
              <a:rPr lang="en-US" sz="4000" dirty="0"/>
              <a:t> </a:t>
            </a:r>
            <a:r>
              <a:rPr lang="en-US" sz="4000" b="1" dirty="0"/>
              <a:t>cost of scanning such blocks need to be added to the cost estimate</a:t>
            </a:r>
            <a:r>
              <a:rPr lang="en-US" sz="4000" dirty="0"/>
              <a:t>.</a:t>
            </a:r>
          </a:p>
          <a:p>
            <a:pPr algn="just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14400"/>
            <a:ext cx="10969943" cy="5410200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we search an element or value in a given array by traversing the array from the starting, till the desired element or </a:t>
            </a:r>
            <a:r>
              <a:rPr lang="en-US" sz="4400" b="1" dirty="0"/>
              <a:t>value is found. It compares the </a:t>
            </a:r>
            <a:r>
              <a:rPr lang="en-US" sz="4400" dirty="0"/>
              <a:t>element to be </a:t>
            </a:r>
            <a:r>
              <a:rPr lang="en-US" sz="4400" b="1" dirty="0"/>
              <a:t>searched with all the elements </a:t>
            </a:r>
            <a:r>
              <a:rPr lang="en-US" sz="4400" dirty="0"/>
              <a:t>present in the array and when the element is matched successfully, 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r>
              <a:rPr lang="en-US" sz="3600" dirty="0"/>
              <a:t>it returns the index of the element in the array, else it </a:t>
            </a:r>
            <a:r>
              <a:rPr lang="en-US" sz="3600" b="1" dirty="0"/>
              <a:t>return -1</a:t>
            </a:r>
            <a:r>
              <a:rPr lang="en-US" sz="3600" b="1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Linear Search is applied on </a:t>
            </a:r>
            <a:r>
              <a:rPr lang="en-US" sz="3600" b="1" dirty="0"/>
              <a:t>unsorted or unordered lists,</a:t>
            </a:r>
            <a:r>
              <a:rPr lang="en-US" sz="3600" dirty="0"/>
              <a:t> when there are fewer elements in a list.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962400"/>
            <a:ext cx="8229600" cy="1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GB" dirty="0"/>
              <a:t>Binary search (A2)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6482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Generally, this algorithm is used if </a:t>
            </a:r>
            <a:r>
              <a:rPr lang="en-US" sz="3600" b="1" dirty="0"/>
              <a:t>selection is an equality comparison on the (primary) key attribute and file (relation) is ordered (sorted) on (primary) key attribute</a:t>
            </a:r>
            <a:r>
              <a:rPr lang="en-US" sz="36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Worst case: cost </a:t>
            </a:r>
            <a:r>
              <a:rPr lang="en-US" sz="3600" dirty="0"/>
              <a:t>of binary search = </a:t>
            </a:r>
            <a:r>
              <a:rPr lang="en-US" sz="3600" b="1" dirty="0"/>
              <a:t>[log2(</a:t>
            </a:r>
            <a:r>
              <a:rPr lang="en-US" sz="3600" b="1" dirty="0" err="1"/>
              <a:t>br</a:t>
            </a:r>
            <a:r>
              <a:rPr lang="en-US" sz="3600" b="1" dirty="0"/>
              <a:t>)]</a:t>
            </a: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Best case: if find a </a:t>
            </a:r>
            <a:r>
              <a:rPr lang="en-US" sz="3600" b="1" dirty="0" smtClean="0"/>
              <a:t>index O(1</a:t>
            </a:r>
            <a:r>
              <a:rPr lang="en-US" sz="3600" b="1" dirty="0"/>
              <a:t>)</a:t>
            </a:r>
            <a:endParaRPr lang="en-US" sz="3600" b="1" dirty="0" smtClean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This </a:t>
            </a:r>
            <a:r>
              <a:rPr lang="en-US" sz="3600" dirty="0"/>
              <a:t>algorithm is </a:t>
            </a:r>
            <a:r>
              <a:rPr lang="en-US" sz="3600" b="1" dirty="0"/>
              <a:t>faster than linear search </a:t>
            </a:r>
            <a:r>
              <a:rPr lang="en-US" sz="3600" dirty="0"/>
              <a:t>algorithm.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648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dirty="0"/>
              <a:t>Binary Search is used with sorted array or </a:t>
            </a:r>
            <a:r>
              <a:rPr lang="en-US" sz="3600" b="1" dirty="0" smtClean="0"/>
              <a:t>list.</a:t>
            </a:r>
            <a:endParaRPr lang="en-US" sz="3600" b="1" dirty="0"/>
          </a:p>
          <a:p>
            <a:pPr marL="0" indent="0" algn="just">
              <a:buNone/>
            </a:pPr>
            <a:r>
              <a:rPr lang="en-US" sz="3600" dirty="0" smtClean="0"/>
              <a:t>1. We </a:t>
            </a:r>
            <a:r>
              <a:rPr lang="en-US" sz="3600" dirty="0"/>
              <a:t>start by comparing the element to be searched with the element in the middle of the list/array</a:t>
            </a:r>
            <a:r>
              <a:rPr lang="en-US" sz="3600" dirty="0" smtClean="0"/>
              <a:t>.</a:t>
            </a:r>
          </a:p>
          <a:p>
            <a:pPr marL="0" indent="0" algn="just">
              <a:buNone/>
            </a:pPr>
            <a:r>
              <a:rPr lang="en-US" sz="3600" dirty="0" smtClean="0"/>
              <a:t> </a:t>
            </a:r>
            <a:r>
              <a:rPr lang="en-US" sz="3600" dirty="0"/>
              <a:t>2. If we get a match, we return the index of the middle element</a:t>
            </a:r>
            <a:r>
              <a:rPr lang="en-US" sz="3600" dirty="0" smtClean="0"/>
              <a:t>.</a:t>
            </a:r>
          </a:p>
          <a:p>
            <a:pPr marL="0" indent="0" algn="just">
              <a:buNone/>
            </a:pPr>
            <a:r>
              <a:rPr lang="en-US" sz="3600" dirty="0" smtClean="0"/>
              <a:t> </a:t>
            </a:r>
            <a:r>
              <a:rPr lang="en-US" sz="3600" dirty="0"/>
              <a:t>3. If we do not get a match, we check whether the element to be searched is less or greater than in value than the middle element.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762000"/>
            <a:ext cx="6829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6212" y="3059668"/>
            <a:ext cx="5786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mid = (beg + end)/2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4267200"/>
            <a:ext cx="8915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So, in the </a:t>
            </a:r>
            <a:r>
              <a:rPr lang="en-US" sz="3200" b="1" dirty="0"/>
              <a:t>given array -</a:t>
            </a:r>
          </a:p>
          <a:p>
            <a:r>
              <a:rPr lang="en-US" sz="3200" b="1" dirty="0"/>
              <a:t>beg</a:t>
            </a:r>
            <a:r>
              <a:rPr lang="en-US" sz="3200" dirty="0"/>
              <a:t> = 0</a:t>
            </a:r>
          </a:p>
          <a:p>
            <a:r>
              <a:rPr lang="en-US" sz="3200" b="1" dirty="0"/>
              <a:t>end</a:t>
            </a:r>
            <a:r>
              <a:rPr lang="en-US" sz="3200" dirty="0"/>
              <a:t> = 8</a:t>
            </a:r>
          </a:p>
          <a:p>
            <a:r>
              <a:rPr lang="en-US" sz="3200" b="1" dirty="0"/>
              <a:t>mid</a:t>
            </a:r>
            <a:r>
              <a:rPr lang="en-US" sz="3200" dirty="0"/>
              <a:t> = (0 + 8)/2 = 4. So, 4 is the mid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4688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 smtClean="0"/>
              <a:t>UNIT:5</a:t>
            </a:r>
          </a:p>
          <a:p>
            <a:pPr marL="0" indent="0" algn="just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5400" dirty="0"/>
              <a:t>Query </a:t>
            </a:r>
            <a:r>
              <a:rPr lang="en-US" sz="5400" dirty="0" smtClean="0"/>
              <a:t>Processing &amp; Optimization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201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609600"/>
            <a:ext cx="10363200" cy="625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7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 dirty="0">
                <a:solidFill>
                  <a:srgbClr val="FF0000"/>
                </a:solidFill>
              </a:rPr>
              <a:t>Query optimization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</a:rPr>
              <a:t>It is a </a:t>
            </a:r>
            <a:r>
              <a:rPr lang="en-US" sz="3600" b="1" dirty="0">
                <a:solidFill>
                  <a:schemeClr val="tx1"/>
                </a:solidFill>
              </a:rPr>
              <a:t>process of selecting the most efficient query evaluation plan from the available possible plans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(balance less than 2500)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2209800"/>
            <a:ext cx="2458425" cy="228599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12" y="2057400"/>
            <a:ext cx="1815150" cy="2285990"/>
          </a:xfrm>
          <a:prstGeom prst="rect">
            <a:avLst/>
          </a:prstGeom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2057400"/>
            <a:ext cx="6934200" cy="441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b="1" dirty="0"/>
              <a:t>Exhaustive</a:t>
            </a:r>
            <a:r>
              <a:rPr lang="en-US" sz="3200" dirty="0"/>
              <a:t> Search Optimization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b="1" dirty="0"/>
              <a:t>Generates all possible query plans </a:t>
            </a:r>
            <a:r>
              <a:rPr lang="en-US" sz="3200" dirty="0"/>
              <a:t>and then the </a:t>
            </a:r>
            <a:r>
              <a:rPr lang="en-US" sz="3200" b="1" dirty="0"/>
              <a:t>best plan is selected</a:t>
            </a:r>
            <a:r>
              <a:rPr lang="en-US" sz="32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200" b="1" dirty="0" smtClean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b="1" dirty="0" smtClean="0"/>
              <a:t>Heuristic</a:t>
            </a:r>
            <a:r>
              <a:rPr lang="en-US" sz="3200" dirty="0" smtClean="0"/>
              <a:t> </a:t>
            </a:r>
            <a:r>
              <a:rPr lang="en-US" sz="3200" dirty="0"/>
              <a:t>Based Optimization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Heuristic </a:t>
            </a:r>
            <a:r>
              <a:rPr lang="en-US" sz="3200" b="1" dirty="0"/>
              <a:t>based optimization uses rule-based optimization approaches </a:t>
            </a:r>
            <a:r>
              <a:rPr lang="en-US" sz="3200" dirty="0"/>
              <a:t>for query optimization.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219200"/>
            <a:ext cx="10969943" cy="5105400"/>
          </a:xfrm>
        </p:spPr>
        <p:txBody>
          <a:bodyPr>
            <a:normAutofit/>
          </a:bodyPr>
          <a:lstStyle/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Font typeface="Wingdings 2"/>
              <a:buChar char="⮩"/>
            </a:pPr>
            <a:r>
              <a:rPr lang="en-US" sz="3200" b="1" dirty="0"/>
              <a:t>Performs select and project operations before join operations</a:t>
            </a:r>
            <a:r>
              <a:rPr lang="en-US" sz="3200" dirty="0"/>
              <a:t>. This is done by moving the select and project operations down the query tree. This reduces the number of tuples available for join.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endParaRPr lang="en-US" sz="3200" b="1" dirty="0" smtClean="0"/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b="1" dirty="0" smtClean="0"/>
              <a:t>Avoid </a:t>
            </a:r>
            <a:r>
              <a:rPr lang="en-US" sz="3200" b="1" dirty="0"/>
              <a:t>cross-product operation </a:t>
            </a:r>
            <a:r>
              <a:rPr lang="en-US" sz="3200" dirty="0"/>
              <a:t>because they result in very large-sized intermediate tables.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This </a:t>
            </a:r>
            <a:r>
              <a:rPr lang="en-US" sz="3200" b="1" dirty="0"/>
              <a:t>algorithms do not necessarily produce the best query plan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524000"/>
            <a:ext cx="10969943" cy="4800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600" dirty="0"/>
              <a:t>evaluating an expression that </a:t>
            </a:r>
            <a:r>
              <a:rPr lang="en-US" sz="3600" b="1" dirty="0"/>
              <a:t>carries multiple operations in it</a:t>
            </a:r>
            <a:r>
              <a:rPr lang="en-US" sz="3600" dirty="0"/>
              <a:t>, we can perform the computation of </a:t>
            </a:r>
            <a:r>
              <a:rPr lang="en-US" sz="3600" b="1" dirty="0"/>
              <a:t>each operation one by one. However, in the query processing system</a:t>
            </a:r>
            <a:r>
              <a:rPr lang="en-US" sz="3600" dirty="0"/>
              <a:t>, we use two methods for evaluating an expression carrying multiple operations. </a:t>
            </a:r>
            <a:r>
              <a:rPr lang="en-US" sz="3600" dirty="0" smtClean="0"/>
              <a:t>These </a:t>
            </a:r>
            <a:r>
              <a:rPr lang="en-US" sz="3600" dirty="0"/>
              <a:t>methods are: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600" dirty="0"/>
              <a:t>Materialization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600" dirty="0"/>
              <a:t>Pipelining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04851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Materialization</a:t>
            </a: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200"/>
            <a:ext cx="11199973" cy="5334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4400" dirty="0"/>
              <a:t>Materialization is an </a:t>
            </a:r>
            <a:r>
              <a:rPr lang="en-US" sz="4400" b="1" dirty="0"/>
              <a:t>easy approach for evaluating multiple operations </a:t>
            </a:r>
            <a:r>
              <a:rPr lang="en-US" sz="4400" dirty="0"/>
              <a:t>of the given query and </a:t>
            </a:r>
            <a:r>
              <a:rPr lang="en-US" sz="4400" b="1" dirty="0"/>
              <a:t>storing the results in the temporary relations. </a:t>
            </a:r>
            <a:endParaRPr lang="en-US" sz="4400" b="1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4400" dirty="0" smtClean="0"/>
              <a:t>The </a:t>
            </a:r>
            <a:r>
              <a:rPr lang="en-US" sz="4400" dirty="0"/>
              <a:t>result can be the output of any join condition, selection condition, and many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143000"/>
            <a:ext cx="10969943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It is similar to the </a:t>
            </a:r>
            <a:r>
              <a:rPr lang="en-US" sz="4000" b="1" dirty="0"/>
              <a:t>cache memory </a:t>
            </a:r>
            <a:r>
              <a:rPr lang="en-US" sz="4000" dirty="0"/>
              <a:t>where the searched </a:t>
            </a:r>
            <a:r>
              <a:rPr lang="en-US" sz="4000" b="1" dirty="0"/>
              <a:t>data get settled temporarily</a:t>
            </a:r>
            <a:r>
              <a:rPr lang="en-US" sz="4000" dirty="0"/>
              <a:t>. </a:t>
            </a:r>
            <a:r>
              <a:rPr lang="en-US" sz="4000" dirty="0"/>
              <a:t>But, it leads to a drawback of producing a high number of temporary files. It makes the query-evaluation less efficient.</a:t>
            </a:r>
          </a:p>
          <a:p>
            <a:pPr marL="0" indent="0" algn="just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295400"/>
            <a:ext cx="10969943" cy="5029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In the operator tree, we begin from the lowest-level operations (at the bottom of the tree) in the expression</a:t>
            </a:r>
            <a:r>
              <a:rPr lang="en-US" sz="3600" dirty="0" smtClean="0"/>
              <a:t>.</a:t>
            </a:r>
            <a:r>
              <a:rPr lang="en-US" sz="3600" dirty="0"/>
              <a:t> </a:t>
            </a:r>
            <a:endParaRPr lang="en-US" sz="3600" dirty="0" smtClean="0"/>
          </a:p>
          <a:p>
            <a:pPr algn="just"/>
            <a:r>
              <a:rPr lang="en-US" sz="3600" dirty="0"/>
              <a:t> </a:t>
            </a:r>
            <a:r>
              <a:rPr lang="en-US" sz="3600" b="1" dirty="0"/>
              <a:t>For example,</a:t>
            </a:r>
            <a:r>
              <a:rPr lang="en-US" sz="3600" dirty="0"/>
              <a:t> suppose we want to fetch the name of the student as 'John' from the 'Student' relation.</a:t>
            </a:r>
            <a:br>
              <a:rPr lang="en-US" sz="3600" dirty="0"/>
            </a:br>
            <a:r>
              <a:rPr lang="en-US" sz="3600" dirty="0"/>
              <a:t>The relation expression will be:</a:t>
            </a:r>
            <a:br>
              <a:rPr lang="en-US" sz="3600" dirty="0"/>
            </a:br>
            <a:r>
              <a:rPr lang="en-US" sz="3600" b="1" dirty="0"/>
              <a:t>σ </a:t>
            </a:r>
            <a:r>
              <a:rPr lang="en-US" sz="3600" b="1" baseline="-25000" dirty="0"/>
              <a:t>name= "John"</a:t>
            </a:r>
            <a:r>
              <a:rPr lang="en-US" sz="3600" b="1" dirty="0"/>
              <a:t> (Student)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66751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219200"/>
            <a:ext cx="10969943" cy="510540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In </a:t>
            </a:r>
            <a:r>
              <a:rPr lang="en-US" sz="3600" dirty="0" smtClean="0"/>
              <a:t>this approach, </a:t>
            </a:r>
            <a:r>
              <a:rPr lang="en-US" sz="3600" b="1" dirty="0" smtClean="0"/>
              <a:t>after evaluating one operation</a:t>
            </a:r>
            <a:r>
              <a:rPr lang="en-US" sz="3600" dirty="0" smtClean="0"/>
              <a:t>, its output is </a:t>
            </a:r>
            <a:r>
              <a:rPr lang="en-US" sz="3600" b="1" dirty="0" smtClean="0"/>
              <a:t>passed on to the next </a:t>
            </a:r>
            <a:r>
              <a:rPr lang="en-US" sz="3600" dirty="0" smtClean="0"/>
              <a:t>operation, and the </a:t>
            </a:r>
            <a:r>
              <a:rPr lang="en-US" sz="3600" b="1" dirty="0" smtClean="0"/>
              <a:t>chain continues </a:t>
            </a:r>
            <a:r>
              <a:rPr lang="en-US" sz="3600" dirty="0" smtClean="0"/>
              <a:t>till all the relational operations are evaluated thoroughly. </a:t>
            </a:r>
            <a:endParaRPr lang="en-US" sz="3600" dirty="0" smtClean="0"/>
          </a:p>
          <a:p>
            <a:pPr algn="just"/>
            <a:r>
              <a:rPr lang="en-US" sz="3600" b="1" dirty="0"/>
              <a:t>Pipelining </a:t>
            </a:r>
            <a:r>
              <a:rPr lang="en-US" sz="3600" dirty="0"/>
              <a:t>helps in improving the efficiency of the query-evaluation by </a:t>
            </a:r>
            <a:r>
              <a:rPr lang="en-US" sz="3600" b="1" dirty="0"/>
              <a:t>decreasing the production of a number of temporary files. </a:t>
            </a:r>
            <a:r>
              <a:rPr lang="en-US" sz="3600" dirty="0"/>
              <a:t>Actually, we reduce the construction of the temporary files by merging the multiple operations into a pipeline..</a:t>
            </a:r>
          </a:p>
          <a:p>
            <a:pPr algn="just"/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                               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B0F0"/>
                </a:solidFill>
              </a:rPr>
              <a:t>Query Processing</a:t>
            </a:r>
            <a:r>
              <a:rPr lang="en-US" sz="7200" b="1" dirty="0" smtClean="0">
                <a:solidFill>
                  <a:srgbClr val="00B0F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524000"/>
            <a:ext cx="11199973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Scan:  </a:t>
            </a:r>
            <a:r>
              <a:rPr lang="en-US" sz="3200" dirty="0" smtClean="0"/>
              <a:t>reads the language tokens such as </a:t>
            </a:r>
            <a:r>
              <a:rPr lang="en-US" sz="3200" b="1" dirty="0" smtClean="0"/>
              <a:t>SQL keywords, relation names in the text of the query.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marL="0" indent="0" algn="just">
              <a:buNone/>
            </a:pPr>
            <a:r>
              <a:rPr lang="en-US" sz="3200" b="1" dirty="0" smtClean="0"/>
              <a:t>Parser: </a:t>
            </a:r>
            <a:r>
              <a:rPr lang="en-US" sz="3200" dirty="0" smtClean="0"/>
              <a:t>it is check the query syntax to verify it is as per the syntax rules of the query language.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b="1" dirty="0" smtClean="0"/>
              <a:t>Validate: </a:t>
            </a:r>
            <a:r>
              <a:rPr lang="en-US" sz="3200" dirty="0" smtClean="0"/>
              <a:t>The query must be validated by checking that all attributes and relation names are valid in schema of particular database being queried by query.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600" dirty="0" smtClean="0"/>
              <a:t>Thus</a:t>
            </a:r>
            <a:r>
              <a:rPr lang="en-US" sz="3600" dirty="0"/>
              <a:t>, there is </a:t>
            </a:r>
            <a:r>
              <a:rPr lang="en-US" sz="3600" b="1" dirty="0"/>
              <a:t>no requirement of storing a temporary </a:t>
            </a:r>
            <a:r>
              <a:rPr lang="en-US" sz="3600" dirty="0"/>
              <a:t>relation in pipelining. Such an advantage of pipelining makes it a better approach as compared to the approach used in the materialization method. </a:t>
            </a:r>
            <a:endParaRPr lang="en-US" sz="3600" dirty="0" smtClean="0"/>
          </a:p>
          <a:p>
            <a:pPr algn="just">
              <a:buFont typeface="Wingdings" pitchFamily="2" charset="2"/>
              <a:buChar char="ü"/>
            </a:pPr>
            <a:endParaRPr lang="en-US" sz="3600" dirty="0"/>
          </a:p>
          <a:p>
            <a:pPr algn="just">
              <a:buFont typeface="Wingdings" pitchFamily="2" charset="2"/>
              <a:buChar char="ü"/>
            </a:pPr>
            <a:r>
              <a:rPr lang="en-US" sz="3600" dirty="0"/>
              <a:t>Even </a:t>
            </a:r>
            <a:r>
              <a:rPr lang="en-US" sz="3600" b="1" dirty="0"/>
              <a:t>the costs of both approaches can have subsequent differences in-between</a:t>
            </a:r>
            <a:r>
              <a:rPr lang="en-US" sz="3600" dirty="0"/>
              <a:t>. But, both approaches perform the best role in different cases. Thus, both ways are feasible at their place.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4" y="838200"/>
            <a:ext cx="89725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699519"/>
              </p:ext>
            </p:extLst>
          </p:nvPr>
        </p:nvGraphicFramePr>
        <p:xfrm>
          <a:off x="1141412" y="457200"/>
          <a:ext cx="9601200" cy="6217920"/>
        </p:xfrm>
        <a:graphic>
          <a:graphicData uri="http://schemas.openxmlformats.org/drawingml/2006/table">
            <a:tbl>
              <a:tblPr/>
              <a:tblGrid>
                <a:gridCol w="4800600"/>
                <a:gridCol w="4800600"/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Pipelining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Materialization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 modern approach to evaluate multiple operations.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 traditional approach to evaluate multiple operations.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does not use any temporary relations for storing the results of the evaluated operations.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uses temporary relations for storing the results of the evaluated operations. So, it needs more temporary files and I/O.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 more efficient way of query evaluation as it quickly generates the results.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less efficient as it takes time to generate the query results.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Poor performance if trashing occurs.</a:t>
                      </a:r>
                      <a:endParaRPr lang="en-US" sz="28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 trashing occurs in materialization</a:t>
                      </a:r>
                      <a:endParaRPr lang="en-US" sz="28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</a:rPr>
              <a:t>Demand-driven </a:t>
            </a:r>
            <a:r>
              <a:rPr lang="en-US" sz="4000" dirty="0" smtClean="0">
                <a:solidFill>
                  <a:srgbClr val="FF0000"/>
                </a:solidFill>
              </a:rPr>
              <a:t>Pipeline: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/>
              <a:t>the system repeatedly makes tuples request from the operation, which is at the top of the pipeline.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/>
              <a:t>In case, the inputs of the operation are not pipelined, then we compute the next returning tuples from the input relations only. </a:t>
            </a:r>
          </a:p>
          <a:p>
            <a:pPr algn="just">
              <a:buFont typeface="Wingdings" pitchFamily="2" charset="2"/>
              <a:buChar char="ü"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14400"/>
            <a:ext cx="10969943" cy="541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/>
              <a:t>Producer-driven Pipeline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operations </a:t>
            </a:r>
            <a:r>
              <a:rPr lang="en-US" sz="3600" b="1" dirty="0"/>
              <a:t>do not wait for </a:t>
            </a:r>
            <a:r>
              <a:rPr lang="en-US" sz="3600" dirty="0"/>
              <a:t>the system request for producing the tuples. Instead, the operations are eager to produce such tuples.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/>
              <a:t>In the producer-driven pipeline, it models each operation as a separate thread or process within the system. Here, the system gets a stream of tuples from its pipelined inputs and finally generates or produces a stream of tuples for its output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 smtClean="0"/>
              <a:t>Demand vs Producer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88591"/>
              </p:ext>
            </p:extLst>
          </p:nvPr>
        </p:nvGraphicFramePr>
        <p:xfrm>
          <a:off x="609600" y="1935163"/>
          <a:ext cx="10969626" cy="35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Demand-driven Pipeline</a:t>
                      </a:r>
                    </a:p>
                  </a:txBody>
                  <a:tcPr marL="112110" marR="112110" marT="112110" marB="1121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Producer-driven Pipeline</a:t>
                      </a:r>
                    </a:p>
                  </a:txBody>
                  <a:tcPr marL="112110" marR="112110" marT="112110" marB="11211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similar to pulling data up from the top of an operation tree.</a:t>
                      </a:r>
                    </a:p>
                  </a:txBody>
                  <a:tcPr marL="74740" marR="74740" marT="74740" marB="747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similar to pushing data up from the below of an operation tree.</a:t>
                      </a:r>
                    </a:p>
                  </a:txBody>
                  <a:tcPr marL="74740" marR="74740" marT="74740" marB="7474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Tuples are generated in a lazy manner.</a:t>
                      </a:r>
                    </a:p>
                  </a:txBody>
                  <a:tcPr marL="74740" marR="74740" marT="74740" marB="747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Tuples are eagerly generated.</a:t>
                      </a:r>
                    </a:p>
                  </a:txBody>
                  <a:tcPr marL="74740" marR="74740" marT="74740" marB="7474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easy to implement.</a:t>
                      </a:r>
                    </a:p>
                  </a:txBody>
                  <a:tcPr marL="74740" marR="74740" marT="74740" marB="747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not so easy to implement a producer-driven pipeline.</a:t>
                      </a:r>
                    </a:p>
                  </a:txBody>
                  <a:tcPr marL="74740" marR="74740" marT="74740" marB="7474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most commonly used for evaluating an expression.</a:t>
                      </a:r>
                    </a:p>
                  </a:txBody>
                  <a:tcPr marL="74740" marR="74740" marT="74740" marB="747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It is typical so rarely used in the systems. But, it is good for systems such as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parallel processing systems.</a:t>
                      </a:r>
                    </a:p>
                  </a:txBody>
                  <a:tcPr marL="74740" marR="74740" marT="74740" marB="7474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972312"/>
          </a:xfrm>
        </p:spPr>
        <p:txBody>
          <a:bodyPr/>
          <a:lstStyle/>
          <a:p>
            <a:r>
              <a:rPr lang="en-US" sz="5400" b="1" dirty="0" smtClean="0"/>
              <a:t>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935480"/>
            <a:ext cx="10969943" cy="461772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/>
              <a:t>Query </a:t>
            </a:r>
            <a:r>
              <a:rPr lang="en-US" sz="4000" b="1" dirty="0"/>
              <a:t>optimization </a:t>
            </a:r>
            <a:r>
              <a:rPr lang="en-US" sz="4000" dirty="0"/>
              <a:t>is the process of selecting the most efficient </a:t>
            </a:r>
            <a:r>
              <a:rPr lang="en-US" sz="4000" dirty="0" smtClean="0"/>
              <a:t>query-evaluation plan </a:t>
            </a:r>
            <a:r>
              <a:rPr lang="en-US" sz="4000" dirty="0"/>
              <a:t>from among the many strategies usually possible for processing a </a:t>
            </a:r>
            <a:r>
              <a:rPr lang="en-US" sz="4000" dirty="0" smtClean="0"/>
              <a:t>given query</a:t>
            </a:r>
            <a:r>
              <a:rPr lang="en-US" sz="4000" dirty="0"/>
              <a:t>, especially if the query is complex. </a:t>
            </a:r>
            <a:endParaRPr lang="en-US" sz="4000" dirty="0" smtClean="0"/>
          </a:p>
          <a:p>
            <a:pPr algn="just"/>
            <a:r>
              <a:rPr lang="en-US" sz="4000" dirty="0" smtClean="0"/>
              <a:t>We </a:t>
            </a:r>
            <a:r>
              <a:rPr lang="en-US" sz="4000" dirty="0"/>
              <a:t>do not expect users to write </a:t>
            </a:r>
            <a:r>
              <a:rPr lang="en-US" sz="4000" dirty="0" smtClean="0"/>
              <a:t>their queries </a:t>
            </a:r>
            <a:r>
              <a:rPr lang="en-US" sz="4000" dirty="0"/>
              <a:t>so that they can be processed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Find the name of all customers who have account at any branch located in Pune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Πcustomer</a:t>
            </a:r>
            <a:r>
              <a:rPr lang="en-US" sz="3200" dirty="0" smtClean="0"/>
              <a:t>-name  (</a:t>
            </a:r>
            <a:r>
              <a:rPr lang="en-US" sz="3200" b="1" dirty="0" smtClean="0"/>
              <a:t>σ </a:t>
            </a:r>
            <a:r>
              <a:rPr lang="en-US" sz="3200" dirty="0" smtClean="0"/>
              <a:t>branch-city</a:t>
            </a:r>
            <a:r>
              <a:rPr lang="en-US" sz="3200" dirty="0"/>
              <a:t>=”</a:t>
            </a:r>
            <a:r>
              <a:rPr lang="en-US" sz="3200" dirty="0" err="1"/>
              <a:t>pune</a:t>
            </a:r>
            <a:r>
              <a:rPr lang="en-US" sz="3200" dirty="0"/>
              <a:t>”	(branch    (</a:t>
            </a:r>
            <a:r>
              <a:rPr lang="en-US" sz="3200" dirty="0" smtClean="0"/>
              <a:t>account     depositor</a:t>
            </a:r>
            <a:r>
              <a:rPr lang="en-US" sz="3200" dirty="0"/>
              <a:t>)))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above query may be written as </a:t>
            </a:r>
            <a:r>
              <a:rPr lang="en-US" sz="3200" dirty="0" smtClean="0"/>
              <a:t>below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Πcustomer</a:t>
            </a:r>
            <a:r>
              <a:rPr lang="en-US" sz="3200" dirty="0"/>
              <a:t>-name  </a:t>
            </a:r>
            <a:r>
              <a:rPr lang="en-US" sz="3200" dirty="0" smtClean="0"/>
              <a:t>(</a:t>
            </a:r>
            <a:r>
              <a:rPr lang="en-US" sz="3200" b="1" dirty="0" smtClean="0"/>
              <a:t>σ </a:t>
            </a:r>
            <a:r>
              <a:rPr lang="en-US" sz="3200" dirty="0" smtClean="0"/>
              <a:t>branch-city</a:t>
            </a:r>
            <a:r>
              <a:rPr lang="en-US" sz="3200" dirty="0"/>
              <a:t>=”</a:t>
            </a:r>
            <a:r>
              <a:rPr lang="en-US" sz="3200" dirty="0" err="1"/>
              <a:t>pune</a:t>
            </a:r>
            <a:r>
              <a:rPr lang="en-US" sz="3200" dirty="0"/>
              <a:t>”   (branch)    (account      depositor))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Google Shape;1259;p20"/>
          <p:cNvSpPr/>
          <p:nvPr/>
        </p:nvSpPr>
        <p:spPr>
          <a:xfrm rot="5400000">
            <a:off x="2513012" y="25908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59;p20"/>
          <p:cNvSpPr/>
          <p:nvPr/>
        </p:nvSpPr>
        <p:spPr>
          <a:xfrm rot="5400000">
            <a:off x="2425699" y="48006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609600"/>
            <a:ext cx="11199973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In the second algebra expression the size of intermediate result is smaller than first because it will only contain the records of </a:t>
            </a:r>
            <a:r>
              <a:rPr lang="en-US" sz="3600" dirty="0" err="1"/>
              <a:t>pune</a:t>
            </a:r>
            <a:r>
              <a:rPr lang="en-US" sz="3600" dirty="0"/>
              <a:t> branch city. Final result of both the expression is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971800"/>
            <a:ext cx="8432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Pictorial representation of equivalences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58" y="1600200"/>
            <a:ext cx="683768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3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Query Processing in DB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2" y="762000"/>
            <a:ext cx="10744199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74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6600" dirty="0" smtClean="0">
                <a:solidFill>
                  <a:srgbClr val="5C2321"/>
                </a:solidFill>
              </a:rPr>
              <a:t>Transformation </a:t>
            </a:r>
            <a:r>
              <a:rPr lang="en-GB" sz="6600" dirty="0">
                <a:solidFill>
                  <a:srgbClr val="5C2321"/>
                </a:solidFill>
              </a:rPr>
              <a:t>of relational expressions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143000"/>
            <a:ext cx="10969943" cy="5181600"/>
          </a:xfrm>
        </p:spPr>
        <p:txBody>
          <a:bodyPr/>
          <a:lstStyle/>
          <a:p>
            <a:pPr lvl="0"/>
            <a:r>
              <a:rPr lang="en-US" sz="3200" dirty="0"/>
              <a:t>Two relational algebra expressions are said to be </a:t>
            </a:r>
            <a:r>
              <a:rPr lang="en-US" sz="3200" b="1" dirty="0"/>
              <a:t>equivalent if the two expressions generate the same set of tuples</a:t>
            </a:r>
            <a:r>
              <a:rPr lang="en-US" sz="3200" dirty="0" smtClean="0"/>
              <a:t>.  ( Balance is less than 2500)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4000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-US" sz="4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l-GR" sz="4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3200" i="1" baseline="-25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lang="en-GB" sz="4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32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l-GR" sz="4000" dirty="0" smtClean="0">
                <a:solidFill>
                  <a:schemeClr val="dk1"/>
                </a:solidFill>
              </a:rPr>
              <a:t>σ</a:t>
            </a:r>
            <a:r>
              <a:rPr lang="en-GB" sz="3200" baseline="-25000" dirty="0" smtClean="0">
                <a:solidFill>
                  <a:schemeClr val="dk1"/>
                </a:solidFill>
              </a:rPr>
              <a:t>Balance&lt;2500</a:t>
            </a:r>
            <a:r>
              <a:rPr lang="en-GB" sz="2800" dirty="0" smtClean="0">
                <a:solidFill>
                  <a:schemeClr val="dk1"/>
                </a:solidFill>
              </a:rPr>
              <a:t>(Account)       (Customer)</a:t>
            </a:r>
            <a:r>
              <a:rPr lang="en-GB" sz="28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03913"/>
              </p:ext>
            </p:extLst>
          </p:nvPr>
        </p:nvGraphicFramePr>
        <p:xfrm>
          <a:off x="912812" y="4419600"/>
          <a:ext cx="2895600" cy="2057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875"/>
                <a:gridCol w="851225"/>
                <a:gridCol w="119950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A02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A03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Jay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A04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Ram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3610"/>
              </p:ext>
            </p:extLst>
          </p:nvPr>
        </p:nvGraphicFramePr>
        <p:xfrm>
          <a:off x="4113212" y="4495800"/>
          <a:ext cx="1815150" cy="2057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1225"/>
                <a:gridCol w="963925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Balance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A01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A02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A03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A04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Google Shape;1259;p20"/>
          <p:cNvSpPr/>
          <p:nvPr/>
        </p:nvSpPr>
        <p:spPr>
          <a:xfrm rot="5400000">
            <a:off x="6094412" y="344043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89012" y="3690610"/>
            <a:ext cx="7606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l-GR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3200" i="1" baseline="-25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lang="en-GB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3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l-GR" sz="4000" dirty="0">
                <a:solidFill>
                  <a:schemeClr val="dk1"/>
                </a:solidFill>
              </a:rPr>
              <a:t>σ</a:t>
            </a:r>
            <a:r>
              <a:rPr lang="en-GB" sz="3200" baseline="-25000" dirty="0">
                <a:solidFill>
                  <a:schemeClr val="dk1"/>
                </a:solidFill>
              </a:rPr>
              <a:t>Balance&lt;2500</a:t>
            </a:r>
            <a:r>
              <a:rPr lang="en-GB" sz="3200" dirty="0">
                <a:solidFill>
                  <a:schemeClr val="dk1"/>
                </a:solidFill>
              </a:rPr>
              <a:t> </a:t>
            </a:r>
            <a:r>
              <a:rPr lang="en-GB" sz="2800" dirty="0">
                <a:solidFill>
                  <a:schemeClr val="dk1"/>
                </a:solidFill>
              </a:rPr>
              <a:t>(Account       Customer)</a:t>
            </a:r>
            <a:r>
              <a:rPr lang="en-GB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)</a:t>
            </a:r>
          </a:p>
        </p:txBody>
      </p:sp>
      <p:sp>
        <p:nvSpPr>
          <p:cNvPr id="10" name="Google Shape;1259;p20"/>
          <p:cNvSpPr/>
          <p:nvPr/>
        </p:nvSpPr>
        <p:spPr>
          <a:xfrm rot="5400000">
            <a:off x="6094412" y="3951565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1493"/>
              </p:ext>
            </p:extLst>
          </p:nvPr>
        </p:nvGraphicFramePr>
        <p:xfrm>
          <a:off x="8380412" y="4800600"/>
          <a:ext cx="1264100" cy="1234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410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Jay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094412" y="52578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562600"/>
          </a:xfrm>
        </p:spPr>
        <p:txBody>
          <a:bodyPr/>
          <a:lstStyle/>
          <a:p>
            <a:pPr lvl="0"/>
            <a:r>
              <a:rPr lang="en-US" b="1" dirty="0"/>
              <a:t>Combined selection operation can be divided </a:t>
            </a:r>
            <a:r>
              <a:rPr lang="en-US" dirty="0"/>
              <a:t>into sequence </a:t>
            </a:r>
            <a:endParaRPr lang="en-US" dirty="0" smtClean="0"/>
          </a:p>
          <a:p>
            <a:pPr lvl="0"/>
            <a:r>
              <a:rPr lang="en-US" b="1" dirty="0" smtClean="0"/>
              <a:t>ANO  is less than </a:t>
            </a:r>
            <a:r>
              <a:rPr lang="en-US" b="1" dirty="0"/>
              <a:t>3  </a:t>
            </a:r>
            <a:r>
              <a:rPr lang="en-US" b="1" dirty="0" smtClean="0"/>
              <a:t>AND Balance </a:t>
            </a:r>
            <a:r>
              <a:rPr lang="en-US" b="1" dirty="0"/>
              <a:t>is less than 2000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94559"/>
              </p:ext>
            </p:extLst>
          </p:nvPr>
        </p:nvGraphicFramePr>
        <p:xfrm>
          <a:off x="609600" y="1935164"/>
          <a:ext cx="3351211" cy="23320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7452"/>
                <a:gridCol w="733788"/>
                <a:gridCol w="861122"/>
                <a:gridCol w="1088849"/>
              </a:tblGrid>
              <a:tr h="6529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Jay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oogle Shape;1277;p21"/>
          <p:cNvGraphicFramePr/>
          <p:nvPr>
            <p:extLst>
              <p:ext uri="{D42A27DB-BD31-4B8C-83A1-F6EECF244321}">
                <p14:modId xmlns:p14="http://schemas.microsoft.com/office/powerpoint/2010/main" val="53589905"/>
              </p:ext>
            </p:extLst>
          </p:nvPr>
        </p:nvGraphicFramePr>
        <p:xfrm>
          <a:off x="4189412" y="2057400"/>
          <a:ext cx="4419600" cy="9324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9600"/>
              </a:tblGrid>
              <a:tr h="9324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</a:rPr>
                        <a:t>&lt;3 Λ Balance&lt;2000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oogle Shape;1283;p21"/>
          <p:cNvGraphicFramePr/>
          <p:nvPr>
            <p:extLst>
              <p:ext uri="{D42A27DB-BD31-4B8C-83A1-F6EECF244321}">
                <p14:modId xmlns:p14="http://schemas.microsoft.com/office/powerpoint/2010/main" val="1176027168"/>
              </p:ext>
            </p:extLst>
          </p:nvPr>
        </p:nvGraphicFramePr>
        <p:xfrm>
          <a:off x="4189412" y="3581400"/>
          <a:ext cx="4191000" cy="582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91000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</a:rPr>
                        <a:t>Balance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</a:rPr>
                        <a:t>&lt;2000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8" name="Google Shape;1287;p21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θ1Λθ2</a:t>
            </a:r>
            <a:r>
              <a:rPr lang="en-GB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     </a:t>
            </a:r>
            <a:r>
              <a:rPr lang="en-GB" sz="3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 </a:t>
            </a:r>
            <a:r>
              <a:rPr lang="en-GB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</a:t>
            </a:r>
            <a:r>
              <a:rPr lang="en-GB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</a:t>
            </a:r>
            <a:endParaRPr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74348"/>
              </p:ext>
            </p:extLst>
          </p:nvPr>
        </p:nvGraphicFramePr>
        <p:xfrm>
          <a:off x="8685212" y="2514600"/>
          <a:ext cx="3352800" cy="1219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7769"/>
                <a:gridCol w="734136"/>
                <a:gridCol w="861530"/>
                <a:gridCol w="1089365"/>
              </a:tblGrid>
              <a:tr h="7421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770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 dirty="0"/>
                        <a:t>C02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562600"/>
          </a:xfrm>
        </p:spPr>
        <p:txBody>
          <a:bodyPr/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GB" b="1" dirty="0"/>
              <a:t>Selection operations are commutative</a:t>
            </a:r>
            <a:r>
              <a:rPr lang="en-GB" b="1" dirty="0" smtClean="0"/>
              <a:t>.</a:t>
            </a:r>
          </a:p>
          <a:p>
            <a:pPr lvl="0"/>
            <a:r>
              <a:rPr lang="en-US" b="1" dirty="0"/>
              <a:t>ANO no is less than 3  AND Balance is less than 2000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69700"/>
              </p:ext>
            </p:extLst>
          </p:nvPr>
        </p:nvGraphicFramePr>
        <p:xfrm>
          <a:off x="609600" y="1935164"/>
          <a:ext cx="3351211" cy="23320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7452"/>
                <a:gridCol w="733788"/>
                <a:gridCol w="861122"/>
                <a:gridCol w="1088849"/>
              </a:tblGrid>
              <a:tr h="6529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Jay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9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84740"/>
              </p:ext>
            </p:extLst>
          </p:nvPr>
        </p:nvGraphicFramePr>
        <p:xfrm>
          <a:off x="8685212" y="2514600"/>
          <a:ext cx="3352800" cy="1219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7769"/>
                <a:gridCol w="734136"/>
                <a:gridCol w="861530"/>
                <a:gridCol w="1089365"/>
              </a:tblGrid>
              <a:tr h="7421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770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 dirty="0"/>
                        <a:t>C02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1304;p22"/>
          <p:cNvGraphicFramePr/>
          <p:nvPr>
            <p:extLst>
              <p:ext uri="{D42A27DB-BD31-4B8C-83A1-F6EECF244321}">
                <p14:modId xmlns:p14="http://schemas.microsoft.com/office/powerpoint/2010/main" val="2010255598"/>
              </p:ext>
            </p:extLst>
          </p:nvPr>
        </p:nvGraphicFramePr>
        <p:xfrm>
          <a:off x="4265612" y="2133600"/>
          <a:ext cx="4114800" cy="914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148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</a:rPr>
                        <a:t>Balance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</a:rPr>
                        <a:t>&lt;2000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1299;p22"/>
          <p:cNvGraphicFramePr/>
          <p:nvPr>
            <p:extLst>
              <p:ext uri="{D42A27DB-BD31-4B8C-83A1-F6EECF244321}">
                <p14:modId xmlns:p14="http://schemas.microsoft.com/office/powerpoint/2010/main" val="1131654382"/>
              </p:ext>
            </p:extLst>
          </p:nvPr>
        </p:nvGraphicFramePr>
        <p:xfrm>
          <a:off x="4265612" y="3657600"/>
          <a:ext cx="4114800" cy="685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14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</a:rPr>
                        <a:t>Balance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</a:rPr>
                        <a:t>&lt;2000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12" name="Google Shape;1303;p22"/>
          <p:cNvSpPr/>
          <p:nvPr/>
        </p:nvSpPr>
        <p:spPr>
          <a:xfrm>
            <a:off x="2897278" y="5058147"/>
            <a:ext cx="6092734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2800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(E))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22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685800"/>
            <a:ext cx="10969943" cy="56388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/>
              <a:t>If </a:t>
            </a:r>
            <a:r>
              <a:rPr lang="en-US" sz="3200" b="1" dirty="0"/>
              <a:t>more than one projection operation </a:t>
            </a:r>
            <a:r>
              <a:rPr lang="en-US" sz="3200" dirty="0"/>
              <a:t>is used in expression then </a:t>
            </a:r>
            <a:r>
              <a:rPr lang="en-US" sz="3200" b="1" dirty="0"/>
              <a:t>only the outer projection operation is required</a:t>
            </a:r>
            <a:r>
              <a:rPr lang="en-US" sz="3200" dirty="0"/>
              <a:t>. So </a:t>
            </a:r>
            <a:r>
              <a:rPr lang="en-US" sz="3200" b="1" dirty="0"/>
              <a:t>skip</a:t>
            </a:r>
            <a:r>
              <a:rPr lang="en-US" sz="3200" dirty="0"/>
              <a:t> all the other </a:t>
            </a:r>
            <a:r>
              <a:rPr lang="en-US" sz="3200" b="1" dirty="0"/>
              <a:t>inner projection operation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40710"/>
              </p:ext>
            </p:extLst>
          </p:nvPr>
        </p:nvGraphicFramePr>
        <p:xfrm>
          <a:off x="912812" y="2209800"/>
          <a:ext cx="3352800" cy="23622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7769"/>
                <a:gridCol w="734136"/>
                <a:gridCol w="861530"/>
                <a:gridCol w="1089365"/>
              </a:tblGrid>
              <a:tr h="661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 dirty="0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251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251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251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Jay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251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4000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oogle Shape;1319;p23"/>
          <p:cNvGraphicFramePr/>
          <p:nvPr>
            <p:extLst>
              <p:ext uri="{D42A27DB-BD31-4B8C-83A1-F6EECF244321}">
                <p14:modId xmlns:p14="http://schemas.microsoft.com/office/powerpoint/2010/main" val="312702503"/>
              </p:ext>
            </p:extLst>
          </p:nvPr>
        </p:nvGraphicFramePr>
        <p:xfrm>
          <a:off x="4570412" y="2362200"/>
          <a:ext cx="4343400" cy="76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43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 smtClean="0">
                          <a:solidFill>
                            <a:schemeClr val="dk1"/>
                          </a:solidFill>
                        </a:rPr>
                        <a:t>Π</a:t>
                      </a:r>
                      <a:r>
                        <a:rPr lang="en-GB" sz="2400" b="0" baseline="-25000" dirty="0" err="1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</a:t>
                      </a:r>
                      <a:r>
                        <a:rPr lang="en-GB" sz="2400" b="0" baseline="-2500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GB" sz="28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3200" b="0" dirty="0">
                          <a:solidFill>
                            <a:schemeClr val="dk1"/>
                          </a:solidFill>
                        </a:rPr>
                        <a:t>Π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ANO, Name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1314;p23"/>
          <p:cNvGraphicFramePr/>
          <p:nvPr>
            <p:extLst>
              <p:ext uri="{D42A27DB-BD31-4B8C-83A1-F6EECF244321}">
                <p14:modId xmlns:p14="http://schemas.microsoft.com/office/powerpoint/2010/main" val="1661127308"/>
              </p:ext>
            </p:extLst>
          </p:nvPr>
        </p:nvGraphicFramePr>
        <p:xfrm>
          <a:off x="4418012" y="3886200"/>
          <a:ext cx="3744000" cy="582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000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Π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6628"/>
              </p:ext>
            </p:extLst>
          </p:nvPr>
        </p:nvGraphicFramePr>
        <p:xfrm>
          <a:off x="9752012" y="2514600"/>
          <a:ext cx="1188000" cy="2057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800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Jay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Ram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Google Shape;1318;p23"/>
          <p:cNvSpPr/>
          <p:nvPr/>
        </p:nvSpPr>
        <p:spPr>
          <a:xfrm>
            <a:off x="2496000" y="5092432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 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 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Ln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(E))…))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65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Google Shape;1326;p24"/>
          <p:cNvSpPr txBox="1">
            <a:spLocks/>
          </p:cNvSpPr>
          <p:nvPr/>
        </p:nvSpPr>
        <p:spPr>
          <a:xfrm>
            <a:off x="0" y="1"/>
            <a:ext cx="12188825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anchor="ctr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GB" smtClean="0"/>
              <a:t>Transformation of relational expressions</a:t>
            </a:r>
            <a:endParaRPr lang="en-GB"/>
          </a:p>
        </p:txBody>
      </p:sp>
      <p:graphicFrame>
        <p:nvGraphicFramePr>
          <p:cNvPr id="7" name="Google Shape;1328;p24"/>
          <p:cNvGraphicFramePr/>
          <p:nvPr>
            <p:extLst>
              <p:ext uri="{D42A27DB-BD31-4B8C-83A1-F6EECF244321}">
                <p14:modId xmlns:p14="http://schemas.microsoft.com/office/powerpoint/2010/main" val="3476839858"/>
              </p:ext>
            </p:extLst>
          </p:nvPr>
        </p:nvGraphicFramePr>
        <p:xfrm>
          <a:off x="86522" y="2428589"/>
          <a:ext cx="2244325" cy="2057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57515"/>
                <a:gridCol w="755940"/>
                <a:gridCol w="83087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Jay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Ram</a:t>
                      </a:r>
                      <a:endParaRPr sz="1800" dirty="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Google Shape;1330;p24"/>
          <p:cNvSpPr/>
          <p:nvPr/>
        </p:nvSpPr>
        <p:spPr>
          <a:xfrm>
            <a:off x="5393568" y="3270180"/>
            <a:ext cx="359906" cy="360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9" name="Google Shape;1331;p24"/>
          <p:cNvGraphicFramePr/>
          <p:nvPr>
            <p:extLst>
              <p:ext uri="{D42A27DB-BD31-4B8C-83A1-F6EECF244321}">
                <p14:modId xmlns:p14="http://schemas.microsoft.com/office/powerpoint/2010/main" val="3779010048"/>
              </p:ext>
            </p:extLst>
          </p:nvPr>
        </p:nvGraphicFramePr>
        <p:xfrm>
          <a:off x="9129663" y="2831466"/>
          <a:ext cx="2965952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0721"/>
                <a:gridCol w="649431"/>
                <a:gridCol w="762126"/>
                <a:gridCol w="963674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C01</a:t>
                      </a:r>
                      <a:endParaRPr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1332;p24"/>
          <p:cNvGraphicFramePr/>
          <p:nvPr>
            <p:extLst>
              <p:ext uri="{D42A27DB-BD31-4B8C-83A1-F6EECF244321}">
                <p14:modId xmlns:p14="http://schemas.microsoft.com/office/powerpoint/2010/main" val="1355633612"/>
              </p:ext>
            </p:extLst>
          </p:nvPr>
        </p:nvGraphicFramePr>
        <p:xfrm>
          <a:off x="9129662" y="2467852"/>
          <a:ext cx="1120808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0808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1333;p24"/>
          <p:cNvGraphicFramePr/>
          <p:nvPr>
            <p:extLst>
              <p:ext uri="{D42A27DB-BD31-4B8C-83A1-F6EECF244321}">
                <p14:modId xmlns:p14="http://schemas.microsoft.com/office/powerpoint/2010/main" val="2160281144"/>
              </p:ext>
            </p:extLst>
          </p:nvPr>
        </p:nvGraphicFramePr>
        <p:xfrm>
          <a:off x="4657798" y="3881390"/>
          <a:ext cx="4277249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77249"/>
              </a:tblGrid>
              <a:tr h="478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(Customer)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</a:t>
                      </a: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(Account)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12" name="Google Shape;1337;p24"/>
          <p:cNvSpPr/>
          <p:nvPr/>
        </p:nvSpPr>
        <p:spPr>
          <a:xfrm>
            <a:off x="2896523" y="4721265"/>
            <a:ext cx="5398594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(E1     E2))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E1     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E2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3" name="Google Shape;1338;p24"/>
          <p:cNvGraphicFramePr/>
          <p:nvPr>
            <p:extLst>
              <p:ext uri="{D42A27DB-BD31-4B8C-83A1-F6EECF244321}">
                <p14:modId xmlns:p14="http://schemas.microsoft.com/office/powerpoint/2010/main" val="2058018641"/>
              </p:ext>
            </p:extLst>
          </p:nvPr>
        </p:nvGraphicFramePr>
        <p:xfrm>
          <a:off x="4407880" y="2472081"/>
          <a:ext cx="4410504" cy="6237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0504"/>
              </a:tblGrid>
              <a:tr h="6237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2000" b="0" dirty="0" smtClean="0">
                          <a:solidFill>
                            <a:schemeClr val="dk1"/>
                          </a:solidFill>
                        </a:rPr>
                        <a:t>Customer      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Account)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oogle Shape;1339;p24"/>
          <p:cNvGraphicFramePr/>
          <p:nvPr>
            <p:extLst>
              <p:ext uri="{D42A27DB-BD31-4B8C-83A1-F6EECF244321}">
                <p14:modId xmlns:p14="http://schemas.microsoft.com/office/powerpoint/2010/main" val="2262846149"/>
              </p:ext>
            </p:extLst>
          </p:nvPr>
        </p:nvGraphicFramePr>
        <p:xfrm>
          <a:off x="2393754" y="2421492"/>
          <a:ext cx="1984166" cy="2057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5940"/>
                <a:gridCol w="1228226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2000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2000" b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4000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Google Shape;1341;p24"/>
          <p:cNvSpPr/>
          <p:nvPr/>
        </p:nvSpPr>
        <p:spPr>
          <a:xfrm rot="5400000">
            <a:off x="6648234" y="2715416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42;p24"/>
          <p:cNvSpPr txBox="1"/>
          <p:nvPr/>
        </p:nvSpPr>
        <p:spPr>
          <a:xfrm>
            <a:off x="6246812" y="2715380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343;p24"/>
          <p:cNvSpPr/>
          <p:nvPr/>
        </p:nvSpPr>
        <p:spPr>
          <a:xfrm rot="5400000">
            <a:off x="6109651" y="4102411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44;p24"/>
          <p:cNvSpPr txBox="1"/>
          <p:nvPr/>
        </p:nvSpPr>
        <p:spPr>
          <a:xfrm>
            <a:off x="5504959" y="4170955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345;p24"/>
          <p:cNvSpPr/>
          <p:nvPr/>
        </p:nvSpPr>
        <p:spPr>
          <a:xfrm rot="5400000">
            <a:off x="4657763" y="5025784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46;p24"/>
          <p:cNvSpPr txBox="1"/>
          <p:nvPr/>
        </p:nvSpPr>
        <p:spPr>
          <a:xfrm>
            <a:off x="4515065" y="5094305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1347;p24"/>
          <p:cNvSpPr/>
          <p:nvPr/>
        </p:nvSpPr>
        <p:spPr>
          <a:xfrm rot="5400000">
            <a:off x="6841748" y="4983431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48;p24"/>
          <p:cNvSpPr txBox="1"/>
          <p:nvPr/>
        </p:nvSpPr>
        <p:spPr>
          <a:xfrm>
            <a:off x="6968577" y="5099265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1350;p24"/>
          <p:cNvSpPr/>
          <p:nvPr/>
        </p:nvSpPr>
        <p:spPr>
          <a:xfrm rot="5400000">
            <a:off x="4240780" y="5851958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1;p24"/>
          <p:cNvSpPr txBox="1"/>
          <p:nvPr/>
        </p:nvSpPr>
        <p:spPr>
          <a:xfrm>
            <a:off x="4309358" y="5920480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1352;p24"/>
          <p:cNvSpPr/>
          <p:nvPr/>
        </p:nvSpPr>
        <p:spPr>
          <a:xfrm rot="5400000">
            <a:off x="6613097" y="5835916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53;p24"/>
          <p:cNvSpPr txBox="1"/>
          <p:nvPr/>
        </p:nvSpPr>
        <p:spPr>
          <a:xfrm>
            <a:off x="6681690" y="5904455"/>
            <a:ext cx="137124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349;p24"/>
          <p:cNvSpPr/>
          <p:nvPr/>
        </p:nvSpPr>
        <p:spPr>
          <a:xfrm>
            <a:off x="2897278" y="5541534"/>
            <a:ext cx="6016534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(E1     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E2))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E1     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θ1Λ θ2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E2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" name="Google Shape;1347;p24"/>
          <p:cNvSpPr/>
          <p:nvPr/>
        </p:nvSpPr>
        <p:spPr>
          <a:xfrm rot="5400000">
            <a:off x="7131323" y="5835911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47;p24"/>
          <p:cNvSpPr/>
          <p:nvPr/>
        </p:nvSpPr>
        <p:spPr>
          <a:xfrm rot="5400000">
            <a:off x="4355967" y="5830561"/>
            <a:ext cx="274320" cy="274249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Rectangle 30"/>
          <p:cNvSpPr/>
          <p:nvPr/>
        </p:nvSpPr>
        <p:spPr>
          <a:xfrm>
            <a:off x="518719" y="990600"/>
            <a:ext cx="1014769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0" indent="-265113" algn="just">
              <a:lnSpc>
                <a:spcPct val="90000"/>
              </a:lnSpc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b="1" dirty="0"/>
              <a:t>Selection operation can be joined with Cartesian product and theta join.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9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>
                <a:solidFill>
                  <a:schemeClr val="tx1"/>
                </a:solidFill>
              </a:rPr>
              <a:t>Theta operations are commutative.</a:t>
            </a:r>
            <a:br>
              <a:rPr lang="en-GB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Google Shape;1358;p25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anchor="ctr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363636"/>
              </a:buClr>
              <a:buSzPts val="3400"/>
              <a:buFont typeface="Roboto Condensed"/>
              <a:buNone/>
            </a:pPr>
            <a:endParaRPr lang="en-GB" dirty="0"/>
          </a:p>
        </p:txBody>
      </p:sp>
      <p:graphicFrame>
        <p:nvGraphicFramePr>
          <p:cNvPr id="7" name="Google Shape;1360;p25"/>
          <p:cNvGraphicFramePr/>
          <p:nvPr>
            <p:extLst>
              <p:ext uri="{D42A27DB-BD31-4B8C-83A1-F6EECF244321}">
                <p14:modId xmlns:p14="http://schemas.microsoft.com/office/powerpoint/2010/main" val="2990798387"/>
              </p:ext>
            </p:extLst>
          </p:nvPr>
        </p:nvGraphicFramePr>
        <p:xfrm>
          <a:off x="86544" y="2428588"/>
          <a:ext cx="2002800" cy="2285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0875"/>
                <a:gridCol w="649600"/>
                <a:gridCol w="762325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dirty="0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C01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Jay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Google Shape;1362;p25"/>
          <p:cNvSpPr/>
          <p:nvPr/>
        </p:nvSpPr>
        <p:spPr>
          <a:xfrm>
            <a:off x="5394973" y="3270180"/>
            <a:ext cx="360000" cy="360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0" name="Google Shape;1363;p25"/>
          <p:cNvGraphicFramePr/>
          <p:nvPr>
            <p:extLst>
              <p:ext uri="{D42A27DB-BD31-4B8C-83A1-F6EECF244321}">
                <p14:modId xmlns:p14="http://schemas.microsoft.com/office/powerpoint/2010/main" val="1743776601"/>
              </p:ext>
            </p:extLst>
          </p:nvPr>
        </p:nvGraphicFramePr>
        <p:xfrm>
          <a:off x="9132040" y="2831465"/>
          <a:ext cx="2966725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0875"/>
                <a:gridCol w="649600"/>
                <a:gridCol w="762325"/>
                <a:gridCol w="963925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>
                          <a:solidFill>
                            <a:schemeClr val="dk1"/>
                          </a:solidFill>
                        </a:rPr>
                        <a:t>CID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GB" sz="1800"/>
                        <a:t>C02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1364;p25"/>
          <p:cNvGraphicFramePr/>
          <p:nvPr>
            <p:extLst>
              <p:ext uri="{D42A27DB-BD31-4B8C-83A1-F6EECF244321}">
                <p14:modId xmlns:p14="http://schemas.microsoft.com/office/powerpoint/2010/main" val="2172987097"/>
              </p:ext>
            </p:extLst>
          </p:nvPr>
        </p:nvGraphicFramePr>
        <p:xfrm>
          <a:off x="9132040" y="2467852"/>
          <a:ext cx="11211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oogle Shape;1365;p25"/>
          <p:cNvGraphicFramePr/>
          <p:nvPr>
            <p:extLst>
              <p:ext uri="{D42A27DB-BD31-4B8C-83A1-F6EECF244321}">
                <p14:modId xmlns:p14="http://schemas.microsoft.com/office/powerpoint/2010/main" val="3916359302"/>
              </p:ext>
            </p:extLst>
          </p:nvPr>
        </p:nvGraphicFramePr>
        <p:xfrm>
          <a:off x="3824596" y="3898092"/>
          <a:ext cx="4327216" cy="582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7216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(Customer)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</a:t>
                      </a:r>
                      <a:r>
                        <a:rPr lang="en-GB" sz="3200" b="0" dirty="0" err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</a:t>
                      </a:r>
                      <a:r>
                        <a:rPr lang="en-GB" sz="2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(Account)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15" name="Google Shape;1368;p25"/>
          <p:cNvSpPr/>
          <p:nvPr/>
        </p:nvSpPr>
        <p:spPr>
          <a:xfrm>
            <a:off x="8433332" y="3226222"/>
            <a:ext cx="698708" cy="4479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" name="Google Shape;1369;p25"/>
          <p:cNvSpPr/>
          <p:nvPr/>
        </p:nvSpPr>
        <p:spPr>
          <a:xfrm>
            <a:off x="2874973" y="509430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E1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E2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E2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E1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Google Shape;1370;p25"/>
          <p:cNvGraphicFramePr/>
          <p:nvPr>
            <p:extLst>
              <p:ext uri="{D42A27DB-BD31-4B8C-83A1-F6EECF244321}">
                <p14:modId xmlns:p14="http://schemas.microsoft.com/office/powerpoint/2010/main" val="2247677476"/>
              </p:ext>
            </p:extLst>
          </p:nvPr>
        </p:nvGraphicFramePr>
        <p:xfrm>
          <a:off x="3824596" y="2423780"/>
          <a:ext cx="4327216" cy="582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7216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(Account)     </a:t>
                      </a:r>
                      <a:r>
                        <a:rPr lang="en-GB" sz="2000" b="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</a:t>
                      </a:r>
                      <a:r>
                        <a:rPr lang="en-GB" sz="3200" b="0" dirty="0" err="1" smtClean="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GB" sz="2400" b="0" baseline="-25000" dirty="0" err="1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ANO</a:t>
                      </a:r>
                      <a:r>
                        <a:rPr lang="en-GB" sz="2400" b="0" baseline="-2500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&lt;3 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</a:rPr>
                        <a:t>Customer)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oogle Shape;1371;p25"/>
          <p:cNvGraphicFramePr/>
          <p:nvPr>
            <p:extLst>
              <p:ext uri="{D42A27DB-BD31-4B8C-83A1-F6EECF244321}">
                <p14:modId xmlns:p14="http://schemas.microsoft.com/office/powerpoint/2010/main" val="188927988"/>
              </p:ext>
            </p:extLst>
          </p:nvPr>
        </p:nvGraphicFramePr>
        <p:xfrm>
          <a:off x="2159917" y="2431388"/>
          <a:ext cx="1613525" cy="2285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600"/>
                <a:gridCol w="963925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1"/>
                          </a:solidFill>
                        </a:rPr>
                        <a:t>ANO</a:t>
                      </a:r>
                      <a:endParaRPr sz="1800" b="1" u="sng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Balance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2000" b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4000</a:t>
                      </a:r>
                      <a:endParaRPr sz="2000" b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" name="Google Shape;1373;p25"/>
          <p:cNvSpPr/>
          <p:nvPr/>
        </p:nvSpPr>
        <p:spPr>
          <a:xfrm rot="5400000">
            <a:off x="5178504" y="2646808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74;p25"/>
          <p:cNvSpPr txBox="1"/>
          <p:nvPr/>
        </p:nvSpPr>
        <p:spPr>
          <a:xfrm flipH="1">
            <a:off x="5193715" y="2783960"/>
            <a:ext cx="70016" cy="6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1375;p25"/>
          <p:cNvSpPr/>
          <p:nvPr/>
        </p:nvSpPr>
        <p:spPr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76;p25"/>
          <p:cNvSpPr txBox="1"/>
          <p:nvPr/>
        </p:nvSpPr>
        <p:spPr>
          <a:xfrm>
            <a:off x="5595169" y="413376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377;p25"/>
          <p:cNvSpPr/>
          <p:nvPr/>
        </p:nvSpPr>
        <p:spPr>
          <a:xfrm rot="5400000">
            <a:off x="3875760" y="5446328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78;p25"/>
          <p:cNvSpPr txBox="1"/>
          <p:nvPr/>
        </p:nvSpPr>
        <p:spPr>
          <a:xfrm>
            <a:off x="3944340" y="5552673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379;p25"/>
          <p:cNvSpPr/>
          <p:nvPr/>
        </p:nvSpPr>
        <p:spPr>
          <a:xfrm rot="5400000">
            <a:off x="6581363" y="5403725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80;p25"/>
          <p:cNvSpPr txBox="1"/>
          <p:nvPr/>
        </p:nvSpPr>
        <p:spPr>
          <a:xfrm>
            <a:off x="6543469" y="547230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1377;p25"/>
          <p:cNvSpPr/>
          <p:nvPr/>
        </p:nvSpPr>
        <p:spPr>
          <a:xfrm rot="5400000">
            <a:off x="2496818" y="6246578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77;p25"/>
          <p:cNvSpPr/>
          <p:nvPr/>
        </p:nvSpPr>
        <p:spPr>
          <a:xfrm rot="5400000">
            <a:off x="4906305" y="6246578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7" name="Google Shape;1445;p28"/>
          <p:cNvGraphicFramePr/>
          <p:nvPr>
            <p:extLst>
              <p:ext uri="{D42A27DB-BD31-4B8C-83A1-F6EECF244321}">
                <p14:modId xmlns:p14="http://schemas.microsoft.com/office/powerpoint/2010/main" val="2402527132"/>
              </p:ext>
            </p:extLst>
          </p:nvPr>
        </p:nvGraphicFramePr>
        <p:xfrm>
          <a:off x="1399933" y="1776207"/>
          <a:ext cx="1198488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8488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Employees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Suresh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Google Shape;1447;p28"/>
          <p:cNvSpPr/>
          <p:nvPr/>
        </p:nvSpPr>
        <p:spPr>
          <a:xfrm>
            <a:off x="5330010" y="2181864"/>
            <a:ext cx="359906" cy="360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9" name="Google Shape;1448;p28"/>
          <p:cNvGraphicFramePr/>
          <p:nvPr>
            <p:extLst>
              <p:ext uri="{D42A27DB-BD31-4B8C-83A1-F6EECF244321}">
                <p14:modId xmlns:p14="http://schemas.microsoft.com/office/powerpoint/2010/main" val="2401971094"/>
              </p:ext>
            </p:extLst>
          </p:nvPr>
        </p:nvGraphicFramePr>
        <p:xfrm>
          <a:off x="8585303" y="1545695"/>
          <a:ext cx="1259672" cy="164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9672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Suresh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1449;p28"/>
          <p:cNvGraphicFramePr/>
          <p:nvPr>
            <p:extLst>
              <p:ext uri="{D42A27DB-BD31-4B8C-83A1-F6EECF244321}">
                <p14:modId xmlns:p14="http://schemas.microsoft.com/office/powerpoint/2010/main" val="1112707617"/>
              </p:ext>
            </p:extLst>
          </p:nvPr>
        </p:nvGraphicFramePr>
        <p:xfrm>
          <a:off x="8585303" y="1182082"/>
          <a:ext cx="1120808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0808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1450;p28"/>
          <p:cNvGraphicFramePr/>
          <p:nvPr>
            <p:extLst>
              <p:ext uri="{D42A27DB-BD31-4B8C-83A1-F6EECF244321}">
                <p14:modId xmlns:p14="http://schemas.microsoft.com/office/powerpoint/2010/main" val="391748644"/>
              </p:ext>
            </p:extLst>
          </p:nvPr>
        </p:nvGraphicFramePr>
        <p:xfrm>
          <a:off x="4070337" y="2809777"/>
          <a:ext cx="3886988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86988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Customer  U  (Employee  U  Student) 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12" name="Google Shape;1453;p28"/>
          <p:cNvSpPr/>
          <p:nvPr/>
        </p:nvSpPr>
        <p:spPr>
          <a:xfrm>
            <a:off x="7886777" y="2137907"/>
            <a:ext cx="698526" cy="4479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3" name="Google Shape;1454;p28"/>
          <p:cNvGraphicFramePr/>
          <p:nvPr>
            <p:extLst>
              <p:ext uri="{D42A27DB-BD31-4B8C-83A1-F6EECF244321}">
                <p14:modId xmlns:p14="http://schemas.microsoft.com/office/powerpoint/2010/main" val="3346566830"/>
              </p:ext>
            </p:extLst>
          </p:nvPr>
        </p:nvGraphicFramePr>
        <p:xfrm>
          <a:off x="4070337" y="1335465"/>
          <a:ext cx="3886988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86988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(Customer  U  Employee)  U  Student 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oogle Shape;1455;p28"/>
          <p:cNvGraphicFramePr/>
          <p:nvPr>
            <p:extLst>
              <p:ext uri="{D42A27DB-BD31-4B8C-83A1-F6EECF244321}">
                <p14:modId xmlns:p14="http://schemas.microsoft.com/office/powerpoint/2010/main" val="3537868695"/>
              </p:ext>
            </p:extLst>
          </p:nvPr>
        </p:nvGraphicFramePr>
        <p:xfrm>
          <a:off x="2687376" y="1776207"/>
          <a:ext cx="1249350" cy="1234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4935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Student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Raj</a:t>
                      </a:r>
                      <a:endParaRPr sz="1800" dirty="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Google Shape;1457;p28"/>
          <p:cNvSpPr/>
          <p:nvPr/>
        </p:nvSpPr>
        <p:spPr>
          <a:xfrm>
            <a:off x="185992" y="5872780"/>
            <a:ext cx="11871688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4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(E1 U E2) U E3 =   E1 U (E2 U E3) 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(E1 ∩ E2) ∩ E3 =   E1 ∩ (E2 ∩ E3)</a:t>
            </a:r>
            <a:endParaRPr sz="24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6" name="Google Shape;1458;p28"/>
          <p:cNvGraphicFramePr/>
          <p:nvPr>
            <p:extLst>
              <p:ext uri="{D42A27DB-BD31-4B8C-83A1-F6EECF244321}">
                <p14:modId xmlns:p14="http://schemas.microsoft.com/office/powerpoint/2010/main" val="1828215152"/>
              </p:ext>
            </p:extLst>
          </p:nvPr>
        </p:nvGraphicFramePr>
        <p:xfrm>
          <a:off x="1399933" y="4093442"/>
          <a:ext cx="1198488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8488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Suresh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1460;p28"/>
          <p:cNvSpPr/>
          <p:nvPr/>
        </p:nvSpPr>
        <p:spPr>
          <a:xfrm>
            <a:off x="5330010" y="4499099"/>
            <a:ext cx="359906" cy="360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8" name="Google Shape;1461;p28"/>
          <p:cNvGraphicFramePr/>
          <p:nvPr>
            <p:extLst>
              <p:ext uri="{D42A27DB-BD31-4B8C-83A1-F6EECF244321}">
                <p14:modId xmlns:p14="http://schemas.microsoft.com/office/powerpoint/2010/main" val="13100894"/>
              </p:ext>
            </p:extLst>
          </p:nvPr>
        </p:nvGraphicFramePr>
        <p:xfrm>
          <a:off x="8585303" y="4275076"/>
          <a:ext cx="1259672" cy="82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9672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oogle Shape;1462;p28"/>
          <p:cNvGraphicFramePr/>
          <p:nvPr>
            <p:extLst>
              <p:ext uri="{D42A27DB-BD31-4B8C-83A1-F6EECF244321}">
                <p14:modId xmlns:p14="http://schemas.microsoft.com/office/powerpoint/2010/main" val="204404434"/>
              </p:ext>
            </p:extLst>
          </p:nvPr>
        </p:nvGraphicFramePr>
        <p:xfrm>
          <a:off x="8585303" y="3911463"/>
          <a:ext cx="1120808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0808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1463;p28"/>
          <p:cNvGraphicFramePr/>
          <p:nvPr>
            <p:extLst>
              <p:ext uri="{D42A27DB-BD31-4B8C-83A1-F6EECF244321}">
                <p14:modId xmlns:p14="http://schemas.microsoft.com/office/powerpoint/2010/main" val="4275130554"/>
              </p:ext>
            </p:extLst>
          </p:nvPr>
        </p:nvGraphicFramePr>
        <p:xfrm>
          <a:off x="4070338" y="5127012"/>
          <a:ext cx="3958969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58969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Customer  </a:t>
                      </a:r>
                      <a:r>
                        <a:rPr lang="en-GB" sz="2000" b="1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(Employee  </a:t>
                      </a:r>
                      <a:r>
                        <a:rPr lang="en-GB" sz="2000" b="1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lang="en-GB" sz="2000" b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Student)</a:t>
                      </a:r>
                      <a:endParaRPr sz="2000" b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sp>
        <p:nvSpPr>
          <p:cNvPr id="21" name="Google Shape;1466;p28"/>
          <p:cNvSpPr/>
          <p:nvPr/>
        </p:nvSpPr>
        <p:spPr>
          <a:xfrm>
            <a:off x="7886777" y="4455142"/>
            <a:ext cx="698526" cy="4479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22" name="Google Shape;1467;p28"/>
          <p:cNvGraphicFramePr/>
          <p:nvPr>
            <p:extLst>
              <p:ext uri="{D42A27DB-BD31-4B8C-83A1-F6EECF244321}">
                <p14:modId xmlns:p14="http://schemas.microsoft.com/office/powerpoint/2010/main" val="3256861154"/>
              </p:ext>
            </p:extLst>
          </p:nvPr>
        </p:nvGraphicFramePr>
        <p:xfrm>
          <a:off x="4070338" y="3652700"/>
          <a:ext cx="3958969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58969"/>
              </a:tblGrid>
              <a:tr h="58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(Customer  </a:t>
                      </a:r>
                      <a:r>
                        <a:rPr lang="en-GB" sz="2000" b="1" dirty="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Employee)  </a:t>
                      </a:r>
                      <a:r>
                        <a:rPr lang="en-GB" sz="2000" b="1" dirty="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lang="en-GB" sz="20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Student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oogle Shape;1468;p28"/>
          <p:cNvGraphicFramePr/>
          <p:nvPr>
            <p:extLst>
              <p:ext uri="{D42A27DB-BD31-4B8C-83A1-F6EECF244321}">
                <p14:modId xmlns:p14="http://schemas.microsoft.com/office/powerpoint/2010/main" val="3119336259"/>
              </p:ext>
            </p:extLst>
          </p:nvPr>
        </p:nvGraphicFramePr>
        <p:xfrm>
          <a:off x="2687376" y="4093442"/>
          <a:ext cx="1249350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4935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Stu_Name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4" name="Google Shape;1470;p28"/>
          <p:cNvCxnSpPr/>
          <p:nvPr/>
        </p:nvCxnSpPr>
        <p:spPr>
          <a:xfrm rot="10800000" flipH="1">
            <a:off x="131146" y="3509831"/>
            <a:ext cx="11926534" cy="1540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5" name="Google Shape;1471;p28"/>
          <p:cNvGraphicFramePr/>
          <p:nvPr>
            <p:extLst>
              <p:ext uri="{D42A27DB-BD31-4B8C-83A1-F6EECF244321}">
                <p14:modId xmlns:p14="http://schemas.microsoft.com/office/powerpoint/2010/main" val="3442357921"/>
              </p:ext>
            </p:extLst>
          </p:nvPr>
        </p:nvGraphicFramePr>
        <p:xfrm>
          <a:off x="130072" y="1778140"/>
          <a:ext cx="1267432" cy="1234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432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Customer </a:t>
                      </a:r>
                      <a:endParaRPr sz="18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Meet</a:t>
                      </a:r>
                      <a:endParaRPr sz="1800" dirty="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oogle Shape;1473;p28"/>
          <p:cNvGraphicFramePr/>
          <p:nvPr>
            <p:extLst>
              <p:ext uri="{D42A27DB-BD31-4B8C-83A1-F6EECF244321}">
                <p14:modId xmlns:p14="http://schemas.microsoft.com/office/powerpoint/2010/main" val="1237585224"/>
              </p:ext>
            </p:extLst>
          </p:nvPr>
        </p:nvGraphicFramePr>
        <p:xfrm>
          <a:off x="146529" y="4070139"/>
          <a:ext cx="1157299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7299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Cst_Name</a:t>
                      </a:r>
                      <a:endParaRPr sz="1800" b="1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6" marR="91426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Raj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Meet</a:t>
                      </a:r>
                      <a:endParaRPr sz="1800"/>
                    </a:p>
                  </a:txBody>
                  <a:tcPr marL="91426" marR="91426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3827" y="647700"/>
            <a:ext cx="1051236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buClr>
                <a:schemeClr val="accent6"/>
              </a:buClr>
              <a:buSzPts val="2400"/>
            </a:pPr>
            <a:r>
              <a:rPr lang="en-US" sz="3200" dirty="0"/>
              <a:t>Set operations </a:t>
            </a:r>
            <a:r>
              <a:rPr lang="en-US" sz="3200" b="1" dirty="0"/>
              <a:t>union and intersection are associative.</a:t>
            </a:r>
          </a:p>
        </p:txBody>
      </p:sp>
    </p:spTree>
    <p:extLst>
      <p:ext uri="{BB962C8B-B14F-4D97-AF65-F5344CB8AC3E}">
        <p14:creationId xmlns:p14="http://schemas.microsoft.com/office/powerpoint/2010/main" val="15179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Equivalence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Conjunctive </a:t>
            </a:r>
            <a:r>
              <a:rPr lang="en-US" b="1" dirty="0"/>
              <a:t>selection </a:t>
            </a:r>
            <a:r>
              <a:rPr lang="en-US" dirty="0"/>
              <a:t>operations can be deconstructed into a sequence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individual </a:t>
            </a:r>
            <a:r>
              <a:rPr lang="en-US" dirty="0"/>
              <a:t>selections. This transformation is referred to as a cascade of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Selection </a:t>
            </a:r>
            <a:r>
              <a:rPr lang="en-US" dirty="0"/>
              <a:t>operations are </a:t>
            </a:r>
            <a:r>
              <a:rPr lang="en-US" b="1" dirty="0"/>
              <a:t>commutative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Google Shape;1287;p21"/>
          <p:cNvSpPr/>
          <p:nvPr/>
        </p:nvSpPr>
        <p:spPr>
          <a:xfrm>
            <a:off x="1903412" y="3203400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θ1Λθ2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303;p22"/>
          <p:cNvSpPr/>
          <p:nvPr/>
        </p:nvSpPr>
        <p:spPr>
          <a:xfrm>
            <a:off x="1751012" y="5077569"/>
            <a:ext cx="6092734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θ2 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θ1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GB" sz="2800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(E))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774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143000"/>
            <a:ext cx="10969943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3.Projection : </a:t>
            </a:r>
            <a:r>
              <a:rPr lang="en-US" sz="3200" dirty="0" smtClean="0"/>
              <a:t>Only </a:t>
            </a:r>
            <a:r>
              <a:rPr lang="en-US" sz="3200" dirty="0"/>
              <a:t>the final operations in a sequence of projection operations are </a:t>
            </a:r>
            <a:r>
              <a:rPr lang="en-US" sz="3200" dirty="0" smtClean="0"/>
              <a:t>needed; the </a:t>
            </a:r>
            <a:r>
              <a:rPr lang="en-US" sz="3200" dirty="0"/>
              <a:t>others can be </a:t>
            </a:r>
            <a:r>
              <a:rPr lang="en-US" sz="3200" b="1" dirty="0"/>
              <a:t>omitted.</a:t>
            </a:r>
            <a:r>
              <a:rPr lang="en-US" sz="3200" dirty="0"/>
              <a:t> This transformation can also be referred to as </a:t>
            </a:r>
            <a:r>
              <a:rPr lang="en-US" sz="3200" dirty="0" smtClean="0"/>
              <a:t>a cascade </a:t>
            </a:r>
            <a:r>
              <a:rPr lang="en-US" sz="3200" dirty="0"/>
              <a:t>of 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Google Shape;1318;p23"/>
          <p:cNvSpPr/>
          <p:nvPr/>
        </p:nvSpPr>
        <p:spPr>
          <a:xfrm>
            <a:off x="1751012" y="3352800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 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 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  <a:r>
              <a:rPr lang="en-GB" sz="3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Ln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(E))…))     </a:t>
            </a:r>
            <a:r>
              <a:rPr lang="en-GB" sz="3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-GB" sz="4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r>
              <a:rPr lang="en-GB" sz="2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(E)</a:t>
            </a:r>
            <a:endParaRPr sz="2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35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762000"/>
            <a:ext cx="10969943" cy="571500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T</a:t>
            </a:r>
            <a:r>
              <a:rPr lang="en-US" sz="4000" dirty="0" smtClean="0"/>
              <a:t>he query  is </a:t>
            </a:r>
            <a:r>
              <a:rPr lang="en-US" sz="4000" b="1" dirty="0" smtClean="0"/>
              <a:t>translate into a usable form.</a:t>
            </a:r>
          </a:p>
          <a:p>
            <a:pPr algn="just"/>
            <a:r>
              <a:rPr lang="en-US" sz="4000" dirty="0"/>
              <a:t>This translation process is similar to the </a:t>
            </a:r>
            <a:r>
              <a:rPr lang="en-US" sz="4000" dirty="0" smtClean="0"/>
              <a:t>work performed </a:t>
            </a:r>
            <a:r>
              <a:rPr lang="en-US" sz="4000" dirty="0"/>
              <a:t>by the </a:t>
            </a:r>
            <a:r>
              <a:rPr lang="en-US" sz="4000" b="1" dirty="0"/>
              <a:t>parser of a compiler</a:t>
            </a:r>
            <a:r>
              <a:rPr lang="en-US" sz="4000" dirty="0"/>
              <a:t>. In generating the internal form of </a:t>
            </a:r>
            <a:r>
              <a:rPr lang="en-US" sz="4000" dirty="0" smtClean="0"/>
              <a:t>the query</a:t>
            </a:r>
            <a:r>
              <a:rPr lang="en-US" sz="4000" dirty="0"/>
              <a:t>, the parser checks the </a:t>
            </a:r>
            <a:r>
              <a:rPr lang="en-US" sz="4000" b="1" dirty="0"/>
              <a:t>syntax of the user’s query, verifies that the </a:t>
            </a:r>
            <a:r>
              <a:rPr lang="en-US" sz="4000" b="1" dirty="0" smtClean="0"/>
              <a:t>relation names </a:t>
            </a:r>
            <a:r>
              <a:rPr lang="en-US" sz="4000" dirty="0"/>
              <a:t>appearing in the query are names of the relations in the </a:t>
            </a:r>
            <a:r>
              <a:rPr lang="en-US" sz="4000" dirty="0" smtClean="0"/>
              <a:t>database.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73" y="853440"/>
            <a:ext cx="10969943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Selections </a:t>
            </a:r>
            <a:r>
              <a:rPr lang="en-US" b="1" dirty="0"/>
              <a:t>can be combined with Cartesian products and theta joins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expression is just the definition of the theta join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447800"/>
            <a:ext cx="5467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2" y="3819525"/>
            <a:ext cx="60483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5. Theta-join </a:t>
            </a:r>
            <a:r>
              <a:rPr lang="en-US" b="1" dirty="0"/>
              <a:t>operations are </a:t>
            </a:r>
            <a:r>
              <a:rPr lang="en-US" b="1" dirty="0" smtClean="0"/>
              <a:t>commutative.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6.Natural-join </a:t>
            </a:r>
            <a:r>
              <a:rPr lang="en-US" b="1" dirty="0"/>
              <a:t>operations are associative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Theta </a:t>
            </a:r>
            <a:r>
              <a:rPr lang="en-US" b="1" dirty="0"/>
              <a:t>joins are associative in the following manner: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3657600"/>
            <a:ext cx="7096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5467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5486400"/>
            <a:ext cx="77819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838200"/>
            <a:ext cx="10969943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7. The selection </a:t>
            </a:r>
            <a:r>
              <a:rPr lang="en-US" sz="2800" b="1" dirty="0" smtClean="0"/>
              <a:t>operation.</a:t>
            </a:r>
          </a:p>
          <a:p>
            <a:pPr marL="0" indent="0" algn="just">
              <a:buNone/>
            </a:pPr>
            <a:r>
              <a:rPr lang="en-US" sz="2800" dirty="0" smtClean="0"/>
              <a:t>	It </a:t>
            </a:r>
            <a:r>
              <a:rPr lang="en-US" sz="2800" dirty="0"/>
              <a:t>distributes when all the attributes in selection condition 0 </a:t>
            </a:r>
            <a:r>
              <a:rPr lang="en-US" sz="2800" dirty="0" smtClean="0"/>
              <a:t>involve only </a:t>
            </a:r>
            <a:r>
              <a:rPr lang="en-US" sz="2800" dirty="0"/>
              <a:t>the attributes of one of the expressions (say, </a:t>
            </a:r>
            <a:r>
              <a:rPr lang="en-US" sz="2800" i="1" dirty="0"/>
              <a:t>E</a:t>
            </a:r>
            <a:r>
              <a:rPr lang="en-US" sz="2800" dirty="0"/>
              <a:t>1) being </a:t>
            </a:r>
            <a:r>
              <a:rPr lang="en-US" sz="2800" dirty="0" smtClean="0"/>
              <a:t>joined.</a:t>
            </a:r>
            <a:endParaRPr lang="en-US" sz="2800" b="1" dirty="0" smtClean="0"/>
          </a:p>
          <a:p>
            <a:pPr algn="just"/>
            <a:endParaRPr lang="en-US" sz="2800" b="1" dirty="0" smtClean="0"/>
          </a:p>
          <a:p>
            <a:pPr algn="just"/>
            <a:endParaRPr lang="en-US" sz="2800" b="1" dirty="0"/>
          </a:p>
          <a:p>
            <a:r>
              <a:rPr lang="en-US" sz="2800" dirty="0"/>
              <a:t>It distributes when selection condition 1 involves only the </a:t>
            </a:r>
            <a:r>
              <a:rPr lang="en-US" sz="2800" dirty="0" smtClean="0"/>
              <a:t>attributes of </a:t>
            </a:r>
            <a:r>
              <a:rPr lang="en-US" sz="2800" i="1" dirty="0"/>
              <a:t>E</a:t>
            </a:r>
            <a:r>
              <a:rPr lang="en-US" sz="2800" dirty="0"/>
              <a:t>1 and 2 involves only the attributes of </a:t>
            </a:r>
            <a:r>
              <a:rPr lang="en-US" sz="2800" i="1" dirty="0"/>
              <a:t>E</a:t>
            </a:r>
            <a:r>
              <a:rPr lang="en-US" sz="2800" dirty="0"/>
              <a:t>2.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4" y="2514600"/>
            <a:ext cx="7229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5000625"/>
            <a:ext cx="9258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14400"/>
            <a:ext cx="10969943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8. The </a:t>
            </a:r>
            <a:r>
              <a:rPr lang="en-US" b="1" dirty="0"/>
              <a:t>projection operation </a:t>
            </a:r>
            <a:r>
              <a:rPr lang="en-US" dirty="0"/>
              <a:t>distributes over the theta-join operation under </a:t>
            </a:r>
            <a:r>
              <a:rPr lang="en-US" dirty="0" smtClean="0"/>
              <a:t>the following conditions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Consider </a:t>
            </a:r>
            <a:r>
              <a:rPr lang="en-US" dirty="0"/>
              <a:t>a join </a:t>
            </a:r>
            <a:r>
              <a:rPr lang="en-US" i="1" dirty="0"/>
              <a:t>E</a:t>
            </a:r>
            <a:r>
              <a:rPr lang="en-US" dirty="0"/>
              <a:t>1  </a:t>
            </a:r>
            <a:r>
              <a:rPr lang="en-US" i="1" dirty="0"/>
              <a:t>E</a:t>
            </a:r>
            <a:r>
              <a:rPr lang="en-US" dirty="0"/>
              <a:t>2. Let </a:t>
            </a:r>
            <a:r>
              <a:rPr lang="en-US" i="1" dirty="0"/>
              <a:t>L</a:t>
            </a:r>
            <a:r>
              <a:rPr lang="en-US" dirty="0"/>
              <a:t>1 and </a:t>
            </a:r>
            <a:r>
              <a:rPr lang="en-US" i="1" dirty="0"/>
              <a:t>L</a:t>
            </a:r>
            <a:r>
              <a:rPr lang="en-US" dirty="0"/>
              <a:t>2 be sets of attributes from </a:t>
            </a:r>
            <a:r>
              <a:rPr lang="en-US" i="1" dirty="0" smtClean="0"/>
              <a:t>E</a:t>
            </a:r>
            <a:r>
              <a:rPr lang="en-US" dirty="0" smtClean="0"/>
              <a:t>1 and </a:t>
            </a:r>
            <a:r>
              <a:rPr lang="en-US" i="1" dirty="0"/>
              <a:t>E</a:t>
            </a:r>
            <a:r>
              <a:rPr lang="en-US" dirty="0"/>
              <a:t>2, respectively. Let </a:t>
            </a:r>
            <a:r>
              <a:rPr lang="en-US" i="1" dirty="0"/>
              <a:t>L</a:t>
            </a:r>
            <a:r>
              <a:rPr lang="en-US" dirty="0"/>
              <a:t>3 be attributes of </a:t>
            </a:r>
            <a:r>
              <a:rPr lang="en-US" i="1" dirty="0"/>
              <a:t>E</a:t>
            </a:r>
            <a:r>
              <a:rPr lang="en-US" dirty="0"/>
              <a:t>1 that are involved in </a:t>
            </a:r>
            <a:r>
              <a:rPr lang="en-US" dirty="0" smtClean="0"/>
              <a:t>join condition </a:t>
            </a:r>
            <a:r>
              <a:rPr lang="en-US" dirty="0"/>
              <a:t>, but are not in </a:t>
            </a:r>
            <a:r>
              <a:rPr lang="en-US" i="1" dirty="0"/>
              <a:t>L</a:t>
            </a:r>
            <a:r>
              <a:rPr lang="en-US" dirty="0"/>
              <a:t>1 ∪ </a:t>
            </a:r>
            <a:r>
              <a:rPr lang="en-US" i="1" dirty="0"/>
              <a:t>L</a:t>
            </a:r>
            <a:r>
              <a:rPr lang="en-US" dirty="0"/>
              <a:t>2, and let </a:t>
            </a:r>
            <a:r>
              <a:rPr lang="en-US" i="1" dirty="0"/>
              <a:t>L</a:t>
            </a:r>
            <a:r>
              <a:rPr lang="en-US" dirty="0"/>
              <a:t>4 be attributes of </a:t>
            </a:r>
            <a:r>
              <a:rPr lang="en-US" i="1" dirty="0"/>
              <a:t>E</a:t>
            </a:r>
            <a:r>
              <a:rPr lang="en-US" dirty="0"/>
              <a:t>2 </a:t>
            </a:r>
            <a:r>
              <a:rPr lang="en-US" dirty="0" smtClean="0"/>
              <a:t>that are </a:t>
            </a:r>
            <a:r>
              <a:rPr lang="en-US" dirty="0"/>
              <a:t>involved in join condition , but are not in </a:t>
            </a:r>
            <a:r>
              <a:rPr lang="en-US" i="1" dirty="0"/>
              <a:t>L</a:t>
            </a:r>
            <a:r>
              <a:rPr lang="en-US" dirty="0"/>
              <a:t>1 ∪ </a:t>
            </a:r>
            <a:r>
              <a:rPr lang="en-US" i="1" dirty="0"/>
              <a:t>L</a:t>
            </a:r>
            <a:r>
              <a:rPr lang="en-US" dirty="0"/>
              <a:t>2. Then,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185988"/>
            <a:ext cx="7762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5181600"/>
            <a:ext cx="10001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99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9.The </a:t>
            </a:r>
            <a:r>
              <a:rPr lang="en-US" b="1" dirty="0"/>
              <a:t>set operations union and intersection are </a:t>
            </a:r>
            <a:r>
              <a:rPr lang="en-US" b="1" dirty="0" smtClean="0"/>
              <a:t>commutative,</a:t>
            </a:r>
            <a:r>
              <a:rPr lang="en-US" b="1" dirty="0"/>
              <a:t> Set difference is not </a:t>
            </a:r>
            <a:r>
              <a:rPr lang="en-US" b="1" dirty="0" smtClean="0"/>
              <a:t>commutative.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10.</a:t>
            </a:r>
            <a:r>
              <a:rPr lang="en-US" dirty="0"/>
              <a:t> </a:t>
            </a:r>
            <a:r>
              <a:rPr lang="en-US" b="1" dirty="0"/>
              <a:t>Set union and intersection are associative.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981200"/>
            <a:ext cx="41624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6" y="4572000"/>
            <a:ext cx="66960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94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219200"/>
            <a:ext cx="10969943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11. The </a:t>
            </a:r>
            <a:r>
              <a:rPr lang="en-US" b="1" dirty="0"/>
              <a:t>selection operation </a:t>
            </a:r>
            <a:r>
              <a:rPr lang="en-US" dirty="0"/>
              <a:t>distributes over the union, intersection, and </a:t>
            </a:r>
            <a:r>
              <a:rPr lang="en-US" dirty="0" smtClean="0"/>
              <a:t>set difference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Similarly, the preceding equivalence, with − replaced with either ∪ or ∩</a:t>
            </a:r>
            <a:r>
              <a:rPr lang="en-US" dirty="0" smtClean="0"/>
              <a:t>, also </a:t>
            </a:r>
            <a:r>
              <a:rPr lang="en-US" dirty="0"/>
              <a:t>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2209800"/>
            <a:ext cx="6057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953000"/>
            <a:ext cx="5400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63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/>
          <a:lstStyle/>
          <a:p>
            <a:r>
              <a:rPr lang="en-US" b="1" dirty="0" smtClean="0"/>
              <a:t>12. The </a:t>
            </a:r>
            <a:r>
              <a:rPr lang="en-US" b="1" dirty="0"/>
              <a:t>projection operation distributes over the union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63055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49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6600" dirty="0">
                <a:solidFill>
                  <a:srgbClr val="5C2321"/>
                </a:solidFill>
              </a:rPr>
              <a:t>Sorting and joins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We can </a:t>
            </a:r>
            <a:r>
              <a:rPr lang="en-US" sz="3200" b="1" dirty="0">
                <a:solidFill>
                  <a:schemeClr val="accent6"/>
                </a:solidFill>
              </a:rPr>
              <a:t>sort a relation by building an index on the relation </a:t>
            </a:r>
            <a:r>
              <a:rPr lang="en-US" sz="3200" dirty="0"/>
              <a:t>and then using that index to read the relation in sorted order.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Such a process orders the relation only logically rather than physically</a:t>
            </a:r>
            <a:r>
              <a:rPr lang="en-US" sz="32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2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Merge sort</a:t>
            </a:r>
            <a:endParaRPr lang="en-US" sz="3200" dirty="0" smtClean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1" y="381000"/>
            <a:ext cx="818321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Query </a:t>
            </a:r>
            <a:r>
              <a:rPr lang="en-US" sz="4000" b="1" dirty="0" smtClean="0">
                <a:solidFill>
                  <a:srgbClr val="00B0F0"/>
                </a:solidFill>
              </a:rPr>
              <a:t>Processing/</a:t>
            </a:r>
            <a:r>
              <a:rPr lang="en-US" sz="4000" b="1" dirty="0"/>
              <a:t> </a:t>
            </a:r>
            <a:r>
              <a:rPr lang="en-US" sz="4000" b="1" dirty="0" smtClean="0"/>
              <a:t>Relational-algebra </a:t>
            </a:r>
            <a:r>
              <a:rPr lang="en-US" sz="4000" b="1" dirty="0"/>
              <a:t>expression.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</a:t>
            </a:r>
            <a:r>
              <a:rPr lang="en-US" sz="3600" b="1" dirty="0" smtClean="0"/>
              <a:t>elect </a:t>
            </a:r>
            <a:r>
              <a:rPr lang="en-US" sz="3600" i="1" dirty="0" smtClean="0"/>
              <a:t>salary </a:t>
            </a:r>
            <a:r>
              <a:rPr lang="en-US" sz="3600" b="1" dirty="0" smtClean="0"/>
              <a:t>from </a:t>
            </a:r>
            <a:r>
              <a:rPr lang="en-US" sz="3600" i="1" dirty="0" smtClean="0"/>
              <a:t>instructor  </a:t>
            </a:r>
            <a:r>
              <a:rPr lang="en-US" sz="3600" b="1" dirty="0" smtClean="0"/>
              <a:t>where </a:t>
            </a:r>
            <a:r>
              <a:rPr lang="en-US" sz="3600" i="1" dirty="0"/>
              <a:t>salary &lt; </a:t>
            </a:r>
            <a:r>
              <a:rPr lang="en-US" sz="3600" dirty="0"/>
              <a:t>75000;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552700"/>
            <a:ext cx="11639550" cy="221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3352800"/>
            <a:ext cx="34861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5626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Several of the relational operations, such as </a:t>
            </a:r>
            <a:r>
              <a:rPr lang="en-US" sz="3600" b="1" dirty="0"/>
              <a:t>joins, can be implemented efficiently if the input relations are first sorted</a:t>
            </a:r>
            <a:r>
              <a:rPr lang="en-US" sz="36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We can </a:t>
            </a:r>
            <a:r>
              <a:rPr lang="en-US" sz="3600" b="1" dirty="0"/>
              <a:t>sort a relation by building an index on the relation </a:t>
            </a:r>
            <a:r>
              <a:rPr lang="en-US" sz="3600" dirty="0"/>
              <a:t>and then using that index to read the relation in sorted </a:t>
            </a:r>
            <a:r>
              <a:rPr lang="en-US" sz="3600" dirty="0" smtClean="0"/>
              <a:t>order.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Such a process orders the relation only logically rather than physically.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reading of </a:t>
            </a:r>
            <a:r>
              <a:rPr lang="en-US" sz="4000" b="1" dirty="0"/>
              <a:t>tuples in the sorted order m</a:t>
            </a:r>
            <a:r>
              <a:rPr lang="en-US" sz="4000" dirty="0"/>
              <a:t>ay lead to disk access for each record, which can be very expensive</a:t>
            </a:r>
            <a:r>
              <a:rPr lang="en-US" sz="40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40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So it is desirable to order the records physically.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3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724400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/>
              <a:t>Several of the relational operations, such as </a:t>
            </a:r>
            <a:r>
              <a:rPr lang="en-US" sz="3600" b="1" dirty="0"/>
              <a:t>joins, can be implemented efficiently if the input relations are first sorted</a:t>
            </a:r>
            <a:r>
              <a:rPr lang="en-US" sz="3600" dirty="0"/>
              <a:t>.</a:t>
            </a:r>
          </a:p>
          <a:p>
            <a:pPr lvl="0" algn="just"/>
            <a:r>
              <a:rPr lang="en-US" sz="3600" dirty="0"/>
              <a:t>We can </a:t>
            </a:r>
            <a:r>
              <a:rPr lang="en-US" sz="3600" b="1" dirty="0"/>
              <a:t>sort a relation by building an index on the relation </a:t>
            </a:r>
            <a:r>
              <a:rPr lang="en-US" sz="3600" dirty="0"/>
              <a:t>and then using that index to read the relation in sorted order.</a:t>
            </a:r>
          </a:p>
          <a:p>
            <a:pPr lvl="0" algn="just"/>
            <a:r>
              <a:rPr lang="en-US" sz="3600" dirty="0"/>
              <a:t>Such a process orders the relation </a:t>
            </a:r>
            <a:r>
              <a:rPr lang="en-US" sz="3600" dirty="0" smtClean="0"/>
              <a:t> is </a:t>
            </a:r>
            <a:r>
              <a:rPr lang="en-US" sz="3600" dirty="0"/>
              <a:t>desirable to order the records physically.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9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External Sort-Merge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b="1" dirty="0"/>
              <a:t>Sorting of relation that fit into main memory</a:t>
            </a:r>
            <a:r>
              <a:rPr lang="en-US" sz="4000" dirty="0"/>
              <a:t>, standard sorting techniques such as </a:t>
            </a:r>
            <a:r>
              <a:rPr lang="en-US" sz="4000" b="1" dirty="0"/>
              <a:t>quick-sort can be used</a:t>
            </a:r>
            <a:r>
              <a:rPr lang="en-US" sz="40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b="1" dirty="0"/>
              <a:t>Sorting of relations that do not fit in main memory is called external sorting</a:t>
            </a:r>
            <a:r>
              <a:rPr lang="en-US" sz="40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Most commonly used </a:t>
            </a:r>
            <a:r>
              <a:rPr lang="en-US" sz="4000" b="1" dirty="0"/>
              <a:t>algorithm</a:t>
            </a:r>
            <a:r>
              <a:rPr lang="en-US" sz="4000" dirty="0"/>
              <a:t> for this type of sorting is </a:t>
            </a:r>
            <a:r>
              <a:rPr lang="en-US" sz="4000" b="1" dirty="0"/>
              <a:t>external sort merge algorithm</a:t>
            </a:r>
            <a:r>
              <a:rPr lang="en-US" sz="4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6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1925"/>
            <a:ext cx="1049655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292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838200"/>
            <a:ext cx="10969943" cy="5486400"/>
          </a:xfrm>
        </p:spPr>
        <p:txBody>
          <a:bodyPr/>
          <a:lstStyle/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Roboto Condensed"/>
              <a:buAutoNum type="arabicPeriod"/>
            </a:pPr>
            <a:r>
              <a:rPr lang="en-US" sz="3600" dirty="0"/>
              <a:t>Create sorted runs.  Let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b="1" dirty="0"/>
              <a:t>be 0 initially</a:t>
            </a:r>
            <a:r>
              <a:rPr lang="en-US" sz="36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Repeatedly do the following </a:t>
            </a:r>
            <a:r>
              <a:rPr lang="en-US" sz="3600" b="1" dirty="0"/>
              <a:t>till the end </a:t>
            </a:r>
            <a:r>
              <a:rPr lang="en-US" sz="3600" dirty="0"/>
              <a:t>of the relation: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600" dirty="0"/>
              <a:t>	1)  </a:t>
            </a:r>
            <a:r>
              <a:rPr lang="en-US" sz="3600" b="1" dirty="0"/>
              <a:t>Read M blocks </a:t>
            </a:r>
            <a:r>
              <a:rPr lang="en-US" sz="3600" dirty="0"/>
              <a:t>of relation into memory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600" dirty="0"/>
              <a:t>	2)  Sort the in-memory blocks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600" dirty="0"/>
              <a:t>	3)  Write sorted data to run </a:t>
            </a:r>
            <a:r>
              <a:rPr lang="en-US" sz="3600" dirty="0" err="1"/>
              <a:t>Ri</a:t>
            </a:r>
            <a:r>
              <a:rPr lang="en-US" sz="3600" dirty="0"/>
              <a:t>; then increment </a:t>
            </a:r>
            <a:r>
              <a:rPr lang="en-US" sz="3600" dirty="0" err="1"/>
              <a:t>i</a:t>
            </a:r>
            <a:r>
              <a:rPr lang="en-US" sz="36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Let the final value of </a:t>
            </a:r>
            <a:r>
              <a:rPr lang="en-US" sz="3600" dirty="0" err="1"/>
              <a:t>i</a:t>
            </a:r>
            <a:r>
              <a:rPr lang="en-US" sz="3600" dirty="0"/>
              <a:t> be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8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838200"/>
            <a:ext cx="10969943" cy="5486400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Roboto Condensed"/>
              <a:buAutoNum type="arabicPeriod"/>
            </a:pPr>
            <a:r>
              <a:rPr lang="en-US" sz="2800" dirty="0"/>
              <a:t>Merge the runs (N-way merge). We assume (for now) that N &lt; M.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2800" dirty="0"/>
              <a:t>Use N blocks of memory to buffer input runs, and 1 block to buffer output. Read the first block of each run into its buffer page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2800" dirty="0"/>
              <a:t>repeat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2800" dirty="0"/>
              <a:t>	Select the </a:t>
            </a:r>
            <a:r>
              <a:rPr lang="en-US" sz="2800" b="1" dirty="0"/>
              <a:t>first record (in sort order) among all buffer </a:t>
            </a:r>
            <a:r>
              <a:rPr lang="en-US" sz="2800" dirty="0"/>
              <a:t>pages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2800" dirty="0"/>
              <a:t>	Write the record to the output buffer.  If the output buffer is full write it to disk.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2800" dirty="0"/>
              <a:t>	Delete the record from its input buffer page.</a:t>
            </a:r>
          </a:p>
          <a:p>
            <a:pPr marL="1143000" lvl="2" indent="-228600" algn="just">
              <a:lnSpc>
                <a:spcPct val="90000"/>
              </a:lnSpc>
              <a:spcBef>
                <a:spcPts val="500"/>
              </a:spcBef>
              <a:buSzPts val="1800"/>
              <a:buChar char="▪"/>
            </a:pPr>
            <a:r>
              <a:rPr lang="en-US" sz="2800" dirty="0"/>
              <a:t>If the buffer page becomes empty then read the next block (if any) of the run into the buffer.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2800" dirty="0"/>
              <a:t>until all input buffer pages are empty: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3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If N ≥ M, several merge passes are required.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In each pass, contiguous groups of M - 1 runs are merged.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A pass reduces the number of runs by a factor of M -1, and creates runs longer by the same factor. </a:t>
            </a:r>
          </a:p>
          <a:p>
            <a:pPr marL="1143000" lvl="2" indent="-228600" algn="just">
              <a:lnSpc>
                <a:spcPct val="90000"/>
              </a:lnSpc>
              <a:spcBef>
                <a:spcPts val="500"/>
              </a:spcBef>
              <a:buSzPts val="1800"/>
              <a:buChar char="▪"/>
            </a:pPr>
            <a:r>
              <a:rPr lang="en-US" sz="3200" dirty="0"/>
              <a:t>E.g.  If M=11, and there are 90 runs, one pass reduces the number of runs to 9, each 10 times the size of the initial runs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Repeated passes are performed till all runs have been merged into one.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7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79120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The system constructs a parse-tree representation of the query, which </a:t>
            </a:r>
            <a:r>
              <a:rPr lang="en-US" sz="4000" dirty="0" smtClean="0"/>
              <a:t>it then </a:t>
            </a:r>
            <a:r>
              <a:rPr lang="en-US" sz="4000" dirty="0"/>
              <a:t>translates into a </a:t>
            </a:r>
            <a:r>
              <a:rPr lang="en-US" sz="4000" b="1" dirty="0"/>
              <a:t>relational-algebra </a:t>
            </a:r>
            <a:r>
              <a:rPr lang="en-US" sz="4000" b="1" dirty="0" smtClean="0"/>
              <a:t>expression.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algn="just"/>
            <a:r>
              <a:rPr lang="en-US" sz="4000" dirty="0"/>
              <a:t>it is the responsibility of the system to construct a </a:t>
            </a:r>
            <a:r>
              <a:rPr lang="en-US" sz="4000" dirty="0" smtClean="0"/>
              <a:t>query evaluation</a:t>
            </a:r>
            <a:r>
              <a:rPr lang="en-US" sz="4000" dirty="0"/>
              <a:t> </a:t>
            </a:r>
            <a:r>
              <a:rPr lang="en-US" sz="4000" dirty="0" smtClean="0"/>
              <a:t>plan </a:t>
            </a:r>
            <a:r>
              <a:rPr lang="en-US" sz="4000" dirty="0"/>
              <a:t>that </a:t>
            </a:r>
            <a:r>
              <a:rPr lang="en-US" sz="4000" b="1" dirty="0"/>
              <a:t>minimizes the cost </a:t>
            </a:r>
            <a:r>
              <a:rPr lang="en-US" sz="4000" dirty="0"/>
              <a:t>of query evaluation; this task is </a:t>
            </a:r>
            <a:r>
              <a:rPr lang="en-US" sz="4000" dirty="0" smtClean="0"/>
              <a:t>called </a:t>
            </a:r>
            <a:r>
              <a:rPr lang="en-US" sz="4000" b="1" i="1" dirty="0" smtClean="0"/>
              <a:t>query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Once the </a:t>
            </a:r>
            <a:r>
              <a:rPr lang="en-US" sz="4000" b="1" dirty="0"/>
              <a:t>query plan </a:t>
            </a:r>
            <a:r>
              <a:rPr lang="en-US" sz="4000" dirty="0"/>
              <a:t>is chosen, the query is evaluated.</a:t>
            </a:r>
          </a:p>
          <a:p>
            <a:pPr algn="just"/>
            <a:endParaRPr lang="en-US" sz="4000" b="1" dirty="0" smtClean="0"/>
          </a:p>
          <a:p>
            <a:pPr algn="just"/>
            <a:r>
              <a:rPr lang="en-US" sz="4000" b="1" dirty="0" smtClean="0"/>
              <a:t>Query </a:t>
            </a:r>
            <a:r>
              <a:rPr lang="en-US" sz="4000" b="1" dirty="0"/>
              <a:t>evaluation engine,</a:t>
            </a:r>
            <a:r>
              <a:rPr lang="en-US" sz="4000" dirty="0"/>
              <a:t> which executes low-level instructions generated by the DML compiler</a:t>
            </a:r>
            <a:r>
              <a:rPr lang="en-US" sz="4000" dirty="0" smtClean="0"/>
              <a:t>.</a:t>
            </a:r>
            <a:r>
              <a:rPr lang="en-US" sz="4000" dirty="0"/>
              <a:t> with that plan, and the result of the query is </a:t>
            </a:r>
            <a:r>
              <a:rPr lang="en-US" sz="4000" b="1" dirty="0"/>
              <a:t>output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591312"/>
          </a:xfrm>
        </p:spPr>
        <p:txBody>
          <a:bodyPr>
            <a:noAutofit/>
          </a:bodyPr>
          <a:lstStyle/>
          <a:p>
            <a:r>
              <a:rPr lang="en-GB" sz="5400" dirty="0" smtClean="0"/>
              <a:t>Measures of Query Cost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5181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endParaRPr lang="en-US" sz="36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US" sz="3600" dirty="0" smtClean="0"/>
              <a:t>Cost </a:t>
            </a:r>
            <a:r>
              <a:rPr lang="en-US" sz="3600" dirty="0"/>
              <a:t>is generally measured as </a:t>
            </a:r>
            <a:r>
              <a:rPr lang="en-US" sz="3600" b="1" dirty="0"/>
              <a:t>the total time required to execute a statement/query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endParaRPr lang="en-US" sz="3600" dirty="0"/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sz="3600" dirty="0"/>
              <a:t>Factors contribute to time cost</a:t>
            </a:r>
          </a:p>
          <a:p>
            <a:pPr marL="800100" lvl="1" indent="-342900" algn="just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3600" b="1" dirty="0"/>
              <a:t>Disk accesses </a:t>
            </a:r>
            <a:r>
              <a:rPr lang="en-US" sz="3600" dirty="0"/>
              <a:t>(time to process a data request and retrieve the required data from the storage device)</a:t>
            </a:r>
          </a:p>
          <a:p>
            <a:pPr marL="800100" lvl="1" indent="-342900" algn="just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3600" b="1" dirty="0"/>
              <a:t>CPU time to execute a query</a:t>
            </a:r>
            <a:endParaRPr lang="en-US" sz="3600" dirty="0"/>
          </a:p>
          <a:p>
            <a:pPr marL="800100" lvl="1" indent="-342900" algn="just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3600" b="1" dirty="0"/>
              <a:t>Network communication </a:t>
            </a:r>
            <a:r>
              <a:rPr lang="en-US" sz="3600" b="1" dirty="0" smtClean="0"/>
              <a:t>cost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4121</TotalTime>
  <Words>2931</Words>
  <Application>Microsoft Office PowerPoint</Application>
  <PresentationFormat>Custom</PresentationFormat>
  <Paragraphs>565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Flow</vt:lpstr>
      <vt:lpstr>Database Management System  Subject Code: 3130703</vt:lpstr>
      <vt:lpstr>PowerPoint Presentation</vt:lpstr>
      <vt:lpstr>Query Processing:</vt:lpstr>
      <vt:lpstr>PowerPoint Presentation</vt:lpstr>
      <vt:lpstr>PowerPoint Presentation</vt:lpstr>
      <vt:lpstr>Query Processing/ Relational-algebra expression.</vt:lpstr>
      <vt:lpstr>PowerPoint Presentation</vt:lpstr>
      <vt:lpstr>PowerPoint Presentation</vt:lpstr>
      <vt:lpstr>Measures of Query Cost</vt:lpstr>
      <vt:lpstr>PowerPoint Presentation</vt:lpstr>
      <vt:lpstr>Selection Operator</vt:lpstr>
      <vt:lpstr>Display the detail of students belongs to “CE” Branch.</vt:lpstr>
      <vt:lpstr>Linear search (A1)</vt:lpstr>
      <vt:lpstr>PowerPoint Presentation</vt:lpstr>
      <vt:lpstr>PowerPoint Presentation</vt:lpstr>
      <vt:lpstr>PowerPoint Presentation</vt:lpstr>
      <vt:lpstr>Binary search (A2)</vt:lpstr>
      <vt:lpstr>BINARY SEARCH</vt:lpstr>
      <vt:lpstr>PowerPoint Presentation</vt:lpstr>
      <vt:lpstr>PowerPoint Presentation</vt:lpstr>
      <vt:lpstr>PowerPoint Presentation</vt:lpstr>
      <vt:lpstr>It is a process of selecting the most efficient query evaluation plan from the available possible plans. (balance less than 2500)</vt:lpstr>
      <vt:lpstr>Approaches to Query Optimization</vt:lpstr>
      <vt:lpstr>PowerPoint Presentation</vt:lpstr>
      <vt:lpstr>Evaluation of expressions</vt:lpstr>
      <vt:lpstr>                         Materialization </vt:lpstr>
      <vt:lpstr>PowerPoint Presentation</vt:lpstr>
      <vt:lpstr>PowerPoint Presentation</vt:lpstr>
      <vt:lpstr>Pipelining</vt:lpstr>
      <vt:lpstr>PowerPoint Presentation</vt:lpstr>
      <vt:lpstr>PowerPoint Presentation</vt:lpstr>
      <vt:lpstr>PowerPoint Presentation</vt:lpstr>
      <vt:lpstr>Pipeline</vt:lpstr>
      <vt:lpstr>PowerPoint Presentation</vt:lpstr>
      <vt:lpstr>Demand vs Producer</vt:lpstr>
      <vt:lpstr>Query </vt:lpstr>
      <vt:lpstr>Find the name of all customers who have account at any branch located in Pune”</vt:lpstr>
      <vt:lpstr>PowerPoint Presentation</vt:lpstr>
      <vt:lpstr>Pictorial representation of equivalences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Theta operations are commutative. </vt:lpstr>
      <vt:lpstr>PowerPoint Presentation</vt:lpstr>
      <vt:lpstr>Equivalence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</vt:lpstr>
      <vt:lpstr>PowerPoint Presentation</vt:lpstr>
      <vt:lpstr>PowerPoint Presentation</vt:lpstr>
      <vt:lpstr>PowerPoint Presentation</vt:lpstr>
      <vt:lpstr>Sorting</vt:lpstr>
      <vt:lpstr>External Sort-Merge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Civil HOD</dc:creator>
  <cp:lastModifiedBy>Amit</cp:lastModifiedBy>
  <cp:revision>965</cp:revision>
  <dcterms:created xsi:type="dcterms:W3CDTF">2019-07-03T02:11:43Z</dcterms:created>
  <dcterms:modified xsi:type="dcterms:W3CDTF">2023-11-11T06:50:55Z</dcterms:modified>
</cp:coreProperties>
</file>