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75"/>
  </p:notesMasterIdLst>
  <p:sldIdLst>
    <p:sldId id="256" r:id="rId2"/>
    <p:sldId id="537" r:id="rId3"/>
    <p:sldId id="634" r:id="rId4"/>
    <p:sldId id="639" r:id="rId5"/>
    <p:sldId id="636" r:id="rId6"/>
    <p:sldId id="637" r:id="rId7"/>
    <p:sldId id="638" r:id="rId8"/>
    <p:sldId id="635" r:id="rId9"/>
    <p:sldId id="644" r:id="rId10"/>
    <p:sldId id="641" r:id="rId11"/>
    <p:sldId id="642" r:id="rId12"/>
    <p:sldId id="646" r:id="rId13"/>
    <p:sldId id="645" r:id="rId14"/>
    <p:sldId id="647" r:id="rId15"/>
    <p:sldId id="649" r:id="rId16"/>
    <p:sldId id="648" r:id="rId17"/>
    <p:sldId id="725" r:id="rId18"/>
    <p:sldId id="650" r:id="rId19"/>
    <p:sldId id="643" r:id="rId20"/>
    <p:sldId id="659" r:id="rId21"/>
    <p:sldId id="660" r:id="rId22"/>
    <p:sldId id="661" r:id="rId23"/>
    <p:sldId id="662" r:id="rId24"/>
    <p:sldId id="670" r:id="rId25"/>
    <p:sldId id="657" r:id="rId26"/>
    <p:sldId id="658" r:id="rId27"/>
    <p:sldId id="655" r:id="rId28"/>
    <p:sldId id="696" r:id="rId29"/>
    <p:sldId id="656" r:id="rId30"/>
    <p:sldId id="663" r:id="rId31"/>
    <p:sldId id="667" r:id="rId32"/>
    <p:sldId id="697" r:id="rId33"/>
    <p:sldId id="698" r:id="rId34"/>
    <p:sldId id="701" r:id="rId35"/>
    <p:sldId id="702" r:id="rId36"/>
    <p:sldId id="703" r:id="rId37"/>
    <p:sldId id="704" r:id="rId38"/>
    <p:sldId id="705" r:id="rId39"/>
    <p:sldId id="706" r:id="rId40"/>
    <p:sldId id="707" r:id="rId41"/>
    <p:sldId id="708" r:id="rId42"/>
    <p:sldId id="709" r:id="rId43"/>
    <p:sldId id="687" r:id="rId44"/>
    <p:sldId id="685" r:id="rId45"/>
    <p:sldId id="686" r:id="rId46"/>
    <p:sldId id="672" r:id="rId47"/>
    <p:sldId id="689" r:id="rId48"/>
    <p:sldId id="668" r:id="rId49"/>
    <p:sldId id="669" r:id="rId50"/>
    <p:sldId id="683" r:id="rId51"/>
    <p:sldId id="690" r:id="rId52"/>
    <p:sldId id="664" r:id="rId53"/>
    <p:sldId id="673" r:id="rId54"/>
    <p:sldId id="676" r:id="rId55"/>
    <p:sldId id="677" r:id="rId56"/>
    <p:sldId id="678" r:id="rId57"/>
    <p:sldId id="674" r:id="rId58"/>
    <p:sldId id="675" r:id="rId59"/>
    <p:sldId id="681" r:id="rId60"/>
    <p:sldId id="665" r:id="rId61"/>
    <p:sldId id="712" r:id="rId62"/>
    <p:sldId id="713" r:id="rId63"/>
    <p:sldId id="714" r:id="rId64"/>
    <p:sldId id="716" r:id="rId65"/>
    <p:sldId id="717" r:id="rId66"/>
    <p:sldId id="718" r:id="rId67"/>
    <p:sldId id="715" r:id="rId68"/>
    <p:sldId id="719" r:id="rId69"/>
    <p:sldId id="720" r:id="rId70"/>
    <p:sldId id="721" r:id="rId71"/>
    <p:sldId id="723" r:id="rId72"/>
    <p:sldId id="722" r:id="rId73"/>
    <p:sldId id="382" r:id="rId7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3011" autoAdjust="0"/>
  </p:normalViewPr>
  <p:slideViewPr>
    <p:cSldViewPr>
      <p:cViewPr>
        <p:scale>
          <a:sx n="80" d="100"/>
          <a:sy n="80" d="100"/>
        </p:scale>
        <p:origin x="-749" y="-2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EBB2D-4EB7-4538-BA29-694DD778CBBF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32E3B-C601-4ABA-8811-1B0ECC5A8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1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016" y="1371600"/>
            <a:ext cx="1046613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016" y="3228536"/>
            <a:ext cx="10470201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B1F6-66B8-4AF6-8114-60A18607DB60}" type="datetime1">
              <a:rPr lang="en-US" smtClean="0"/>
              <a:t>11/11/2023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B18-4EEA-4655-9097-673E76603D46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914402"/>
            <a:ext cx="2742486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914402"/>
            <a:ext cx="802431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024E-4E58-4FE7-93CA-711BB0BE524F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953D-C791-4AFA-B1DB-8BF6E7F892C1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52" y="1316736"/>
            <a:ext cx="10360501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52" y="2704664"/>
            <a:ext cx="10360501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C8C7-B5BF-439D-88E4-12A9CC7799B5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2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967E-4A77-4E16-8BD3-8CE978433D2D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855248"/>
            <a:ext cx="5385514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4" y="1859760"/>
            <a:ext cx="538763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1" y="2514600"/>
            <a:ext cx="5385514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4600"/>
            <a:ext cx="538763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1724-09C8-4737-A1C6-ADB33B6F70CC}" type="datetime1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1071516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6C0-3047-4624-A80E-252FD7288D4A}" type="datetime1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4662-AA0B-442B-BFA9-4B56460179B5}" type="datetime1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14352"/>
            <a:ext cx="3656648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162" y="1676400"/>
            <a:ext cx="3656648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5492" y="1676400"/>
            <a:ext cx="681389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DCB9-A797-4C41-B5D3-3FC510C08A57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19905" y="1108077"/>
            <a:ext cx="7008574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69399" y="5359769"/>
            <a:ext cx="207210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1176999"/>
            <a:ext cx="2949696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9" y="2828785"/>
            <a:ext cx="2945633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416-57F1-4967-A292-BF99D1C66A7C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6796" y="6356353"/>
            <a:ext cx="812588" cy="365125"/>
          </a:xfrm>
        </p:spPr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6514" y="1199517"/>
            <a:ext cx="6155357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697" y="5816600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0479" y="6219828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697" y="-7144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0479" y="-7144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442" y="1935480"/>
            <a:ext cx="10969943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4048F5-CC24-4BD2-9ACF-A228744C5ED7}" type="datetime1">
              <a:rPr lang="en-US" smtClean="0"/>
              <a:t>11/11/2023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5075" y="6356353"/>
            <a:ext cx="446923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3650" y="6356353"/>
            <a:ext cx="1015735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48" y="202408"/>
            <a:ext cx="12237543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219200"/>
            <a:ext cx="10360501" cy="2057400"/>
          </a:xfrm>
        </p:spPr>
        <p:txBody>
          <a:bodyPr>
            <a:noAutofit/>
          </a:bodyPr>
          <a:lstStyle/>
          <a:p>
            <a:pPr algn="l"/>
            <a:r>
              <a:rPr lang="en-IN" sz="4000" b="0" dirty="0" smtClean="0">
                <a:solidFill>
                  <a:srgbClr val="7030A0"/>
                </a:solidFill>
                <a:effectLst/>
                <a:latin typeface="+mn-lt"/>
                <a:cs typeface="Times New Roman" pitchFamily="18" charset="0"/>
              </a:rPr>
              <a:t>Database Management System</a:t>
            </a:r>
            <a:br>
              <a:rPr lang="en-IN" sz="4000" b="0" dirty="0" smtClean="0">
                <a:solidFill>
                  <a:srgbClr val="7030A0"/>
                </a:solidFill>
                <a:effectLst/>
                <a:latin typeface="+mn-lt"/>
                <a:cs typeface="Times New Roman" pitchFamily="18" charset="0"/>
              </a:rPr>
            </a:br>
            <a:r>
              <a:rPr lang="en-IN" sz="4000" b="0" dirty="0" smtClean="0">
                <a:solidFill>
                  <a:srgbClr val="7030A0"/>
                </a:solidFill>
                <a:effectLst/>
                <a:latin typeface="+mn-lt"/>
                <a:cs typeface="Times New Roman" pitchFamily="18" charset="0"/>
              </a:rPr>
              <a:t/>
            </a:r>
            <a:br>
              <a:rPr lang="en-IN" sz="4000" b="0" dirty="0" smtClean="0">
                <a:solidFill>
                  <a:srgbClr val="7030A0"/>
                </a:solidFill>
                <a:effectLst/>
                <a:latin typeface="+mn-lt"/>
                <a:cs typeface="Times New Roman" pitchFamily="18" charset="0"/>
              </a:rPr>
            </a:br>
            <a:r>
              <a:rPr lang="en-US" sz="4000" b="0" dirty="0" smtClean="0">
                <a:solidFill>
                  <a:srgbClr val="7030A0"/>
                </a:solidFill>
                <a:effectLst/>
                <a:latin typeface="+mn-lt"/>
                <a:cs typeface="Times New Roman" pitchFamily="18" charset="0"/>
              </a:rPr>
              <a:t>Subject Code: 3130703</a:t>
            </a:r>
            <a:endParaRPr lang="en-US" sz="4000" b="0" dirty="0">
              <a:solidFill>
                <a:srgbClr val="7030A0"/>
              </a:solidFill>
              <a:effectLst/>
              <a:latin typeface="+mn-lt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294" y="3429000"/>
            <a:ext cx="11173090" cy="2921000"/>
          </a:xfrm>
        </p:spPr>
        <p:txBody>
          <a:bodyPr>
            <a:noAutofit/>
          </a:bodyPr>
          <a:lstStyle/>
          <a:p>
            <a:pPr algn="r"/>
            <a:endParaRPr lang="en-US" sz="2800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0" cap="none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b="0" cap="none" dirty="0" smtClean="0">
                <a:solidFill>
                  <a:schemeClr val="tx1"/>
                </a:solidFill>
                <a:cs typeface="Times New Roman" pitchFamily="18" charset="0"/>
              </a:rPr>
              <a:t>Prof</a:t>
            </a:r>
            <a:r>
              <a:rPr lang="en-US" sz="2800" b="0" cap="none" dirty="0">
                <a:solidFill>
                  <a:schemeClr val="tx1"/>
                </a:solidFill>
                <a:cs typeface="Times New Roman" pitchFamily="18" charset="0"/>
              </a:rPr>
              <a:t>. </a:t>
            </a:r>
            <a:r>
              <a:rPr lang="en-US" sz="2800" b="0" cap="none" dirty="0" err="1">
                <a:solidFill>
                  <a:schemeClr val="tx1"/>
                </a:solidFill>
                <a:cs typeface="Times New Roman" pitchFamily="18" charset="0"/>
              </a:rPr>
              <a:t>Amit</a:t>
            </a:r>
            <a:r>
              <a:rPr lang="en-US" sz="2800" b="0" cap="none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b="0" cap="none" dirty="0" err="1" smtClean="0">
                <a:solidFill>
                  <a:schemeClr val="tx1"/>
                </a:solidFill>
                <a:cs typeface="Times New Roman" pitchFamily="18" charset="0"/>
              </a:rPr>
              <a:t>Vyas</a:t>
            </a:r>
            <a:endParaRPr lang="en-US" sz="2800" b="0" cap="none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en-US" sz="2800" b="0" cap="none" dirty="0" smtClean="0">
                <a:solidFill>
                  <a:schemeClr val="tx1"/>
                </a:solidFill>
                <a:cs typeface="Times New Roman" pitchFamily="18" charset="0"/>
              </a:rPr>
              <a:t>Department of Computer Engineering</a:t>
            </a:r>
            <a:endParaRPr lang="en-US" sz="2800" dirty="0">
              <a:cs typeface="Times New Roman" pitchFamily="18" charset="0"/>
            </a:endParaRPr>
          </a:p>
          <a:p>
            <a:pPr algn="l"/>
            <a:r>
              <a:rPr lang="en-US" sz="2800" dirty="0" smtClean="0">
                <a:cs typeface="Times New Roman" pitchFamily="18" charset="0"/>
              </a:rPr>
              <a:t>V.V.P. Engineering College</a:t>
            </a:r>
            <a:endParaRPr lang="en-US" sz="2800" b="0" cap="none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endParaRPr lang="en-US" sz="2800" b="0" cap="none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V.V.P Engineering College - Home | Fac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473" y="4073109"/>
            <a:ext cx="210894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69" y="685800"/>
            <a:ext cx="10969943" cy="762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dk1"/>
                </a:solidFill>
              </a:rPr>
              <a:t>AC</a:t>
            </a:r>
            <a:r>
              <a:rPr lang="en-US" dirty="0">
                <a:solidFill>
                  <a:schemeClr val="accent6"/>
                </a:solidFill>
              </a:rPr>
              <a:t>I</a:t>
            </a:r>
            <a:r>
              <a:rPr lang="en-US" dirty="0"/>
              <a:t>D properties of transaction (</a:t>
            </a:r>
            <a:r>
              <a:rPr lang="en-US" dirty="0">
                <a:solidFill>
                  <a:schemeClr val="accent6"/>
                </a:solidFill>
              </a:rPr>
              <a:t>Isolation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2133600"/>
            <a:ext cx="26098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789;p9"/>
          <p:cNvSpPr txBox="1">
            <a:spLocks/>
          </p:cNvSpPr>
          <p:nvPr/>
        </p:nvSpPr>
        <p:spPr>
          <a:xfrm>
            <a:off x="379412" y="1524001"/>
            <a:ext cx="8394255" cy="47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Changes occurring in a particular transaction will not be visible to any other transaction until it has been committed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our example once our transaction starts from first step (step 1) its result should not be access by any other transaction until last step (step 6) is completed.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29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896112"/>
          </a:xfrm>
        </p:spPr>
        <p:txBody>
          <a:bodyPr/>
          <a:lstStyle/>
          <a:p>
            <a:r>
              <a:rPr lang="en-US" dirty="0">
                <a:solidFill>
                  <a:schemeClr val="dk1"/>
                </a:solidFill>
              </a:rPr>
              <a:t>ACI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en-US" dirty="0"/>
              <a:t> properties of transaction (</a:t>
            </a:r>
            <a:r>
              <a:rPr lang="en-US" dirty="0">
                <a:solidFill>
                  <a:schemeClr val="accent6"/>
                </a:solidFill>
              </a:rPr>
              <a:t>Durability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2" y="1905000"/>
            <a:ext cx="27813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Google Shape;806;p10"/>
          <p:cNvSpPr txBox="1">
            <a:spLocks/>
          </p:cNvSpPr>
          <p:nvPr/>
        </p:nvSpPr>
        <p:spPr>
          <a:xfrm>
            <a:off x="227012" y="1676400"/>
            <a:ext cx="8839200" cy="4714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 smtClean="0"/>
              <a:t>After a transaction completes successfully, the </a:t>
            </a:r>
            <a:r>
              <a:rPr lang="en-US" sz="3600" b="1" dirty="0" smtClean="0"/>
              <a:t>changes it has made to the database permanent</a:t>
            </a:r>
            <a:r>
              <a:rPr lang="en-US" sz="3600" dirty="0" smtClean="0"/>
              <a:t>, even if there are system failures.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 smtClean="0"/>
              <a:t>Once our transaction completed up to last step (step 6) its result must be stored permanently. It should not be removed if system fails.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0488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7200" dirty="0">
                <a:solidFill>
                  <a:srgbClr val="5C2321"/>
                </a:solidFill>
              </a:rPr>
              <a:t>Transaction State Diagram \ State Transition Diagram</a:t>
            </a:r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896112"/>
          </a:xfrm>
        </p:spPr>
        <p:txBody>
          <a:bodyPr/>
          <a:lstStyle/>
          <a:p>
            <a:r>
              <a:rPr lang="en-US" sz="5400" dirty="0">
                <a:solidFill>
                  <a:srgbClr val="5C2321"/>
                </a:solidFill>
              </a:rPr>
              <a:t>State Transition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2057400"/>
            <a:ext cx="61626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1600200"/>
            <a:ext cx="496252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5578474" y="3762375"/>
            <a:ext cx="1143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State Diagram \ State Transition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Active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is the 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 state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transaction 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stays in this state while it is executing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Partial Committed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When a transaction 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executes its final operation/ instruction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it is said to be in a partially committed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5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371600"/>
            <a:ext cx="10969943" cy="4953000"/>
          </a:xfrm>
        </p:spPr>
        <p:txBody>
          <a:bodyPr>
            <a:norm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Committed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transaction enters in this state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after successful completion of the transaction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(after committing transaction).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cannot abort or rollback a committed transaction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0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Failed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Discover that 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normal execution can no longer proceed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Once a transaction 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cannot be completed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any 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changes that it made must be undone rolling it back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914400"/>
            <a:ext cx="10969943" cy="5410200"/>
          </a:xfrm>
        </p:spPr>
        <p:txBody>
          <a:bodyPr>
            <a:norm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Aborted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state after the 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transaction has been rolled back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the 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database has been restored to its state prior to the start of the transaction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16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schedule?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A schedule is a </a:t>
            </a:r>
            <a:r>
              <a:rPr lang="en-US" sz="3600" b="1" dirty="0"/>
              <a:t>process of grouping the transactions</a:t>
            </a:r>
            <a:r>
              <a:rPr lang="en-US" sz="3600" dirty="0"/>
              <a:t> into one and </a:t>
            </a:r>
            <a:r>
              <a:rPr lang="en-US" sz="3600" b="1" dirty="0"/>
              <a:t>executing them in a predefined order</a:t>
            </a:r>
            <a:r>
              <a:rPr lang="en-US" sz="3600" dirty="0"/>
              <a:t>. </a:t>
            </a:r>
            <a:endParaRPr lang="en-US" sz="3600" dirty="0" smtClean="0"/>
          </a:p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endParaRPr lang="en-US" sz="3600" dirty="0"/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A schedule is the </a:t>
            </a:r>
            <a:r>
              <a:rPr lang="en-US" sz="3600" b="1" dirty="0"/>
              <a:t>chronological (sequential) order in which instructions are executed </a:t>
            </a:r>
            <a:r>
              <a:rPr lang="en-US" sz="3600" dirty="0"/>
              <a:t>in a system.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066800"/>
            <a:ext cx="10969943" cy="5257800"/>
          </a:xfrm>
        </p:spPr>
        <p:txBody>
          <a:bodyPr>
            <a:norm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A schedule </a:t>
            </a:r>
            <a:r>
              <a:rPr lang="en-US" sz="3600" b="1" dirty="0"/>
              <a:t>is required in a database </a:t>
            </a:r>
            <a:r>
              <a:rPr lang="en-US" sz="3600" dirty="0"/>
              <a:t>because when some transactions execute in </a:t>
            </a:r>
            <a:r>
              <a:rPr lang="en-US" sz="3600" b="1" dirty="0"/>
              <a:t>parallel, they may affect the result of the transaction</a:t>
            </a:r>
            <a:r>
              <a:rPr lang="en-US" sz="3600" b="1" dirty="0" smtClean="0"/>
              <a:t>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endParaRPr lang="en-US" sz="3600" dirty="0"/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 smtClean="0"/>
              <a:t>Means </a:t>
            </a:r>
            <a:r>
              <a:rPr lang="en-US" sz="3600" b="1" dirty="0"/>
              <a:t>if one transaction </a:t>
            </a:r>
            <a:r>
              <a:rPr lang="en-US" sz="3600" dirty="0"/>
              <a:t>is updating the values which the </a:t>
            </a:r>
            <a:r>
              <a:rPr lang="en-US" sz="3600" b="1" dirty="0"/>
              <a:t>other transaction is accessing</a:t>
            </a:r>
            <a:r>
              <a:rPr lang="en-US" sz="3600" dirty="0"/>
              <a:t>, then the order of these </a:t>
            </a:r>
            <a:r>
              <a:rPr lang="en-US" sz="3600" b="1" dirty="0"/>
              <a:t>two transactions </a:t>
            </a:r>
            <a:r>
              <a:rPr lang="en-US" sz="3600" dirty="0"/>
              <a:t>will change the result of another transaction. 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6000" dirty="0" smtClean="0"/>
              <a:t>UNIT:7</a:t>
            </a:r>
          </a:p>
          <a:p>
            <a:pPr marL="0" indent="0" algn="just">
              <a:buNone/>
            </a:pPr>
            <a:r>
              <a:rPr lang="en-US" sz="6000" dirty="0" smtClean="0"/>
              <a:t>Transaction Processing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2018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T1 :  A=1000    B=1000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Read (A)</a:t>
            </a:r>
          </a:p>
          <a:p>
            <a:pPr marL="457200" lvl="0" indent="-45720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 dirty="0"/>
              <a:t>A = A - 50</a:t>
            </a:r>
          </a:p>
          <a:p>
            <a:pPr marL="457200" lvl="0" indent="-45720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 dirty="0"/>
              <a:t>Write (A)</a:t>
            </a:r>
          </a:p>
          <a:p>
            <a:pPr marL="457200" lvl="0" indent="-45720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 dirty="0"/>
              <a:t>Read (B)</a:t>
            </a:r>
          </a:p>
          <a:p>
            <a:pPr marL="457200" lvl="0" indent="-45720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 dirty="0"/>
              <a:t>B = B + 50</a:t>
            </a:r>
          </a:p>
          <a:p>
            <a:pPr marL="457200" lvl="0" indent="-45720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 dirty="0"/>
              <a:t>Write (B)</a:t>
            </a:r>
            <a:endParaRPr lang="en-US" dirty="0"/>
          </a:p>
          <a:p>
            <a:pPr marL="457200" lvl="0" indent="-45720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Commit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 dirty="0" smtClean="0"/>
              <a:t>					Read </a:t>
            </a:r>
            <a:r>
              <a:rPr lang="en-US" sz="2800" dirty="0"/>
              <a:t>(A</a:t>
            </a:r>
            <a:r>
              <a:rPr lang="en-US" sz="2800" dirty="0" smtClean="0"/>
              <a:t>)            </a:t>
            </a:r>
            <a:r>
              <a:rPr lang="en-US" sz="2800" b="1" dirty="0" smtClean="0"/>
              <a:t>Assume :</a:t>
            </a:r>
            <a:r>
              <a:rPr lang="en-US" sz="2800" dirty="0" smtClean="0"/>
              <a:t> A=500  B=500</a:t>
            </a:r>
            <a:endParaRPr lang="en-US" sz="2800" dirty="0"/>
          </a:p>
          <a:p>
            <a:pPr marL="457200" lvl="0" indent="-45720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 dirty="0"/>
              <a:t>temp = A * 0.1</a:t>
            </a:r>
          </a:p>
          <a:p>
            <a:pPr marL="457200" lvl="0" indent="-45720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 dirty="0"/>
              <a:t>A = A - temp</a:t>
            </a:r>
          </a:p>
          <a:p>
            <a:pPr marL="457200" lvl="0" indent="-45720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 dirty="0"/>
              <a:t>Write (A)</a:t>
            </a:r>
          </a:p>
          <a:p>
            <a:pPr marL="457200" lvl="0" indent="-45720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 dirty="0"/>
              <a:t>Read (B)</a:t>
            </a:r>
          </a:p>
          <a:p>
            <a:pPr marL="457200" lvl="0" indent="-45720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 dirty="0"/>
              <a:t>B = B + temp</a:t>
            </a:r>
          </a:p>
          <a:p>
            <a:pPr marL="457200" lvl="0" indent="-45720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 dirty="0"/>
              <a:t>Write (B)</a:t>
            </a:r>
            <a:endParaRPr lang="en-US" dirty="0"/>
          </a:p>
          <a:p>
            <a:pPr marL="457200" lvl="0" indent="-45720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Commit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3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1066800"/>
            <a:ext cx="5057775" cy="484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1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2" y="990600"/>
            <a:ext cx="5372101" cy="5235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78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6" name="Google Shape;899;p19"/>
          <p:cNvGraphicFramePr/>
          <p:nvPr>
            <p:extLst>
              <p:ext uri="{D42A27DB-BD31-4B8C-83A1-F6EECF244321}">
                <p14:modId xmlns:p14="http://schemas.microsoft.com/office/powerpoint/2010/main" val="2675723987"/>
              </p:ext>
            </p:extLst>
          </p:nvPr>
        </p:nvGraphicFramePr>
        <p:xfrm>
          <a:off x="381000" y="860463"/>
          <a:ext cx="5562600" cy="5628123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2791200"/>
                <a:gridCol w="2771400"/>
              </a:tblGrid>
              <a:tr h="402325">
                <a:tc gridSpan="2">
                  <a:txBody>
                    <a:bodyPr/>
                    <a:lstStyle/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Roboto Condensed"/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Serial Schedule</a:t>
                      </a:r>
                      <a:endParaRPr dirty="0"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2325">
                <a:tc>
                  <a:txBody>
                    <a:bodyPr/>
                    <a:lstStyle/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Roboto Condensed"/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T1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Roboto Condensed"/>
                        <a:buNone/>
                      </a:pPr>
                      <a:r>
                        <a:rPr lang="en-US" sz="2400" b="1" u="none" strike="noStrike" cap="none" dirty="0"/>
                        <a:t>T2</a:t>
                      </a:r>
                      <a:endParaRPr sz="2400" b="1" u="none" strike="noStrike" cap="none" dirty="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</a:tr>
              <a:tr h="2239025">
                <a:tc>
                  <a:txBody>
                    <a:bodyPr/>
                    <a:lstStyle/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Read (A)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 = A - 50</a:t>
                      </a:r>
                      <a:endParaRPr sz="1800" u="none" strike="noStrike" cap="none" dirty="0"/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Write (A)</a:t>
                      </a:r>
                      <a:endParaRPr sz="1800" u="none" strike="noStrike" cap="none" dirty="0"/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Read (B)</a:t>
                      </a:r>
                      <a:endParaRPr sz="1800" u="none" strike="noStrike" cap="none" dirty="0"/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B = B + 50</a:t>
                      </a:r>
                      <a:endParaRPr sz="1800" u="none" strike="noStrike" cap="none" dirty="0"/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Write (B)</a:t>
                      </a:r>
                      <a:endParaRPr dirty="0"/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Commit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u="none" strike="noStrike" cap="none" dirty="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47850">
                <a:tc>
                  <a:txBody>
                    <a:bodyPr/>
                    <a:lstStyle/>
                    <a:p>
                      <a:pPr marL="45720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 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Read (A)</a:t>
                      </a:r>
                      <a:endParaRPr sz="1800" u="none" strike="noStrike" cap="none" dirty="0"/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temp = A * 0.1</a:t>
                      </a:r>
                      <a:endParaRPr sz="1800" u="none" strike="noStrike" cap="none" dirty="0"/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 = A - temp</a:t>
                      </a:r>
                      <a:endParaRPr sz="1800" u="none" strike="noStrike" cap="none" dirty="0"/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Write (A)</a:t>
                      </a:r>
                      <a:endParaRPr sz="1800" u="none" strike="noStrike" cap="none" dirty="0"/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Read (B)</a:t>
                      </a:r>
                      <a:endParaRPr sz="1800" u="none" strike="noStrike" cap="none" dirty="0"/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B = B + temp</a:t>
                      </a:r>
                      <a:endParaRPr sz="1800" u="none" strike="noStrike" cap="none" dirty="0"/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Write (B)</a:t>
                      </a:r>
                      <a:endParaRPr dirty="0"/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Commit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759445"/>
              </p:ext>
            </p:extLst>
          </p:nvPr>
        </p:nvGraphicFramePr>
        <p:xfrm>
          <a:off x="6170612" y="762000"/>
          <a:ext cx="5562600" cy="6146014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2791200"/>
                <a:gridCol w="2771400"/>
              </a:tblGrid>
              <a:tr h="402325">
                <a:tc gridSpan="2">
                  <a:txBody>
                    <a:bodyPr/>
                    <a:lstStyle/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Roboto Condensed"/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Serial Schedule</a:t>
                      </a:r>
                      <a:endParaRPr dirty="0"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2325">
                <a:tc>
                  <a:txBody>
                    <a:bodyPr/>
                    <a:lstStyle/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Roboto Condensed"/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T1</a:t>
                      </a:r>
                      <a:endParaRPr sz="2400" b="1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Roboto Condensed"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dirty="0" smtClean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</a:rPr>
                        <a:t>T2</a:t>
                      </a:r>
                      <a:endParaRPr kumimoji="0" lang="en-US" sz="2400" b="1" u="none" strike="noStrike" kern="1200" cap="none" dirty="0" smtClean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endParaRPr lang="en-US" dirty="0"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</a:tr>
              <a:tr h="2239025">
                <a:tc>
                  <a:txBody>
                    <a:bodyPr/>
                    <a:lstStyle/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Read (A)</a:t>
                      </a: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 = A - 50</a:t>
                      </a: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Write (A)</a:t>
                      </a: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Read (B)</a:t>
                      </a: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 = B + 50</a:t>
                      </a: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Write (B)</a:t>
                      </a:r>
                      <a:endParaRPr lang="en-US" dirty="0" smtClean="0"/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Commit</a:t>
                      </a:r>
                    </a:p>
                    <a:p>
                      <a:endParaRPr lang="en-US" dirty="0"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47850">
                <a:tc>
                  <a:txBody>
                    <a:bodyPr/>
                    <a:lstStyle/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Read (A)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temp = A * 0.1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 = A - temp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Write (A)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Read (B)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 = B + temp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Write (B)</a:t>
                      </a:r>
                      <a:endParaRPr dirty="0"/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Commit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7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896112"/>
          </a:xfrm>
        </p:spPr>
        <p:txBody>
          <a:bodyPr>
            <a:normAutofit fontScale="90000"/>
          </a:bodyPr>
          <a:lstStyle/>
          <a:p>
            <a:r>
              <a:rPr lang="en-US" dirty="0"/>
              <a:t>Non-serial Schedule (Interleaved Schedule)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935480"/>
            <a:ext cx="11123773" cy="4541520"/>
          </a:xfrm>
        </p:spPr>
        <p:txBody>
          <a:bodyPr>
            <a:normAutofit lnSpcReduction="10000"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4000" dirty="0"/>
              <a:t>Schedule that </a:t>
            </a:r>
            <a:r>
              <a:rPr lang="en-US" sz="4000" b="1" dirty="0"/>
              <a:t>interleave the execution of different transactions</a:t>
            </a:r>
            <a:r>
              <a:rPr lang="en-US" sz="4000" dirty="0"/>
              <a:t>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4000" dirty="0"/>
              <a:t>Means </a:t>
            </a:r>
            <a:r>
              <a:rPr lang="en-US" sz="4000" b="1" dirty="0"/>
              <a:t>second transaction is started before the first one could end </a:t>
            </a:r>
            <a:r>
              <a:rPr lang="en-US" sz="4000" dirty="0"/>
              <a:t>and execution can switch between the transactions back and forth.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4000" dirty="0"/>
              <a:t>It contains many possible orders in which the system can execute the individual operations of the transactions.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1190625"/>
            <a:ext cx="5562601" cy="501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1223962"/>
            <a:ext cx="5881688" cy="497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69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If two schedules </a:t>
            </a:r>
            <a:r>
              <a:rPr lang="en-US" sz="3600" b="1" dirty="0"/>
              <a:t>produce the same result after execution</a:t>
            </a:r>
            <a:r>
              <a:rPr lang="en-US" sz="3600" dirty="0"/>
              <a:t>, they are said to be equivalent schedule. 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They may yield the same </a:t>
            </a:r>
            <a:r>
              <a:rPr lang="en-US" sz="3600" b="1" dirty="0"/>
              <a:t>result for some value </a:t>
            </a:r>
            <a:r>
              <a:rPr lang="en-US" sz="3600" dirty="0"/>
              <a:t>and </a:t>
            </a:r>
            <a:r>
              <a:rPr lang="en-US" sz="3600" b="1" dirty="0"/>
              <a:t>different results for another set of values. 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That's why this equivalence is not generally considered significant.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00200"/>
            <a:ext cx="10969943" cy="4953000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None/>
            </a:pPr>
            <a:r>
              <a:rPr lang="en-US" sz="3200" dirty="0"/>
              <a:t>A schedule is serializable if it is </a:t>
            </a:r>
            <a:r>
              <a:rPr lang="en-US" sz="3200" b="1" dirty="0"/>
              <a:t>equivalent to a serial schedule</a:t>
            </a:r>
            <a:r>
              <a:rPr lang="en-US" sz="3200" dirty="0"/>
              <a:t>.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None/>
            </a:pPr>
            <a:r>
              <a:rPr lang="en-US" sz="3200" dirty="0"/>
              <a:t>In </a:t>
            </a:r>
            <a:r>
              <a:rPr lang="en-US" sz="3200" b="1" dirty="0"/>
              <a:t>serial schedules</a:t>
            </a:r>
            <a:r>
              <a:rPr lang="en-US" sz="3200" dirty="0"/>
              <a:t>, only </a:t>
            </a:r>
            <a:r>
              <a:rPr lang="en-US" sz="3200" b="1" dirty="0"/>
              <a:t>one transaction is allowed to execute at a time </a:t>
            </a:r>
            <a:r>
              <a:rPr lang="en-US" sz="3200" dirty="0"/>
              <a:t>i.e. </a:t>
            </a:r>
            <a:r>
              <a:rPr lang="en-US" sz="3200" b="1" dirty="0"/>
              <a:t>no concurrency is allowed</a:t>
            </a:r>
            <a:r>
              <a:rPr lang="en-US" sz="3200" dirty="0"/>
              <a:t>. 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None/>
            </a:pPr>
            <a:r>
              <a:rPr lang="en-US" sz="3200" dirty="0"/>
              <a:t>Whereas in </a:t>
            </a:r>
            <a:r>
              <a:rPr lang="en-US" sz="3200" b="1" dirty="0"/>
              <a:t>serializable schedules</a:t>
            </a:r>
            <a:r>
              <a:rPr lang="en-US" sz="3200" dirty="0"/>
              <a:t>, </a:t>
            </a:r>
            <a:r>
              <a:rPr lang="en-US" sz="3200" b="1" dirty="0"/>
              <a:t>multiple transactions can execute simultaneously </a:t>
            </a:r>
            <a:r>
              <a:rPr lang="en-US" sz="3200" dirty="0"/>
              <a:t>i.e. </a:t>
            </a:r>
            <a:r>
              <a:rPr lang="en-US" sz="3200" b="1" dirty="0"/>
              <a:t>concurrency is allowed</a:t>
            </a:r>
            <a:r>
              <a:rPr lang="en-US" sz="3200" dirty="0"/>
              <a:t>.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None/>
            </a:pPr>
            <a:r>
              <a:rPr lang="en-US" sz="3200" dirty="0"/>
              <a:t>Types (forms) of serializability</a:t>
            </a:r>
          </a:p>
          <a:p>
            <a:pPr marL="914400" lvl="1" indent="-457200" algn="just">
              <a:lnSpc>
                <a:spcPct val="90000"/>
              </a:lnSpc>
              <a:spcBef>
                <a:spcPts val="500"/>
              </a:spcBef>
              <a:buSzPts val="2000"/>
            </a:pPr>
            <a:r>
              <a:rPr lang="en-US" sz="3200" b="1" dirty="0"/>
              <a:t>Conflict serializability</a:t>
            </a:r>
          </a:p>
          <a:p>
            <a:pPr marL="914400" lvl="1" indent="-457200" algn="just">
              <a:lnSpc>
                <a:spcPct val="90000"/>
              </a:lnSpc>
              <a:spcBef>
                <a:spcPts val="500"/>
              </a:spcBef>
              <a:buSzPts val="2000"/>
            </a:pPr>
            <a:r>
              <a:rPr lang="en-US" sz="3200" b="1" dirty="0"/>
              <a:t>View serializability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8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972312"/>
          </a:xfrm>
        </p:spPr>
        <p:txBody>
          <a:bodyPr/>
          <a:lstStyle/>
          <a:p>
            <a:r>
              <a:rPr lang="en-US" dirty="0"/>
              <a:t>What is transaction?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A set of logically related operations is known as </a:t>
            </a:r>
            <a:r>
              <a:rPr lang="en-US" sz="3600" dirty="0" smtClean="0"/>
              <a:t>Transaction.</a:t>
            </a:r>
            <a:endParaRPr lang="en-US" sz="3600" dirty="0"/>
          </a:p>
          <a:p>
            <a:pPr algn="just" fontAlgn="base">
              <a:buFont typeface="Wingdings" pitchFamily="2" charset="2"/>
              <a:buChar char="ü"/>
            </a:pPr>
            <a:r>
              <a:rPr lang="en-US" sz="3600" b="1" dirty="0"/>
              <a:t>Read(A):</a:t>
            </a:r>
            <a:r>
              <a:rPr lang="en-US" sz="3600" dirty="0"/>
              <a:t> Read </a:t>
            </a:r>
            <a:r>
              <a:rPr lang="en-US" sz="3600" b="1" dirty="0"/>
              <a:t>operations Read(A) or R(A) </a:t>
            </a:r>
            <a:r>
              <a:rPr lang="en-US" sz="3600" dirty="0"/>
              <a:t>reads the value of A from the database and stores it in a buffer in main memory.</a:t>
            </a:r>
          </a:p>
          <a:p>
            <a:pPr algn="just" fontAlgn="base">
              <a:buFont typeface="Wingdings" pitchFamily="2" charset="2"/>
              <a:buChar char="ü"/>
            </a:pPr>
            <a:r>
              <a:rPr lang="en-US" sz="3600" b="1" dirty="0"/>
              <a:t>Write (A):</a:t>
            </a:r>
            <a:r>
              <a:rPr lang="en-US" sz="3600" dirty="0"/>
              <a:t> Write operation </a:t>
            </a:r>
            <a:r>
              <a:rPr lang="en-US" sz="3600" b="1" dirty="0"/>
              <a:t>Write(A) or W(A) writes the value back to the database</a:t>
            </a:r>
            <a:r>
              <a:rPr lang="en-US" sz="3600" dirty="0"/>
              <a:t> from buffer.</a:t>
            </a:r>
          </a:p>
          <a:p>
            <a:pPr algn="just"/>
            <a:endParaRPr lang="en-US" sz="3600" b="1" dirty="0"/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819912"/>
          </a:xfrm>
        </p:spPr>
        <p:txBody>
          <a:bodyPr/>
          <a:lstStyle/>
          <a:p>
            <a:r>
              <a:rPr lang="en-US" dirty="0"/>
              <a:t>Conflict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600200"/>
            <a:ext cx="11123773" cy="49530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Let </a:t>
            </a:r>
            <a:r>
              <a:rPr lang="en-US" dirty="0"/>
              <a:t>l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l</a:t>
            </a:r>
            <a:r>
              <a:rPr lang="en-US" baseline="-25000" dirty="0" err="1"/>
              <a:t>j</a:t>
            </a:r>
            <a:r>
              <a:rPr lang="en-US" dirty="0"/>
              <a:t>  be two instructions </a:t>
            </a:r>
            <a:r>
              <a:rPr lang="en-US" dirty="0" smtClean="0"/>
              <a:t>of</a:t>
            </a:r>
          </a:p>
          <a:p>
            <a:pPr marL="0" lvl="0" indent="0">
              <a:buNone/>
            </a:pPr>
            <a:r>
              <a:rPr lang="en-US" dirty="0" smtClean="0"/>
              <a:t> </a:t>
            </a:r>
            <a:r>
              <a:rPr lang="en-US" dirty="0"/>
              <a:t>transactions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respectively.  </a:t>
            </a:r>
            <a:endParaRPr lang="en-US" dirty="0" smtClean="0"/>
          </a:p>
          <a:p>
            <a:pPr lvl="0"/>
            <a:endParaRPr lang="en-US" dirty="0"/>
          </a:p>
          <a:p>
            <a:pPr marL="914400" lvl="1" indent="-457200" algn="just">
              <a:lnSpc>
                <a:spcPct val="90000"/>
              </a:lnSpc>
              <a:spcBef>
                <a:spcPts val="500"/>
              </a:spcBef>
              <a:buSzPts val="2400"/>
              <a:buFont typeface="Roboto Condensed"/>
              <a:buAutoNum type="arabicPeriod"/>
            </a:pPr>
            <a:r>
              <a:rPr lang="en-US" dirty="0"/>
              <a:t>l</a:t>
            </a:r>
            <a:r>
              <a:rPr lang="en-US" baseline="-25000" dirty="0"/>
              <a:t>i</a:t>
            </a:r>
            <a:r>
              <a:rPr lang="en-US" dirty="0"/>
              <a:t> = read(Q), </a:t>
            </a:r>
            <a:r>
              <a:rPr lang="en-US" dirty="0" err="1"/>
              <a:t>l</a:t>
            </a:r>
            <a:r>
              <a:rPr lang="en-US" baseline="-25000" dirty="0" err="1"/>
              <a:t>j</a:t>
            </a:r>
            <a:r>
              <a:rPr lang="en-US" dirty="0"/>
              <a:t> = read(Q)   		</a:t>
            </a:r>
          </a:p>
          <a:p>
            <a:pPr marL="457200" lvl="1" indent="0" algn="just">
              <a:lnSpc>
                <a:spcPct val="90000"/>
              </a:lnSpc>
              <a:spcBef>
                <a:spcPts val="500"/>
              </a:spcBef>
              <a:buSzPts val="2400"/>
              <a:buNone/>
            </a:pPr>
            <a:r>
              <a:rPr lang="en-US" dirty="0"/>
              <a:t>	 	</a:t>
            </a:r>
            <a:r>
              <a:rPr lang="en-US" dirty="0">
                <a:solidFill>
                  <a:schemeClr val="dk2"/>
                </a:solidFill>
              </a:rPr>
              <a:t>l</a:t>
            </a:r>
            <a:r>
              <a:rPr lang="en-US" baseline="-25000" dirty="0">
                <a:solidFill>
                  <a:schemeClr val="dk2"/>
                </a:solidFill>
              </a:rPr>
              <a:t>i</a:t>
            </a:r>
            <a:r>
              <a:rPr lang="en-US" dirty="0">
                <a:solidFill>
                  <a:schemeClr val="dk2"/>
                </a:solidFill>
              </a:rPr>
              <a:t> and </a:t>
            </a:r>
            <a:r>
              <a:rPr lang="en-US" dirty="0" err="1">
                <a:solidFill>
                  <a:schemeClr val="dk2"/>
                </a:solidFill>
              </a:rPr>
              <a:t>l</a:t>
            </a:r>
            <a:r>
              <a:rPr lang="en-US" baseline="-25000" dirty="0" err="1">
                <a:solidFill>
                  <a:schemeClr val="dk2"/>
                </a:solidFill>
              </a:rPr>
              <a:t>j</a:t>
            </a:r>
            <a:r>
              <a:rPr lang="en-US" dirty="0">
                <a:solidFill>
                  <a:schemeClr val="dk2"/>
                </a:solidFill>
              </a:rPr>
              <a:t> don’t conflict</a:t>
            </a:r>
            <a:endParaRPr lang="en-US" dirty="0"/>
          </a:p>
          <a:p>
            <a:pPr marL="914400" lvl="1" indent="-304800" algn="just">
              <a:lnSpc>
                <a:spcPct val="90000"/>
              </a:lnSpc>
              <a:spcBef>
                <a:spcPts val="500"/>
              </a:spcBef>
              <a:buSzPts val="2400"/>
              <a:buNone/>
            </a:pPr>
            <a:endParaRPr lang="en-US" dirty="0"/>
          </a:p>
          <a:p>
            <a:pPr marL="914400" lvl="1" indent="-457200" algn="just">
              <a:lnSpc>
                <a:spcPct val="90000"/>
              </a:lnSpc>
              <a:spcBef>
                <a:spcPts val="500"/>
              </a:spcBef>
              <a:buSzPts val="2400"/>
              <a:buFont typeface="Roboto Condensed"/>
              <a:buAutoNum type="arabicPeriod" startAt="2"/>
            </a:pPr>
            <a:r>
              <a:rPr lang="en-US" dirty="0"/>
              <a:t>l</a:t>
            </a:r>
            <a:r>
              <a:rPr lang="en-US" baseline="-25000" dirty="0"/>
              <a:t>i</a:t>
            </a:r>
            <a:r>
              <a:rPr lang="en-US" dirty="0"/>
              <a:t> = read(Q),  </a:t>
            </a:r>
            <a:r>
              <a:rPr lang="en-US" dirty="0" err="1"/>
              <a:t>l</a:t>
            </a:r>
            <a:r>
              <a:rPr lang="en-US" baseline="-25000" dirty="0" err="1"/>
              <a:t>j</a:t>
            </a:r>
            <a:r>
              <a:rPr lang="en-US" dirty="0"/>
              <a:t> = write(Q)  		</a:t>
            </a:r>
          </a:p>
          <a:p>
            <a:pPr marL="457200" lvl="1" indent="0" algn="just">
              <a:lnSpc>
                <a:spcPct val="90000"/>
              </a:lnSpc>
              <a:spcBef>
                <a:spcPts val="500"/>
              </a:spcBef>
              <a:buSzPts val="2400"/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dk2"/>
                </a:solidFill>
              </a:rPr>
              <a:t>l</a:t>
            </a:r>
            <a:r>
              <a:rPr lang="en-US" baseline="-25000" dirty="0">
                <a:solidFill>
                  <a:schemeClr val="dk2"/>
                </a:solidFill>
              </a:rPr>
              <a:t>i</a:t>
            </a:r>
            <a:r>
              <a:rPr lang="en-US" dirty="0">
                <a:solidFill>
                  <a:schemeClr val="dk2"/>
                </a:solidFill>
              </a:rPr>
              <a:t> and </a:t>
            </a:r>
            <a:r>
              <a:rPr lang="en-US" dirty="0" err="1">
                <a:solidFill>
                  <a:schemeClr val="dk2"/>
                </a:solidFill>
              </a:rPr>
              <a:t>l</a:t>
            </a:r>
            <a:r>
              <a:rPr lang="en-US" baseline="-25000" dirty="0" err="1">
                <a:solidFill>
                  <a:schemeClr val="dk2"/>
                </a:solidFill>
              </a:rPr>
              <a:t>j</a:t>
            </a:r>
            <a:r>
              <a:rPr lang="en-US" dirty="0">
                <a:solidFill>
                  <a:schemeClr val="dk2"/>
                </a:solidFill>
              </a:rPr>
              <a:t> conflict</a:t>
            </a:r>
            <a:endParaRPr lang="en-US" dirty="0"/>
          </a:p>
          <a:p>
            <a:pPr marL="914400" lvl="1" indent="-304800" algn="just">
              <a:lnSpc>
                <a:spcPct val="90000"/>
              </a:lnSpc>
              <a:spcBef>
                <a:spcPts val="500"/>
              </a:spcBef>
              <a:buSzPts val="2400"/>
              <a:buNone/>
            </a:pPr>
            <a:endParaRPr lang="en-US" dirty="0"/>
          </a:p>
          <a:p>
            <a:pPr marL="914400" lvl="1" indent="-457200" algn="just">
              <a:lnSpc>
                <a:spcPct val="90000"/>
              </a:lnSpc>
              <a:spcBef>
                <a:spcPts val="500"/>
              </a:spcBef>
              <a:buSzPts val="2400"/>
              <a:buFont typeface="Roboto Condensed"/>
              <a:buAutoNum type="arabicPeriod" startAt="3"/>
            </a:pPr>
            <a:r>
              <a:rPr lang="en-US" dirty="0"/>
              <a:t>l</a:t>
            </a:r>
            <a:r>
              <a:rPr lang="en-US" baseline="-25000" dirty="0"/>
              <a:t>i</a:t>
            </a:r>
            <a:r>
              <a:rPr lang="en-US" dirty="0"/>
              <a:t> = write(Q), </a:t>
            </a:r>
            <a:r>
              <a:rPr lang="en-US" dirty="0" err="1"/>
              <a:t>l</a:t>
            </a:r>
            <a:r>
              <a:rPr lang="en-US" baseline="-25000" dirty="0" err="1"/>
              <a:t>j</a:t>
            </a:r>
            <a:r>
              <a:rPr lang="en-US" dirty="0"/>
              <a:t> = read(Q)   		</a:t>
            </a:r>
          </a:p>
          <a:p>
            <a:pPr marL="457200" lvl="1" indent="0" algn="just">
              <a:lnSpc>
                <a:spcPct val="90000"/>
              </a:lnSpc>
              <a:spcBef>
                <a:spcPts val="500"/>
              </a:spcBef>
              <a:buSzPts val="2400"/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dk2"/>
                </a:solidFill>
              </a:rPr>
              <a:t>l</a:t>
            </a:r>
            <a:r>
              <a:rPr lang="en-US" baseline="-25000" dirty="0">
                <a:solidFill>
                  <a:schemeClr val="dk2"/>
                </a:solidFill>
              </a:rPr>
              <a:t>i</a:t>
            </a:r>
            <a:r>
              <a:rPr lang="en-US" dirty="0">
                <a:solidFill>
                  <a:schemeClr val="dk2"/>
                </a:solidFill>
              </a:rPr>
              <a:t> and </a:t>
            </a:r>
            <a:r>
              <a:rPr lang="en-US" dirty="0" err="1">
                <a:solidFill>
                  <a:schemeClr val="dk2"/>
                </a:solidFill>
              </a:rPr>
              <a:t>l</a:t>
            </a:r>
            <a:r>
              <a:rPr lang="en-US" baseline="-25000" dirty="0" err="1">
                <a:solidFill>
                  <a:schemeClr val="dk2"/>
                </a:solidFill>
              </a:rPr>
              <a:t>j</a:t>
            </a:r>
            <a:r>
              <a:rPr lang="en-US" dirty="0">
                <a:solidFill>
                  <a:schemeClr val="dk2"/>
                </a:solidFill>
              </a:rPr>
              <a:t> conflict</a:t>
            </a:r>
            <a:endParaRPr lang="en-US" dirty="0"/>
          </a:p>
          <a:p>
            <a:pPr marL="914400" lvl="1" indent="-304800" algn="just">
              <a:lnSpc>
                <a:spcPct val="90000"/>
              </a:lnSpc>
              <a:spcBef>
                <a:spcPts val="500"/>
              </a:spcBef>
              <a:buSzPts val="2400"/>
              <a:buNone/>
            </a:pPr>
            <a:endParaRPr lang="en-US" dirty="0"/>
          </a:p>
          <a:p>
            <a:pPr marL="914400" lvl="1" indent="-457200" algn="just">
              <a:lnSpc>
                <a:spcPct val="90000"/>
              </a:lnSpc>
              <a:spcBef>
                <a:spcPts val="500"/>
              </a:spcBef>
              <a:buSzPts val="2400"/>
              <a:buFont typeface="Roboto Condensed"/>
              <a:buAutoNum type="arabicPeriod" startAt="4"/>
            </a:pPr>
            <a:r>
              <a:rPr lang="en-US" dirty="0"/>
              <a:t>l</a:t>
            </a:r>
            <a:r>
              <a:rPr lang="en-US" baseline="-25000" dirty="0"/>
              <a:t>i</a:t>
            </a:r>
            <a:r>
              <a:rPr lang="en-US" dirty="0"/>
              <a:t> = write(Q), </a:t>
            </a:r>
            <a:r>
              <a:rPr lang="en-US" dirty="0" err="1"/>
              <a:t>l</a:t>
            </a:r>
            <a:r>
              <a:rPr lang="en-US" baseline="-25000" dirty="0" err="1"/>
              <a:t>j</a:t>
            </a:r>
            <a:r>
              <a:rPr lang="en-US" dirty="0"/>
              <a:t> = write(Q)  		</a:t>
            </a:r>
          </a:p>
          <a:p>
            <a:pPr marL="457200" lvl="1" indent="0" algn="just">
              <a:lnSpc>
                <a:spcPct val="90000"/>
              </a:lnSpc>
              <a:spcBef>
                <a:spcPts val="500"/>
              </a:spcBef>
              <a:buSzPts val="2400"/>
              <a:buNone/>
            </a:pPr>
            <a:r>
              <a:rPr lang="en-US" dirty="0"/>
              <a:t>	 	</a:t>
            </a:r>
            <a:r>
              <a:rPr lang="en-US" dirty="0">
                <a:solidFill>
                  <a:schemeClr val="dk2"/>
                </a:solidFill>
              </a:rPr>
              <a:t>l</a:t>
            </a:r>
            <a:r>
              <a:rPr lang="en-US" baseline="-25000" dirty="0">
                <a:solidFill>
                  <a:schemeClr val="dk2"/>
                </a:solidFill>
              </a:rPr>
              <a:t>i</a:t>
            </a:r>
            <a:r>
              <a:rPr lang="en-US" dirty="0">
                <a:solidFill>
                  <a:schemeClr val="dk2"/>
                </a:solidFill>
              </a:rPr>
              <a:t> and </a:t>
            </a:r>
            <a:r>
              <a:rPr lang="en-US" dirty="0" err="1">
                <a:solidFill>
                  <a:schemeClr val="dk2"/>
                </a:solidFill>
              </a:rPr>
              <a:t>l</a:t>
            </a:r>
            <a:r>
              <a:rPr lang="en-US" baseline="-25000" dirty="0" err="1">
                <a:solidFill>
                  <a:schemeClr val="dk2"/>
                </a:solidFill>
              </a:rPr>
              <a:t>j</a:t>
            </a:r>
            <a:r>
              <a:rPr lang="en-US" dirty="0">
                <a:solidFill>
                  <a:schemeClr val="dk2"/>
                </a:solidFill>
              </a:rPr>
              <a:t> conflict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914400"/>
            <a:ext cx="295275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099" y="1114425"/>
            <a:ext cx="2686050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0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If a given schedule can be </a:t>
            </a:r>
            <a:r>
              <a:rPr lang="en-US" sz="3600" b="1" dirty="0"/>
              <a:t>converted into a serial schedule by swapping its non-conflicting operations</a:t>
            </a:r>
            <a:r>
              <a:rPr lang="en-US" sz="3600" dirty="0"/>
              <a:t>, then it is called as a </a:t>
            </a:r>
            <a:r>
              <a:rPr lang="en-US" sz="3600" b="1" dirty="0"/>
              <a:t>conflict serializable schedule.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819912"/>
          </a:xfrm>
        </p:spPr>
        <p:txBody>
          <a:bodyPr/>
          <a:lstStyle/>
          <a:p>
            <a:r>
              <a:rPr lang="en-US" dirty="0"/>
              <a:t>Conflict serializability (Example)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63274"/>
              </p:ext>
            </p:extLst>
          </p:nvPr>
        </p:nvGraphicFramePr>
        <p:xfrm>
          <a:off x="684212" y="1524000"/>
          <a:ext cx="3505200" cy="5185475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752600"/>
                <a:gridCol w="1752600"/>
              </a:tblGrid>
              <a:tr h="445175">
                <a:tc>
                  <a:txBody>
                    <a:bodyPr/>
                    <a:lstStyle/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Roboto Condensed"/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T1</a:t>
                      </a:r>
                      <a:endParaRPr sz="2400" b="1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Roboto Condensed"/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T2</a:t>
                      </a:r>
                      <a:endParaRPr sz="2400" b="1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</a:tr>
              <a:tr h="2438400">
                <a:tc>
                  <a:txBody>
                    <a:bodyPr/>
                    <a:lstStyle/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Read (A)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 = A - 50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Write (A) 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/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/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Read (A)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Temp = A * 0.1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 = A - temp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Write (A)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301900">
                <a:tc>
                  <a:txBody>
                    <a:bodyPr/>
                    <a:lstStyle/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 Read (B)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 = B + 50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Write (B)</a:t>
                      </a:r>
                      <a:endParaRPr/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Commit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Read (B)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 = B + temp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Write (B)</a:t>
                      </a:r>
                      <a:endParaRPr dirty="0"/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Commit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04508"/>
              </p:ext>
            </p:extLst>
          </p:nvPr>
        </p:nvGraphicFramePr>
        <p:xfrm>
          <a:off x="6856412" y="1524000"/>
          <a:ext cx="3505200" cy="5177195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752600"/>
                <a:gridCol w="1752600"/>
              </a:tblGrid>
              <a:tr h="445175">
                <a:tc>
                  <a:txBody>
                    <a:bodyPr/>
                    <a:lstStyle/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Roboto Condensed"/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T1</a:t>
                      </a:r>
                      <a:endParaRPr sz="2400" b="1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Roboto Condensed"/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T2</a:t>
                      </a:r>
                      <a:endParaRPr sz="2400" b="1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</a:tr>
              <a:tr h="2133600">
                <a:tc>
                  <a:txBody>
                    <a:bodyPr/>
                    <a:lstStyle/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Read (A)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 = A - 50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Write (A) 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 Read (B)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 = B + 50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Write (B)</a:t>
                      </a:r>
                      <a:endParaRPr/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Commit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/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/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301900">
                <a:tc>
                  <a:txBody>
                    <a:bodyPr/>
                    <a:lstStyle/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Read (A)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Temp = A * 0.1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 = A - temp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Write (A)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Read (B)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 = B + temp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Write (B)</a:t>
                      </a:r>
                      <a:endParaRPr dirty="0"/>
                    </a:p>
                    <a:p>
                      <a:pPr marL="457200" marR="0" lvl="0" indent="-4572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Commit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7" name="Google Shape;967;p27"/>
          <p:cNvSpPr/>
          <p:nvPr/>
        </p:nvSpPr>
        <p:spPr>
          <a:xfrm rot="-3584957">
            <a:off x="1273076" y="3131946"/>
            <a:ext cx="1302158" cy="699996"/>
          </a:xfrm>
          <a:prstGeom prst="curvedDownArrow">
            <a:avLst>
              <a:gd name="adj1" fmla="val 25000"/>
              <a:gd name="adj2" fmla="val 58461"/>
              <a:gd name="adj3" fmla="val 25000"/>
            </a:avLst>
          </a:prstGeom>
          <a:solidFill>
            <a:schemeClr val="dk2"/>
          </a:solidFill>
          <a:ln w="1270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" name="Google Shape;966;p27"/>
          <p:cNvSpPr/>
          <p:nvPr/>
        </p:nvSpPr>
        <p:spPr>
          <a:xfrm rot="8602906">
            <a:off x="2519823" y="4474213"/>
            <a:ext cx="1081692" cy="699996"/>
          </a:xfrm>
          <a:prstGeom prst="curvedDownArrow">
            <a:avLst>
              <a:gd name="adj1" fmla="val 25000"/>
              <a:gd name="adj2" fmla="val 58461"/>
              <a:gd name="adj3" fmla="val 25000"/>
            </a:avLst>
          </a:prstGeom>
          <a:solidFill>
            <a:schemeClr val="dk2"/>
          </a:solidFill>
          <a:ln w="1270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0841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</a:t>
            </a:r>
            <a:r>
              <a:rPr lang="en-US" dirty="0"/>
              <a:t>serializability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800" dirty="0"/>
              <a:t>Example of a </a:t>
            </a:r>
            <a:r>
              <a:rPr lang="en-US" sz="2800" b="1" dirty="0"/>
              <a:t>schedule that is not conflict serializable</a:t>
            </a:r>
            <a:r>
              <a:rPr lang="en-US" sz="2800" dirty="0"/>
              <a:t>:</a:t>
            </a:r>
          </a:p>
          <a:p>
            <a:pPr marL="265113" lvl="0" indent="-1127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None/>
            </a:pPr>
            <a:endParaRPr lang="en-US" sz="2800" dirty="0" smtClean="0"/>
          </a:p>
          <a:p>
            <a:pPr marL="265113" lvl="0" indent="-1127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None/>
            </a:pPr>
            <a:endParaRPr lang="en-US" sz="2800" dirty="0"/>
          </a:p>
          <a:p>
            <a:pPr marL="265113" lvl="0" indent="-1127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None/>
            </a:pPr>
            <a:endParaRPr lang="en-US" sz="2800" dirty="0"/>
          </a:p>
          <a:p>
            <a:pPr marL="265113" lvl="0" indent="-1127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None/>
            </a:pPr>
            <a:endParaRPr lang="en-US" sz="2800" dirty="0"/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800" dirty="0"/>
              <a:t>We are </a:t>
            </a:r>
            <a:r>
              <a:rPr lang="en-US" sz="2800" b="1" dirty="0"/>
              <a:t>unable to swap instructions </a:t>
            </a:r>
            <a:r>
              <a:rPr lang="en-US" sz="2800" dirty="0"/>
              <a:t>in the above schedule to obtain either the serial schedule &lt;T1, T2&gt;, or the serial schedule &lt;T2, T1&gt;.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SzPts val="2400"/>
              <a:buNone/>
            </a:pPr>
            <a:endParaRPr lang="en-US" sz="2800" dirty="0"/>
          </a:p>
          <a:p>
            <a:pPr marL="265113" lvl="0" indent="-1127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225437"/>
              </p:ext>
            </p:extLst>
          </p:nvPr>
        </p:nvGraphicFramePr>
        <p:xfrm>
          <a:off x="1522412" y="2438400"/>
          <a:ext cx="812588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/>
                <a:gridCol w="4062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 (A)</a:t>
                      </a:r>
                    </a:p>
                    <a:p>
                      <a:r>
                        <a:rPr lang="en-US" dirty="0" smtClean="0"/>
                        <a:t>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Read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Write (A)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9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896112"/>
          </a:xfrm>
        </p:spPr>
        <p:txBody>
          <a:bodyPr/>
          <a:lstStyle/>
          <a:p>
            <a:r>
              <a:rPr lang="en-US" dirty="0"/>
              <a:t>View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00200"/>
            <a:ext cx="10969943" cy="4724400"/>
          </a:xfrm>
        </p:spPr>
        <p:txBody>
          <a:bodyPr>
            <a:no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Let S1 and S2  be two schedules with the same set of transactions.  S1 and S2 are view equivalent if the following three conditions are satisfied, for each data item Q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600" dirty="0"/>
              <a:t>Initial Read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600" dirty="0"/>
              <a:t>Updated Read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600" dirty="0"/>
              <a:t>Final Write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If a schedule is view equivalent to its serial schedule then the given schedule is said to be view serializable.</a:t>
            </a:r>
          </a:p>
          <a:p>
            <a:pPr marL="265113" lvl="0" indent="-1127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Above two schedules </a:t>
            </a:r>
            <a:r>
              <a:rPr lang="en-US" sz="3600" b="1" dirty="0"/>
              <a:t>S1 and S2 are view equivalent </a:t>
            </a:r>
            <a:r>
              <a:rPr lang="en-US" sz="3600" dirty="0"/>
              <a:t>because </a:t>
            </a:r>
            <a:r>
              <a:rPr lang="en-US" sz="3600" b="1" dirty="0"/>
              <a:t>initial read operation in S1 is done by T1 and in S2 it is also done by T1</a:t>
            </a:r>
            <a:r>
              <a:rPr lang="en-US" sz="3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3733800"/>
            <a:ext cx="85058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05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Above two schedules </a:t>
            </a:r>
            <a:r>
              <a:rPr lang="en-US" sz="3600" b="1" dirty="0"/>
              <a:t>S1 and S3 are not view equivalent</a:t>
            </a:r>
            <a:r>
              <a:rPr lang="en-US" sz="3600" dirty="0"/>
              <a:t> because </a:t>
            </a:r>
            <a:r>
              <a:rPr lang="en-US" sz="3600" b="1" dirty="0"/>
              <a:t>initial read operation in S1 is done by T1 and in S3 it is done by T2</a:t>
            </a:r>
            <a:r>
              <a:rPr lang="en-US" sz="3600" dirty="0" smtClean="0"/>
              <a:t>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endParaRPr lang="en-US" sz="3600" dirty="0"/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SzPts val="2400"/>
              <a:buNone/>
            </a:pPr>
            <a:endParaRPr lang="en-US" sz="3600" dirty="0"/>
          </a:p>
          <a:p>
            <a:pPr marL="265113" lvl="0" indent="-1127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9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3600" dirty="0"/>
              <a:t>Above two schedules </a:t>
            </a:r>
            <a:r>
              <a:rPr lang="en-US" sz="3600" b="1" dirty="0"/>
              <a:t>S1 and S2 are view equal </a:t>
            </a:r>
            <a:r>
              <a:rPr lang="en-US" sz="3600" dirty="0"/>
              <a:t>because, </a:t>
            </a:r>
            <a:r>
              <a:rPr lang="en-US" sz="3600" b="1" dirty="0"/>
              <a:t>in S1, T3 is reading A that is updated by T2 and in S2 also, T3 is reading A which is updated by T2</a:t>
            </a:r>
            <a:r>
              <a:rPr lang="en-US" sz="3600" dirty="0"/>
              <a:t>.</a:t>
            </a:r>
          </a:p>
          <a:p>
            <a:pPr algn="just"/>
            <a:endParaRPr lang="en-US" sz="3600" dirty="0" smtClean="0"/>
          </a:p>
          <a:p>
            <a:pPr algn="just"/>
            <a:endParaRPr lang="en-US" sz="3600" dirty="0"/>
          </a:p>
          <a:p>
            <a:pPr algn="just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" y="4114800"/>
            <a:ext cx="11506200" cy="20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3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Above two schedules </a:t>
            </a:r>
            <a:r>
              <a:rPr lang="en-US" sz="3600" b="1" dirty="0"/>
              <a:t>S1 and S3 are not view equal </a:t>
            </a:r>
            <a:r>
              <a:rPr lang="en-US" sz="3600" dirty="0"/>
              <a:t>because</a:t>
            </a:r>
            <a:r>
              <a:rPr lang="en-US" sz="3600" b="1" dirty="0"/>
              <a:t>, in S1, T3 is reading A that is updated by T2 and in S3, T3 is reading A which is updated by T1</a:t>
            </a:r>
            <a:r>
              <a:rPr lang="en-US" sz="3600" dirty="0"/>
              <a:t>.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972312"/>
          </a:xfrm>
        </p:spPr>
        <p:txBody>
          <a:bodyPr/>
          <a:lstStyle/>
          <a:p>
            <a:r>
              <a:rPr lang="en-US" dirty="0"/>
              <a:t>Final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76400"/>
            <a:ext cx="10969943" cy="4876800"/>
          </a:xfrm>
        </p:spPr>
        <p:txBody>
          <a:bodyPr>
            <a:normAutofit/>
          </a:bodyPr>
          <a:lstStyle/>
          <a:p>
            <a:pPr lvl="0" algn="just"/>
            <a:r>
              <a:rPr lang="en-US" sz="3600" dirty="0"/>
              <a:t>Above two schedules </a:t>
            </a:r>
            <a:r>
              <a:rPr lang="en-US" sz="3600" b="1" dirty="0"/>
              <a:t>S1 and S2 are view equal </a:t>
            </a:r>
            <a:r>
              <a:rPr lang="en-US" sz="3600" dirty="0"/>
              <a:t>because</a:t>
            </a:r>
            <a:r>
              <a:rPr lang="en-US" sz="3600" b="1" dirty="0"/>
              <a:t> final write operation in S1 is done by T3 and in S2 also the final write operation is also done by T3</a:t>
            </a:r>
            <a:r>
              <a:rPr lang="en-US" sz="3600" dirty="0"/>
              <a:t>.</a:t>
            </a:r>
          </a:p>
          <a:p>
            <a:pPr algn="just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4038600"/>
            <a:ext cx="1097807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70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457200"/>
            <a:ext cx="10969943" cy="5867400"/>
          </a:xfrm>
        </p:spPr>
        <p:txBody>
          <a:bodyPr>
            <a:noAutofit/>
          </a:bodyPr>
          <a:lstStyle/>
          <a:p>
            <a:pPr lvl="8" algn="just" fontAlgn="base"/>
            <a:r>
              <a:rPr lang="en-US" sz="3600" dirty="0"/>
              <a:t>R(A);</a:t>
            </a:r>
          </a:p>
          <a:p>
            <a:pPr lvl="8" algn="just" fontAlgn="base"/>
            <a:r>
              <a:rPr lang="en-US" sz="3600" dirty="0"/>
              <a:t>A=A-1000;</a:t>
            </a:r>
          </a:p>
          <a:p>
            <a:pPr lvl="8" algn="just" fontAlgn="base"/>
            <a:r>
              <a:rPr lang="en-US" sz="3600" dirty="0"/>
              <a:t>W(A);</a:t>
            </a:r>
          </a:p>
          <a:p>
            <a:pPr algn="just"/>
            <a:r>
              <a:rPr lang="en-US" sz="3600" dirty="0"/>
              <a:t>Assume </a:t>
            </a:r>
            <a:r>
              <a:rPr lang="en-US" sz="3600" b="1" dirty="0"/>
              <a:t>A’s value before </a:t>
            </a:r>
            <a:r>
              <a:rPr lang="en-US" sz="3600" dirty="0"/>
              <a:t>starting of transaction is 5000.</a:t>
            </a:r>
          </a:p>
          <a:p>
            <a:pPr algn="just"/>
            <a:r>
              <a:rPr lang="en-US" sz="3600" b="1" dirty="0"/>
              <a:t>The first </a:t>
            </a:r>
            <a:r>
              <a:rPr lang="en-US" sz="3600" dirty="0"/>
              <a:t>operation reads the value of A from database and stores it in a buffer.</a:t>
            </a:r>
          </a:p>
          <a:p>
            <a:pPr algn="just"/>
            <a:r>
              <a:rPr lang="en-US" sz="3600" b="1" dirty="0"/>
              <a:t>Second</a:t>
            </a:r>
            <a:r>
              <a:rPr lang="en-US" sz="3600" dirty="0"/>
              <a:t> operation will decrease its value by </a:t>
            </a:r>
            <a:r>
              <a:rPr lang="en-US" sz="3600" dirty="0" smtClean="0"/>
              <a:t>1000.</a:t>
            </a:r>
          </a:p>
          <a:p>
            <a:pPr algn="just"/>
            <a:r>
              <a:rPr lang="en-US" sz="3600" b="1" dirty="0"/>
              <a:t>Third</a:t>
            </a:r>
            <a:r>
              <a:rPr lang="en-US" sz="3600" dirty="0"/>
              <a:t> operation will write the value from buffer to database. So A’s final value will be 4000.</a:t>
            </a:r>
          </a:p>
          <a:p>
            <a:pPr algn="just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4000" dirty="0"/>
              <a:t>Above two schedules </a:t>
            </a:r>
            <a:r>
              <a:rPr lang="en-US" sz="4000" b="1" dirty="0"/>
              <a:t>S1 and S3 are not view equal </a:t>
            </a:r>
            <a:r>
              <a:rPr lang="en-US" sz="4000" dirty="0"/>
              <a:t>because </a:t>
            </a:r>
            <a:r>
              <a:rPr lang="en-US" sz="4000" b="1" dirty="0"/>
              <a:t>final write operation in S1 is done by T3 and in S3 final write operation is also done by T1</a:t>
            </a:r>
            <a:r>
              <a:rPr lang="en-US" sz="4000" dirty="0"/>
              <a:t>.</a:t>
            </a:r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1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phase commit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Two phase commit protocol </a:t>
            </a:r>
            <a:r>
              <a:rPr lang="en-US" sz="3600" b="1" dirty="0"/>
              <a:t>ensures that all participants perform the same action (either to commit or to rollback a transaction)</a:t>
            </a:r>
            <a:r>
              <a:rPr lang="en-US" sz="3600" dirty="0"/>
              <a:t>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It is designed to </a:t>
            </a:r>
            <a:r>
              <a:rPr lang="en-US" sz="3600" b="1" dirty="0"/>
              <a:t>ensure that either all the databases are updated or none </a:t>
            </a:r>
            <a:r>
              <a:rPr lang="en-US" sz="3600" dirty="0"/>
              <a:t>of them, so that the databases remain synchronized.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4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066800"/>
            <a:ext cx="10969943" cy="5257800"/>
          </a:xfrm>
        </p:spPr>
        <p:txBody>
          <a:bodyPr>
            <a:norm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In two phase commit protocol there is one node which is act as a coordinator or controlling site and all other participating node are known as cohorts or participant or slave</a:t>
            </a:r>
            <a:r>
              <a:rPr lang="en-US" sz="3600" dirty="0" smtClean="0"/>
              <a:t>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endParaRPr lang="en-US" sz="3600" dirty="0"/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b="1" dirty="0"/>
              <a:t>Coordinator</a:t>
            </a:r>
            <a:r>
              <a:rPr lang="en-US" sz="3600" dirty="0"/>
              <a:t> (controlling site) – the component that coordinates with all the participants.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b="1" dirty="0"/>
              <a:t>Cohorts</a:t>
            </a:r>
            <a:r>
              <a:rPr lang="en-US" sz="3600" dirty="0"/>
              <a:t> (Participants/Slaves) – each individual node except coordinator are participant.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C2321"/>
                </a:solidFill>
              </a:rPr>
              <a:t>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200" dirty="0"/>
              <a:t>Concurrency is the </a:t>
            </a:r>
            <a:r>
              <a:rPr lang="en-US" sz="3200" b="1" dirty="0"/>
              <a:t>ability of a database to allow multiple (more than one) users to access data at the same time</a:t>
            </a:r>
            <a:r>
              <a:rPr lang="en-US" sz="3200" dirty="0"/>
              <a:t>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200" dirty="0"/>
              <a:t>Three problems due to concurrency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200" dirty="0"/>
              <a:t>Lost update problem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200" dirty="0"/>
              <a:t>Dirty read problem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200" dirty="0"/>
              <a:t>Incorrect retrieval problem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896112"/>
          </a:xfrm>
        </p:spPr>
        <p:txBody>
          <a:bodyPr/>
          <a:lstStyle/>
          <a:p>
            <a:r>
              <a:rPr lang="en-US" dirty="0"/>
              <a:t>Lost update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752600"/>
            <a:ext cx="10514170" cy="4572000"/>
          </a:xfrm>
        </p:spPr>
        <p:txBody>
          <a:bodyPr>
            <a:norm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This problem indicate that if </a:t>
            </a:r>
            <a:r>
              <a:rPr lang="en-US" sz="3600" b="1" dirty="0"/>
              <a:t>two transactions T1 and T2 both read the same data and update it </a:t>
            </a:r>
            <a:r>
              <a:rPr lang="en-US" sz="3600" dirty="0"/>
              <a:t>then effect of first update will be overwritten by the </a:t>
            </a:r>
            <a:r>
              <a:rPr lang="en-US" sz="3600" b="1" dirty="0"/>
              <a:t>second update</a:t>
            </a:r>
            <a:r>
              <a:rPr lang="en-US" sz="3600" b="1" dirty="0" smtClean="0"/>
              <a:t>.</a:t>
            </a:r>
          </a:p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endParaRPr lang="en-US" sz="3600" dirty="0"/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How to </a:t>
            </a:r>
            <a:r>
              <a:rPr lang="en-US" sz="3600" b="1" dirty="0"/>
              <a:t>avoid</a:t>
            </a:r>
            <a:r>
              <a:rPr lang="en-US" sz="3600" dirty="0"/>
              <a:t>: A transaction </a:t>
            </a:r>
            <a:r>
              <a:rPr lang="en-US" sz="3600" b="1" dirty="0"/>
              <a:t>T2 must not update the data item (X) until the transaction T1 can commit</a:t>
            </a:r>
            <a:r>
              <a:rPr lang="en-US" sz="3600" dirty="0"/>
              <a:t> data item (X).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3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Dirty read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3" y="1524000"/>
            <a:ext cx="7542370" cy="5029200"/>
          </a:xfrm>
        </p:spPr>
        <p:txBody>
          <a:bodyPr>
            <a:norm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200" dirty="0"/>
              <a:t>The dirty read arises when </a:t>
            </a:r>
            <a:r>
              <a:rPr lang="en-US" sz="3200" b="1" dirty="0"/>
              <a:t>one transaction update some item and then fails</a:t>
            </a:r>
            <a:r>
              <a:rPr lang="en-US" sz="3200" dirty="0"/>
              <a:t> due to some reason. This </a:t>
            </a:r>
            <a:r>
              <a:rPr lang="en-US" sz="3200" b="1" dirty="0"/>
              <a:t>updated item is retrieved by another transaction before it is changed back to the original value</a:t>
            </a:r>
            <a:r>
              <a:rPr lang="en-US" sz="3200" dirty="0"/>
              <a:t>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200" dirty="0"/>
              <a:t>How to </a:t>
            </a:r>
            <a:r>
              <a:rPr lang="en-US" sz="3200" b="1" dirty="0"/>
              <a:t>avoid</a:t>
            </a:r>
            <a:r>
              <a:rPr lang="en-US" sz="3200" dirty="0"/>
              <a:t>: A transaction </a:t>
            </a:r>
            <a:r>
              <a:rPr lang="en-US" sz="3200" b="1" dirty="0"/>
              <a:t>T1 must not read the data item (X) until the transaction T2 can commit </a:t>
            </a:r>
            <a:r>
              <a:rPr lang="en-US" sz="3200" dirty="0"/>
              <a:t>data item (X).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52674"/>
              </p:ext>
            </p:extLst>
          </p:nvPr>
        </p:nvGraphicFramePr>
        <p:xfrm>
          <a:off x="8380412" y="1981200"/>
          <a:ext cx="3470375" cy="2906915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201725"/>
                <a:gridCol w="931875"/>
                <a:gridCol w="1336775"/>
              </a:tblGrid>
              <a:tr h="4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775" marR="977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Time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775" marR="977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T2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775" marR="97775" marT="0" marB="0" anchor="ctr"/>
                </a:tc>
              </a:tr>
              <a:tr h="4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---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775" marR="977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775" marR="977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---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775" marR="97775" marT="0" marB="0" anchor="ctr"/>
                </a:tc>
              </a:tr>
              <a:tr h="4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 u="none" strike="noStrike" cap="none"/>
                        <a:t>---</a:t>
                      </a:r>
                      <a:endParaRPr sz="16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775" marR="977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775" marR="977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Update X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X=50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775" marR="97775" marT="0" marB="0" anchor="ctr"/>
                </a:tc>
              </a:tr>
              <a:tr h="4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 Condensed"/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Read X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7775" marR="977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T2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775" marR="977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 u="none" strike="noStrike" cap="none" dirty="0"/>
                        <a:t>---</a:t>
                      </a:r>
                      <a:endParaRPr sz="1600" b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775" marR="97775" marT="0" marB="0" anchor="ctr"/>
                </a:tc>
              </a:tr>
              <a:tr h="4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 Condensed"/>
                        <a:buNone/>
                      </a:pPr>
                      <a:r>
                        <a:rPr lang="en-US" sz="2000" u="none" strike="noStrike" cap="none"/>
                        <a:t>---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775" marR="977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T3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775" marR="977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Rollback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775" marR="97775" marT="0" marB="0" anchor="ctr"/>
                </a:tc>
              </a:tr>
              <a:tr h="4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 u="none" strike="noStrike" cap="none"/>
                        <a:t>---</a:t>
                      </a:r>
                      <a:endParaRPr sz="1800" b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775" marR="977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T4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775" marR="977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---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7775" marR="97775" marT="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87154" y="1371600"/>
            <a:ext cx="1674946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dirty="0" smtClean="0"/>
              <a:t>Assume  X=100</a:t>
            </a: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378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Incorrect retrieval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3" y="1935480"/>
            <a:ext cx="4646770" cy="4389120"/>
          </a:xfrm>
        </p:spPr>
        <p:txBody>
          <a:bodyPr>
            <a:no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200" dirty="0"/>
              <a:t>The inconsistent retrieval problem arises when </a:t>
            </a:r>
            <a:r>
              <a:rPr lang="en-US" sz="3200" b="1" dirty="0"/>
              <a:t>one transaction retrieves data to use in some operation but before it can use this data another transaction updates that data and commits</a:t>
            </a:r>
            <a:r>
              <a:rPr lang="en-US" sz="3200" dirty="0"/>
              <a:t>. 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362126"/>
              </p:ext>
            </p:extLst>
          </p:nvPr>
        </p:nvGraphicFramePr>
        <p:xfrm>
          <a:off x="5484812" y="1291272"/>
          <a:ext cx="6148725" cy="5608320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2806275"/>
                <a:gridCol w="801275"/>
                <a:gridCol w="2541175"/>
              </a:tblGrid>
              <a:tr h="45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T1</a:t>
                      </a:r>
                      <a:endParaRPr sz="2000" b="1" u="none" strike="noStrike" cap="none" dirty="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0925" marR="1109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Time</a:t>
                      </a:r>
                      <a:endParaRPr sz="2000" b="1" u="none" strike="noStrike" cap="none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0925" marR="1109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T2</a:t>
                      </a:r>
                      <a:endParaRPr sz="2000" b="1" u="none" strike="noStrike" cap="none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0925" marR="110925" marT="0" marB="0" anchor="ctr"/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Read (A)</a:t>
                      </a:r>
                      <a:endParaRPr sz="2000" u="none" strike="noStrike" cap="none" dirty="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Sum ← 200</a:t>
                      </a:r>
                      <a:endParaRPr sz="2000" b="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0925" marR="1109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T1</a:t>
                      </a:r>
                      <a:endParaRPr sz="2000" b="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0925" marR="1109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---</a:t>
                      </a:r>
                      <a:endParaRPr sz="2000" b="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0925" marR="110925" marT="0" marB="0" anchor="ctr"/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Read (B)</a:t>
                      </a:r>
                      <a:endParaRPr sz="2000" u="none" strike="noStrike" cap="none" dirty="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Sum ← Sum + 250 = 450</a:t>
                      </a:r>
                      <a:endParaRPr sz="2000" b="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0925" marR="1109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T2</a:t>
                      </a:r>
                      <a:endParaRPr sz="2000" b="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0925" marR="1109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---</a:t>
                      </a:r>
                      <a:endParaRPr sz="2000" b="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0925" marR="110925" marT="0" marB="0" anchor="ctr"/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---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0925" marR="1109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T3</a:t>
                      </a:r>
                      <a:endParaRPr sz="2000" b="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0925" marR="1109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Read (C)</a:t>
                      </a:r>
                      <a:endParaRPr sz="2000" b="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0925" marR="110925" marT="0" marB="0" anchor="ctr"/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---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0925" marR="1109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T4</a:t>
                      </a:r>
                      <a:endParaRPr sz="2000" b="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0925" marR="1109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Update (C)</a:t>
                      </a:r>
                      <a:endParaRPr sz="2000" u="none" strike="noStrike" cap="none" dirty="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150 → 150 – 50 = 100</a:t>
                      </a:r>
                      <a:endParaRPr sz="2000" b="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0925" marR="110925" marT="0" marB="0" anchor="ctr"/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---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0925" marR="1109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T5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0925" marR="1109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Read (A)</a:t>
                      </a:r>
                      <a:endParaRPr sz="2000" b="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0925" marR="110925" marT="0" marB="0" anchor="ctr"/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---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0925" marR="1109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T6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0925" marR="1109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Update (A)</a:t>
                      </a:r>
                      <a:endParaRPr sz="2000" u="none" strike="noStrike" cap="none" dirty="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200 → 200 + 50 = 250</a:t>
                      </a:r>
                      <a:endParaRPr sz="2000" b="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0925" marR="110925" marT="0" marB="0" anchor="ctr"/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---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0925" marR="1109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T7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0925" marR="1109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COMMIT</a:t>
                      </a:r>
                      <a:endParaRPr sz="2000" b="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0925" marR="110925" marT="0" marB="0" anchor="ctr"/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Read (C)</a:t>
                      </a:r>
                      <a:endParaRPr sz="2000" u="none" strike="noStrike" cap="none" dirty="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Sum ←Sum + 100 = 550</a:t>
                      </a:r>
                      <a:endParaRPr sz="2000" b="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0925" marR="1109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T8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0925" marR="1109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---</a:t>
                      </a:r>
                      <a:endParaRPr sz="2000" b="0" u="none" strike="noStrike" cap="none" dirty="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10925" marR="110925" marT="0" marB="0" anchor="ctr"/>
                </a:tc>
              </a:tr>
            </a:tbl>
          </a:graphicData>
        </a:graphic>
      </p:graphicFrame>
      <p:sp>
        <p:nvSpPr>
          <p:cNvPr id="6" name="Google Shape;1370;p61"/>
          <p:cNvSpPr txBox="1"/>
          <p:nvPr/>
        </p:nvSpPr>
        <p:spPr>
          <a:xfrm>
            <a:off x="7140574" y="685800"/>
            <a:ext cx="4648200" cy="466344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Balance (A=200, B=250, C=150)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2649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990600"/>
            <a:ext cx="10969943" cy="5334000"/>
          </a:xfrm>
        </p:spPr>
        <p:txBody>
          <a:bodyPr>
            <a:norm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4000" dirty="0"/>
              <a:t>Through this change will be hidden from first transaction and it will continue to use previous retrieved data. This problem is also known as inconsistent analysis problem</a:t>
            </a:r>
            <a:r>
              <a:rPr lang="en-US" sz="4000" dirty="0" smtClean="0"/>
              <a:t>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endParaRPr lang="en-US" sz="4000" dirty="0" smtClean="0"/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4000" dirty="0" smtClean="0"/>
              <a:t>How to </a:t>
            </a:r>
            <a:r>
              <a:rPr lang="en-US" sz="4000" b="1" dirty="0" smtClean="0"/>
              <a:t>avoid</a:t>
            </a:r>
            <a:r>
              <a:rPr lang="en-US" sz="4000" dirty="0" smtClean="0"/>
              <a:t>: A </a:t>
            </a:r>
            <a:r>
              <a:rPr lang="en-US" sz="4000" b="1" dirty="0" smtClean="0"/>
              <a:t>transaction T2 </a:t>
            </a:r>
            <a:r>
              <a:rPr lang="en-US" sz="4000" b="1" dirty="0"/>
              <a:t>must not read or update data item (X) until the transaction T1 can commit </a:t>
            </a:r>
            <a:r>
              <a:rPr lang="en-US" sz="4000" dirty="0"/>
              <a:t>data item (X).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1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819912"/>
          </a:xfrm>
        </p:spPr>
        <p:txBody>
          <a:bodyPr/>
          <a:lstStyle/>
          <a:p>
            <a:r>
              <a:rPr lang="en-US" dirty="0">
                <a:solidFill>
                  <a:srgbClr val="5C2321"/>
                </a:solidFill>
              </a:rPr>
              <a:t>Database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00200"/>
            <a:ext cx="10969943" cy="4724400"/>
          </a:xfrm>
        </p:spPr>
        <p:txBody>
          <a:bodyPr>
            <a:norm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dirty="0"/>
              <a:t>There are many situations in which a transaction may not reach a commit or abort point.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dirty="0"/>
              <a:t>Operating system crash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dirty="0"/>
              <a:t>DBMS crash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dirty="0"/>
              <a:t>System might lose power (power failure)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dirty="0"/>
              <a:t>Disk may fail or other hardware may fail (disk/hardware failure)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dirty="0"/>
              <a:t>Human error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dirty="0"/>
              <a:t>Database recovery is the </a:t>
            </a:r>
            <a:r>
              <a:rPr lang="en-US" b="1" dirty="0"/>
              <a:t>process of restoring the database and the data to a consistent state</a:t>
            </a:r>
            <a:r>
              <a:rPr lang="en-US" dirty="0"/>
              <a:t>. 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dirty="0"/>
              <a:t>This may include </a:t>
            </a:r>
            <a:r>
              <a:rPr lang="en-US" b="1" dirty="0"/>
              <a:t>restoring lost data up to the point of the event</a:t>
            </a:r>
            <a:r>
              <a:rPr lang="en-US" dirty="0"/>
              <a:t> (e.g. system crash).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896112"/>
          </a:xfrm>
        </p:spPr>
        <p:txBody>
          <a:bodyPr/>
          <a:lstStyle/>
          <a:p>
            <a:r>
              <a:rPr lang="en-US" dirty="0"/>
              <a:t>Log based recovery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752600"/>
            <a:ext cx="11123773" cy="4724400"/>
          </a:xfrm>
        </p:spPr>
        <p:txBody>
          <a:bodyPr/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dirty="0"/>
              <a:t>The log is a </a:t>
            </a:r>
            <a:r>
              <a:rPr lang="en-US" b="1" dirty="0"/>
              <a:t>sequence of log records, which maintains information about update activities on the database</a:t>
            </a:r>
            <a:r>
              <a:rPr lang="en-US" dirty="0"/>
              <a:t>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dirty="0"/>
              <a:t>A  log is </a:t>
            </a:r>
            <a:r>
              <a:rPr lang="en-US" b="1" dirty="0"/>
              <a:t>kept on stable storage (</a:t>
            </a:r>
            <a:r>
              <a:rPr lang="en-US" b="1" dirty="0" err="1"/>
              <a:t>i.e</a:t>
            </a:r>
            <a:r>
              <a:rPr lang="en-US" b="1" dirty="0"/>
              <a:t> HDD)</a:t>
            </a:r>
            <a:r>
              <a:rPr lang="en-US" dirty="0"/>
              <a:t>. 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dirty="0"/>
              <a:t>Log contains 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dirty="0"/>
              <a:t>Start of transaction 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dirty="0"/>
              <a:t>Transaction-id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dirty="0"/>
              <a:t>Record-id 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dirty="0"/>
              <a:t>Type of operation (insert, update, delete) 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dirty="0"/>
              <a:t>Old value, new value 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dirty="0"/>
              <a:t>End of transaction that is committed or aborted.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2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 properties of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800" b="1" dirty="0">
                <a:solidFill>
                  <a:srgbClr val="FF0000"/>
                </a:solidFill>
              </a:rPr>
              <a:t>Atomicity</a:t>
            </a:r>
          </a:p>
          <a:p>
            <a:pPr>
              <a:buFont typeface="Wingdings" pitchFamily="2" charset="2"/>
              <a:buChar char="ü"/>
            </a:pPr>
            <a:r>
              <a:rPr lang="en-US" sz="2800" b="1" dirty="0"/>
              <a:t>Consistency</a:t>
            </a:r>
          </a:p>
          <a:p>
            <a:pPr>
              <a:buFont typeface="Wingdings" pitchFamily="2" charset="2"/>
              <a:buChar char="ü"/>
            </a:pPr>
            <a:r>
              <a:rPr lang="en-US" sz="2800" b="1" dirty="0">
                <a:solidFill>
                  <a:srgbClr val="FF0000"/>
                </a:solidFill>
              </a:rPr>
              <a:t>Isolation</a:t>
            </a:r>
          </a:p>
          <a:p>
            <a:pPr>
              <a:buFont typeface="Wingdings" pitchFamily="2" charset="2"/>
              <a:buChar char="ü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Durability</a:t>
            </a:r>
          </a:p>
          <a:p>
            <a:pPr fontAlgn="base"/>
            <a:endParaRPr lang="en-US" sz="2000" b="1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7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based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3600" dirty="0"/>
              <a:t>A lock is a </a:t>
            </a:r>
            <a:r>
              <a:rPr lang="en-US" sz="3600" b="1" dirty="0"/>
              <a:t>variable associated with data item to control concurrent access to that data item</a:t>
            </a:r>
            <a:r>
              <a:rPr lang="en-US" sz="3600" dirty="0"/>
              <a:t>.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Particular user can be access a database on  valid security.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dirty="0"/>
              <a:t>A </a:t>
            </a:r>
            <a:r>
              <a:rPr lang="en-US" sz="3200" b="1" dirty="0"/>
              <a:t>lock manager </a:t>
            </a:r>
            <a:r>
              <a:rPr lang="en-US" sz="3200" dirty="0"/>
              <a:t>can be implemented as a process that receives messages </a:t>
            </a:r>
            <a:r>
              <a:rPr lang="en-US" sz="3200" dirty="0" smtClean="0"/>
              <a:t>from transactions </a:t>
            </a:r>
            <a:r>
              <a:rPr lang="en-US" sz="3200" dirty="0"/>
              <a:t>and sends messages in reply. The lock-manager process replies </a:t>
            </a:r>
            <a:r>
              <a:rPr lang="en-US" sz="3200" dirty="0" smtClean="0"/>
              <a:t>to </a:t>
            </a:r>
            <a:r>
              <a:rPr lang="en-US" sz="3200" b="1" dirty="0" smtClean="0"/>
              <a:t>lock-reques</a:t>
            </a:r>
            <a:r>
              <a:rPr lang="en-US" sz="3200" dirty="0" smtClean="0"/>
              <a:t>t </a:t>
            </a:r>
            <a:r>
              <a:rPr lang="en-US" sz="3200" dirty="0"/>
              <a:t>messages with </a:t>
            </a:r>
            <a:r>
              <a:rPr lang="en-US" sz="3200" b="1" dirty="0"/>
              <a:t>lock-grant messages,</a:t>
            </a:r>
            <a:r>
              <a:rPr lang="en-US" sz="3200" dirty="0"/>
              <a:t> or with messages </a:t>
            </a:r>
            <a:r>
              <a:rPr lang="en-US" sz="3200" dirty="0" smtClean="0"/>
              <a:t>requesting </a:t>
            </a:r>
            <a:r>
              <a:rPr lang="en-US" sz="3200" b="1" dirty="0" smtClean="0"/>
              <a:t>rollback </a:t>
            </a:r>
            <a:r>
              <a:rPr lang="en-US" sz="3200" b="1" dirty="0"/>
              <a:t>of the transaction (in case of deadlocks). Unlock messages</a:t>
            </a:r>
            <a:r>
              <a:rPr lang="en-US" sz="3200" dirty="0"/>
              <a:t> require </a:t>
            </a:r>
            <a:r>
              <a:rPr lang="en-US" sz="3200" dirty="0" smtClean="0"/>
              <a:t>only an </a:t>
            </a:r>
            <a:r>
              <a:rPr lang="en-US" sz="3200" b="1" dirty="0"/>
              <a:t>acknowledgment in response</a:t>
            </a:r>
            <a:r>
              <a:rPr lang="en-US" sz="3200" dirty="0"/>
              <a:t>, but may result in a grant message to </a:t>
            </a:r>
            <a:r>
              <a:rPr lang="en-US" sz="3200" dirty="0" smtClean="0"/>
              <a:t>another </a:t>
            </a:r>
            <a:r>
              <a:rPr lang="en-US" sz="3200" b="1" dirty="0" smtClean="0"/>
              <a:t>waiting transaction.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accent1"/>
                </a:solidFill>
              </a:rPr>
              <a:t>Two phase locking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3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Two phase locking protocol</a:t>
            </a:r>
            <a:br>
              <a:rPr lang="en-US" sz="4800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3600" dirty="0"/>
              <a:t>Locking is an operation which secures: permission to read, </a:t>
            </a:r>
            <a:r>
              <a:rPr lang="en-US" sz="3600" dirty="0" smtClean="0"/>
              <a:t>OR </a:t>
            </a:r>
            <a:r>
              <a:rPr lang="en-US" sz="3600" dirty="0"/>
              <a:t>permission to write a data item. Two phase locking is a process used to gain ownership of shared resources without creating the possibility of deadlock.</a:t>
            </a:r>
          </a:p>
          <a:p>
            <a:pPr marL="0" indent="0" algn="just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1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685800"/>
            <a:ext cx="10969943" cy="5638800"/>
          </a:xfrm>
        </p:spPr>
        <p:txBody>
          <a:bodyPr>
            <a:normAutofit/>
          </a:bodyPr>
          <a:lstStyle/>
          <a:p>
            <a:pPr marL="457200" lvl="0" indent="-457200" algn="just">
              <a:lnSpc>
                <a:spcPct val="90000"/>
              </a:lnSpc>
              <a:spcBef>
                <a:spcPts val="1000"/>
              </a:spcBef>
              <a:buSzPts val="2400"/>
              <a:buFont typeface="Roboto Condensed"/>
              <a:buAutoNum type="arabicPeriod"/>
            </a:pPr>
            <a:r>
              <a:rPr lang="en-US" sz="3200" b="1" dirty="0"/>
              <a:t>Growing Phase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200" dirty="0"/>
              <a:t>In this phase a </a:t>
            </a:r>
            <a:r>
              <a:rPr lang="en-US" sz="3200" b="1" dirty="0"/>
              <a:t>transaction obtains locks</a:t>
            </a:r>
            <a:r>
              <a:rPr lang="en-US" sz="3200" dirty="0"/>
              <a:t>, but </a:t>
            </a:r>
            <a:r>
              <a:rPr lang="en-US" sz="3200" b="1" dirty="0"/>
              <a:t>can not release any lock</a:t>
            </a:r>
            <a:r>
              <a:rPr lang="en-US" sz="3200" dirty="0"/>
              <a:t>.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200" dirty="0"/>
              <a:t>When a transaction takes the final lock is called lock point.</a:t>
            </a:r>
          </a:p>
          <a:p>
            <a:pPr marL="457200" lvl="0" indent="-457200" algn="just">
              <a:lnSpc>
                <a:spcPct val="90000"/>
              </a:lnSpc>
              <a:spcBef>
                <a:spcPts val="1000"/>
              </a:spcBef>
              <a:buSzPts val="2400"/>
              <a:buFont typeface="Roboto Condensed"/>
              <a:buAutoNum type="arabicPeriod"/>
            </a:pPr>
            <a:r>
              <a:rPr lang="en-US" sz="3200" b="1" dirty="0"/>
              <a:t>Shrinking Phase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200" dirty="0"/>
              <a:t>In this phase a </a:t>
            </a:r>
            <a:r>
              <a:rPr lang="en-US" sz="3200" b="1" dirty="0"/>
              <a:t>transaction can release locks</a:t>
            </a:r>
            <a:r>
              <a:rPr lang="en-US" sz="3200" dirty="0"/>
              <a:t>, but </a:t>
            </a:r>
            <a:r>
              <a:rPr lang="en-US" sz="3200" b="1" dirty="0"/>
              <a:t>can not obtain any lock</a:t>
            </a:r>
            <a:r>
              <a:rPr lang="en-US" sz="3200" dirty="0"/>
              <a:t>.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200" dirty="0"/>
              <a:t>The </a:t>
            </a:r>
            <a:r>
              <a:rPr lang="en-US" sz="3200" b="1" dirty="0"/>
              <a:t>transaction enters the shrinking phase as soon as it releases the first lock </a:t>
            </a:r>
            <a:r>
              <a:rPr lang="en-US" sz="3200" dirty="0"/>
              <a:t>after crossing the Lock Point.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Two phase locking protocol</a:t>
            </a:r>
            <a:br>
              <a:rPr lang="en-US" sz="5400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2362200"/>
            <a:ext cx="92297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75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Strict two phase locking protocol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447800"/>
            <a:ext cx="10969943" cy="4876800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90000"/>
              </a:lnSpc>
              <a:spcBef>
                <a:spcPts val="500"/>
              </a:spcBef>
              <a:buSzPts val="2000"/>
              <a:buNone/>
            </a:pPr>
            <a:r>
              <a:rPr lang="en-US" sz="3200" dirty="0" smtClean="0"/>
              <a:t>In </a:t>
            </a:r>
            <a:r>
              <a:rPr lang="en-US" sz="3200" dirty="0"/>
              <a:t>this protocol, a transaction may release all the shared locks after the Lock Point has been reached, but it cannot release any of the exclusive locks until the transaction commits or aborts. </a:t>
            </a:r>
            <a:endParaRPr lang="en-US" sz="3200" dirty="0" smtClean="0"/>
          </a:p>
          <a:p>
            <a:pPr marL="457200" lvl="1" indent="0" algn="just">
              <a:lnSpc>
                <a:spcPct val="90000"/>
              </a:lnSpc>
              <a:spcBef>
                <a:spcPts val="500"/>
              </a:spcBef>
              <a:buSzPts val="2000"/>
              <a:buNone/>
            </a:pPr>
            <a:endParaRPr lang="en-US" sz="3200" dirty="0"/>
          </a:p>
          <a:p>
            <a:pPr marL="457200" lvl="1" indent="0" algn="just">
              <a:lnSpc>
                <a:spcPct val="90000"/>
              </a:lnSpc>
              <a:spcBef>
                <a:spcPts val="500"/>
              </a:spcBef>
              <a:buSzPts val="2000"/>
              <a:buNone/>
            </a:pPr>
            <a:r>
              <a:rPr lang="en-US" sz="3200" dirty="0"/>
              <a:t>It </a:t>
            </a:r>
            <a:r>
              <a:rPr lang="en-US" sz="3200" b="1" dirty="0"/>
              <a:t>ensures that if data is being modified by one transaction, then other transaction cannot read it until first transaction commits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Rigorous two phase locking protocol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00200"/>
            <a:ext cx="10969943" cy="4724400"/>
          </a:xfrm>
        </p:spPr>
        <p:txBody>
          <a:bodyPr>
            <a:normAutofit/>
          </a:bodyPr>
          <a:lstStyle/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600" dirty="0"/>
              <a:t>In this protocol, a </a:t>
            </a:r>
            <a:r>
              <a:rPr lang="en-US" sz="3600" b="1" dirty="0"/>
              <a:t>transaction is not allowed to release any lock (either shared or exclusive) until it commits</a:t>
            </a:r>
            <a:r>
              <a:rPr lang="en-US" sz="3600" dirty="0"/>
              <a:t>. </a:t>
            </a:r>
            <a:endParaRPr lang="en-US" sz="3600" dirty="0" smtClean="0"/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endParaRPr lang="en-US" sz="3600" dirty="0"/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600" dirty="0"/>
              <a:t>This means that </a:t>
            </a:r>
            <a:r>
              <a:rPr lang="en-US" sz="3600" b="1" dirty="0"/>
              <a:t>until the transaction commits, other transaction can not acquire even a shared lock on a data item on which the uncommitted transaction has a shared lock</a:t>
            </a:r>
            <a:r>
              <a:rPr lang="en-US" sz="3600" dirty="0"/>
              <a:t>.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685800"/>
            <a:ext cx="10969943" cy="81991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Time Stamp Ordering Protocol</a:t>
            </a:r>
            <a:r>
              <a:rPr lang="en-US" sz="4800" dirty="0" smtClean="0">
                <a:solidFill>
                  <a:srgbClr val="00B0F0"/>
                </a:solidFill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600200"/>
            <a:ext cx="10969943" cy="4953000"/>
          </a:xfrm>
        </p:spPr>
        <p:txBody>
          <a:bodyPr>
            <a:noAutofit/>
          </a:bodyPr>
          <a:lstStyle/>
          <a:p>
            <a:pPr algn="just" fontAlgn="base"/>
            <a:r>
              <a:rPr lang="en-US" sz="3600" dirty="0"/>
              <a:t>A timestamp is a tag that can be attached to any transaction or any data item, </a:t>
            </a:r>
            <a:r>
              <a:rPr lang="en-US" sz="3600" dirty="0" smtClean="0"/>
              <a:t> which </a:t>
            </a:r>
            <a:r>
              <a:rPr lang="en-US" sz="3600" dirty="0"/>
              <a:t>denotes a </a:t>
            </a:r>
            <a:r>
              <a:rPr lang="en-US" sz="3600" b="1" dirty="0"/>
              <a:t>specific time on which the transaction </a:t>
            </a:r>
            <a:r>
              <a:rPr lang="en-US" sz="3600" dirty="0"/>
              <a:t>or the data item had been used in any way. A timestamp can be </a:t>
            </a:r>
            <a:r>
              <a:rPr lang="en-US" sz="3600" b="1" dirty="0"/>
              <a:t>implemented in 2 ways</a:t>
            </a:r>
            <a:r>
              <a:rPr lang="en-US" sz="3600" dirty="0"/>
              <a:t>.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7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838200"/>
            <a:ext cx="10969943" cy="838200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rgbClr val="00B0F0"/>
                </a:solidFill>
              </a:rPr>
              <a:t/>
            </a:r>
            <a:br>
              <a:rPr lang="en-US" sz="4800" dirty="0" smtClean="0">
                <a:solidFill>
                  <a:srgbClr val="00B0F0"/>
                </a:solidFill>
              </a:rPr>
            </a:br>
            <a:r>
              <a:rPr lang="en-US" sz="4800" dirty="0">
                <a:solidFill>
                  <a:srgbClr val="00B0F0"/>
                </a:solidFill>
              </a:rPr>
              <a:t/>
            </a:r>
            <a:br>
              <a:rPr lang="en-US" sz="4800" dirty="0">
                <a:solidFill>
                  <a:srgbClr val="00B0F0"/>
                </a:solidFill>
              </a:rPr>
            </a:br>
            <a:r>
              <a:rPr lang="en-US" sz="4800" dirty="0" smtClean="0">
                <a:solidFill>
                  <a:srgbClr val="00B0F0"/>
                </a:solidFill>
              </a:rPr>
              <a:t/>
            </a:r>
            <a:br>
              <a:rPr lang="en-US" sz="4800" dirty="0" smtClean="0">
                <a:solidFill>
                  <a:srgbClr val="00B0F0"/>
                </a:solidFill>
              </a:rPr>
            </a:br>
            <a:r>
              <a:rPr lang="en-US" sz="4800" dirty="0">
                <a:solidFill>
                  <a:srgbClr val="00B0F0"/>
                </a:solidFill>
              </a:rPr>
              <a:t/>
            </a:r>
            <a:br>
              <a:rPr lang="en-US" sz="4800" dirty="0">
                <a:solidFill>
                  <a:srgbClr val="00B0F0"/>
                </a:solidFill>
              </a:rPr>
            </a:br>
            <a:r>
              <a:rPr lang="en-US" sz="4800" dirty="0" smtClean="0">
                <a:solidFill>
                  <a:srgbClr val="00B0F0"/>
                </a:solidFill>
              </a:rPr>
              <a:t/>
            </a:r>
            <a:br>
              <a:rPr lang="en-US" sz="4800" dirty="0" smtClean="0">
                <a:solidFill>
                  <a:srgbClr val="00B0F0"/>
                </a:solidFill>
              </a:rPr>
            </a:br>
            <a:r>
              <a:rPr lang="en-US" sz="4800" dirty="0">
                <a:solidFill>
                  <a:srgbClr val="00B0F0"/>
                </a:solidFill>
              </a:rPr>
              <a:t/>
            </a:r>
            <a:br>
              <a:rPr lang="en-US" sz="4800" dirty="0">
                <a:solidFill>
                  <a:srgbClr val="00B0F0"/>
                </a:solidFill>
              </a:rPr>
            </a:br>
            <a:r>
              <a:rPr lang="en-US" sz="4800" dirty="0" smtClean="0">
                <a:solidFill>
                  <a:srgbClr val="00B0F0"/>
                </a:solidFill>
              </a:rPr>
              <a:t/>
            </a:r>
            <a:br>
              <a:rPr lang="en-US" sz="4800" dirty="0" smtClean="0">
                <a:solidFill>
                  <a:srgbClr val="00B0F0"/>
                </a:solidFill>
              </a:rPr>
            </a:br>
            <a:r>
              <a:rPr lang="en-US" sz="4800" dirty="0">
                <a:solidFill>
                  <a:srgbClr val="00B0F0"/>
                </a:solidFill>
              </a:rPr>
              <a:t/>
            </a:r>
            <a:br>
              <a:rPr lang="en-US" sz="4800" dirty="0">
                <a:solidFill>
                  <a:srgbClr val="00B0F0"/>
                </a:solidFill>
              </a:rPr>
            </a:br>
            <a:r>
              <a:rPr lang="en-US" sz="4800" dirty="0" smtClean="0">
                <a:solidFill>
                  <a:srgbClr val="00B0F0"/>
                </a:solidFill>
              </a:rPr>
              <a:t/>
            </a:r>
            <a:br>
              <a:rPr lang="en-US" sz="4800" dirty="0" smtClean="0">
                <a:solidFill>
                  <a:srgbClr val="00B0F0"/>
                </a:solidFill>
              </a:rPr>
            </a:br>
            <a:r>
              <a:rPr lang="en-US" sz="5400" dirty="0">
                <a:solidFill>
                  <a:srgbClr val="00B0F0"/>
                </a:solidFill>
              </a:rPr>
              <a:t>Time Stamp Ordering Protocol</a:t>
            </a:r>
            <a:r>
              <a:rPr lang="en-US" sz="5400" dirty="0" smtClean="0">
                <a:solidFill>
                  <a:srgbClr val="00B0F0"/>
                </a:solidFill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/>
              <a:t>One is to directly assign the current value</a:t>
            </a:r>
            <a:r>
              <a:rPr lang="en-US" sz="3600" dirty="0"/>
              <a:t> of the clock to the transaction or data item. </a:t>
            </a:r>
            <a:r>
              <a:rPr lang="en-US" sz="3600" b="1" dirty="0"/>
              <a:t>The other is to attach the value </a:t>
            </a:r>
            <a:r>
              <a:rPr lang="en-US" sz="3600" dirty="0"/>
              <a:t>of a logical counter that keeps increment as new timestamps are required.</a:t>
            </a:r>
          </a:p>
          <a:p>
            <a:pPr algn="just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066800"/>
            <a:ext cx="10969943" cy="5257800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None/>
            </a:pP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tomicity  (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Either transaction execute 0% or 100</a:t>
            </a: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%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None/>
            </a:pP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None/>
            </a:pP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onsistency (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Database must remain in a consistent state after any transaction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None/>
            </a:pP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solation (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Intermediate transaction results must be hidden from other concurrently executed transactions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0" indent="0" algn="just">
              <a:buNone/>
            </a:pP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6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838200"/>
            <a:ext cx="10969943" cy="5486400"/>
          </a:xfrm>
        </p:spPr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en-US" sz="3200" dirty="0">
                <a:solidFill>
                  <a:srgbClr val="FF0000"/>
                </a:solidFill>
              </a:rPr>
              <a:t>The timestamp of a data item can be of 2 types:</a:t>
            </a:r>
          </a:p>
          <a:p>
            <a:pPr marL="0" indent="0" fontAlgn="base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(</a:t>
            </a:r>
            <a:r>
              <a:rPr lang="en-US" sz="3200" b="1" dirty="0" err="1" smtClean="0">
                <a:solidFill>
                  <a:srgbClr val="FF0000"/>
                </a:solidFill>
              </a:rPr>
              <a:t>i</a:t>
            </a:r>
            <a:r>
              <a:rPr lang="en-US" sz="3200" b="1" dirty="0" smtClean="0">
                <a:solidFill>
                  <a:srgbClr val="FF0000"/>
                </a:solidFill>
              </a:rPr>
              <a:t>) W-timestamp(X):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This means the latest time when the data item X has been written into. </a:t>
            </a:r>
            <a:endParaRPr lang="en-US" sz="3200" dirty="0" smtClean="0"/>
          </a:p>
          <a:p>
            <a:pPr marL="0" indent="0" fontAlgn="base">
              <a:buNone/>
            </a:pPr>
            <a:r>
              <a:rPr lang="en-US" sz="3200" dirty="0" smtClean="0"/>
              <a:t>Read </a:t>
            </a:r>
            <a:r>
              <a:rPr lang="en-US" sz="3200" dirty="0"/>
              <a:t>time-stamp of data-item X is denoted by R-timestamp(X).</a:t>
            </a:r>
          </a:p>
          <a:p>
            <a:pPr marL="0" indent="0" fontAlgn="base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(</a:t>
            </a:r>
            <a:r>
              <a:rPr lang="en-US" sz="3200" b="1" dirty="0">
                <a:solidFill>
                  <a:srgbClr val="FF0000"/>
                </a:solidFill>
              </a:rPr>
              <a:t>ii) R-timestamp(X</a:t>
            </a:r>
            <a:r>
              <a:rPr lang="en-US" sz="3200" b="1" dirty="0" smtClean="0">
                <a:solidFill>
                  <a:srgbClr val="FF0000"/>
                </a:solidFill>
              </a:rPr>
              <a:t>):</a:t>
            </a:r>
          </a:p>
          <a:p>
            <a:pPr marL="0" indent="0" algn="just" fontAlgn="base">
              <a:buNone/>
            </a:pPr>
            <a:r>
              <a:rPr lang="en-US" sz="3200" dirty="0" smtClean="0"/>
              <a:t>This </a:t>
            </a:r>
            <a:r>
              <a:rPr lang="en-US" sz="3200" dirty="0"/>
              <a:t>means the latest time when the data item X has been read from. These 2 timestamps are updated each time a successful read/write operation is performed on the data item X. </a:t>
            </a:r>
            <a:endParaRPr lang="en-US" sz="3200" dirty="0" smtClean="0"/>
          </a:p>
          <a:p>
            <a:pPr marL="0" indent="0" algn="just" fontAlgn="base">
              <a:buNone/>
            </a:pPr>
            <a:r>
              <a:rPr lang="en-US" sz="3200" dirty="0" smtClean="0"/>
              <a:t>Write </a:t>
            </a:r>
            <a:r>
              <a:rPr lang="en-US" sz="3200" dirty="0"/>
              <a:t>time-stamp of data-item X is denoted by </a:t>
            </a:r>
            <a:r>
              <a:rPr lang="en-US" sz="3200" dirty="0" smtClean="0"/>
              <a:t>W-timestamp(X)</a:t>
            </a:r>
            <a:endParaRPr lang="en-US" sz="3200" dirty="0"/>
          </a:p>
          <a:p>
            <a:pPr marL="0" indent="0" algn="just" fontAlgn="base">
              <a:buNone/>
            </a:pPr>
            <a:endParaRPr lang="en-US" sz="3200" dirty="0"/>
          </a:p>
          <a:p>
            <a:pPr fontAlgn="base"/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9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deadlock?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3600" dirty="0"/>
              <a:t>A deadlock is a </a:t>
            </a:r>
            <a:r>
              <a:rPr lang="en-US" sz="3600" b="1" dirty="0"/>
              <a:t>situation in which two or more transactions are waiting for one another to give up locks</a:t>
            </a:r>
            <a:r>
              <a:rPr lang="en-US" sz="3600" dirty="0"/>
              <a:t>.</a:t>
            </a:r>
          </a:p>
          <a:p>
            <a:pPr algn="just"/>
            <a:endParaRPr lang="en-US" sz="3600" dirty="0" smtClean="0"/>
          </a:p>
          <a:p>
            <a:pPr algn="just"/>
            <a:endParaRPr lang="en-US" sz="3600" dirty="0"/>
          </a:p>
          <a:p>
            <a:pPr algn="just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31242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38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5" name="Content Placeholder 8" descr="downloa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98612" y="1295400"/>
            <a:ext cx="8672512" cy="490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200" dirty="0"/>
              <a:t>A simple way to detect deadlock is with the help of </a:t>
            </a:r>
            <a:r>
              <a:rPr lang="en-US" sz="3200" b="1" dirty="0"/>
              <a:t>wait-for graph</a:t>
            </a:r>
            <a:r>
              <a:rPr lang="en-US" sz="3200" dirty="0"/>
              <a:t>. 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200" dirty="0"/>
              <a:t>One </a:t>
            </a:r>
            <a:r>
              <a:rPr lang="en-US" sz="3200" b="1" dirty="0"/>
              <a:t>node is created </a:t>
            </a:r>
            <a:r>
              <a:rPr lang="en-US" sz="3200" dirty="0"/>
              <a:t>in the wait-for graph for </a:t>
            </a:r>
            <a:r>
              <a:rPr lang="en-US" sz="3200" b="1" dirty="0"/>
              <a:t>each transaction that is currently executing</a:t>
            </a:r>
            <a:r>
              <a:rPr lang="en-US" sz="3200" dirty="0"/>
              <a:t>. 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200" dirty="0"/>
              <a:t>We have a state of </a:t>
            </a:r>
            <a:r>
              <a:rPr lang="en-US" sz="3200" b="1" dirty="0"/>
              <a:t>deadlock if and only if the wait-for graph has a cycle</a:t>
            </a:r>
            <a:r>
              <a:rPr lang="en-US" sz="3200" dirty="0"/>
              <a:t>. 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200" dirty="0"/>
              <a:t>Then </a:t>
            </a:r>
            <a:r>
              <a:rPr lang="en-US" sz="3200" b="1" dirty="0"/>
              <a:t>each transaction involved in the cycle is said to be deadlocked</a:t>
            </a:r>
            <a:r>
              <a:rPr lang="en-US" sz="3200" dirty="0"/>
              <a:t>.</a:t>
            </a:r>
          </a:p>
          <a:p>
            <a:r>
              <a:rPr lang="en-US" sz="3200" dirty="0"/>
              <a:t>If graph contains no cycles </a:t>
            </a:r>
            <a:r>
              <a:rPr lang="en-US" sz="3200" dirty="0">
                <a:sym typeface="Symbol" pitchFamily="18" charset="2"/>
              </a:rPr>
              <a:t> no deadlock.</a:t>
            </a:r>
            <a:br>
              <a:rPr lang="en-US" sz="3200" dirty="0">
                <a:sym typeface="Symbol" pitchFamily="18" charset="2"/>
              </a:rPr>
            </a:br>
            <a:endParaRPr lang="en-US" sz="3200" dirty="0">
              <a:sym typeface="Symbol" pitchFamily="18" charset="2"/>
            </a:endParaRP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3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Google Shape;1489;p72"/>
          <p:cNvSpPr/>
          <p:nvPr/>
        </p:nvSpPr>
        <p:spPr>
          <a:xfrm>
            <a:off x="5235574" y="3009900"/>
            <a:ext cx="457200" cy="4572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endParaRPr sz="18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Google Shape;1489;p72"/>
          <p:cNvSpPr/>
          <p:nvPr/>
        </p:nvSpPr>
        <p:spPr>
          <a:xfrm>
            <a:off x="4265612" y="4419600"/>
            <a:ext cx="457200" cy="4572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</a:t>
            </a:r>
            <a:endParaRPr sz="18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Google Shape;1489;p72"/>
          <p:cNvSpPr/>
          <p:nvPr/>
        </p:nvSpPr>
        <p:spPr>
          <a:xfrm>
            <a:off x="3122612" y="3048000"/>
            <a:ext cx="457200" cy="4572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</a:t>
            </a:r>
            <a:endParaRPr sz="18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79812" y="3238500"/>
            <a:ext cx="16557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4"/>
            <a:endCxn id="6" idx="1"/>
          </p:cNvCxnSpPr>
          <p:nvPr/>
        </p:nvCxnSpPr>
        <p:spPr>
          <a:xfrm>
            <a:off x="3351212" y="3505200"/>
            <a:ext cx="981355" cy="981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1715319"/>
            <a:ext cx="3649980" cy="350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99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609600"/>
            <a:ext cx="10969943" cy="5943600"/>
          </a:xfrm>
        </p:spPr>
        <p:txBody>
          <a:bodyPr>
            <a:no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200" dirty="0"/>
              <a:t>Transaction </a:t>
            </a:r>
            <a:r>
              <a:rPr lang="en-US" sz="3200" b="1" dirty="0"/>
              <a:t>A is waiting for </a:t>
            </a:r>
            <a:r>
              <a:rPr lang="en-US" sz="3200" dirty="0"/>
              <a:t>transactions </a:t>
            </a:r>
            <a:r>
              <a:rPr lang="en-US" sz="3200" b="1" dirty="0"/>
              <a:t>B and C</a:t>
            </a:r>
            <a:r>
              <a:rPr lang="en-US" sz="3200" dirty="0"/>
              <a:t>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200" dirty="0"/>
              <a:t>Transactions </a:t>
            </a:r>
            <a:r>
              <a:rPr lang="en-US" sz="3200" b="1" dirty="0"/>
              <a:t>C is waiting </a:t>
            </a:r>
            <a:r>
              <a:rPr lang="en-US" sz="3200" dirty="0"/>
              <a:t>for transaction </a:t>
            </a:r>
            <a:r>
              <a:rPr lang="en-US" sz="3200" b="1" dirty="0"/>
              <a:t>B</a:t>
            </a:r>
            <a:r>
              <a:rPr lang="en-US" sz="3200" dirty="0"/>
              <a:t>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200" dirty="0"/>
              <a:t>Transaction </a:t>
            </a:r>
            <a:r>
              <a:rPr lang="en-US" sz="3200" b="1" dirty="0"/>
              <a:t>B is waiting </a:t>
            </a:r>
            <a:r>
              <a:rPr lang="en-US" sz="3200" dirty="0"/>
              <a:t>for transaction </a:t>
            </a:r>
            <a:r>
              <a:rPr lang="en-US" sz="3200" b="1" dirty="0"/>
              <a:t>D</a:t>
            </a:r>
            <a:r>
              <a:rPr lang="en-US" sz="3200" dirty="0"/>
              <a:t>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200" dirty="0"/>
              <a:t>This wait-for graph has </a:t>
            </a:r>
            <a:r>
              <a:rPr lang="en-US" sz="3200" b="1" dirty="0"/>
              <a:t>no cycle</a:t>
            </a:r>
            <a:r>
              <a:rPr lang="en-US" sz="3200" dirty="0"/>
              <a:t>, so there is </a:t>
            </a:r>
            <a:r>
              <a:rPr lang="en-US" sz="3200" b="1" dirty="0"/>
              <a:t>no deadlock state</a:t>
            </a:r>
            <a:r>
              <a:rPr lang="en-US" sz="3200" dirty="0"/>
              <a:t>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200" dirty="0"/>
              <a:t>Suppose now that transaction </a:t>
            </a:r>
            <a:r>
              <a:rPr lang="en-US" sz="3200" b="1" dirty="0"/>
              <a:t>D is requesting an item held by C</a:t>
            </a:r>
            <a:r>
              <a:rPr lang="en-US" sz="3200" dirty="0"/>
              <a:t>. Then the </a:t>
            </a:r>
            <a:r>
              <a:rPr lang="en-US" sz="3200" b="1" dirty="0"/>
              <a:t>edge D </a:t>
            </a: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3200" b="1" dirty="0"/>
              <a:t> C is added to the wait-for graph</a:t>
            </a:r>
            <a:r>
              <a:rPr lang="en-US" sz="3200" dirty="0"/>
              <a:t>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200" dirty="0"/>
              <a:t>Now this </a:t>
            </a:r>
            <a:r>
              <a:rPr lang="en-US" sz="3200" b="1" dirty="0"/>
              <a:t>graph contains the cycle</a:t>
            </a:r>
            <a:r>
              <a:rPr lang="en-US" sz="3200" dirty="0"/>
              <a:t>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200" dirty="0"/>
              <a:t>B 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n-US" sz="3200" dirty="0"/>
              <a:t>D 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n-US" sz="3200" dirty="0"/>
              <a:t>C 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n-US" sz="3200" dirty="0"/>
              <a:t>B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200" dirty="0"/>
              <a:t>It means that </a:t>
            </a:r>
            <a:r>
              <a:rPr lang="en-US" sz="3200" b="1" dirty="0"/>
              <a:t>transactions B, D and C are all deadlocked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972312"/>
          </a:xfrm>
        </p:spPr>
        <p:txBody>
          <a:bodyPr>
            <a:normAutofit/>
          </a:bodyPr>
          <a:lstStyle/>
          <a:p>
            <a:r>
              <a:rPr lang="en-US" dirty="0"/>
              <a:t>Deadlock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752600"/>
            <a:ext cx="10969943" cy="4724400"/>
          </a:xfrm>
        </p:spPr>
        <p:txBody>
          <a:bodyPr>
            <a:no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When a deadlock is detected, the system must recover from the deadlock. 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The most common </a:t>
            </a:r>
            <a:r>
              <a:rPr lang="en-US" sz="3600" b="1" dirty="0"/>
              <a:t>solution is to roll back one or more transactions to break the deadlock</a:t>
            </a:r>
            <a:r>
              <a:rPr lang="en-US" sz="3600" dirty="0"/>
              <a:t>. 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Choosing which transaction to </a:t>
            </a:r>
            <a:r>
              <a:rPr lang="en-US" sz="3600" dirty="0" smtClean="0"/>
              <a:t>abort(Kill) </a:t>
            </a:r>
            <a:r>
              <a:rPr lang="en-US" sz="3600" dirty="0"/>
              <a:t>is known as </a:t>
            </a:r>
            <a:r>
              <a:rPr lang="en-US" sz="3600" b="1" dirty="0"/>
              <a:t>victim selection</a:t>
            </a:r>
            <a:r>
              <a:rPr lang="en-US" sz="3600" dirty="0"/>
              <a:t>.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7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In this wait-for graph transactions B, D and C are deadlocked. 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In order to remove deadlock one of the transaction out of these three (B, D, C) transactions must be roll backed.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We should </a:t>
            </a:r>
            <a:r>
              <a:rPr lang="en-US" sz="3600" b="1" dirty="0"/>
              <a:t>rollback those transactions that will </a:t>
            </a:r>
            <a:r>
              <a:rPr lang="en-US" sz="3600" b="1" dirty="0" smtClean="0"/>
              <a:t>the </a:t>
            </a:r>
            <a:r>
              <a:rPr lang="en-US" sz="3600" b="1" dirty="0"/>
              <a:t>minimum cost</a:t>
            </a:r>
            <a:r>
              <a:rPr lang="en-US" sz="3600" dirty="0"/>
              <a:t>. 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896112"/>
          </a:xfrm>
        </p:spPr>
        <p:txBody>
          <a:bodyPr/>
          <a:lstStyle/>
          <a:p>
            <a:r>
              <a:rPr lang="en-US" dirty="0"/>
              <a:t>Deadlock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76400"/>
            <a:ext cx="10969943" cy="4800600"/>
          </a:xfrm>
        </p:spPr>
        <p:txBody>
          <a:bodyPr>
            <a:no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A protocols </a:t>
            </a:r>
            <a:r>
              <a:rPr lang="en-US" sz="3600" b="1" dirty="0"/>
              <a:t>ensure that the system will never enter into a deadlock state</a:t>
            </a:r>
            <a:r>
              <a:rPr lang="en-US" sz="3600" dirty="0"/>
              <a:t>. 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3600" dirty="0"/>
              <a:t>Some prevention strategies :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600" dirty="0"/>
              <a:t>Require that </a:t>
            </a:r>
            <a:r>
              <a:rPr lang="en-US" sz="3600" b="1" dirty="0"/>
              <a:t>each transaction locks all its data items before it begins execution </a:t>
            </a:r>
            <a:r>
              <a:rPr lang="en-US" sz="3600" dirty="0"/>
              <a:t>(pre-declaration).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600" dirty="0"/>
              <a:t>Impose </a:t>
            </a:r>
            <a:r>
              <a:rPr lang="en-US" sz="3600" b="1" dirty="0"/>
              <a:t>partial ordering of all data items and require that a transaction can lock data items only in the order specified by the partial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4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896112"/>
          </a:xfrm>
        </p:spPr>
        <p:txBody>
          <a:bodyPr/>
          <a:lstStyle/>
          <a:p>
            <a:r>
              <a:rPr lang="en-US" dirty="0"/>
              <a:t>Deadlock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lnSpc>
                <a:spcPct val="90000"/>
              </a:lnSpc>
              <a:spcBef>
                <a:spcPts val="1000"/>
              </a:spcBef>
              <a:buSzPts val="2400"/>
              <a:buNone/>
            </a:pPr>
            <a:r>
              <a:rPr lang="en-US" sz="3600" b="1" dirty="0"/>
              <a:t>Wait-die scheme — non-preemptive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600" dirty="0"/>
              <a:t>If an </a:t>
            </a:r>
            <a:r>
              <a:rPr lang="en-US" sz="3600" b="1" dirty="0"/>
              <a:t>older transaction is requesting a resource </a:t>
            </a:r>
            <a:r>
              <a:rPr lang="en-US" sz="3600" dirty="0"/>
              <a:t>which is held by younger transaction, then </a:t>
            </a:r>
            <a:r>
              <a:rPr lang="en-US" sz="3600" b="1" dirty="0"/>
              <a:t>older transaction is allowed to wait</a:t>
            </a:r>
            <a:r>
              <a:rPr lang="en-US" sz="3600" dirty="0"/>
              <a:t> for it till it is available.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600" dirty="0"/>
              <a:t>If an </a:t>
            </a:r>
            <a:r>
              <a:rPr lang="en-US" sz="3600" b="1" dirty="0"/>
              <a:t>younger transaction is requesting a resource </a:t>
            </a:r>
            <a:r>
              <a:rPr lang="en-US" sz="3600" dirty="0"/>
              <a:t>which is held by older transaction, then </a:t>
            </a:r>
            <a:r>
              <a:rPr lang="en-US" sz="3600" b="1" dirty="0"/>
              <a:t>younger transaction is killed</a:t>
            </a:r>
            <a:r>
              <a:rPr lang="en-US" sz="3600" dirty="0"/>
              <a:t>.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urability (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Once a transaction completed successfully, the changes it has made into the database should be permanent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algn="just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685800"/>
            <a:ext cx="10969943" cy="5638800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90000"/>
              </a:lnSpc>
              <a:spcBef>
                <a:spcPts val="1000"/>
              </a:spcBef>
              <a:buSzPts val="2400"/>
              <a:buNone/>
            </a:pPr>
            <a:r>
              <a:rPr lang="en-US" sz="3200" b="1" dirty="0" smtClean="0"/>
              <a:t>Wound-wait </a:t>
            </a:r>
            <a:r>
              <a:rPr lang="en-US" sz="3200" b="1" dirty="0"/>
              <a:t>scheme — preemptive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200" dirty="0"/>
              <a:t>If an </a:t>
            </a:r>
            <a:r>
              <a:rPr lang="en-US" sz="3200" b="1" dirty="0">
                <a:solidFill>
                  <a:schemeClr val="accent6"/>
                </a:solidFill>
              </a:rPr>
              <a:t>older transaction is requesting a resource </a:t>
            </a:r>
            <a:r>
              <a:rPr lang="en-US" sz="3200" dirty="0"/>
              <a:t>which is held by younger transaction, then </a:t>
            </a:r>
            <a:r>
              <a:rPr lang="en-US" sz="3200" b="1" dirty="0">
                <a:solidFill>
                  <a:schemeClr val="accent6"/>
                </a:solidFill>
              </a:rPr>
              <a:t>older transaction forces younger transaction to kill </a:t>
            </a:r>
            <a:r>
              <a:rPr lang="en-US" sz="3200" dirty="0"/>
              <a:t>the transaction and release the resource.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200" dirty="0"/>
              <a:t>If an </a:t>
            </a:r>
            <a:r>
              <a:rPr lang="en-US" sz="3200" b="1" dirty="0">
                <a:solidFill>
                  <a:schemeClr val="accent6"/>
                </a:solidFill>
              </a:rPr>
              <a:t>younger transaction is requesting a resource </a:t>
            </a:r>
            <a:r>
              <a:rPr lang="en-US" sz="3200" dirty="0"/>
              <a:t>which is held by older transaction, then </a:t>
            </a:r>
            <a:r>
              <a:rPr lang="en-US" sz="3200" b="1" dirty="0">
                <a:solidFill>
                  <a:schemeClr val="accent6"/>
                </a:solidFill>
              </a:rPr>
              <a:t>younger transaction is allowed to wait</a:t>
            </a:r>
            <a:r>
              <a:rPr lang="en-US" sz="3200" dirty="0"/>
              <a:t> till older transaction will releases it.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70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25061"/>
              </p:ext>
            </p:extLst>
          </p:nvPr>
        </p:nvGraphicFramePr>
        <p:xfrm>
          <a:off x="912812" y="4800600"/>
          <a:ext cx="6768780" cy="17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2591"/>
                <a:gridCol w="1262273"/>
                <a:gridCol w="1703916"/>
              </a:tblGrid>
              <a:tr h="38616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Wait-die</a:t>
                      </a:r>
                      <a:endParaRPr sz="2000" b="1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Wound-wait</a:t>
                      </a:r>
                      <a:endParaRPr sz="2000" b="1"/>
                    </a:p>
                  </a:txBody>
                  <a:tcPr marL="91450" marR="91450" marT="45725" marB="45725" anchor="ctr"/>
                </a:tc>
              </a:tr>
              <a:tr h="6832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Roboto Condensed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 needs a resource held by Y</a:t>
                      </a:r>
                      <a:endParaRPr sz="2000" b="1" dirty="0">
                        <a:solidFill>
                          <a:schemeClr val="tx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dk2"/>
                          </a:solidFill>
                        </a:rPr>
                        <a:t>O waits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Y dies</a:t>
                      </a:r>
                      <a:endParaRPr sz="2000" dirty="0"/>
                    </a:p>
                  </a:txBody>
                  <a:tcPr marL="91450" marR="91450" marT="45725" marB="45725"/>
                </a:tc>
              </a:tr>
              <a:tr h="6832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Roboto Condensed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 needs a resource held by O</a:t>
                      </a:r>
                      <a:endParaRPr sz="2000" b="1" dirty="0">
                        <a:solidFill>
                          <a:schemeClr val="tx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 dies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 waits</a:t>
                      </a:r>
                      <a:endParaRPr sz="2000" b="1" dirty="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22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>
                <a:solidFill>
                  <a:schemeClr val="accent6"/>
                </a:solidFill>
              </a:rPr>
              <a:t>older </a:t>
            </a:r>
            <a:r>
              <a:rPr lang="en-US" sz="5400" b="1" smtClean="0">
                <a:solidFill>
                  <a:schemeClr val="accent6"/>
                </a:solidFill>
              </a:rPr>
              <a:t>transaction  :</a:t>
            </a:r>
            <a:r>
              <a:rPr lang="en-US" sz="5400" b="1">
                <a:solidFill>
                  <a:schemeClr val="accent6"/>
                </a:solidFill>
              </a:rPr>
              <a:t> younger transaction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71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263738"/>
              </p:ext>
            </p:extLst>
          </p:nvPr>
        </p:nvGraphicFramePr>
        <p:xfrm>
          <a:off x="1141412" y="2514600"/>
          <a:ext cx="8915399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8527"/>
                <a:gridCol w="1662584"/>
                <a:gridCol w="2244288"/>
              </a:tblGrid>
              <a:tr h="6680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Wait-die</a:t>
                      </a:r>
                      <a:endParaRPr sz="2000" b="1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Wound-wait</a:t>
                      </a:r>
                      <a:endParaRPr sz="2000" b="1"/>
                    </a:p>
                  </a:txBody>
                  <a:tcPr marL="91450" marR="91450" marT="45725" marB="45725" anchor="ctr"/>
                </a:tc>
              </a:tr>
              <a:tr h="11518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Roboto Condensed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 needs a resource held by Y</a:t>
                      </a:r>
                      <a:endParaRPr sz="2000" b="1" dirty="0">
                        <a:solidFill>
                          <a:schemeClr val="tx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dk2"/>
                          </a:solidFill>
                        </a:rPr>
                        <a:t>O waits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Y dies</a:t>
                      </a:r>
                      <a:endParaRPr sz="2000" dirty="0"/>
                    </a:p>
                  </a:txBody>
                  <a:tcPr marL="91450" marR="91450" marT="45725" marB="45725"/>
                </a:tc>
              </a:tr>
              <a:tr h="11518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Roboto Condensed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 needs a resource held by O</a:t>
                      </a:r>
                      <a:endParaRPr sz="2000" b="1" dirty="0">
                        <a:solidFill>
                          <a:schemeClr val="tx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 dies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 waits</a:t>
                      </a:r>
                      <a:endParaRPr sz="2000" b="1" dirty="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9610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219200"/>
            <a:ext cx="10969943" cy="4389120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90000"/>
              </a:lnSpc>
              <a:spcBef>
                <a:spcPts val="1000"/>
              </a:spcBef>
              <a:buSzPts val="2400"/>
              <a:buNone/>
            </a:pPr>
            <a:r>
              <a:rPr lang="en-US" sz="3600" b="1" dirty="0" smtClean="0"/>
              <a:t>Timeout-Based </a:t>
            </a:r>
            <a:r>
              <a:rPr lang="en-US" sz="3600" b="1" dirty="0"/>
              <a:t>Schemes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600" dirty="0"/>
              <a:t>A </a:t>
            </a:r>
            <a:r>
              <a:rPr lang="en-US" sz="3600" b="1" dirty="0"/>
              <a:t>transaction waits for a lock only for a specified amount of time</a:t>
            </a:r>
            <a:r>
              <a:rPr lang="en-US" sz="3600" dirty="0"/>
              <a:t>. </a:t>
            </a:r>
            <a:r>
              <a:rPr lang="en-US" sz="3600" b="1" dirty="0"/>
              <a:t>After that, the wait times out and the transaction is rolled back</a:t>
            </a:r>
            <a:r>
              <a:rPr lang="en-US" sz="3600" dirty="0"/>
              <a:t>. So deadlocks never occur.</a:t>
            </a:r>
          </a:p>
          <a:p>
            <a:pPr marL="809625" lvl="1" indent="-352425" algn="just">
              <a:lnSpc>
                <a:spcPct val="90000"/>
              </a:lnSpc>
              <a:spcBef>
                <a:spcPts val="500"/>
              </a:spcBef>
              <a:buSzPts val="2000"/>
              <a:buChar char="⮩"/>
            </a:pPr>
            <a:r>
              <a:rPr lang="en-US" sz="3600" b="1" dirty="0"/>
              <a:t>Simple to implement; but difficult to determine good value of the timeout interval</a:t>
            </a:r>
            <a:r>
              <a:rPr lang="en-US" sz="3600" dirty="0"/>
              <a:t>.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8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Thank You</a:t>
            </a:r>
            <a:endParaRPr lang="en-IN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9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896112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</a:t>
            </a:r>
            <a:r>
              <a:rPr lang="en-US" dirty="0"/>
              <a:t>CID properties of transaction (</a:t>
            </a:r>
            <a:r>
              <a:rPr lang="en-US" dirty="0">
                <a:solidFill>
                  <a:schemeClr val="accent6"/>
                </a:solidFill>
              </a:rPr>
              <a:t>Atomicity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752600"/>
            <a:ext cx="8534400" cy="4606230"/>
          </a:xfrm>
        </p:spPr>
        <p:txBody>
          <a:bodyPr>
            <a:normAutofit/>
          </a:bodyPr>
          <a:lstStyle/>
          <a:p>
            <a:pPr lvl="0" algn="just"/>
            <a:r>
              <a:rPr lang="en-US" sz="3200" dirty="0"/>
              <a:t>This property states that a </a:t>
            </a:r>
            <a:r>
              <a:rPr lang="en-US" sz="3200" b="1" dirty="0"/>
              <a:t>transaction must be treated as an </a:t>
            </a:r>
            <a:r>
              <a:rPr lang="en-US" sz="3200" b="1" dirty="0" smtClean="0"/>
              <a:t>either </a:t>
            </a:r>
            <a:r>
              <a:rPr lang="en-US" sz="3200" b="1" dirty="0"/>
              <a:t>all of its operations are executed or none</a:t>
            </a:r>
            <a:r>
              <a:rPr lang="en-US" sz="3200" dirty="0"/>
              <a:t>. </a:t>
            </a:r>
            <a:endParaRPr lang="en-US" sz="3200" dirty="0" smtClean="0"/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</a:pPr>
            <a:r>
              <a:rPr lang="en-US" sz="3200" dirty="0" smtClean="0"/>
              <a:t>Transfer amount A to B.(Assume A=100)</a:t>
            </a:r>
            <a:endParaRPr lang="en-US" sz="3200" dirty="0"/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</a:pPr>
            <a:r>
              <a:rPr lang="en-US" sz="3200" dirty="0"/>
              <a:t>In this transaction, if </a:t>
            </a:r>
            <a:r>
              <a:rPr lang="en-US" sz="3200" dirty="0" err="1"/>
              <a:t>Rs</a:t>
            </a:r>
            <a:r>
              <a:rPr lang="en-US" sz="3200" dirty="0"/>
              <a:t>. 50 is deducted </a:t>
            </a:r>
            <a:endParaRPr lang="en-US" sz="3200" dirty="0" smtClean="0"/>
          </a:p>
          <a:p>
            <a:pPr marL="0" indent="0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None/>
            </a:pPr>
            <a:r>
              <a:rPr lang="en-US" sz="3200" dirty="0" smtClean="0"/>
              <a:t>from </a:t>
            </a:r>
            <a:r>
              <a:rPr lang="en-US" sz="3200" dirty="0"/>
              <a:t>account A then it must be added to </a:t>
            </a:r>
            <a:endParaRPr lang="en-US" sz="3200" dirty="0" smtClean="0"/>
          </a:p>
          <a:p>
            <a:pPr marL="0" indent="0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ts val="2400"/>
              <a:buNone/>
            </a:pPr>
            <a:r>
              <a:rPr lang="en-US" sz="3200" dirty="0" smtClean="0"/>
              <a:t>account </a:t>
            </a:r>
            <a:r>
              <a:rPr lang="en-US" sz="3200" dirty="0"/>
              <a:t>B.</a:t>
            </a:r>
          </a:p>
          <a:p>
            <a:pPr algn="just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1905000"/>
            <a:ext cx="2819400" cy="4011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9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7437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dk1"/>
                </a:solidFill>
              </a:rPr>
              <a:t>A</a:t>
            </a:r>
            <a:r>
              <a:rPr lang="en-US" dirty="0">
                <a:solidFill>
                  <a:schemeClr val="accent6"/>
                </a:solidFill>
              </a:rPr>
              <a:t>C</a:t>
            </a:r>
            <a:r>
              <a:rPr lang="en-US" dirty="0"/>
              <a:t>ID properties of transaction (</a:t>
            </a:r>
            <a:r>
              <a:rPr lang="en-US" dirty="0">
                <a:solidFill>
                  <a:schemeClr val="accent6"/>
                </a:solidFill>
              </a:rPr>
              <a:t>Consistency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3" y="1752600"/>
            <a:ext cx="9066369" cy="4572000"/>
          </a:xfrm>
        </p:spPr>
        <p:txBody>
          <a:bodyPr>
            <a:noAutofit/>
          </a:bodyPr>
          <a:lstStyle/>
          <a:p>
            <a:pPr lvl="0" algn="just"/>
            <a:r>
              <a:rPr lang="en-US" sz="3600" dirty="0" smtClean="0"/>
              <a:t>The </a:t>
            </a:r>
            <a:r>
              <a:rPr lang="en-US" sz="3600" b="1" dirty="0" smtClean="0"/>
              <a:t>database must remain in a consistent  state </a:t>
            </a:r>
            <a:r>
              <a:rPr lang="en-US" sz="3600" dirty="0" smtClean="0"/>
              <a:t>after any transaction.</a:t>
            </a:r>
          </a:p>
          <a:p>
            <a:pPr lvl="0" algn="just"/>
            <a:r>
              <a:rPr lang="en-US" sz="3600" dirty="0" smtClean="0"/>
              <a:t>If the database was in a consistent state </a:t>
            </a:r>
            <a:r>
              <a:rPr lang="en-US" sz="3600" b="1" dirty="0" smtClean="0"/>
              <a:t>before the execution </a:t>
            </a:r>
            <a:r>
              <a:rPr lang="en-US" sz="3600" dirty="0" smtClean="0"/>
              <a:t>of a transaction, it must remain </a:t>
            </a:r>
            <a:r>
              <a:rPr lang="en-US" sz="3600" b="1" dirty="0" smtClean="0"/>
              <a:t>consistent after the execution </a:t>
            </a:r>
            <a:r>
              <a:rPr lang="en-US" sz="3600" dirty="0" smtClean="0"/>
              <a:t>of the transaction as well.</a:t>
            </a:r>
          </a:p>
          <a:p>
            <a:pPr algn="just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1485900"/>
            <a:ext cx="20097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3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4114</TotalTime>
  <Words>3155</Words>
  <Application>Microsoft Office PowerPoint</Application>
  <PresentationFormat>Custom</PresentationFormat>
  <Paragraphs>506</Paragraphs>
  <Slides>73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Flow</vt:lpstr>
      <vt:lpstr>Database Management System  Subject Code: 3130703</vt:lpstr>
      <vt:lpstr>PowerPoint Presentation</vt:lpstr>
      <vt:lpstr>What is transaction?</vt:lpstr>
      <vt:lpstr>PowerPoint Presentation</vt:lpstr>
      <vt:lpstr>ACID properties of transaction</vt:lpstr>
      <vt:lpstr>PowerPoint Presentation</vt:lpstr>
      <vt:lpstr>PowerPoint Presentation</vt:lpstr>
      <vt:lpstr>ACID properties of transaction (Atomicity)</vt:lpstr>
      <vt:lpstr>ACID properties of transaction (Consistency)</vt:lpstr>
      <vt:lpstr>ACID properties of transaction (Isolation)</vt:lpstr>
      <vt:lpstr>ACID properties of transaction (Durability)</vt:lpstr>
      <vt:lpstr>PowerPoint Presentation</vt:lpstr>
      <vt:lpstr>State Transition Diagram</vt:lpstr>
      <vt:lpstr>Transaction State Diagram \ State Transition Diagram</vt:lpstr>
      <vt:lpstr>Conti…</vt:lpstr>
      <vt:lpstr>Conti….</vt:lpstr>
      <vt:lpstr>PowerPoint Presentation</vt:lpstr>
      <vt:lpstr>What is schedule?</vt:lpstr>
      <vt:lpstr>PowerPoint Presentation</vt:lpstr>
      <vt:lpstr>T1 :  A=1000    B=1000</vt:lpstr>
      <vt:lpstr>T2</vt:lpstr>
      <vt:lpstr>PowerPoint Presentation</vt:lpstr>
      <vt:lpstr>PowerPoint Presentation</vt:lpstr>
      <vt:lpstr>PowerPoint Presentation</vt:lpstr>
      <vt:lpstr>Non-serial Schedule (Interleaved Schedule)</vt:lpstr>
      <vt:lpstr>PowerPoint Presentation</vt:lpstr>
      <vt:lpstr>PowerPoint Presentation</vt:lpstr>
      <vt:lpstr>Equivalent Schedule</vt:lpstr>
      <vt:lpstr>Serializability</vt:lpstr>
      <vt:lpstr>Conflict serializability</vt:lpstr>
      <vt:lpstr>Conflict serializability</vt:lpstr>
      <vt:lpstr>Conflict serializability (Example)</vt:lpstr>
      <vt:lpstr>Conflict serializability (Example)</vt:lpstr>
      <vt:lpstr>View serializability</vt:lpstr>
      <vt:lpstr>Initial Read</vt:lpstr>
      <vt:lpstr>Initial Read</vt:lpstr>
      <vt:lpstr>Updated Read</vt:lpstr>
      <vt:lpstr>Updated Read</vt:lpstr>
      <vt:lpstr>Final Write</vt:lpstr>
      <vt:lpstr>Final Write</vt:lpstr>
      <vt:lpstr>Two phase commit protocol</vt:lpstr>
      <vt:lpstr>PowerPoint Presentation</vt:lpstr>
      <vt:lpstr>Concurrency</vt:lpstr>
      <vt:lpstr>Lost update problem</vt:lpstr>
      <vt:lpstr>Dirty read problem</vt:lpstr>
      <vt:lpstr>Incorrect retrieval problem</vt:lpstr>
      <vt:lpstr>PowerPoint Presentation</vt:lpstr>
      <vt:lpstr>Database recovery</vt:lpstr>
      <vt:lpstr>Log based recovery method</vt:lpstr>
      <vt:lpstr>Lock based protocol</vt:lpstr>
      <vt:lpstr>Lock Manager</vt:lpstr>
      <vt:lpstr>PowerPoint Presentation</vt:lpstr>
      <vt:lpstr>Two phase locking protocol </vt:lpstr>
      <vt:lpstr>PowerPoint Presentation</vt:lpstr>
      <vt:lpstr>Two phase locking protocol </vt:lpstr>
      <vt:lpstr>Strict two phase locking protocol </vt:lpstr>
      <vt:lpstr>Rigorous two phase locking protocol </vt:lpstr>
      <vt:lpstr>Time Stamp Ordering Protocol:</vt:lpstr>
      <vt:lpstr>         Time Stamp Ordering Protocol:</vt:lpstr>
      <vt:lpstr>PowerPoint Presentation</vt:lpstr>
      <vt:lpstr>What is deadlock?</vt:lpstr>
      <vt:lpstr>PowerPoint Presentation</vt:lpstr>
      <vt:lpstr>Deadlock detection</vt:lpstr>
      <vt:lpstr>Deadlock detection</vt:lpstr>
      <vt:lpstr>PowerPoint Presentation</vt:lpstr>
      <vt:lpstr>Deadlock recovery</vt:lpstr>
      <vt:lpstr>Deadlock recovery</vt:lpstr>
      <vt:lpstr>Deadlock prevention</vt:lpstr>
      <vt:lpstr>Deadlock prevention</vt:lpstr>
      <vt:lpstr>PowerPoint Presentation</vt:lpstr>
      <vt:lpstr>older transaction  : younger transaction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ENGINEERING</dc:title>
  <dc:creator>Civil HOD</dc:creator>
  <cp:lastModifiedBy>Amit</cp:lastModifiedBy>
  <cp:revision>949</cp:revision>
  <dcterms:created xsi:type="dcterms:W3CDTF">2019-07-03T02:11:43Z</dcterms:created>
  <dcterms:modified xsi:type="dcterms:W3CDTF">2023-11-11T06:40:20Z</dcterms:modified>
</cp:coreProperties>
</file>