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8"/>
  </p:notesMasterIdLst>
  <p:sldIdLst>
    <p:sldId id="256" r:id="rId2"/>
    <p:sldId id="537" r:id="rId3"/>
    <p:sldId id="610" r:id="rId4"/>
    <p:sldId id="617" r:id="rId5"/>
    <p:sldId id="618" r:id="rId6"/>
    <p:sldId id="619" r:id="rId7"/>
    <p:sldId id="620" r:id="rId8"/>
    <p:sldId id="612" r:id="rId9"/>
    <p:sldId id="624" r:id="rId10"/>
    <p:sldId id="611" r:id="rId11"/>
    <p:sldId id="625" r:id="rId12"/>
    <p:sldId id="616" r:id="rId13"/>
    <p:sldId id="621" r:id="rId14"/>
    <p:sldId id="615" r:id="rId15"/>
    <p:sldId id="622" r:id="rId16"/>
    <p:sldId id="623" r:id="rId17"/>
    <p:sldId id="613" r:id="rId18"/>
    <p:sldId id="626" r:id="rId19"/>
    <p:sldId id="627" r:id="rId20"/>
    <p:sldId id="628" r:id="rId21"/>
    <p:sldId id="629" r:id="rId22"/>
    <p:sldId id="630" r:id="rId23"/>
    <p:sldId id="632" r:id="rId24"/>
    <p:sldId id="633" r:id="rId25"/>
    <p:sldId id="631" r:id="rId26"/>
    <p:sldId id="382" r:id="rId2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3011" autoAdjust="0"/>
  </p:normalViewPr>
  <p:slideViewPr>
    <p:cSldViewPr>
      <p:cViewPr>
        <p:scale>
          <a:sx n="80" d="100"/>
          <a:sy n="80" d="100"/>
        </p:scale>
        <p:origin x="-749" y="-2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EBB2D-4EB7-4538-BA29-694DD778CBBF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32E3B-C601-4ABA-8811-1B0ECC5A8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11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016" y="1371600"/>
            <a:ext cx="1046613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016" y="3228536"/>
            <a:ext cx="10470201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B1F6-66B8-4AF6-8114-60A18607DB60}" type="datetime1">
              <a:rPr lang="en-US" smtClean="0"/>
              <a:t>12/5/2022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5B18-4EEA-4655-9097-673E76603D46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914402"/>
            <a:ext cx="2742486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914402"/>
            <a:ext cx="802431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024E-4E58-4FE7-93CA-711BB0BE524F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953D-C791-4AFA-B1DB-8BF6E7F892C1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52" y="1316736"/>
            <a:ext cx="10360501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52" y="2704664"/>
            <a:ext cx="10360501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C8C7-B5BF-439D-88E4-12A9CC7799B5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2" y="1920085"/>
            <a:ext cx="538339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920085"/>
            <a:ext cx="538339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967E-4A77-4E16-8BD3-8CE978433D2D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855248"/>
            <a:ext cx="5385514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1754" y="1859760"/>
            <a:ext cx="5387630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441" y="2514600"/>
            <a:ext cx="5385514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4600"/>
            <a:ext cx="538763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1724-09C8-4737-A1C6-ADB33B6F70CC}" type="datetime1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1071516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6C0-3047-4624-A80E-252FD7288D4A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4662-AA0B-442B-BFA9-4B56460179B5}" type="datetime1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514352"/>
            <a:ext cx="3656648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162" y="1676400"/>
            <a:ext cx="3656648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5492" y="1676400"/>
            <a:ext cx="681389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DCB9-A797-4C41-B5D3-3FC510C08A57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19905" y="1108077"/>
            <a:ext cx="7008574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69399" y="5359769"/>
            <a:ext cx="207210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1176999"/>
            <a:ext cx="2949696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9" y="2828785"/>
            <a:ext cx="2945633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6416-57F1-4967-A292-BF99D1C66A7C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6796" y="6356353"/>
            <a:ext cx="812588" cy="365125"/>
          </a:xfrm>
        </p:spPr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6514" y="1199517"/>
            <a:ext cx="6155357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697" y="5816600"/>
            <a:ext cx="1221421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0479" y="6219828"/>
            <a:ext cx="6348346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697" y="-7144"/>
            <a:ext cx="1221421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0479" y="-7144"/>
            <a:ext cx="6348346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442" y="1935480"/>
            <a:ext cx="10969943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4048F5-CC24-4BD2-9ACF-A228744C5ED7}" type="datetime1">
              <a:rPr lang="en-US" smtClean="0"/>
              <a:t>12/5/2022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5075" y="6356353"/>
            <a:ext cx="446923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3650" y="6356353"/>
            <a:ext cx="1015735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48" y="202408"/>
            <a:ext cx="12237543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1219200"/>
            <a:ext cx="10360501" cy="2057400"/>
          </a:xfrm>
        </p:spPr>
        <p:txBody>
          <a:bodyPr>
            <a:noAutofit/>
          </a:bodyPr>
          <a:lstStyle/>
          <a:p>
            <a:pPr algn="l"/>
            <a:r>
              <a:rPr lang="en-IN" sz="4000" b="0" dirty="0" smtClean="0">
                <a:solidFill>
                  <a:srgbClr val="7030A0"/>
                </a:solidFill>
                <a:effectLst/>
                <a:latin typeface="+mn-lt"/>
                <a:cs typeface="Times New Roman" pitchFamily="18" charset="0"/>
              </a:rPr>
              <a:t>Database Management System</a:t>
            </a:r>
            <a:br>
              <a:rPr lang="en-IN" sz="4000" b="0" dirty="0" smtClean="0">
                <a:solidFill>
                  <a:srgbClr val="7030A0"/>
                </a:solidFill>
                <a:effectLst/>
                <a:latin typeface="+mn-lt"/>
                <a:cs typeface="Times New Roman" pitchFamily="18" charset="0"/>
              </a:rPr>
            </a:br>
            <a:r>
              <a:rPr lang="en-IN" sz="4000" b="0" dirty="0" smtClean="0">
                <a:solidFill>
                  <a:srgbClr val="7030A0"/>
                </a:solidFill>
                <a:effectLst/>
                <a:latin typeface="+mn-lt"/>
                <a:cs typeface="Times New Roman" pitchFamily="18" charset="0"/>
              </a:rPr>
              <a:t/>
            </a:r>
            <a:br>
              <a:rPr lang="en-IN" sz="4000" b="0" dirty="0" smtClean="0">
                <a:solidFill>
                  <a:srgbClr val="7030A0"/>
                </a:solidFill>
                <a:effectLst/>
                <a:latin typeface="+mn-lt"/>
                <a:cs typeface="Times New Roman" pitchFamily="18" charset="0"/>
              </a:rPr>
            </a:br>
            <a:r>
              <a:rPr lang="en-US" sz="4000" b="0" dirty="0" smtClean="0">
                <a:solidFill>
                  <a:srgbClr val="7030A0"/>
                </a:solidFill>
                <a:effectLst/>
                <a:latin typeface="+mn-lt"/>
                <a:cs typeface="Times New Roman" pitchFamily="18" charset="0"/>
              </a:rPr>
              <a:t>Subject Code: 3130703</a:t>
            </a:r>
            <a:endParaRPr lang="en-US" sz="4000" b="0" dirty="0">
              <a:solidFill>
                <a:srgbClr val="7030A0"/>
              </a:solidFill>
              <a:effectLst/>
              <a:latin typeface="+mn-lt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294" y="3429000"/>
            <a:ext cx="11173090" cy="2921000"/>
          </a:xfrm>
        </p:spPr>
        <p:txBody>
          <a:bodyPr>
            <a:noAutofit/>
          </a:bodyPr>
          <a:lstStyle/>
          <a:p>
            <a:pPr algn="r"/>
            <a:endParaRPr lang="en-US" sz="2800" cap="non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b="0" cap="none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b="0" cap="none" dirty="0" smtClean="0">
                <a:solidFill>
                  <a:schemeClr val="tx1"/>
                </a:solidFill>
                <a:cs typeface="Times New Roman" pitchFamily="18" charset="0"/>
              </a:rPr>
              <a:t>Prof</a:t>
            </a:r>
            <a:r>
              <a:rPr lang="en-US" sz="2800" b="0" cap="none" dirty="0">
                <a:solidFill>
                  <a:schemeClr val="tx1"/>
                </a:solidFill>
                <a:cs typeface="Times New Roman" pitchFamily="18" charset="0"/>
              </a:rPr>
              <a:t>. </a:t>
            </a:r>
            <a:r>
              <a:rPr lang="en-US" sz="2800" b="0" cap="none" dirty="0" err="1">
                <a:solidFill>
                  <a:schemeClr val="tx1"/>
                </a:solidFill>
                <a:cs typeface="Times New Roman" pitchFamily="18" charset="0"/>
              </a:rPr>
              <a:t>Amit</a:t>
            </a:r>
            <a:r>
              <a:rPr lang="en-US" sz="2800" b="0" cap="none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800" b="0" cap="none" dirty="0" err="1" smtClean="0">
                <a:solidFill>
                  <a:schemeClr val="tx1"/>
                </a:solidFill>
                <a:cs typeface="Times New Roman" pitchFamily="18" charset="0"/>
              </a:rPr>
              <a:t>Vyas</a:t>
            </a:r>
            <a:endParaRPr lang="en-US" sz="2800" b="0" cap="none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en-US" sz="2800" b="0" cap="none" dirty="0" smtClean="0">
                <a:solidFill>
                  <a:schemeClr val="tx1"/>
                </a:solidFill>
                <a:cs typeface="Times New Roman" pitchFamily="18" charset="0"/>
              </a:rPr>
              <a:t>Department of Computer Engineering</a:t>
            </a:r>
            <a:endParaRPr lang="en-US" sz="2800" dirty="0">
              <a:cs typeface="Times New Roman" pitchFamily="18" charset="0"/>
            </a:endParaRPr>
          </a:p>
          <a:p>
            <a:pPr algn="l"/>
            <a:r>
              <a:rPr lang="en-US" sz="2800" dirty="0" smtClean="0">
                <a:cs typeface="Times New Roman" pitchFamily="18" charset="0"/>
              </a:rPr>
              <a:t>V.V.P. Engineering College</a:t>
            </a:r>
            <a:endParaRPr lang="en-US" sz="2800" b="0" cap="none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endParaRPr lang="en-US" sz="2800" b="0" cap="none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 descr="V.V.P Engineering College - Home | Face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473" y="4073109"/>
            <a:ext cx="210894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475899"/>
              </p:ext>
            </p:extLst>
          </p:nvPr>
        </p:nvGraphicFramePr>
        <p:xfrm>
          <a:off x="760412" y="685800"/>
          <a:ext cx="10969626" cy="4663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4813"/>
                <a:gridCol w="5484813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u="none" strike="noStrike" cap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Security</a:t>
                      </a:r>
                      <a:endParaRPr sz="3600" b="1" u="none" strike="noStrike" cap="none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u="none" strike="noStrike" cap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Integrity</a:t>
                      </a:r>
                      <a:endParaRPr sz="3600" b="1" u="none" strike="noStrike" cap="none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Roboto Condensed"/>
                          <a:sym typeface="Roboto Condensed"/>
                        </a:rPr>
                        <a:t>Data security deals with protection of data.</a:t>
                      </a:r>
                      <a:endParaRPr sz="3600" b="0" u="none" strike="noStrike" cap="none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Roboto Condensed"/>
                          <a:sym typeface="Roboto Condensed"/>
                        </a:rPr>
                        <a:t>Data integrity deals with the validity of data.</a:t>
                      </a:r>
                      <a:endParaRPr sz="3600" b="0" u="none" strike="noStrike" cap="none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Roboto Condensed"/>
                          <a:sym typeface="Roboto Condensed"/>
                        </a:rPr>
                        <a:t>Data security is making sure that only the people who should have access to the data are the only ones who can access the data.</a:t>
                      </a:r>
                      <a:endParaRPr sz="3600" b="0" u="none" strike="noStrike" cap="none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Roboto Condensed"/>
                          <a:sym typeface="Roboto Condensed"/>
                        </a:rPr>
                        <a:t>Data integrity is making sure that the data is correct and not corrupt.</a:t>
                      </a:r>
                      <a:endParaRPr sz="3600" b="0" u="none" strike="noStrike" cap="none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6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826859"/>
              </p:ext>
            </p:extLst>
          </p:nvPr>
        </p:nvGraphicFramePr>
        <p:xfrm>
          <a:off x="684212" y="1295400"/>
          <a:ext cx="10969626" cy="521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4813"/>
                <a:gridCol w="5484813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u="none" strike="noStrike" cap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Security</a:t>
                      </a:r>
                      <a:endParaRPr sz="3600" b="1" u="none" strike="noStrike" cap="none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u="none" strike="noStrike" cap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Integrity</a:t>
                      </a:r>
                      <a:endParaRPr sz="3600" b="1" u="none" strike="noStrike" cap="none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u="none" strike="noStrike" cap="none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Roboto Condensed"/>
                          <a:sym typeface="Roboto Condensed"/>
                        </a:rPr>
                        <a:t>Data security avoids from unauthorized access of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0" u="none" strike="noStrike" cap="none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Roboto Condensed"/>
                          <a:sym typeface="Roboto Condensed"/>
                        </a:rPr>
                        <a:t>Data integrity avoids from human errors, when data is entered</a:t>
                      </a:r>
                      <a:endParaRPr lang="en-US" sz="3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u="none" strike="noStrike" cap="none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Roboto Condensed"/>
                          <a:sym typeface="Roboto Condensed"/>
                        </a:rPr>
                        <a:t>Data security is implemented through user account (passwords).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u="none" strike="noStrike" cap="none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Roboto Condensed"/>
                          <a:sym typeface="Roboto Condensed"/>
                        </a:rPr>
                        <a:t>Data integrity is implemented through constraints such as Primary key, Foreign key, Check constraints etc.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90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encryption?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5113" lvl="0" indent="-265113" algn="just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600" dirty="0"/>
              <a:t>Data encryption is the </a:t>
            </a:r>
            <a:r>
              <a:rPr lang="en-US" sz="3600" b="1" dirty="0"/>
              <a:t>process of encoding (translating) a message or information </a:t>
            </a:r>
            <a:r>
              <a:rPr lang="en-US" sz="3600" dirty="0"/>
              <a:t>in such a way that only authorized persons can access it and those who are not authorized cannot. 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600" dirty="0"/>
              <a:t>Encryption is the </a:t>
            </a:r>
            <a:r>
              <a:rPr lang="en-US" sz="3600" b="1" dirty="0"/>
              <a:t>process of translating plaintext data (plaintext) into something that appears to be meaningless </a:t>
            </a:r>
            <a:r>
              <a:rPr lang="en-US" sz="3600" b="1" dirty="0" smtClean="0"/>
              <a:t>(cipher text)</a:t>
            </a:r>
            <a:r>
              <a:rPr lang="en-US" sz="3600" dirty="0" smtClean="0"/>
              <a:t>. </a:t>
            </a:r>
            <a:endParaRPr lang="en-US" sz="3600" dirty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3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819912"/>
          </a:xfrm>
        </p:spPr>
        <p:txBody>
          <a:bodyPr/>
          <a:lstStyle/>
          <a:p>
            <a:r>
              <a:rPr lang="en-US" dirty="0"/>
              <a:t>Intrusion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600200"/>
            <a:ext cx="10969943" cy="4876800"/>
          </a:xfrm>
        </p:spPr>
        <p:txBody>
          <a:bodyPr>
            <a:normAutofit/>
          </a:bodyPr>
          <a:lstStyle/>
          <a:p>
            <a:pPr lvl="0" algn="just"/>
            <a:r>
              <a:rPr lang="en-US" sz="3600" dirty="0"/>
              <a:t>An Intrusion Detection System (IDS) is a system or </a:t>
            </a:r>
            <a:r>
              <a:rPr lang="en-US" sz="3600" b="1" dirty="0"/>
              <a:t>software application that monitors network traffic or system for </a:t>
            </a:r>
            <a:r>
              <a:rPr lang="en-US" sz="3600" b="1" dirty="0" smtClean="0"/>
              <a:t>suspected </a:t>
            </a:r>
            <a:r>
              <a:rPr lang="en-US" sz="3600" b="1" dirty="0"/>
              <a:t>activity or policy violations and issues alerts when such activity is discovered</a:t>
            </a:r>
            <a:r>
              <a:rPr lang="en-US" sz="36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2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3600" dirty="0"/>
              <a:t>It is a software application that scans a network or a system for harmful activity or policy breaching. </a:t>
            </a:r>
            <a:endParaRPr lang="en-US" sz="3600" dirty="0" smtClean="0"/>
          </a:p>
          <a:p>
            <a:pPr algn="just"/>
            <a:r>
              <a:rPr lang="en-US" sz="3600" dirty="0"/>
              <a:t>It has capability of blocking traffic from suspected IP address</a:t>
            </a:r>
            <a:r>
              <a:rPr lang="en-US" sz="3600" dirty="0" smtClean="0"/>
              <a:t>.</a:t>
            </a:r>
            <a:endParaRPr lang="en-US" sz="3600" dirty="0"/>
          </a:p>
          <a:p>
            <a:pPr algn="just"/>
            <a:r>
              <a:rPr lang="en-US" sz="3600" dirty="0" smtClean="0"/>
              <a:t>security </a:t>
            </a:r>
            <a:r>
              <a:rPr lang="en-US" sz="3600" dirty="0"/>
              <a:t>information and event management (SIEM) </a:t>
            </a:r>
            <a:r>
              <a:rPr lang="en-US" sz="3600" dirty="0" smtClean="0"/>
              <a:t>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6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896112"/>
          </a:xfrm>
        </p:spPr>
        <p:txBody>
          <a:bodyPr/>
          <a:lstStyle/>
          <a:p>
            <a:r>
              <a:rPr lang="en-US" dirty="0"/>
              <a:t>SQL </a:t>
            </a:r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524000"/>
            <a:ext cx="10969943" cy="4800600"/>
          </a:xfrm>
        </p:spPr>
        <p:txBody>
          <a:bodyPr>
            <a:noAutofit/>
          </a:bodyPr>
          <a:lstStyle/>
          <a:p>
            <a:pPr algn="just"/>
            <a:r>
              <a:rPr lang="en-US" sz="3600" dirty="0"/>
              <a:t>SQL Injection is one of the most common threats to a database system</a:t>
            </a:r>
            <a:r>
              <a:rPr lang="en-US" sz="3600" dirty="0" smtClean="0"/>
              <a:t>. Some </a:t>
            </a:r>
            <a:r>
              <a:rPr lang="en-US" sz="3600" dirty="0"/>
              <a:t>of the other attacks on databases that </a:t>
            </a:r>
            <a:r>
              <a:rPr lang="en-US" sz="3600" dirty="0" smtClean="0"/>
              <a:t>are quite </a:t>
            </a:r>
            <a:r>
              <a:rPr lang="en-US" sz="3600" dirty="0"/>
              <a:t>frequent are</a:t>
            </a:r>
            <a:r>
              <a:rPr lang="en-US" sz="3600" dirty="0" smtClean="0"/>
              <a:t>: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■ </a:t>
            </a:r>
            <a:r>
              <a:rPr lang="en-US" sz="3600" b="1" dirty="0"/>
              <a:t>Unauthorized privilege escalation. </a:t>
            </a:r>
            <a:r>
              <a:rPr lang="en-US" sz="3600" dirty="0"/>
              <a:t>This attack is characterized by an </a:t>
            </a:r>
            <a:r>
              <a:rPr lang="en-US" sz="3600" dirty="0" smtClean="0"/>
              <a:t>individual attempting </a:t>
            </a:r>
            <a:r>
              <a:rPr lang="en-US" sz="3600" dirty="0"/>
              <a:t>to </a:t>
            </a:r>
            <a:r>
              <a:rPr lang="en-US" sz="3600" dirty="0" smtClean="0"/>
              <a:t>attacking vulnerable points </a:t>
            </a:r>
            <a:r>
              <a:rPr lang="en-US" sz="3600" dirty="0"/>
              <a:t>in the database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27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b="1" dirty="0"/>
              <a:t>Denial of service. </a:t>
            </a:r>
            <a:r>
              <a:rPr lang="en-US" sz="3600" dirty="0"/>
              <a:t>A </a:t>
            </a:r>
            <a:r>
              <a:rPr lang="en-US" sz="3600" b="1" dirty="0"/>
              <a:t>Denial of Service (DOS) attack </a:t>
            </a:r>
            <a:r>
              <a:rPr lang="en-US" sz="3600" dirty="0"/>
              <a:t>is an attempt to </a:t>
            </a:r>
            <a:r>
              <a:rPr lang="en-US" sz="3600" dirty="0" smtClean="0"/>
              <a:t>make resources </a:t>
            </a:r>
            <a:r>
              <a:rPr lang="en-US" sz="3600" dirty="0"/>
              <a:t>unavailable to its intended users. It is a general attack category </a:t>
            </a:r>
            <a:r>
              <a:rPr lang="en-US" sz="3600" dirty="0" smtClean="0"/>
              <a:t>in which </a:t>
            </a:r>
            <a:r>
              <a:rPr lang="en-US" sz="3600" dirty="0"/>
              <a:t>access to network applications or data is denied to intended users </a:t>
            </a:r>
            <a:r>
              <a:rPr lang="en-US" sz="3600" dirty="0" smtClean="0"/>
              <a:t>by overflowing </a:t>
            </a:r>
            <a:r>
              <a:rPr lang="en-US" sz="3600" dirty="0"/>
              <a:t>the buffer or consuming resources.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35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b="1" dirty="0"/>
              <a:t>Weak Authentication. </a:t>
            </a:r>
            <a:r>
              <a:rPr lang="en-US" sz="4000" dirty="0"/>
              <a:t>If the user authentication scheme is weak, an </a:t>
            </a:r>
            <a:r>
              <a:rPr lang="en-US" sz="4000" dirty="0" smtClean="0"/>
              <a:t>attacker can </a:t>
            </a:r>
            <a:r>
              <a:rPr lang="en-US" sz="4000" dirty="0"/>
              <a:t>impersonate the identity of a legitimate user by obtaining their </a:t>
            </a:r>
            <a:r>
              <a:rPr lang="en-US" sz="4000" dirty="0" smtClean="0"/>
              <a:t>login credentials.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5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methods of data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 algn="just">
              <a:lnSpc>
                <a:spcPct val="90000"/>
              </a:lnSpc>
              <a:spcBef>
                <a:spcPts val="500"/>
              </a:spcBef>
              <a:buSzPts val="2000"/>
              <a:buFont typeface="Roboto Condensed"/>
              <a:buAutoNum type="arabicPeriod"/>
            </a:pPr>
            <a:r>
              <a:rPr lang="en-US" sz="4000" dirty="0"/>
              <a:t>Discretionary access control (DAC)</a:t>
            </a:r>
          </a:p>
          <a:p>
            <a:pPr marL="914400" lvl="1" indent="-457200" algn="just">
              <a:lnSpc>
                <a:spcPct val="90000"/>
              </a:lnSpc>
              <a:spcBef>
                <a:spcPts val="500"/>
              </a:spcBef>
              <a:buSzPts val="2000"/>
              <a:buFont typeface="Roboto Condensed"/>
              <a:buAutoNum type="arabicPeriod"/>
            </a:pPr>
            <a:r>
              <a:rPr lang="en-US" sz="4000" dirty="0"/>
              <a:t>Mandatory access control (MAC)</a:t>
            </a:r>
          </a:p>
          <a:p>
            <a:pPr marL="914400" lvl="1" indent="-457200" algn="just">
              <a:lnSpc>
                <a:spcPct val="90000"/>
              </a:lnSpc>
              <a:spcBef>
                <a:spcPts val="500"/>
              </a:spcBef>
              <a:buSzPts val="2000"/>
              <a:buFont typeface="Roboto Condensed"/>
              <a:buAutoNum type="arabicPeriod"/>
            </a:pPr>
            <a:r>
              <a:rPr lang="en-US" sz="4000" dirty="0"/>
              <a:t>Role based access control (RBAC)</a:t>
            </a:r>
          </a:p>
          <a:p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57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4000" dirty="0" smtClean="0"/>
              <a:t>Discretionary access control (DAC)</a:t>
            </a:r>
            <a:br>
              <a:rPr lang="en-US" sz="40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/>
              <a:t> DAC, each system object (file or data object) has an owner, and each initial object owner is the subject that causes its creation. Thus, an </a:t>
            </a:r>
            <a:r>
              <a:rPr lang="en-US" sz="4000" b="1" dirty="0"/>
              <a:t>object's access policy is determined by its owner.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6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6000" dirty="0" smtClean="0"/>
              <a:t>UNIT:8</a:t>
            </a:r>
          </a:p>
          <a:p>
            <a:pPr marL="0" indent="0" algn="just">
              <a:buNone/>
            </a:pPr>
            <a:r>
              <a:rPr lang="en-US" sz="6000" dirty="0" smtClean="0"/>
              <a:t>Data Security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2018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762000"/>
            <a:ext cx="10969943" cy="5715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b="1" dirty="0"/>
              <a:t>DAC attributes include:</a:t>
            </a:r>
          </a:p>
          <a:p>
            <a:pPr algn="just"/>
            <a:r>
              <a:rPr lang="en-US" sz="3600" dirty="0"/>
              <a:t>User may transfer object ownership to another user(s).</a:t>
            </a:r>
          </a:p>
          <a:p>
            <a:pPr algn="just"/>
            <a:r>
              <a:rPr lang="en-US" sz="3600" dirty="0"/>
              <a:t>User may determine the access type of other users.</a:t>
            </a:r>
          </a:p>
          <a:p>
            <a:pPr algn="just"/>
            <a:r>
              <a:rPr lang="en-US" sz="3600" dirty="0"/>
              <a:t>After several attempts, authorization failures restrict user access.</a:t>
            </a:r>
          </a:p>
          <a:p>
            <a:pPr algn="just"/>
            <a:r>
              <a:rPr lang="en-US" sz="3600" dirty="0"/>
              <a:t>Unauthorized users are blind to object characteristics, such as file size, file name and directory path.</a:t>
            </a:r>
          </a:p>
          <a:p>
            <a:pPr algn="just"/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63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2" y="762000"/>
            <a:ext cx="11201400" cy="5791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b="1" dirty="0"/>
              <a:t>DAC </a:t>
            </a:r>
            <a:r>
              <a:rPr lang="en-US" sz="3600" b="1" dirty="0" smtClean="0"/>
              <a:t>certain </a:t>
            </a:r>
            <a:r>
              <a:rPr lang="en-US" sz="3600" b="1" dirty="0"/>
              <a:t>disadvantages, including:</a:t>
            </a:r>
          </a:p>
          <a:p>
            <a:pPr algn="just"/>
            <a:r>
              <a:rPr lang="en-US" sz="3600" dirty="0"/>
              <a:t>Inherent vulnerabilities (Trojan horse)</a:t>
            </a:r>
          </a:p>
          <a:p>
            <a:pPr algn="just"/>
            <a:r>
              <a:rPr lang="en-US" sz="3600" dirty="0"/>
              <a:t>ACL maintenance or capability</a:t>
            </a:r>
          </a:p>
          <a:p>
            <a:pPr algn="just"/>
            <a:r>
              <a:rPr lang="en-US" sz="3600" dirty="0" smtClean="0"/>
              <a:t>Limited </a:t>
            </a:r>
            <a:r>
              <a:rPr lang="en-US" sz="3600" dirty="0"/>
              <a:t>negative authorization power</a:t>
            </a:r>
          </a:p>
          <a:p>
            <a:pPr marL="0" lvl="0" indent="0" algn="just">
              <a:buNone/>
            </a:pPr>
            <a:endParaRPr lang="en-US" sz="3200" b="1" dirty="0" smtClean="0"/>
          </a:p>
          <a:p>
            <a:pPr marL="0" lvl="0" indent="0" algn="just">
              <a:buNone/>
            </a:pPr>
            <a:r>
              <a:rPr lang="en-US" sz="3200" b="1" dirty="0" smtClean="0"/>
              <a:t>GRANT</a:t>
            </a:r>
            <a:endParaRPr lang="en-US" sz="3200" b="1" dirty="0"/>
          </a:p>
          <a:p>
            <a:pPr algn="just"/>
            <a:r>
              <a:rPr lang="en-US" sz="3200" dirty="0"/>
              <a:t>This command </a:t>
            </a:r>
            <a:r>
              <a:rPr lang="en-US" sz="3200" b="1" dirty="0">
                <a:solidFill>
                  <a:schemeClr val="accent6"/>
                </a:solidFill>
              </a:rPr>
              <a:t>gives rights to user </a:t>
            </a:r>
            <a:r>
              <a:rPr lang="en-US" sz="3200" dirty="0"/>
              <a:t>for an </a:t>
            </a:r>
            <a:r>
              <a:rPr lang="en-US" sz="3200" dirty="0" smtClean="0"/>
              <a:t>object</a:t>
            </a:r>
            <a:endParaRPr lang="en-US" sz="3200" dirty="0"/>
          </a:p>
          <a:p>
            <a:pPr marL="0" lvl="0" indent="0" algn="just">
              <a:buNone/>
            </a:pPr>
            <a:r>
              <a:rPr lang="en-US" sz="3200" b="1" dirty="0"/>
              <a:t>REVOKE</a:t>
            </a:r>
          </a:p>
          <a:p>
            <a:pPr marL="274320" lvl="1" indent="-274320" algn="just">
              <a:buClr>
                <a:schemeClr val="accent3"/>
              </a:buClr>
              <a:buSzPct val="95000"/>
            </a:pPr>
            <a:r>
              <a:rPr lang="en-US" sz="3200" dirty="0"/>
              <a:t>This command </a:t>
            </a:r>
            <a:r>
              <a:rPr lang="en-US" sz="3200" b="1" dirty="0">
                <a:solidFill>
                  <a:schemeClr val="accent6"/>
                </a:solidFill>
              </a:rPr>
              <a:t>takes back rights </a:t>
            </a:r>
            <a:r>
              <a:rPr lang="en-US" sz="3200" dirty="0"/>
              <a:t>from user for an object.</a:t>
            </a:r>
          </a:p>
          <a:p>
            <a:pPr algn="just"/>
            <a:endParaRPr lang="en-US" sz="3200" dirty="0"/>
          </a:p>
          <a:p>
            <a:pPr algn="just"/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5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Mandatory access control (MAC)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just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2400"/>
              <a:buNone/>
            </a:pPr>
            <a:r>
              <a:rPr lang="en-US" sz="4400" dirty="0"/>
              <a:t>In this method individual user cannot get rights. 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None/>
            </a:pPr>
            <a:r>
              <a:rPr lang="en-US" sz="4400" dirty="0"/>
              <a:t>But </a:t>
            </a:r>
            <a:r>
              <a:rPr lang="en-US" sz="4400" b="1" dirty="0"/>
              <a:t>all the users as well as all the objects are classified into different categories</a:t>
            </a:r>
            <a:r>
              <a:rPr lang="en-US" sz="4400" dirty="0"/>
              <a:t>. 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None/>
            </a:pPr>
            <a:r>
              <a:rPr lang="en-US" sz="4400" dirty="0"/>
              <a:t>Each </a:t>
            </a:r>
            <a:r>
              <a:rPr lang="en-US" sz="4400" b="1" dirty="0"/>
              <a:t>user is assigned a clearance level </a:t>
            </a:r>
            <a:r>
              <a:rPr lang="en-US" sz="4400" dirty="0"/>
              <a:t>and each </a:t>
            </a:r>
            <a:r>
              <a:rPr lang="en-US" sz="4400" b="1" dirty="0"/>
              <a:t>object is assigned a security level</a:t>
            </a:r>
            <a:r>
              <a:rPr lang="en-US" sz="4400" dirty="0" smtClean="0"/>
              <a:t>.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94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accent6"/>
                </a:solidFill>
              </a:rPr>
              <a:t>user can access object of particular security level only if he has proper clearance level</a:t>
            </a:r>
            <a:r>
              <a:rPr lang="en-US" sz="3600" dirty="0" smtClean="0"/>
              <a:t>.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600" dirty="0" smtClean="0"/>
              <a:t>The </a:t>
            </a:r>
            <a:r>
              <a:rPr lang="en-US" sz="3600" dirty="0"/>
              <a:t>DBMS (system) determines whether the given user can read or write a given object based on some rules.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600" dirty="0"/>
              <a:t>This rule makes sure that sensitive data can never be passed to a </a:t>
            </a:r>
            <a:r>
              <a:rPr lang="en-US" sz="3600" b="1" i="1" dirty="0"/>
              <a:t>user without </a:t>
            </a:r>
            <a:r>
              <a:rPr lang="en-US" sz="3600" dirty="0"/>
              <a:t>necessary clearance.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31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t"/>
            <a:r>
              <a:rPr lang="en-US" sz="3600" dirty="0"/>
              <a:t>Top Secret</a:t>
            </a:r>
          </a:p>
          <a:p>
            <a:pPr algn="just" fontAlgn="t"/>
            <a:r>
              <a:rPr lang="en-US" sz="3600" dirty="0"/>
              <a:t>Secret</a:t>
            </a:r>
          </a:p>
          <a:p>
            <a:pPr algn="just" fontAlgn="t"/>
            <a:r>
              <a:rPr lang="en-US" sz="3600" dirty="0"/>
              <a:t>Confidential</a:t>
            </a:r>
            <a:r>
              <a:rPr lang="en-US" sz="3600" b="1" dirty="0"/>
              <a:t> </a:t>
            </a:r>
            <a:endParaRPr lang="en-US" sz="3600" dirty="0"/>
          </a:p>
          <a:p>
            <a:pPr algn="just" fontAlgn="t"/>
            <a:r>
              <a:rPr lang="en-US" sz="3600" dirty="0"/>
              <a:t>Unclassified</a:t>
            </a:r>
            <a:r>
              <a:rPr lang="en-US" sz="3600" b="1" dirty="0"/>
              <a:t> </a:t>
            </a:r>
            <a:endParaRPr lang="en-US" sz="3600" dirty="0"/>
          </a:p>
          <a:p>
            <a:pPr algn="just"/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22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667512"/>
          </a:xfrm>
        </p:spPr>
        <p:txBody>
          <a:bodyPr/>
          <a:lstStyle/>
          <a:p>
            <a:pPr marL="914400" lvl="1" indent="-457200">
              <a:lnSpc>
                <a:spcPct val="90000"/>
              </a:lnSpc>
              <a:spcBef>
                <a:spcPts val="500"/>
              </a:spcBef>
            </a:pPr>
            <a:r>
              <a:rPr lang="en-US" sz="4000" dirty="0" smtClean="0"/>
              <a:t>Role based access control (RBAC)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600200"/>
            <a:ext cx="11277600" cy="5029200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2400"/>
            </a:pPr>
            <a:r>
              <a:rPr lang="en-US" sz="3600" dirty="0"/>
              <a:t>It restricts database access </a:t>
            </a:r>
            <a:r>
              <a:rPr lang="en-US" sz="3600" b="1" dirty="0"/>
              <a:t>based on a person's role within an organization</a:t>
            </a:r>
            <a:r>
              <a:rPr lang="en-US" sz="3600" dirty="0"/>
              <a:t>. The roles in RBAC refer to the levels of access that employees have to the network.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</a:pPr>
            <a:r>
              <a:rPr lang="en-US" sz="3600" dirty="0"/>
              <a:t>Employees are only </a:t>
            </a:r>
            <a:r>
              <a:rPr lang="en-US" sz="3600" b="1" dirty="0"/>
              <a:t>allowed to access the information necessary to effectively perform their job duties</a:t>
            </a:r>
            <a:r>
              <a:rPr lang="en-US" sz="3600" dirty="0"/>
              <a:t>. 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</a:pPr>
            <a:r>
              <a:rPr lang="en-US" sz="3600" b="1" dirty="0"/>
              <a:t>Access can be based </a:t>
            </a:r>
            <a:r>
              <a:rPr lang="en-US" sz="3600" dirty="0"/>
              <a:t>on several factors, such as </a:t>
            </a:r>
            <a:r>
              <a:rPr lang="en-US" sz="3600" b="1" dirty="0"/>
              <a:t>authority, responsibility, and job competency</a:t>
            </a:r>
            <a:r>
              <a:rPr lang="en-US" sz="3600" dirty="0"/>
              <a:t>. 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86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Thank You</a:t>
            </a:r>
            <a:endParaRPr lang="en-IN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9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743712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data security?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371600"/>
            <a:ext cx="11123773" cy="5334000"/>
          </a:xfrm>
        </p:spPr>
        <p:txBody>
          <a:bodyPr>
            <a:noAutofit/>
          </a:bodyPr>
          <a:lstStyle/>
          <a:p>
            <a:pPr marL="265113" lvl="0" indent="-265113" algn="just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endParaRPr lang="en-US" sz="4000" dirty="0" smtClean="0"/>
          </a:p>
          <a:p>
            <a:pPr marL="265113" lvl="0" indent="-265113" algn="just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4000" dirty="0" smtClean="0"/>
              <a:t>Data</a:t>
            </a:r>
            <a:r>
              <a:rPr lang="en-US" sz="4000" dirty="0"/>
              <a:t> security is the </a:t>
            </a:r>
            <a:r>
              <a:rPr lang="en-US" sz="4000" b="1" dirty="0"/>
              <a:t>protection of the data</a:t>
            </a:r>
            <a:r>
              <a:rPr lang="en-US" sz="4000" dirty="0"/>
              <a:t> from unauthorized users. 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4000" dirty="0"/>
              <a:t>Only the authorized users are allowed to access the data. 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4000" dirty="0"/>
              <a:t>Most of the </a:t>
            </a:r>
            <a:r>
              <a:rPr lang="en-US" sz="4000" b="1" dirty="0"/>
              <a:t>users are allowed to access a part of database </a:t>
            </a:r>
            <a:r>
              <a:rPr lang="en-US" sz="4000" dirty="0"/>
              <a:t>i.e., the data that is related to them or related to their department.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8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Confidentiality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400" dirty="0" smtClean="0"/>
              <a:t>Data in </a:t>
            </a:r>
            <a:r>
              <a:rPr lang="en-US" sz="4400" b="1" dirty="0" smtClean="0"/>
              <a:t>Database</a:t>
            </a:r>
            <a:r>
              <a:rPr lang="en-US" sz="4400" dirty="0" smtClean="0"/>
              <a:t> should be given to only authorized users.</a:t>
            </a:r>
          </a:p>
          <a:p>
            <a:pPr algn="just"/>
            <a:r>
              <a:rPr lang="en-US" sz="4400" dirty="0" smtClean="0"/>
              <a:t>Ex. Student ERP Data or employee data in company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7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4000" dirty="0"/>
              <a:t>Only the authorized users are allowed </a:t>
            </a:r>
            <a:r>
              <a:rPr lang="en-US" sz="4000" b="1" dirty="0"/>
              <a:t>to </a:t>
            </a:r>
            <a:r>
              <a:rPr lang="en-US" sz="4000" b="1" dirty="0" smtClean="0"/>
              <a:t>modify </a:t>
            </a:r>
            <a:r>
              <a:rPr lang="en-US" sz="4000" b="1" dirty="0"/>
              <a:t>the data. </a:t>
            </a:r>
            <a:endParaRPr lang="en-US" sz="4000" b="1" dirty="0" smtClean="0"/>
          </a:p>
          <a:p>
            <a:pPr lvl="0" algn="just"/>
            <a:r>
              <a:rPr lang="en-US" sz="4000" dirty="0" smtClean="0"/>
              <a:t>Ex. Student ERP (admin)</a:t>
            </a:r>
            <a:endParaRPr lang="en-US" sz="4000" dirty="0"/>
          </a:p>
          <a:p>
            <a:pPr algn="just"/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0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 smtClean="0"/>
              <a:t>Authorized users can be able to accesses data any time he wants.</a:t>
            </a:r>
          </a:p>
          <a:p>
            <a:pPr algn="just"/>
            <a:r>
              <a:rPr lang="en-US" sz="4000" dirty="0" smtClean="0"/>
              <a:t>Ex. System Admin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0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54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 smtClean="0"/>
              <a:t>Authorization is finding out if the person, once identified, is permitted to have the resource.</a:t>
            </a:r>
          </a:p>
          <a:p>
            <a:pPr algn="just"/>
            <a:r>
              <a:rPr lang="en-US" sz="4000" b="1" dirty="0" smtClean="0"/>
              <a:t>Alternation</a:t>
            </a:r>
            <a:r>
              <a:rPr lang="en-US" sz="4000" dirty="0" smtClean="0"/>
              <a:t> Authorization(add the person access)</a:t>
            </a:r>
          </a:p>
          <a:p>
            <a:pPr algn="just"/>
            <a:endParaRPr lang="en-US" sz="4000" dirty="0"/>
          </a:p>
          <a:p>
            <a:pPr algn="just"/>
            <a:endParaRPr lang="en-US" sz="4000" dirty="0" smtClean="0"/>
          </a:p>
          <a:p>
            <a:pPr algn="just"/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0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964303"/>
              </p:ext>
            </p:extLst>
          </p:nvPr>
        </p:nvGraphicFramePr>
        <p:xfrm>
          <a:off x="609600" y="990600"/>
          <a:ext cx="10969626" cy="5212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4813"/>
                <a:gridCol w="5484813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u="none" strike="noStrike" cap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Authentication</a:t>
                      </a:r>
                      <a:endParaRPr sz="2800" b="1" u="none" strike="noStrike" cap="none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u="none" strike="noStrike" cap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Authorization</a:t>
                      </a:r>
                      <a:endParaRPr sz="2800" b="1" u="none" strike="noStrike" cap="none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Roboto Condensed"/>
                          <a:sym typeface="Roboto Condensed"/>
                        </a:rPr>
                        <a:t>It is the process of </a:t>
                      </a:r>
                      <a:r>
                        <a:rPr lang="en-US" sz="3600" b="1" u="none" strike="noStrike" cap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Roboto Condensed"/>
                          <a:sym typeface="Roboto Condensed"/>
                        </a:rPr>
                        <a:t>validating a</a:t>
                      </a:r>
                      <a:r>
                        <a:rPr lang="en-US" sz="3600" b="0" u="none" strike="noStrike" cap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Roboto Condensed"/>
                          <a:sym typeface="Roboto Condensed"/>
                        </a:rPr>
                        <a:t> user on the credentials (username and password).</a:t>
                      </a:r>
                      <a:endParaRPr sz="3600" b="0" u="none" strike="noStrike" cap="none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Roboto Condensed"/>
                          <a:sym typeface="Roboto Condensed"/>
                        </a:rPr>
                        <a:t>It is the process of </a:t>
                      </a:r>
                      <a:r>
                        <a:rPr lang="en-US" sz="3600" b="1" u="none" strike="noStrike" cap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Roboto Condensed"/>
                          <a:sym typeface="Roboto Condensed"/>
                        </a:rPr>
                        <a:t>verifying </a:t>
                      </a:r>
                      <a:r>
                        <a:rPr lang="en-US" sz="3600" b="0" u="none" strike="noStrike" cap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Roboto Condensed"/>
                          <a:sym typeface="Roboto Condensed"/>
                        </a:rPr>
                        <a:t>whether access is allowed or not.</a:t>
                      </a:r>
                      <a:endParaRPr sz="3600" b="0" u="none" strike="noStrike" cap="none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Roboto Condensed"/>
                          <a:sym typeface="Roboto Condensed"/>
                        </a:rPr>
                        <a:t>Logging on to a PC or some website or app with  username and password is authentication.</a:t>
                      </a:r>
                      <a:endParaRPr sz="3600" b="0" u="none" strike="noStrike" cap="none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Roboto Condensed"/>
                          <a:sym typeface="Roboto Condensed"/>
                        </a:rPr>
                        <a:t>Accessing a file (data) from hard disk or some database is authorization.</a:t>
                      </a:r>
                      <a:endParaRPr sz="3200" b="0" u="none" strike="noStrike" cap="none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3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2992370"/>
              </p:ext>
            </p:extLst>
          </p:nvPr>
        </p:nvGraphicFramePr>
        <p:xfrm>
          <a:off x="609600" y="1935163"/>
          <a:ext cx="10969626" cy="4663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4813"/>
                <a:gridCol w="5484813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u="none" strike="noStrike" cap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Authentication</a:t>
                      </a:r>
                      <a:endParaRPr sz="2800" b="1" u="none" strike="noStrike" cap="none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u="none" strike="noStrike" cap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Authorization</a:t>
                      </a:r>
                      <a:endParaRPr sz="2800" b="1" u="none" strike="noStrike" cap="none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Roboto Condensed"/>
                          <a:sym typeface="Roboto Condensed"/>
                        </a:rPr>
                        <a:t>It is the process of verifying who you are.</a:t>
                      </a:r>
                      <a:endParaRPr sz="3600" b="0" u="none" strike="noStrike" cap="none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Roboto Condensed"/>
                          <a:sym typeface="Roboto Condensed"/>
                        </a:rPr>
                        <a:t>It is the process of verifying  what you are authorized to do or not to do.</a:t>
                      </a:r>
                      <a:endParaRPr sz="3200" b="0" u="none" strike="noStrike" cap="none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Roboto Condensed"/>
                          <a:sym typeface="Roboto Condensed"/>
                        </a:rPr>
                        <a:t>It is providing integrity control and security to the data.</a:t>
                      </a:r>
                      <a:endParaRPr sz="3600" b="0" u="none" strike="noStrike" cap="none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strike="noStrike" cap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Roboto Condensed"/>
                          <a:sym typeface="Roboto Condensed"/>
                        </a:rPr>
                        <a:t>It is protecting the data to ensure privacy and access control of data.</a:t>
                      </a:r>
                      <a:endParaRPr sz="3200" b="0" u="none" strike="noStrike" cap="none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3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3255</TotalTime>
  <Words>928</Words>
  <Application>Microsoft Office PowerPoint</Application>
  <PresentationFormat>Custom</PresentationFormat>
  <Paragraphs>131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Flow</vt:lpstr>
      <vt:lpstr>Database Management System  Subject Code: 3130703</vt:lpstr>
      <vt:lpstr>PowerPoint Presentation</vt:lpstr>
      <vt:lpstr>What is data security?</vt:lpstr>
      <vt:lpstr>Confidentiality </vt:lpstr>
      <vt:lpstr>Integrity</vt:lpstr>
      <vt:lpstr>Availability</vt:lpstr>
      <vt:lpstr>Authorization</vt:lpstr>
      <vt:lpstr>PowerPoint Presentation</vt:lpstr>
      <vt:lpstr>PowerPoint Presentation</vt:lpstr>
      <vt:lpstr>PowerPoint Presentation</vt:lpstr>
      <vt:lpstr>PowerPoint Presentation</vt:lpstr>
      <vt:lpstr>What is data encryption?</vt:lpstr>
      <vt:lpstr>Intrusion detection</vt:lpstr>
      <vt:lpstr>Intrusion detection</vt:lpstr>
      <vt:lpstr>SQL injection</vt:lpstr>
      <vt:lpstr>SQL injection</vt:lpstr>
      <vt:lpstr>SQL injection</vt:lpstr>
      <vt:lpstr>Access control methods of data security</vt:lpstr>
      <vt:lpstr>Discretionary access control (DAC) </vt:lpstr>
      <vt:lpstr>PowerPoint Presentation</vt:lpstr>
      <vt:lpstr>PowerPoint Presentation</vt:lpstr>
      <vt:lpstr>Mandatory access control (MAC)</vt:lpstr>
      <vt:lpstr>MAC</vt:lpstr>
      <vt:lpstr>MAC</vt:lpstr>
      <vt:lpstr>Role based access control (RBAC)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ENGINEERING</dc:title>
  <dc:creator>Civil HOD</dc:creator>
  <cp:lastModifiedBy>Amit</cp:lastModifiedBy>
  <cp:revision>792</cp:revision>
  <dcterms:created xsi:type="dcterms:W3CDTF">2019-07-03T02:11:43Z</dcterms:created>
  <dcterms:modified xsi:type="dcterms:W3CDTF">2022-12-05T13:52:57Z</dcterms:modified>
</cp:coreProperties>
</file>