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73" r:id="rId6"/>
    <p:sldId id="275" r:id="rId7"/>
    <p:sldId id="274" r:id="rId8"/>
    <p:sldId id="270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77"/>
      <p:regular r:id="rId15"/>
      <p:bold r:id="rId16"/>
      <p:italic r:id="rId17"/>
      <p:boldItalic r:id="rId18"/>
    </p:embeddedFont>
    <p:embeddedFont>
      <p:font typeface="DM Sans Bold" pitchFamily="2" charset="77"/>
      <p:regular r:id="rId19"/>
      <p:bold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8" autoAdjust="0"/>
    <p:restoredTop sz="94624" autoAdjust="0"/>
  </p:normalViewPr>
  <p:slideViewPr>
    <p:cSldViewPr>
      <p:cViewPr varScale="1">
        <p:scale>
          <a:sx n="68" d="100"/>
          <a:sy n="68" d="100"/>
        </p:scale>
        <p:origin x="272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C0F6F-4AB8-7948-9B15-B39DEED04E4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D8FF3-1A3A-A942-8413-4B1D7D6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8FF3-1A3A-A942-8413-4B1D7D67D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8FF3-1A3A-A942-8413-4B1D7D67D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8FF3-1A3A-A942-8413-4B1D7D67D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8FF3-1A3A-A942-8413-4B1D7D67D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8FF3-1A3A-A942-8413-4B1D7D67D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8FF3-1A3A-A942-8413-4B1D7D67D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58926" y="7917522"/>
            <a:ext cx="9729074" cy="2369478"/>
            <a:chOff x="0" y="0"/>
            <a:chExt cx="6539885" cy="15927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39885" cy="1592763"/>
            </a:xfrm>
            <a:custGeom>
              <a:avLst/>
              <a:gdLst/>
              <a:ahLst/>
              <a:cxnLst/>
              <a:rect l="l" t="t" r="r" b="b"/>
              <a:pathLst>
                <a:path w="6539885" h="1592763">
                  <a:moveTo>
                    <a:pt x="0" y="0"/>
                  </a:moveTo>
                  <a:lnTo>
                    <a:pt x="6539885" y="0"/>
                  </a:lnTo>
                  <a:lnTo>
                    <a:pt x="6539885" y="1592763"/>
                  </a:lnTo>
                  <a:lnTo>
                    <a:pt x="0" y="1592763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539885" cy="1630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788894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0" y="234571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433628" y="616226"/>
            <a:ext cx="4499260" cy="1085348"/>
          </a:xfrm>
          <a:custGeom>
            <a:avLst/>
            <a:gdLst/>
            <a:ahLst/>
            <a:cxnLst/>
            <a:rect l="l" t="t" r="r" b="b"/>
            <a:pathLst>
              <a:path w="4499260" h="1085348">
                <a:moveTo>
                  <a:pt x="0" y="0"/>
                </a:moveTo>
                <a:lnTo>
                  <a:pt x="4499260" y="0"/>
                </a:lnTo>
                <a:lnTo>
                  <a:pt x="4499260" y="1085348"/>
                </a:lnTo>
                <a:lnTo>
                  <a:pt x="0" y="1085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802855" y="3619500"/>
            <a:ext cx="6338772" cy="2367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76"/>
              </a:lnSpc>
            </a:pPr>
            <a:r>
              <a:rPr lang="en-US" sz="5899" spc="471" dirty="0">
                <a:solidFill>
                  <a:srgbClr val="414042"/>
                </a:solidFill>
                <a:latin typeface="DM Sans Bold"/>
              </a:rPr>
              <a:t>Sudoku Solver Using Ternary Search Tree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25017" y="8114672"/>
            <a:ext cx="3816610" cy="2003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2500" dirty="0" err="1">
                <a:solidFill>
                  <a:srgbClr val="414042"/>
                </a:solidFill>
                <a:latin typeface="DM Sans Bold"/>
              </a:rPr>
              <a:t>Bibas</a:t>
            </a:r>
            <a:r>
              <a:rPr lang="en-US" sz="2500" dirty="0">
                <a:solidFill>
                  <a:srgbClr val="414042"/>
                </a:solidFill>
                <a:latin typeface="DM Sans Bold"/>
              </a:rPr>
              <a:t> Kandel</a:t>
            </a:r>
          </a:p>
          <a:p>
            <a:pPr>
              <a:lnSpc>
                <a:spcPts val="3850"/>
              </a:lnSpc>
            </a:pPr>
            <a:r>
              <a:rPr lang="en-US" sz="2500" dirty="0">
                <a:solidFill>
                  <a:srgbClr val="414042"/>
                </a:solidFill>
                <a:latin typeface="DM Sans Bold"/>
              </a:rPr>
              <a:t>Aditya Sharma</a:t>
            </a:r>
          </a:p>
          <a:p>
            <a:pPr>
              <a:lnSpc>
                <a:spcPts val="3850"/>
              </a:lnSpc>
            </a:pPr>
            <a:r>
              <a:rPr lang="en-US" sz="2500" dirty="0" err="1">
                <a:solidFill>
                  <a:srgbClr val="414042"/>
                </a:solidFill>
                <a:latin typeface="DM Sans Bold"/>
              </a:rPr>
              <a:t>Mandip</a:t>
            </a:r>
            <a:r>
              <a:rPr lang="en-US" sz="2500" dirty="0">
                <a:solidFill>
                  <a:srgbClr val="414042"/>
                </a:solidFill>
                <a:latin typeface="DM Sans Bold"/>
              </a:rPr>
              <a:t> Adhikari</a:t>
            </a:r>
          </a:p>
          <a:p>
            <a:pPr>
              <a:lnSpc>
                <a:spcPts val="3850"/>
              </a:lnSpc>
            </a:pPr>
            <a:r>
              <a:rPr lang="en-US" sz="2500" dirty="0" err="1">
                <a:solidFill>
                  <a:srgbClr val="414042"/>
                </a:solidFill>
                <a:latin typeface="DM Sans Bold"/>
              </a:rPr>
              <a:t>Saleep</a:t>
            </a:r>
            <a:r>
              <a:rPr lang="en-US" sz="2500" dirty="0">
                <a:solidFill>
                  <a:srgbClr val="414042"/>
                </a:solidFill>
                <a:latin typeface="DM Sans Bold"/>
              </a:rPr>
              <a:t> Shrestha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8358" y="8920188"/>
            <a:ext cx="2891389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799" dirty="0">
                <a:solidFill>
                  <a:srgbClr val="414042"/>
                </a:solidFill>
                <a:latin typeface="DM Sans"/>
              </a:rPr>
              <a:t>Presentation by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85549" y="8458835"/>
            <a:ext cx="683515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799" dirty="0">
                <a:solidFill>
                  <a:srgbClr val="161314"/>
                </a:solidFill>
                <a:latin typeface="DM Sans"/>
              </a:rPr>
              <a:t>Professor Christopher McDaniel</a:t>
            </a:r>
          </a:p>
          <a:p>
            <a:pPr>
              <a:lnSpc>
                <a:spcPts val="3219"/>
              </a:lnSpc>
            </a:pPr>
            <a:r>
              <a:rPr lang="en-US" sz="2799" dirty="0">
                <a:solidFill>
                  <a:srgbClr val="161314"/>
                </a:solidFill>
                <a:latin typeface="DM Sans"/>
              </a:rPr>
              <a:t>CSC 307 H002</a:t>
            </a:r>
          </a:p>
        </p:txBody>
      </p:sp>
      <p:pic>
        <p:nvPicPr>
          <p:cNvPr id="18" name="Picture 17" descr="A screenshot of a puzzle game&#10;&#10;Description automatically generated">
            <a:extLst>
              <a:ext uri="{FF2B5EF4-FFF2-40B4-BE49-F238E27FC236}">
                <a16:creationId xmlns:a16="http://schemas.microsoft.com/office/drawing/2014/main" id="{45BA3D1D-B0EF-21CF-F839-E44360B2E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2782680"/>
            <a:ext cx="4634839" cy="46496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42986" y="1104900"/>
            <a:ext cx="11154707" cy="1205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8499" dirty="0">
                <a:solidFill>
                  <a:srgbClr val="414042"/>
                </a:solidFill>
                <a:latin typeface="DM Sans Bold"/>
              </a:rPr>
              <a:t>Project Background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200" y="3578917"/>
            <a:ext cx="14287500" cy="3100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414042"/>
                </a:solidFill>
                <a:latin typeface="Open Sans"/>
              </a:rPr>
              <a:t>Aims to solve Sudoku puzzles efficiently using Ternary Search Tree (TST) and constraint propagation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414042"/>
                </a:solidFill>
                <a:latin typeface="Open Sans"/>
              </a:rPr>
              <a:t>Combines personal interest in Sudoku with a real-world application of computer science concepts</a:t>
            </a:r>
          </a:p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endParaRPr lang="en-US" sz="3499" dirty="0">
              <a:solidFill>
                <a:srgbClr val="414042"/>
              </a:solidFill>
              <a:latin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7259300" y="4822486"/>
            <a:ext cx="1028700" cy="4129087"/>
            <a:chOff x="0" y="0"/>
            <a:chExt cx="691492" cy="27755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1492" cy="2775573"/>
            </a:xfrm>
            <a:custGeom>
              <a:avLst/>
              <a:gdLst/>
              <a:ahLst/>
              <a:cxnLst/>
              <a:rect l="l" t="t" r="r" b="b"/>
              <a:pathLst>
                <a:path w="691492" h="2775573">
                  <a:moveTo>
                    <a:pt x="0" y="0"/>
                  </a:moveTo>
                  <a:lnTo>
                    <a:pt x="691492" y="0"/>
                  </a:lnTo>
                  <a:lnTo>
                    <a:pt x="691492" y="2775573"/>
                  </a:lnTo>
                  <a:lnTo>
                    <a:pt x="0" y="2775573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1492" cy="2813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219200" y="800100"/>
            <a:ext cx="12831110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6000" dirty="0">
                <a:solidFill>
                  <a:srgbClr val="414042"/>
                </a:solidFill>
                <a:latin typeface="DM Sans Bold"/>
              </a:rPr>
              <a:t>Data Structure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3936" y="3162300"/>
            <a:ext cx="14287500" cy="5614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3" lvl="1" algn="just">
              <a:lnSpc>
                <a:spcPts val="4899"/>
              </a:lnSpc>
            </a:pPr>
            <a:r>
              <a:rPr lang="en-US" sz="3499" b="1" dirty="0">
                <a:solidFill>
                  <a:srgbClr val="414042"/>
                </a:solidFill>
                <a:latin typeface="Open Sans"/>
              </a:rPr>
              <a:t>Ternary Search Tree (TST):</a:t>
            </a:r>
          </a:p>
          <a:p>
            <a:pPr marL="377823" lvl="1" algn="just">
              <a:lnSpc>
                <a:spcPts val="4899"/>
              </a:lnSpc>
            </a:pPr>
            <a:endParaRPr lang="en-US" sz="3499" b="1" dirty="0">
              <a:solidFill>
                <a:srgbClr val="414042"/>
              </a:solidFill>
              <a:latin typeface="Open Sans"/>
            </a:endParaRP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414042"/>
                </a:solidFill>
                <a:latin typeface="Open Sans"/>
              </a:rPr>
              <a:t>A Ternary Search Tree is a type of tree that stores strings (or sequences) in a space-efficient manner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414042"/>
                </a:solidFill>
                <a:latin typeface="Open Sans"/>
              </a:rPr>
              <a:t>Each node has three children: left, equal, and right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414042"/>
                </a:solidFill>
                <a:latin typeface="Open Sans"/>
              </a:rPr>
              <a:t>A Binary Search Tree (BST) stores and compares entire keys at each node, whereas a Ternary Search Tree (TST) stores individual characters or digits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414042"/>
              </a:solidFill>
              <a:latin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7259300" y="4822486"/>
            <a:ext cx="1028700" cy="4129087"/>
            <a:chOff x="0" y="0"/>
            <a:chExt cx="691492" cy="27755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1492" cy="2775573"/>
            </a:xfrm>
            <a:custGeom>
              <a:avLst/>
              <a:gdLst/>
              <a:ahLst/>
              <a:cxnLst/>
              <a:rect l="l" t="t" r="r" b="b"/>
              <a:pathLst>
                <a:path w="691492" h="2775573">
                  <a:moveTo>
                    <a:pt x="0" y="0"/>
                  </a:moveTo>
                  <a:lnTo>
                    <a:pt x="691492" y="0"/>
                  </a:lnTo>
                  <a:lnTo>
                    <a:pt x="691492" y="2775573"/>
                  </a:lnTo>
                  <a:lnTo>
                    <a:pt x="0" y="2775573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1492" cy="2813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28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371600" y="952500"/>
            <a:ext cx="12831110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6000" dirty="0">
                <a:solidFill>
                  <a:srgbClr val="414042"/>
                </a:solidFill>
                <a:latin typeface="DM Sans Bold"/>
              </a:rPr>
              <a:t>Responsibilities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2986" y="3272190"/>
            <a:ext cx="14287500" cy="3100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3" lvl="1" algn="just">
              <a:lnSpc>
                <a:spcPts val="4899"/>
              </a:lnSpc>
            </a:pPr>
            <a:r>
              <a:rPr lang="en-US" sz="3499" b="1" dirty="0">
                <a:solidFill>
                  <a:srgbClr val="414042"/>
                </a:solidFill>
                <a:latin typeface="Open Sans"/>
              </a:rPr>
              <a:t>Aditya Sharma: </a:t>
            </a:r>
            <a:r>
              <a:rPr lang="en-US" sz="3499" dirty="0">
                <a:solidFill>
                  <a:srgbClr val="414042"/>
                </a:solidFill>
                <a:latin typeface="Open Sans"/>
              </a:rPr>
              <a:t>Presentation and proposal writing</a:t>
            </a:r>
          </a:p>
          <a:p>
            <a:pPr marL="377823" lvl="1" algn="just">
              <a:lnSpc>
                <a:spcPts val="4899"/>
              </a:lnSpc>
            </a:pPr>
            <a:r>
              <a:rPr lang="en-US" sz="3499" b="1" dirty="0" err="1">
                <a:solidFill>
                  <a:srgbClr val="414042"/>
                </a:solidFill>
                <a:latin typeface="Open Sans"/>
              </a:rPr>
              <a:t>Bibas</a:t>
            </a:r>
            <a:r>
              <a:rPr lang="en-US" sz="3499" b="1" dirty="0">
                <a:solidFill>
                  <a:srgbClr val="414042"/>
                </a:solidFill>
                <a:latin typeface="Open Sans"/>
              </a:rPr>
              <a:t> Kandel: </a:t>
            </a:r>
            <a:r>
              <a:rPr lang="en-US" sz="3499" dirty="0">
                <a:solidFill>
                  <a:srgbClr val="414042"/>
                </a:solidFill>
                <a:latin typeface="Open Sans"/>
              </a:rPr>
              <a:t>Lead backend developer</a:t>
            </a:r>
          </a:p>
          <a:p>
            <a:pPr marL="377823" lvl="1" algn="just">
              <a:lnSpc>
                <a:spcPts val="4899"/>
              </a:lnSpc>
            </a:pPr>
            <a:r>
              <a:rPr lang="en-US" sz="3499" b="1" dirty="0" err="1">
                <a:solidFill>
                  <a:srgbClr val="414042"/>
                </a:solidFill>
                <a:latin typeface="Open Sans"/>
              </a:rPr>
              <a:t>Mandip</a:t>
            </a:r>
            <a:r>
              <a:rPr lang="en-US" sz="3499" b="1" dirty="0">
                <a:solidFill>
                  <a:srgbClr val="414042"/>
                </a:solidFill>
                <a:latin typeface="Open Sans"/>
              </a:rPr>
              <a:t> Adhikari: </a:t>
            </a:r>
            <a:r>
              <a:rPr lang="en-US" sz="3499" dirty="0">
                <a:solidFill>
                  <a:srgbClr val="414042"/>
                </a:solidFill>
                <a:latin typeface="Open Sans"/>
              </a:rPr>
              <a:t>Lead GUI developer</a:t>
            </a:r>
          </a:p>
          <a:p>
            <a:pPr marL="377823" lvl="1" algn="just">
              <a:lnSpc>
                <a:spcPts val="4899"/>
              </a:lnSpc>
            </a:pPr>
            <a:r>
              <a:rPr lang="en-US" sz="3499" b="1" dirty="0" err="1">
                <a:solidFill>
                  <a:srgbClr val="414042"/>
                </a:solidFill>
                <a:latin typeface="Open Sans"/>
              </a:rPr>
              <a:t>Saleep</a:t>
            </a:r>
            <a:r>
              <a:rPr lang="en-US" sz="3499" b="1" dirty="0">
                <a:solidFill>
                  <a:srgbClr val="414042"/>
                </a:solidFill>
                <a:latin typeface="Open Sans"/>
              </a:rPr>
              <a:t> Shrestha: </a:t>
            </a:r>
            <a:r>
              <a:rPr lang="en-US" sz="3499" dirty="0">
                <a:solidFill>
                  <a:srgbClr val="414042"/>
                </a:solidFill>
                <a:latin typeface="Open Sans"/>
              </a:rPr>
              <a:t>Project manager, Tester and Debugger</a:t>
            </a:r>
          </a:p>
          <a:p>
            <a:pPr marL="377823" lvl="1" algn="just">
              <a:lnSpc>
                <a:spcPts val="4899"/>
              </a:lnSpc>
            </a:pPr>
            <a:endParaRPr lang="en-US" sz="3499" b="1" dirty="0">
              <a:solidFill>
                <a:srgbClr val="414042"/>
              </a:solidFill>
              <a:latin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7259300" y="4822486"/>
            <a:ext cx="1028700" cy="4129087"/>
            <a:chOff x="0" y="0"/>
            <a:chExt cx="691492" cy="27755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1492" cy="2775573"/>
            </a:xfrm>
            <a:custGeom>
              <a:avLst/>
              <a:gdLst/>
              <a:ahLst/>
              <a:cxnLst/>
              <a:rect l="l" t="t" r="r" b="b"/>
              <a:pathLst>
                <a:path w="691492" h="2775573">
                  <a:moveTo>
                    <a:pt x="0" y="0"/>
                  </a:moveTo>
                  <a:lnTo>
                    <a:pt x="691492" y="0"/>
                  </a:lnTo>
                  <a:lnTo>
                    <a:pt x="691492" y="2775573"/>
                  </a:lnTo>
                  <a:lnTo>
                    <a:pt x="0" y="2775573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1492" cy="2813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925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4100512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12130088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81088" y="1028700"/>
            <a:ext cx="16216312" cy="8229600"/>
            <a:chOff x="0" y="0"/>
            <a:chExt cx="10900608" cy="55319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00608" cy="5531938"/>
            </a:xfrm>
            <a:custGeom>
              <a:avLst/>
              <a:gdLst/>
              <a:ahLst/>
              <a:cxnLst/>
              <a:rect l="l" t="t" r="r" b="b"/>
              <a:pathLst>
                <a:path w="10900608" h="5531938">
                  <a:moveTo>
                    <a:pt x="0" y="0"/>
                  </a:moveTo>
                  <a:lnTo>
                    <a:pt x="10900608" y="0"/>
                  </a:lnTo>
                  <a:lnTo>
                    <a:pt x="10900608" y="5531938"/>
                  </a:lnTo>
                  <a:lnTo>
                    <a:pt x="0" y="5531938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0900608" cy="55700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0" y="9258300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0" y="1042988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4169063" y="3626009"/>
            <a:ext cx="9949873" cy="283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dirty="0">
                <a:solidFill>
                  <a:srgbClr val="414042"/>
                </a:solidFill>
                <a:latin typeface="DM Sans Bold"/>
              </a:rPr>
              <a:t>Project Demonstration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1014A98-3D42-8A80-1928-9CF11ED226EC}"/>
              </a:ext>
            </a:extLst>
          </p:cNvPr>
          <p:cNvSpPr txBox="1"/>
          <p:nvPr/>
        </p:nvSpPr>
        <p:spPr>
          <a:xfrm>
            <a:off x="2667000" y="1782298"/>
            <a:ext cx="10429870" cy="184371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86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057400" y="876300"/>
            <a:ext cx="5867394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6000" dirty="0">
                <a:solidFill>
                  <a:srgbClr val="414042"/>
                </a:solidFill>
                <a:latin typeface="DM Sans Bold"/>
              </a:rPr>
              <a:t>UML Diagram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259300" y="4822486"/>
            <a:ext cx="1028700" cy="4129087"/>
            <a:chOff x="0" y="0"/>
            <a:chExt cx="691492" cy="27755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1492" cy="2775573"/>
            </a:xfrm>
            <a:custGeom>
              <a:avLst/>
              <a:gdLst/>
              <a:ahLst/>
              <a:cxnLst/>
              <a:rect l="l" t="t" r="r" b="b"/>
              <a:pathLst>
                <a:path w="691492" h="2775573">
                  <a:moveTo>
                    <a:pt x="0" y="0"/>
                  </a:moveTo>
                  <a:lnTo>
                    <a:pt x="691492" y="0"/>
                  </a:lnTo>
                  <a:lnTo>
                    <a:pt x="691492" y="2775573"/>
                  </a:lnTo>
                  <a:lnTo>
                    <a:pt x="0" y="2775573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1492" cy="2813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049" name="Picture 1">
            <a:extLst>
              <a:ext uri="{FF2B5EF4-FFF2-40B4-BE49-F238E27FC236}">
                <a16:creationId xmlns:a16="http://schemas.microsoft.com/office/drawing/2014/main" id="{1370DFD3-B939-1E98-9184-7AE42074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49" y="3129519"/>
            <a:ext cx="4416329" cy="38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8BA048F-9A67-0D2B-C41E-03FDF2CE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3129520"/>
            <a:ext cx="3928174" cy="38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8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12101513" y="5129213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219200" y="723900"/>
            <a:ext cx="12831110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6000" dirty="0">
                <a:solidFill>
                  <a:srgbClr val="414042"/>
                </a:solidFill>
                <a:latin typeface="DM Sans Bold"/>
              </a:rPr>
              <a:t>Challenges and Success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2986" y="2521416"/>
            <a:ext cx="14287500" cy="3728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3" lvl="1" algn="just">
              <a:lnSpc>
                <a:spcPts val="4899"/>
              </a:lnSpc>
            </a:pPr>
            <a:r>
              <a:rPr lang="en-US" sz="3000" b="1" dirty="0">
                <a:solidFill>
                  <a:srgbClr val="414042"/>
                </a:solidFill>
                <a:latin typeface="Open Sans"/>
              </a:rPr>
              <a:t>Challenges: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14042"/>
                </a:solidFill>
                <a:latin typeface="Open Sans"/>
              </a:rPr>
              <a:t>Implementing TST for efficient candidate management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14042"/>
                </a:solidFill>
                <a:latin typeface="Open Sans"/>
              </a:rPr>
              <a:t>Balancing constraint propagation with backtracking for optimization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14042"/>
                </a:solidFill>
                <a:latin typeface="Open Sans"/>
              </a:rPr>
              <a:t>Debugging complex interactions between the solving algorithm and data structure</a:t>
            </a:r>
          </a:p>
          <a:p>
            <a:pPr marL="377823" lvl="1" algn="just">
              <a:lnSpc>
                <a:spcPts val="4899"/>
              </a:lnSpc>
            </a:pPr>
            <a:endParaRPr lang="en-US" sz="3499" b="1" dirty="0">
              <a:solidFill>
                <a:srgbClr val="414042"/>
              </a:solidFill>
              <a:latin typeface="Open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7259300" y="4822486"/>
            <a:ext cx="1028700" cy="4129087"/>
            <a:chOff x="0" y="0"/>
            <a:chExt cx="691492" cy="27755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1492" cy="2775573"/>
            </a:xfrm>
            <a:custGeom>
              <a:avLst/>
              <a:gdLst/>
              <a:ahLst/>
              <a:cxnLst/>
              <a:rect l="l" t="t" r="r" b="b"/>
              <a:pathLst>
                <a:path w="691492" h="2775573">
                  <a:moveTo>
                    <a:pt x="0" y="0"/>
                  </a:moveTo>
                  <a:lnTo>
                    <a:pt x="691492" y="0"/>
                  </a:lnTo>
                  <a:lnTo>
                    <a:pt x="691492" y="2775573"/>
                  </a:lnTo>
                  <a:lnTo>
                    <a:pt x="0" y="2775573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1492" cy="2813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F64F6CF7-28BE-CE41-6677-2B5BB2685E6A}"/>
              </a:ext>
            </a:extLst>
          </p:cNvPr>
          <p:cNvSpPr txBox="1"/>
          <p:nvPr/>
        </p:nvSpPr>
        <p:spPr>
          <a:xfrm>
            <a:off x="1219200" y="6250386"/>
            <a:ext cx="14287500" cy="3084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3" lvl="1" algn="just">
              <a:lnSpc>
                <a:spcPts val="4899"/>
              </a:lnSpc>
            </a:pPr>
            <a:r>
              <a:rPr lang="en-US" sz="3000" b="1" dirty="0">
                <a:solidFill>
                  <a:srgbClr val="414042"/>
                </a:solidFill>
                <a:latin typeface="Open Sans"/>
              </a:rPr>
              <a:t>Success:</a:t>
            </a:r>
            <a:endParaRPr lang="en-US" sz="3499" b="1" dirty="0">
              <a:solidFill>
                <a:srgbClr val="414042"/>
              </a:solidFill>
              <a:latin typeface="Open Sans"/>
            </a:endParaRP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14042"/>
                </a:solidFill>
                <a:latin typeface="Open Sans"/>
              </a:rPr>
              <a:t>Developed a functional TST-based approach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14042"/>
                </a:solidFill>
                <a:latin typeface="Open Sans"/>
              </a:rPr>
              <a:t>Fully functional GUI with real time data validation</a:t>
            </a:r>
          </a:p>
          <a:p>
            <a:pPr marL="835023" lvl="1" indent="-457200" algn="just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14042"/>
                </a:solidFill>
                <a:latin typeface="Open Sans"/>
              </a:rPr>
              <a:t>Optimized the solving algorithm for speed and accuracy</a:t>
            </a:r>
          </a:p>
          <a:p>
            <a:pPr marL="377823" lvl="1" algn="just">
              <a:lnSpc>
                <a:spcPts val="4899"/>
              </a:lnSpc>
            </a:pPr>
            <a:endParaRPr lang="en-US" sz="3000" b="1" dirty="0">
              <a:solidFill>
                <a:srgbClr val="41404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4137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4100512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400000">
            <a:off x="12130088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81088" y="1028700"/>
            <a:ext cx="16216312" cy="8229600"/>
            <a:chOff x="0" y="0"/>
            <a:chExt cx="10900608" cy="55319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00608" cy="5531938"/>
            </a:xfrm>
            <a:custGeom>
              <a:avLst/>
              <a:gdLst/>
              <a:ahLst/>
              <a:cxnLst/>
              <a:rect l="l" t="t" r="r" b="b"/>
              <a:pathLst>
                <a:path w="10900608" h="5531938">
                  <a:moveTo>
                    <a:pt x="0" y="0"/>
                  </a:moveTo>
                  <a:lnTo>
                    <a:pt x="10900608" y="0"/>
                  </a:lnTo>
                  <a:lnTo>
                    <a:pt x="10900608" y="5531938"/>
                  </a:lnTo>
                  <a:lnTo>
                    <a:pt x="0" y="5531938"/>
                  </a:lnTo>
                  <a:close/>
                </a:path>
              </a:pathLst>
            </a:custGeom>
            <a:solidFill>
              <a:srgbClr val="FFD44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0900608" cy="55700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0" y="9258300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0" y="1042988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671127" y="4479925"/>
            <a:ext cx="6945745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dirty="0">
                <a:solidFill>
                  <a:srgbClr val="414042"/>
                </a:solidFill>
                <a:latin typeface="DM Sans Bold"/>
              </a:rPr>
              <a:t>Thank You!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1014A98-3D42-8A80-1928-9CF11ED226EC}"/>
              </a:ext>
            </a:extLst>
          </p:cNvPr>
          <p:cNvSpPr txBox="1"/>
          <p:nvPr/>
        </p:nvSpPr>
        <p:spPr>
          <a:xfrm>
            <a:off x="2667000" y="1782298"/>
            <a:ext cx="10429870" cy="184371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216</Words>
  <Application>Microsoft Macintosh PowerPoint</Application>
  <PresentationFormat>Custom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DM Sans Bold</vt:lpstr>
      <vt:lpstr>Arial</vt:lpstr>
      <vt:lpstr>DM Sans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Clean Thesis Defense Presentation</dc:title>
  <cp:lastModifiedBy>Saleep Shrestha</cp:lastModifiedBy>
  <cp:revision>8</cp:revision>
  <dcterms:created xsi:type="dcterms:W3CDTF">2006-08-16T00:00:00Z</dcterms:created>
  <dcterms:modified xsi:type="dcterms:W3CDTF">2024-12-02T05:03:57Z</dcterms:modified>
  <dc:identifier>DAGD9YpUdww</dc:identifier>
</cp:coreProperties>
</file>