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4" r:id="rId4"/>
    <p:sldId id="276" r:id="rId5"/>
    <p:sldId id="282" r:id="rId6"/>
    <p:sldId id="265" r:id="rId7"/>
    <p:sldId id="267" r:id="rId8"/>
    <p:sldId id="277" r:id="rId9"/>
    <p:sldId id="269" r:id="rId10"/>
    <p:sldId id="279" r:id="rId11"/>
    <p:sldId id="280" r:id="rId12"/>
    <p:sldId id="27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370F-7D30-4E2C-8FB8-FFF2B41D398D}" v="15" dt="2023-12-01T19:15:3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033" autoAdjust="0"/>
  </p:normalViewPr>
  <p:slideViewPr>
    <p:cSldViewPr>
      <p:cViewPr>
        <p:scale>
          <a:sx n="82" d="100"/>
          <a:sy n="82" d="100"/>
        </p:scale>
        <p:origin x="47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55FFE-8FF9-4AFD-8825-0F321598EDD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19D3A-A0EB-4A72-A923-2E072721976C}">
      <dgm:prSet custT="1"/>
      <dgm:spPr/>
      <dgm:t>
        <a:bodyPr/>
        <a:lstStyle/>
        <a:p>
          <a:r>
            <a:rPr lang="en-US" sz="1600" dirty="0"/>
            <a:t>Provision AWS instances for Jenkins, Maven and SonarQube. </a:t>
          </a:r>
        </a:p>
      </dgm:t>
    </dgm:pt>
    <dgm:pt modelId="{296AF9FD-2ABF-4F23-BD06-4BCEC1FD10C6}" type="parTrans" cxnId="{365D347A-D01B-4440-A12C-9B533E83DA09}">
      <dgm:prSet/>
      <dgm:spPr/>
      <dgm:t>
        <a:bodyPr/>
        <a:lstStyle/>
        <a:p>
          <a:endParaRPr lang="en-US"/>
        </a:p>
      </dgm:t>
    </dgm:pt>
    <dgm:pt modelId="{4566D3FA-2265-477C-AB4D-DF90AE9CA993}" type="sibTrans" cxnId="{365D347A-D01B-4440-A12C-9B533E83DA09}">
      <dgm:prSet/>
      <dgm:spPr/>
      <dgm:t>
        <a:bodyPr/>
        <a:lstStyle/>
        <a:p>
          <a:endParaRPr lang="en-US"/>
        </a:p>
      </dgm:t>
    </dgm:pt>
    <dgm:pt modelId="{0A6507E3-1168-4B1B-9B83-0498CD748E12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Install JDK, Jenkins, Maven and SonarQube with respect to their server's.</a:t>
          </a:r>
        </a:p>
      </dgm:t>
    </dgm:pt>
    <dgm:pt modelId="{329EBBDF-AED8-471D-83B6-3249024D748C}" type="parTrans" cxnId="{7FBF2E35-5CAD-456B-AD54-6ED6300750EF}">
      <dgm:prSet/>
      <dgm:spPr/>
      <dgm:t>
        <a:bodyPr/>
        <a:lstStyle/>
        <a:p>
          <a:endParaRPr lang="en-US"/>
        </a:p>
      </dgm:t>
    </dgm:pt>
    <dgm:pt modelId="{B67AE6D6-4361-4D3D-8009-77CF0F93F6F9}" type="sibTrans" cxnId="{7FBF2E35-5CAD-456B-AD54-6ED6300750EF}">
      <dgm:prSet/>
      <dgm:spPr/>
      <dgm:t>
        <a:bodyPr/>
        <a:lstStyle/>
        <a:p>
          <a:endParaRPr lang="en-US"/>
        </a:p>
      </dgm:t>
    </dgm:pt>
    <dgm:pt modelId="{19B185DF-2059-4551-89A8-22FD5A26B64B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Provision GitHub repository with pom.xml and newly developed code for the application that is testing for deployment.</a:t>
          </a:r>
        </a:p>
      </dgm:t>
    </dgm:pt>
    <dgm:pt modelId="{FFB42741-78E0-4487-9F19-AA6DD4E329B6}" type="parTrans" cxnId="{88FACF7E-B3C7-4720-8371-087B67D61A45}">
      <dgm:prSet/>
      <dgm:spPr/>
      <dgm:t>
        <a:bodyPr/>
        <a:lstStyle/>
        <a:p>
          <a:endParaRPr lang="en-US"/>
        </a:p>
      </dgm:t>
    </dgm:pt>
    <dgm:pt modelId="{4EE77871-E4A6-46CB-96FA-7762B456AA7E}" type="sibTrans" cxnId="{88FACF7E-B3C7-4720-8371-087B67D61A45}">
      <dgm:prSet/>
      <dgm:spPr/>
      <dgm:t>
        <a:bodyPr/>
        <a:lstStyle/>
        <a:p>
          <a:endParaRPr lang="en-US"/>
        </a:p>
      </dgm:t>
    </dgm:pt>
    <dgm:pt modelId="{270C5CE0-B438-493E-A257-AC37A7C7FC35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Create a SonarQube project and generate a secret text for communicating with Jenkins server.</a:t>
          </a:r>
        </a:p>
      </dgm:t>
    </dgm:pt>
    <dgm:pt modelId="{85A1FC0D-CE65-4839-9F41-21F391AC79B1}" type="parTrans" cxnId="{A5C331D0-4B57-420A-948F-1A4DA4F7645E}">
      <dgm:prSet/>
      <dgm:spPr/>
      <dgm:t>
        <a:bodyPr/>
        <a:lstStyle/>
        <a:p>
          <a:endParaRPr lang="en-US"/>
        </a:p>
      </dgm:t>
    </dgm:pt>
    <dgm:pt modelId="{27524E1A-0FB6-45FC-ACD8-3FB8B1C5426B}" type="sibTrans" cxnId="{A5C331D0-4B57-420A-948F-1A4DA4F7645E}">
      <dgm:prSet/>
      <dgm:spPr/>
      <dgm:t>
        <a:bodyPr/>
        <a:lstStyle/>
        <a:p>
          <a:endParaRPr lang="en-US"/>
        </a:p>
      </dgm:t>
    </dgm:pt>
    <dgm:pt modelId="{DF686E55-DC92-45BB-9292-D7A13890F7BD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Configure Jenkins with JDK, Maven ,GIT and SonarQube requirements.</a:t>
          </a:r>
        </a:p>
      </dgm:t>
    </dgm:pt>
    <dgm:pt modelId="{FD363561-E37E-40FD-AC17-D6E73379087B}" type="parTrans" cxnId="{93FF25B1-D462-421D-A16A-881C5421E521}">
      <dgm:prSet/>
      <dgm:spPr/>
      <dgm:t>
        <a:bodyPr/>
        <a:lstStyle/>
        <a:p>
          <a:endParaRPr lang="en-US"/>
        </a:p>
      </dgm:t>
    </dgm:pt>
    <dgm:pt modelId="{24EA0828-0E32-4C8B-BBAD-2DC4CFF7DB46}" type="sibTrans" cxnId="{93FF25B1-D462-421D-A16A-881C5421E521}">
      <dgm:prSet/>
      <dgm:spPr/>
      <dgm:t>
        <a:bodyPr/>
        <a:lstStyle/>
        <a:p>
          <a:endParaRPr lang="en-US"/>
        </a:p>
      </dgm:t>
    </dgm:pt>
    <dgm:pt modelId="{FC0F2EDC-895F-4F77-A7AE-C6364079A5FE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Initiate the Jenkins Pipeline to create the build and begin the testing for deployed code through GitHub via SonarQube.</a:t>
          </a:r>
        </a:p>
      </dgm:t>
    </dgm:pt>
    <dgm:pt modelId="{0A48BD14-8C72-45C4-8BAC-9B35FD0968A3}" type="parTrans" cxnId="{121C7D8F-46FE-4EBE-9BF0-02049BE271FA}">
      <dgm:prSet/>
      <dgm:spPr/>
      <dgm:t>
        <a:bodyPr/>
        <a:lstStyle/>
        <a:p>
          <a:endParaRPr lang="en-US"/>
        </a:p>
      </dgm:t>
    </dgm:pt>
    <dgm:pt modelId="{ED760E59-68DF-4D5A-9C1E-31172BB44627}" type="sibTrans" cxnId="{121C7D8F-46FE-4EBE-9BF0-02049BE271FA}">
      <dgm:prSet/>
      <dgm:spPr/>
      <dgm:t>
        <a:bodyPr/>
        <a:lstStyle/>
        <a:p>
          <a:endParaRPr lang="en-US"/>
        </a:p>
      </dgm:t>
    </dgm:pt>
    <dgm:pt modelId="{EC5BB12A-3C8B-44B4-8428-F93A0D6C5065}">
      <dgm:prSet custT="1"/>
      <dgm:spPr/>
      <dgm:t>
        <a:bodyPr/>
        <a:lstStyle/>
        <a:p>
          <a:pPr marL="0" lvl="0" indent="0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After successful build , you will have the test results, bugs and other data to analyze.</a:t>
          </a:r>
        </a:p>
      </dgm:t>
    </dgm:pt>
    <dgm:pt modelId="{D460D186-7AF6-4D8F-86D7-7EE2F3BDCA5D}" type="parTrans" cxnId="{1E2BCF54-1A13-4CDA-BDDD-9750C349BB2A}">
      <dgm:prSet/>
      <dgm:spPr/>
      <dgm:t>
        <a:bodyPr/>
        <a:lstStyle/>
        <a:p>
          <a:endParaRPr lang="en-US"/>
        </a:p>
      </dgm:t>
    </dgm:pt>
    <dgm:pt modelId="{44398CB3-F7FB-47DC-81D7-824DE5BADC1F}" type="sibTrans" cxnId="{1E2BCF54-1A13-4CDA-BDDD-9750C349BB2A}">
      <dgm:prSet/>
      <dgm:spPr/>
      <dgm:t>
        <a:bodyPr/>
        <a:lstStyle/>
        <a:p>
          <a:endParaRPr lang="en-US"/>
        </a:p>
      </dgm:t>
    </dgm:pt>
    <dgm:pt modelId="{39F286C4-9A49-4652-8227-A4EB758831C5}" type="pres">
      <dgm:prSet presAssocID="{78755FFE-8FF9-4AFD-8825-0F321598EDDC}" presName="root" presStyleCnt="0">
        <dgm:presLayoutVars>
          <dgm:dir/>
          <dgm:resizeHandles val="exact"/>
        </dgm:presLayoutVars>
      </dgm:prSet>
      <dgm:spPr/>
    </dgm:pt>
    <dgm:pt modelId="{A22125DE-E94B-4AA9-8820-598F1EFE278A}" type="pres">
      <dgm:prSet presAssocID="{2FB19D3A-A0EB-4A72-A923-2E072721976C}" presName="compNode" presStyleCnt="0"/>
      <dgm:spPr/>
    </dgm:pt>
    <dgm:pt modelId="{516FB7F7-083E-4908-A5F2-259FF1D2A6F5}" type="pres">
      <dgm:prSet presAssocID="{2FB19D3A-A0EB-4A72-A923-2E072721976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C6274AF-0D66-4BBE-B730-29ECD48285BD}" type="pres">
      <dgm:prSet presAssocID="{2FB19D3A-A0EB-4A72-A923-2E072721976C}" presName="spaceRect" presStyleCnt="0"/>
      <dgm:spPr/>
    </dgm:pt>
    <dgm:pt modelId="{FAB42652-5A76-4546-B6BE-C7FA2A43C28A}" type="pres">
      <dgm:prSet presAssocID="{2FB19D3A-A0EB-4A72-A923-2E072721976C}" presName="textRect" presStyleLbl="revTx" presStyleIdx="0" presStyleCnt="7" custScaleX="116205">
        <dgm:presLayoutVars>
          <dgm:chMax val="1"/>
          <dgm:chPref val="1"/>
        </dgm:presLayoutVars>
      </dgm:prSet>
      <dgm:spPr/>
    </dgm:pt>
    <dgm:pt modelId="{ACAB211D-9AB6-4D54-B8EE-74602C2E4345}" type="pres">
      <dgm:prSet presAssocID="{4566D3FA-2265-477C-AB4D-DF90AE9CA993}" presName="sibTrans" presStyleCnt="0"/>
      <dgm:spPr/>
    </dgm:pt>
    <dgm:pt modelId="{898B111A-52C2-4CE3-8FFC-7FBE538B83FB}" type="pres">
      <dgm:prSet presAssocID="{0A6507E3-1168-4B1B-9B83-0498CD748E12}" presName="compNode" presStyleCnt="0"/>
      <dgm:spPr/>
    </dgm:pt>
    <dgm:pt modelId="{C7A7DBE7-311D-4E82-BECA-6B138DBC2EFA}" type="pres">
      <dgm:prSet presAssocID="{0A6507E3-1168-4B1B-9B83-0498CD748E1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F5470987-5409-454B-9B95-6AD12ADEC8D5}" type="pres">
      <dgm:prSet presAssocID="{0A6507E3-1168-4B1B-9B83-0498CD748E12}" presName="spaceRect" presStyleCnt="0"/>
      <dgm:spPr/>
    </dgm:pt>
    <dgm:pt modelId="{388C6597-C14F-4D75-A841-4D2486076BC1}" type="pres">
      <dgm:prSet presAssocID="{0A6507E3-1168-4B1B-9B83-0498CD748E12}" presName="textRect" presStyleLbl="revTx" presStyleIdx="1" presStyleCnt="7">
        <dgm:presLayoutVars>
          <dgm:chMax val="1"/>
          <dgm:chPref val="1"/>
        </dgm:presLayoutVars>
      </dgm:prSet>
      <dgm:spPr/>
    </dgm:pt>
    <dgm:pt modelId="{4C893EE3-F2CC-47E2-A4CB-204CD05FA927}" type="pres">
      <dgm:prSet presAssocID="{B67AE6D6-4361-4D3D-8009-77CF0F93F6F9}" presName="sibTrans" presStyleCnt="0"/>
      <dgm:spPr/>
    </dgm:pt>
    <dgm:pt modelId="{1EEDD787-427D-41AC-AAA9-C63AB383EF28}" type="pres">
      <dgm:prSet presAssocID="{19B185DF-2059-4551-89A8-22FD5A26B64B}" presName="compNode" presStyleCnt="0"/>
      <dgm:spPr/>
    </dgm:pt>
    <dgm:pt modelId="{C4E5D246-F9E9-4BB7-B5E0-8C34DDA98DA4}" type="pres">
      <dgm:prSet presAssocID="{19B185DF-2059-4551-89A8-22FD5A26B64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CB567C0-3731-4BCD-876C-C720D555B726}" type="pres">
      <dgm:prSet presAssocID="{19B185DF-2059-4551-89A8-22FD5A26B64B}" presName="spaceRect" presStyleCnt="0"/>
      <dgm:spPr/>
    </dgm:pt>
    <dgm:pt modelId="{A4FBD54C-C684-4DF0-9669-967FFE69641A}" type="pres">
      <dgm:prSet presAssocID="{19B185DF-2059-4551-89A8-22FD5A26B64B}" presName="textRect" presStyleLbl="revTx" presStyleIdx="2" presStyleCnt="7">
        <dgm:presLayoutVars>
          <dgm:chMax val="1"/>
          <dgm:chPref val="1"/>
        </dgm:presLayoutVars>
      </dgm:prSet>
      <dgm:spPr/>
    </dgm:pt>
    <dgm:pt modelId="{FC643885-A25E-465A-AA7C-CA2E1481F41C}" type="pres">
      <dgm:prSet presAssocID="{4EE77871-E4A6-46CB-96FA-7762B456AA7E}" presName="sibTrans" presStyleCnt="0"/>
      <dgm:spPr/>
    </dgm:pt>
    <dgm:pt modelId="{C69E6EDC-D147-48B9-869B-3E06DE1217B0}" type="pres">
      <dgm:prSet presAssocID="{270C5CE0-B438-493E-A257-AC37A7C7FC35}" presName="compNode" presStyleCnt="0"/>
      <dgm:spPr/>
    </dgm:pt>
    <dgm:pt modelId="{BA242F1B-DC15-42D3-A192-F4BFFAE6A2EA}" type="pres">
      <dgm:prSet presAssocID="{270C5CE0-B438-493E-A257-AC37A7C7FC3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65B8C19-EA9B-4967-A751-1EB2936E85DA}" type="pres">
      <dgm:prSet presAssocID="{270C5CE0-B438-493E-A257-AC37A7C7FC35}" presName="spaceRect" presStyleCnt="0"/>
      <dgm:spPr/>
    </dgm:pt>
    <dgm:pt modelId="{59652B2E-E0BF-4529-AC7C-C0D251DCE3D3}" type="pres">
      <dgm:prSet presAssocID="{270C5CE0-B438-493E-A257-AC37A7C7FC35}" presName="textRect" presStyleLbl="revTx" presStyleIdx="3" presStyleCnt="7">
        <dgm:presLayoutVars>
          <dgm:chMax val="1"/>
          <dgm:chPref val="1"/>
        </dgm:presLayoutVars>
      </dgm:prSet>
      <dgm:spPr/>
    </dgm:pt>
    <dgm:pt modelId="{AAA44969-ADC8-412E-B843-6372F385A11D}" type="pres">
      <dgm:prSet presAssocID="{27524E1A-0FB6-45FC-ACD8-3FB8B1C5426B}" presName="sibTrans" presStyleCnt="0"/>
      <dgm:spPr/>
    </dgm:pt>
    <dgm:pt modelId="{28CAB502-E867-4A79-A1E1-D80BE8924ED5}" type="pres">
      <dgm:prSet presAssocID="{DF686E55-DC92-45BB-9292-D7A13890F7BD}" presName="compNode" presStyleCnt="0"/>
      <dgm:spPr/>
    </dgm:pt>
    <dgm:pt modelId="{4BAF56F4-4987-4FA9-BFE2-18F44D08949D}" type="pres">
      <dgm:prSet presAssocID="{DF686E55-DC92-45BB-9292-D7A13890F7B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F888661-A2B5-4B56-91BE-3AEA71327E09}" type="pres">
      <dgm:prSet presAssocID="{DF686E55-DC92-45BB-9292-D7A13890F7BD}" presName="spaceRect" presStyleCnt="0"/>
      <dgm:spPr/>
    </dgm:pt>
    <dgm:pt modelId="{DDF54052-AB60-49B3-A0FC-F2727F902BBD}" type="pres">
      <dgm:prSet presAssocID="{DF686E55-DC92-45BB-9292-D7A13890F7BD}" presName="textRect" presStyleLbl="revTx" presStyleIdx="4" presStyleCnt="7">
        <dgm:presLayoutVars>
          <dgm:chMax val="1"/>
          <dgm:chPref val="1"/>
        </dgm:presLayoutVars>
      </dgm:prSet>
      <dgm:spPr/>
    </dgm:pt>
    <dgm:pt modelId="{AFA67101-068B-4C70-9B7E-B4BB6B7C8622}" type="pres">
      <dgm:prSet presAssocID="{24EA0828-0E32-4C8B-BBAD-2DC4CFF7DB46}" presName="sibTrans" presStyleCnt="0"/>
      <dgm:spPr/>
    </dgm:pt>
    <dgm:pt modelId="{D4E703AB-7110-4FE8-9018-745CD22C1E85}" type="pres">
      <dgm:prSet presAssocID="{FC0F2EDC-895F-4F77-A7AE-C6364079A5FE}" presName="compNode" presStyleCnt="0"/>
      <dgm:spPr/>
    </dgm:pt>
    <dgm:pt modelId="{9343C5DC-992A-4D6F-8D1E-DD94385DA552}" type="pres">
      <dgm:prSet presAssocID="{FC0F2EDC-895F-4F77-A7AE-C6364079A5F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53FB87-7C10-4019-B662-BAD429627E2E}" type="pres">
      <dgm:prSet presAssocID="{FC0F2EDC-895F-4F77-A7AE-C6364079A5FE}" presName="spaceRect" presStyleCnt="0"/>
      <dgm:spPr/>
    </dgm:pt>
    <dgm:pt modelId="{611E5CF5-2E0F-4722-AE80-6DE0D6C14C95}" type="pres">
      <dgm:prSet presAssocID="{FC0F2EDC-895F-4F77-A7AE-C6364079A5FE}" presName="textRect" presStyleLbl="revTx" presStyleIdx="5" presStyleCnt="7">
        <dgm:presLayoutVars>
          <dgm:chMax val="1"/>
          <dgm:chPref val="1"/>
        </dgm:presLayoutVars>
      </dgm:prSet>
      <dgm:spPr/>
    </dgm:pt>
    <dgm:pt modelId="{CB8E87F8-E421-45BB-ACF7-F126439F283C}" type="pres">
      <dgm:prSet presAssocID="{ED760E59-68DF-4D5A-9C1E-31172BB44627}" presName="sibTrans" presStyleCnt="0"/>
      <dgm:spPr/>
    </dgm:pt>
    <dgm:pt modelId="{8BCF9798-CEB7-4540-BB85-0A0CFC3745F0}" type="pres">
      <dgm:prSet presAssocID="{EC5BB12A-3C8B-44B4-8428-F93A0D6C5065}" presName="compNode" presStyleCnt="0"/>
      <dgm:spPr/>
    </dgm:pt>
    <dgm:pt modelId="{D22E044E-E016-4BAF-B40A-70696B5E331E}" type="pres">
      <dgm:prSet presAssocID="{EC5BB12A-3C8B-44B4-8428-F93A0D6C506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622B480-423D-4E43-9254-5862636799F4}" type="pres">
      <dgm:prSet presAssocID="{EC5BB12A-3C8B-44B4-8428-F93A0D6C5065}" presName="spaceRect" presStyleCnt="0"/>
      <dgm:spPr/>
    </dgm:pt>
    <dgm:pt modelId="{35FB6D27-5D77-4A4A-B297-ED594CA76B57}" type="pres">
      <dgm:prSet presAssocID="{EC5BB12A-3C8B-44B4-8428-F93A0D6C506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AB10417-3BF7-4D82-B90C-4C0EC4EEEA93}" type="presOf" srcId="{FC0F2EDC-895F-4F77-A7AE-C6364079A5FE}" destId="{611E5CF5-2E0F-4722-AE80-6DE0D6C14C95}" srcOrd="0" destOrd="0" presId="urn:microsoft.com/office/officeart/2018/2/layout/IconLabelList"/>
    <dgm:cxn modelId="{171D661A-D964-43B5-B59D-F8D281F047C8}" type="presOf" srcId="{0A6507E3-1168-4B1B-9B83-0498CD748E12}" destId="{388C6597-C14F-4D75-A841-4D2486076BC1}" srcOrd="0" destOrd="0" presId="urn:microsoft.com/office/officeart/2018/2/layout/IconLabelList"/>
    <dgm:cxn modelId="{7FBF2E35-5CAD-456B-AD54-6ED6300750EF}" srcId="{78755FFE-8FF9-4AFD-8825-0F321598EDDC}" destId="{0A6507E3-1168-4B1B-9B83-0498CD748E12}" srcOrd="1" destOrd="0" parTransId="{329EBBDF-AED8-471D-83B6-3249024D748C}" sibTransId="{B67AE6D6-4361-4D3D-8009-77CF0F93F6F9}"/>
    <dgm:cxn modelId="{DA1DCB46-011D-49E4-80A8-71E758CA7E18}" type="presOf" srcId="{DF686E55-DC92-45BB-9292-D7A13890F7BD}" destId="{DDF54052-AB60-49B3-A0FC-F2727F902BBD}" srcOrd="0" destOrd="0" presId="urn:microsoft.com/office/officeart/2018/2/layout/IconLabelList"/>
    <dgm:cxn modelId="{4335E149-6451-42F3-96DC-1B385367B2B5}" type="presOf" srcId="{2FB19D3A-A0EB-4A72-A923-2E072721976C}" destId="{FAB42652-5A76-4546-B6BE-C7FA2A43C28A}" srcOrd="0" destOrd="0" presId="urn:microsoft.com/office/officeart/2018/2/layout/IconLabelList"/>
    <dgm:cxn modelId="{0A840550-8D15-4999-A88A-3B8ADD0DA5F9}" type="presOf" srcId="{EC5BB12A-3C8B-44B4-8428-F93A0D6C5065}" destId="{35FB6D27-5D77-4A4A-B297-ED594CA76B57}" srcOrd="0" destOrd="0" presId="urn:microsoft.com/office/officeart/2018/2/layout/IconLabelList"/>
    <dgm:cxn modelId="{1E2BCF54-1A13-4CDA-BDDD-9750C349BB2A}" srcId="{78755FFE-8FF9-4AFD-8825-0F321598EDDC}" destId="{EC5BB12A-3C8B-44B4-8428-F93A0D6C5065}" srcOrd="6" destOrd="0" parTransId="{D460D186-7AF6-4D8F-86D7-7EE2F3BDCA5D}" sibTransId="{44398CB3-F7FB-47DC-81D7-824DE5BADC1F}"/>
    <dgm:cxn modelId="{365D347A-D01B-4440-A12C-9B533E83DA09}" srcId="{78755FFE-8FF9-4AFD-8825-0F321598EDDC}" destId="{2FB19D3A-A0EB-4A72-A923-2E072721976C}" srcOrd="0" destOrd="0" parTransId="{296AF9FD-2ABF-4F23-BD06-4BCEC1FD10C6}" sibTransId="{4566D3FA-2265-477C-AB4D-DF90AE9CA993}"/>
    <dgm:cxn modelId="{88FACF7E-B3C7-4720-8371-087B67D61A45}" srcId="{78755FFE-8FF9-4AFD-8825-0F321598EDDC}" destId="{19B185DF-2059-4551-89A8-22FD5A26B64B}" srcOrd="2" destOrd="0" parTransId="{FFB42741-78E0-4487-9F19-AA6DD4E329B6}" sibTransId="{4EE77871-E4A6-46CB-96FA-7762B456AA7E}"/>
    <dgm:cxn modelId="{250C5A84-4E58-4A73-82B8-8096C9251480}" type="presOf" srcId="{270C5CE0-B438-493E-A257-AC37A7C7FC35}" destId="{59652B2E-E0BF-4529-AC7C-C0D251DCE3D3}" srcOrd="0" destOrd="0" presId="urn:microsoft.com/office/officeart/2018/2/layout/IconLabelList"/>
    <dgm:cxn modelId="{121C7D8F-46FE-4EBE-9BF0-02049BE271FA}" srcId="{78755FFE-8FF9-4AFD-8825-0F321598EDDC}" destId="{FC0F2EDC-895F-4F77-A7AE-C6364079A5FE}" srcOrd="5" destOrd="0" parTransId="{0A48BD14-8C72-45C4-8BAC-9B35FD0968A3}" sibTransId="{ED760E59-68DF-4D5A-9C1E-31172BB44627}"/>
    <dgm:cxn modelId="{93FF25B1-D462-421D-A16A-881C5421E521}" srcId="{78755FFE-8FF9-4AFD-8825-0F321598EDDC}" destId="{DF686E55-DC92-45BB-9292-D7A13890F7BD}" srcOrd="4" destOrd="0" parTransId="{FD363561-E37E-40FD-AC17-D6E73379087B}" sibTransId="{24EA0828-0E32-4C8B-BBAD-2DC4CFF7DB46}"/>
    <dgm:cxn modelId="{9CD130BD-8690-4AE9-98EC-98C4D19F5766}" type="presOf" srcId="{78755FFE-8FF9-4AFD-8825-0F321598EDDC}" destId="{39F286C4-9A49-4652-8227-A4EB758831C5}" srcOrd="0" destOrd="0" presId="urn:microsoft.com/office/officeart/2018/2/layout/IconLabelList"/>
    <dgm:cxn modelId="{A5C331D0-4B57-420A-948F-1A4DA4F7645E}" srcId="{78755FFE-8FF9-4AFD-8825-0F321598EDDC}" destId="{270C5CE0-B438-493E-A257-AC37A7C7FC35}" srcOrd="3" destOrd="0" parTransId="{85A1FC0D-CE65-4839-9F41-21F391AC79B1}" sibTransId="{27524E1A-0FB6-45FC-ACD8-3FB8B1C5426B}"/>
    <dgm:cxn modelId="{BA8E94FB-53CD-4CAF-8130-1ED80ADA93AD}" type="presOf" srcId="{19B185DF-2059-4551-89A8-22FD5A26B64B}" destId="{A4FBD54C-C684-4DF0-9669-967FFE69641A}" srcOrd="0" destOrd="0" presId="urn:microsoft.com/office/officeart/2018/2/layout/IconLabelList"/>
    <dgm:cxn modelId="{66CE77A9-91FA-48B2-A8AB-C2DD7FE4E4E3}" type="presParOf" srcId="{39F286C4-9A49-4652-8227-A4EB758831C5}" destId="{A22125DE-E94B-4AA9-8820-598F1EFE278A}" srcOrd="0" destOrd="0" presId="urn:microsoft.com/office/officeart/2018/2/layout/IconLabelList"/>
    <dgm:cxn modelId="{E3919A0D-3BD8-4F6A-9656-82581C47EF02}" type="presParOf" srcId="{A22125DE-E94B-4AA9-8820-598F1EFE278A}" destId="{516FB7F7-083E-4908-A5F2-259FF1D2A6F5}" srcOrd="0" destOrd="0" presId="urn:microsoft.com/office/officeart/2018/2/layout/IconLabelList"/>
    <dgm:cxn modelId="{3AF3C578-7983-4FD0-8DA8-5ED79DEE60B5}" type="presParOf" srcId="{A22125DE-E94B-4AA9-8820-598F1EFE278A}" destId="{EC6274AF-0D66-4BBE-B730-29ECD48285BD}" srcOrd="1" destOrd="0" presId="urn:microsoft.com/office/officeart/2018/2/layout/IconLabelList"/>
    <dgm:cxn modelId="{014C5786-BDB7-4B8E-A38C-3B1F6F988685}" type="presParOf" srcId="{A22125DE-E94B-4AA9-8820-598F1EFE278A}" destId="{FAB42652-5A76-4546-B6BE-C7FA2A43C28A}" srcOrd="2" destOrd="0" presId="urn:microsoft.com/office/officeart/2018/2/layout/IconLabelList"/>
    <dgm:cxn modelId="{71963F88-3845-41D5-BBAE-B586B6E408A9}" type="presParOf" srcId="{39F286C4-9A49-4652-8227-A4EB758831C5}" destId="{ACAB211D-9AB6-4D54-B8EE-74602C2E4345}" srcOrd="1" destOrd="0" presId="urn:microsoft.com/office/officeart/2018/2/layout/IconLabelList"/>
    <dgm:cxn modelId="{03F4A48B-F7A3-46D6-8C80-EAD15FBD7327}" type="presParOf" srcId="{39F286C4-9A49-4652-8227-A4EB758831C5}" destId="{898B111A-52C2-4CE3-8FFC-7FBE538B83FB}" srcOrd="2" destOrd="0" presId="urn:microsoft.com/office/officeart/2018/2/layout/IconLabelList"/>
    <dgm:cxn modelId="{83F5F547-B9EA-4EE5-954E-F36A79063F0B}" type="presParOf" srcId="{898B111A-52C2-4CE3-8FFC-7FBE538B83FB}" destId="{C7A7DBE7-311D-4E82-BECA-6B138DBC2EFA}" srcOrd="0" destOrd="0" presId="urn:microsoft.com/office/officeart/2018/2/layout/IconLabelList"/>
    <dgm:cxn modelId="{B7D68297-D68B-44D6-B6E2-27F2F1BA2B34}" type="presParOf" srcId="{898B111A-52C2-4CE3-8FFC-7FBE538B83FB}" destId="{F5470987-5409-454B-9B95-6AD12ADEC8D5}" srcOrd="1" destOrd="0" presId="urn:microsoft.com/office/officeart/2018/2/layout/IconLabelList"/>
    <dgm:cxn modelId="{C4790AC1-C42E-405B-9434-1B1D54BF0970}" type="presParOf" srcId="{898B111A-52C2-4CE3-8FFC-7FBE538B83FB}" destId="{388C6597-C14F-4D75-A841-4D2486076BC1}" srcOrd="2" destOrd="0" presId="urn:microsoft.com/office/officeart/2018/2/layout/IconLabelList"/>
    <dgm:cxn modelId="{9F278847-5CCF-43E6-8071-5FE5C8FB124F}" type="presParOf" srcId="{39F286C4-9A49-4652-8227-A4EB758831C5}" destId="{4C893EE3-F2CC-47E2-A4CB-204CD05FA927}" srcOrd="3" destOrd="0" presId="urn:microsoft.com/office/officeart/2018/2/layout/IconLabelList"/>
    <dgm:cxn modelId="{E156BCEC-9DD5-4DEA-B471-92F001020223}" type="presParOf" srcId="{39F286C4-9A49-4652-8227-A4EB758831C5}" destId="{1EEDD787-427D-41AC-AAA9-C63AB383EF28}" srcOrd="4" destOrd="0" presId="urn:microsoft.com/office/officeart/2018/2/layout/IconLabelList"/>
    <dgm:cxn modelId="{D67DD9EA-56E6-406D-A167-C66F4A182957}" type="presParOf" srcId="{1EEDD787-427D-41AC-AAA9-C63AB383EF28}" destId="{C4E5D246-F9E9-4BB7-B5E0-8C34DDA98DA4}" srcOrd="0" destOrd="0" presId="urn:microsoft.com/office/officeart/2018/2/layout/IconLabelList"/>
    <dgm:cxn modelId="{5AF740AE-A6FD-47A1-A108-38BB67B3F6F3}" type="presParOf" srcId="{1EEDD787-427D-41AC-AAA9-C63AB383EF28}" destId="{DCB567C0-3731-4BCD-876C-C720D555B726}" srcOrd="1" destOrd="0" presId="urn:microsoft.com/office/officeart/2018/2/layout/IconLabelList"/>
    <dgm:cxn modelId="{9BEF047D-B609-4983-B711-7CDCBC693762}" type="presParOf" srcId="{1EEDD787-427D-41AC-AAA9-C63AB383EF28}" destId="{A4FBD54C-C684-4DF0-9669-967FFE69641A}" srcOrd="2" destOrd="0" presId="urn:microsoft.com/office/officeart/2018/2/layout/IconLabelList"/>
    <dgm:cxn modelId="{806195DB-B6AE-4D10-9845-298FBEB8CF15}" type="presParOf" srcId="{39F286C4-9A49-4652-8227-A4EB758831C5}" destId="{FC643885-A25E-465A-AA7C-CA2E1481F41C}" srcOrd="5" destOrd="0" presId="urn:microsoft.com/office/officeart/2018/2/layout/IconLabelList"/>
    <dgm:cxn modelId="{FEC7D2B9-5FDF-43DE-8BF7-E60C368BE2AE}" type="presParOf" srcId="{39F286C4-9A49-4652-8227-A4EB758831C5}" destId="{C69E6EDC-D147-48B9-869B-3E06DE1217B0}" srcOrd="6" destOrd="0" presId="urn:microsoft.com/office/officeart/2018/2/layout/IconLabelList"/>
    <dgm:cxn modelId="{D2787324-D955-408E-A498-E8F88DC3187B}" type="presParOf" srcId="{C69E6EDC-D147-48B9-869B-3E06DE1217B0}" destId="{BA242F1B-DC15-42D3-A192-F4BFFAE6A2EA}" srcOrd="0" destOrd="0" presId="urn:microsoft.com/office/officeart/2018/2/layout/IconLabelList"/>
    <dgm:cxn modelId="{9A1A0D5B-67E5-4610-B6E4-72257CE2DE03}" type="presParOf" srcId="{C69E6EDC-D147-48B9-869B-3E06DE1217B0}" destId="{F65B8C19-EA9B-4967-A751-1EB2936E85DA}" srcOrd="1" destOrd="0" presId="urn:microsoft.com/office/officeart/2018/2/layout/IconLabelList"/>
    <dgm:cxn modelId="{5A1682C7-D43C-4892-B20B-47E5C6F9DDBB}" type="presParOf" srcId="{C69E6EDC-D147-48B9-869B-3E06DE1217B0}" destId="{59652B2E-E0BF-4529-AC7C-C0D251DCE3D3}" srcOrd="2" destOrd="0" presId="urn:microsoft.com/office/officeart/2018/2/layout/IconLabelList"/>
    <dgm:cxn modelId="{DDB91ABC-CD0F-4421-BD4F-CA9DDB5E4EB9}" type="presParOf" srcId="{39F286C4-9A49-4652-8227-A4EB758831C5}" destId="{AAA44969-ADC8-412E-B843-6372F385A11D}" srcOrd="7" destOrd="0" presId="urn:microsoft.com/office/officeart/2018/2/layout/IconLabelList"/>
    <dgm:cxn modelId="{2EA9D28B-5082-4FA0-B89C-8EC1516CE82E}" type="presParOf" srcId="{39F286C4-9A49-4652-8227-A4EB758831C5}" destId="{28CAB502-E867-4A79-A1E1-D80BE8924ED5}" srcOrd="8" destOrd="0" presId="urn:microsoft.com/office/officeart/2018/2/layout/IconLabelList"/>
    <dgm:cxn modelId="{5918102B-99B7-4BD6-82D8-154014364CDF}" type="presParOf" srcId="{28CAB502-E867-4A79-A1E1-D80BE8924ED5}" destId="{4BAF56F4-4987-4FA9-BFE2-18F44D08949D}" srcOrd="0" destOrd="0" presId="urn:microsoft.com/office/officeart/2018/2/layout/IconLabelList"/>
    <dgm:cxn modelId="{47DEF9BE-B6CA-45F4-9BE5-60372B72A6B8}" type="presParOf" srcId="{28CAB502-E867-4A79-A1E1-D80BE8924ED5}" destId="{BF888661-A2B5-4B56-91BE-3AEA71327E09}" srcOrd="1" destOrd="0" presId="urn:microsoft.com/office/officeart/2018/2/layout/IconLabelList"/>
    <dgm:cxn modelId="{BAB319AB-02BA-4DE7-B4C9-7955C71F3671}" type="presParOf" srcId="{28CAB502-E867-4A79-A1E1-D80BE8924ED5}" destId="{DDF54052-AB60-49B3-A0FC-F2727F902BBD}" srcOrd="2" destOrd="0" presId="urn:microsoft.com/office/officeart/2018/2/layout/IconLabelList"/>
    <dgm:cxn modelId="{B0AAFEC8-21FE-4AF5-A323-5059AE36631A}" type="presParOf" srcId="{39F286C4-9A49-4652-8227-A4EB758831C5}" destId="{AFA67101-068B-4C70-9B7E-B4BB6B7C8622}" srcOrd="9" destOrd="0" presId="urn:microsoft.com/office/officeart/2018/2/layout/IconLabelList"/>
    <dgm:cxn modelId="{0F2CF537-1EF5-492D-85C5-64804A25EB8B}" type="presParOf" srcId="{39F286C4-9A49-4652-8227-A4EB758831C5}" destId="{D4E703AB-7110-4FE8-9018-745CD22C1E85}" srcOrd="10" destOrd="0" presId="urn:microsoft.com/office/officeart/2018/2/layout/IconLabelList"/>
    <dgm:cxn modelId="{8DE45558-D4CE-4373-BEF4-102A9451F326}" type="presParOf" srcId="{D4E703AB-7110-4FE8-9018-745CD22C1E85}" destId="{9343C5DC-992A-4D6F-8D1E-DD94385DA552}" srcOrd="0" destOrd="0" presId="urn:microsoft.com/office/officeart/2018/2/layout/IconLabelList"/>
    <dgm:cxn modelId="{53631F87-9C81-414C-BC89-B1A9D6C78ED3}" type="presParOf" srcId="{D4E703AB-7110-4FE8-9018-745CD22C1E85}" destId="{2F53FB87-7C10-4019-B662-BAD429627E2E}" srcOrd="1" destOrd="0" presId="urn:microsoft.com/office/officeart/2018/2/layout/IconLabelList"/>
    <dgm:cxn modelId="{345496F7-1DBE-43C9-9006-77038F725A85}" type="presParOf" srcId="{D4E703AB-7110-4FE8-9018-745CD22C1E85}" destId="{611E5CF5-2E0F-4722-AE80-6DE0D6C14C95}" srcOrd="2" destOrd="0" presId="urn:microsoft.com/office/officeart/2018/2/layout/IconLabelList"/>
    <dgm:cxn modelId="{02E69D46-5213-416D-8D29-8F7AC52EDFFC}" type="presParOf" srcId="{39F286C4-9A49-4652-8227-A4EB758831C5}" destId="{CB8E87F8-E421-45BB-ACF7-F126439F283C}" srcOrd="11" destOrd="0" presId="urn:microsoft.com/office/officeart/2018/2/layout/IconLabelList"/>
    <dgm:cxn modelId="{AA76B6C0-59DC-4D37-8F2A-EAE5E1E764C9}" type="presParOf" srcId="{39F286C4-9A49-4652-8227-A4EB758831C5}" destId="{8BCF9798-CEB7-4540-BB85-0A0CFC3745F0}" srcOrd="12" destOrd="0" presId="urn:microsoft.com/office/officeart/2018/2/layout/IconLabelList"/>
    <dgm:cxn modelId="{7CB56CC7-1D89-4291-91CA-68634951CA52}" type="presParOf" srcId="{8BCF9798-CEB7-4540-BB85-0A0CFC3745F0}" destId="{D22E044E-E016-4BAF-B40A-70696B5E331E}" srcOrd="0" destOrd="0" presId="urn:microsoft.com/office/officeart/2018/2/layout/IconLabelList"/>
    <dgm:cxn modelId="{E912DC80-EADD-4C81-852F-A1A972DCFDD5}" type="presParOf" srcId="{8BCF9798-CEB7-4540-BB85-0A0CFC3745F0}" destId="{5622B480-423D-4E43-9254-5862636799F4}" srcOrd="1" destOrd="0" presId="urn:microsoft.com/office/officeart/2018/2/layout/IconLabelList"/>
    <dgm:cxn modelId="{B84A3296-4336-4826-9D23-D81D5CE4C1B5}" type="presParOf" srcId="{8BCF9798-CEB7-4540-BB85-0A0CFC3745F0}" destId="{35FB6D27-5D77-4A4A-B297-ED594CA76B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FB7F7-083E-4908-A5F2-259FF1D2A6F5}">
      <dsp:nvSpPr>
        <dsp:cNvPr id="0" name=""/>
        <dsp:cNvSpPr/>
      </dsp:nvSpPr>
      <dsp:spPr>
        <a:xfrm>
          <a:off x="514860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42652-5A76-4546-B6BE-C7FA2A43C28A}">
      <dsp:nvSpPr>
        <dsp:cNvPr id="0" name=""/>
        <dsp:cNvSpPr/>
      </dsp:nvSpPr>
      <dsp:spPr>
        <a:xfrm>
          <a:off x="6690" y="1924809"/>
          <a:ext cx="1658644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Provision AWS instances for Jenkins, Maven and SonarQube. </a:t>
          </a:r>
        </a:p>
      </dsp:txBody>
      <dsp:txXfrm>
        <a:off x="6690" y="1924809"/>
        <a:ext cx="1658644" cy="1239656"/>
      </dsp:txXfrm>
    </dsp:sp>
    <dsp:sp modelId="{C7A7DBE7-311D-4E82-BECA-6B138DBC2EFA}">
      <dsp:nvSpPr>
        <dsp:cNvPr id="0" name=""/>
        <dsp:cNvSpPr/>
      </dsp:nvSpPr>
      <dsp:spPr>
        <a:xfrm>
          <a:off x="2307640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C6597-C14F-4D75-A841-4D2486076BC1}">
      <dsp:nvSpPr>
        <dsp:cNvPr id="0" name=""/>
        <dsp:cNvSpPr/>
      </dsp:nvSpPr>
      <dsp:spPr>
        <a:xfrm>
          <a:off x="1915120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Install JDK, Jenkins, Maven and SonarQube with respect to their server's.</a:t>
          </a:r>
        </a:p>
      </dsp:txBody>
      <dsp:txXfrm>
        <a:off x="1915120" y="1924809"/>
        <a:ext cx="1427343" cy="1239656"/>
      </dsp:txXfrm>
    </dsp:sp>
    <dsp:sp modelId="{C4E5D246-F9E9-4BB7-B5E0-8C34DDA98DA4}">
      <dsp:nvSpPr>
        <dsp:cNvPr id="0" name=""/>
        <dsp:cNvSpPr/>
      </dsp:nvSpPr>
      <dsp:spPr>
        <a:xfrm>
          <a:off x="3984769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BD54C-C684-4DF0-9669-967FFE69641A}">
      <dsp:nvSpPr>
        <dsp:cNvPr id="0" name=""/>
        <dsp:cNvSpPr/>
      </dsp:nvSpPr>
      <dsp:spPr>
        <a:xfrm>
          <a:off x="3592249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Provision GitHub repository with pom.xml and newly developed code for the application that is testing for deployment.</a:t>
          </a:r>
        </a:p>
      </dsp:txBody>
      <dsp:txXfrm>
        <a:off x="3592249" y="1924809"/>
        <a:ext cx="1427343" cy="1239656"/>
      </dsp:txXfrm>
    </dsp:sp>
    <dsp:sp modelId="{BA242F1B-DC15-42D3-A192-F4BFFAE6A2EA}">
      <dsp:nvSpPr>
        <dsp:cNvPr id="0" name=""/>
        <dsp:cNvSpPr/>
      </dsp:nvSpPr>
      <dsp:spPr>
        <a:xfrm>
          <a:off x="5661898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52B2E-E0BF-4529-AC7C-C0D251DCE3D3}">
      <dsp:nvSpPr>
        <dsp:cNvPr id="0" name=""/>
        <dsp:cNvSpPr/>
      </dsp:nvSpPr>
      <dsp:spPr>
        <a:xfrm>
          <a:off x="5269378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Create a SonarQube project and generate a secret text for communicating with Jenkins server.</a:t>
          </a:r>
        </a:p>
      </dsp:txBody>
      <dsp:txXfrm>
        <a:off x="5269378" y="1924809"/>
        <a:ext cx="1427343" cy="1239656"/>
      </dsp:txXfrm>
    </dsp:sp>
    <dsp:sp modelId="{4BAF56F4-4987-4FA9-BFE2-18F44D08949D}">
      <dsp:nvSpPr>
        <dsp:cNvPr id="0" name=""/>
        <dsp:cNvSpPr/>
      </dsp:nvSpPr>
      <dsp:spPr>
        <a:xfrm>
          <a:off x="7339027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54052-AB60-49B3-A0FC-F2727F902BBD}">
      <dsp:nvSpPr>
        <dsp:cNvPr id="0" name=""/>
        <dsp:cNvSpPr/>
      </dsp:nvSpPr>
      <dsp:spPr>
        <a:xfrm>
          <a:off x="6946507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Configure Jenkins with JDK, Maven ,GIT and SonarQube requirements.</a:t>
          </a:r>
        </a:p>
      </dsp:txBody>
      <dsp:txXfrm>
        <a:off x="6946507" y="1924809"/>
        <a:ext cx="1427343" cy="1239656"/>
      </dsp:txXfrm>
    </dsp:sp>
    <dsp:sp modelId="{9343C5DC-992A-4D6F-8D1E-DD94385DA552}">
      <dsp:nvSpPr>
        <dsp:cNvPr id="0" name=""/>
        <dsp:cNvSpPr/>
      </dsp:nvSpPr>
      <dsp:spPr>
        <a:xfrm>
          <a:off x="9016155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5CF5-2E0F-4722-AE80-6DE0D6C14C95}">
      <dsp:nvSpPr>
        <dsp:cNvPr id="0" name=""/>
        <dsp:cNvSpPr/>
      </dsp:nvSpPr>
      <dsp:spPr>
        <a:xfrm>
          <a:off x="8623636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Initiate the Jenkins Pipeline to create the build and begin the testing for deployed code through GitHub via SonarQube.</a:t>
          </a:r>
        </a:p>
      </dsp:txBody>
      <dsp:txXfrm>
        <a:off x="8623636" y="1924809"/>
        <a:ext cx="1427343" cy="1239656"/>
      </dsp:txXfrm>
    </dsp:sp>
    <dsp:sp modelId="{D22E044E-E016-4BAF-B40A-70696B5E331E}">
      <dsp:nvSpPr>
        <dsp:cNvPr id="0" name=""/>
        <dsp:cNvSpPr/>
      </dsp:nvSpPr>
      <dsp:spPr>
        <a:xfrm>
          <a:off x="10693284" y="950334"/>
          <a:ext cx="642304" cy="6423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B6D27-5D77-4A4A-B297-ED594CA76B57}">
      <dsp:nvSpPr>
        <dsp:cNvPr id="0" name=""/>
        <dsp:cNvSpPr/>
      </dsp:nvSpPr>
      <dsp:spPr>
        <a:xfrm>
          <a:off x="10300765" y="1924809"/>
          <a:ext cx="1427343" cy="123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ndara"/>
              <a:ea typeface="+mn-ea"/>
              <a:cs typeface="+mn-cs"/>
            </a:rPr>
            <a:t>After successful build , you will have the test results, bugs and other data to analyze.</a:t>
          </a:r>
        </a:p>
      </dsp:txBody>
      <dsp:txXfrm>
        <a:off x="10300765" y="1924809"/>
        <a:ext cx="1427343" cy="123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2T00:19:14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2T00:19:54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40DB-22C7-45C5-9BE5-F0EBB4511AE1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7F5E-D3DE-44AD-B90D-817F5DD823ED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7B37-8BBC-474B-B14A-8B000F05EF68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F7A6-52C3-4AF0-98AD-6308E0F9A537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9E35-C805-4EA9-AB75-BBC9833611C8}" type="datetime1">
              <a:rPr lang="en-US" smtClean="0"/>
              <a:t>12/2/2023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06FA-A68E-4CFD-B583-CC3156789563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D5F5-5595-4F41-A213-AB8DB75C76C3}" type="datetime1">
              <a:rPr lang="en-US" smtClean="0"/>
              <a:t>12/2/2023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B3F-B70F-4154-B028-2471E2929DAA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7742-26D0-447B-9DC3-2F1471897BE5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1BAD4888-DF55-46E3-BA7A-9555CBBF68E1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0" y="228600"/>
            <a:ext cx="4419600" cy="2590800"/>
          </a:xfrm>
        </p:spPr>
        <p:txBody>
          <a:bodyPr anchor="b">
            <a:noAutofit/>
          </a:bodyPr>
          <a:lstStyle/>
          <a:p>
            <a:r>
              <a:rPr lang="en-US" sz="3200" b="0" i="0" dirty="0">
                <a:effectLst/>
              </a:rPr>
              <a:t>Streamlining Software quality with DevOps Automation</a:t>
            </a:r>
            <a:endParaRPr lang="en-US" sz="32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A28A30-7850-B043-F71C-D30EAB78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3800" y="3429000"/>
            <a:ext cx="3581400" cy="1828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</a:rPr>
              <a:t>Guruteja Kanderi</a:t>
            </a: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</a:rPr>
              <a:t>Chandini Nalamalapu</a:t>
            </a: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+mj-lt"/>
              </a:rPr>
              <a:t>Ritesh Bag</a:t>
            </a:r>
          </a:p>
        </p:txBody>
      </p:sp>
      <p:pic>
        <p:nvPicPr>
          <p:cNvPr id="15" name="Picture Placeholder 14" descr="A person looking at a magnifying glass&#10;&#10;Description automatically generated">
            <a:extLst>
              <a:ext uri="{FF2B5EF4-FFF2-40B4-BE49-F238E27FC236}">
                <a16:creationId xmlns:a16="http://schemas.microsoft.com/office/drawing/2014/main" id="{81DBF46E-D4E5-E7F5-E98E-B73EB7FDB4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 b="8581"/>
          <a:stretch>
            <a:fillRect/>
          </a:stretch>
        </p:blipFill>
        <p:spPr/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1C6E23-B021-A6B4-D8BD-22EF7627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720" y="403307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Jenkins Pipeline Setup</a:t>
            </a:r>
            <a:br>
              <a:rPr lang="en-US" b="0" i="0" dirty="0">
                <a:solidFill>
                  <a:srgbClr val="92D050"/>
                </a:solidFill>
                <a:effectLst/>
                <a:latin typeface="Söhne"/>
              </a:rPr>
            </a:br>
            <a:endParaRPr lang="en-US" b="0" i="0" dirty="0">
              <a:solidFill>
                <a:srgbClr val="92D050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4791-0A0D-36C2-8BE4-BAFD38BB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641957"/>
            <a:ext cx="8455320" cy="190464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Initiate the Jenkins Pipeline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Create the build using maven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Begin testing for the deployed code via GitHub and SonarQube integration.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67A4A-96D4-2A37-354D-C00A8D0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D84080-2CDA-9F43-064B-A302C5F8A19B}"/>
                  </a:ext>
                </a:extLst>
              </p14:cNvPr>
              <p14:cNvContentPartPr/>
              <p14:nvPr/>
            </p14:nvContentPartPr>
            <p14:xfrm>
              <a:off x="5560920" y="35363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D84080-2CDA-9F43-064B-A302C5F8A1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6600" y="353207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8FE41EF-DF89-67C9-2D78-FB1DAA48E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" b="26862"/>
          <a:stretch/>
        </p:blipFill>
        <p:spPr>
          <a:xfrm>
            <a:off x="533400" y="2478473"/>
            <a:ext cx="10607966" cy="419136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0AECF69-64B1-A6E7-9ABD-C3F810C4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138404"/>
            <a:ext cx="6881553" cy="257176"/>
          </a:xfrm>
        </p:spPr>
        <p:txBody>
          <a:bodyPr/>
          <a:lstStyle/>
          <a:p>
            <a:r>
              <a:rPr lang="en-US" sz="2400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103898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3" y="191717"/>
            <a:ext cx="9144000" cy="60960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Testing Phase</a:t>
            </a:r>
            <a:endParaRPr lang="en-US" b="0" i="0" dirty="0">
              <a:solidFill>
                <a:srgbClr val="92D050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4791-0A0D-36C2-8BE4-BAFD38BB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801317"/>
            <a:ext cx="9220200" cy="1828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After a successful build: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Obtain test results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Identify bugs and other relevant data to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ali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gn with organization integrity.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8BECC-04A4-C998-2E16-AFBF41C6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11</a:t>
            </a:fld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B4297-7434-0C9B-4638-CDDBC07D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77"/>
          <a:stretch/>
        </p:blipFill>
        <p:spPr>
          <a:xfrm>
            <a:off x="304800" y="2669434"/>
            <a:ext cx="4114800" cy="3821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2BEB1-1F4B-367D-8A06-27F0917E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2662695"/>
            <a:ext cx="5181600" cy="3828594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4E220C-226C-5993-69D4-2821690D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138404"/>
            <a:ext cx="6881553" cy="257176"/>
          </a:xfrm>
        </p:spPr>
        <p:txBody>
          <a:bodyPr/>
          <a:lstStyle/>
          <a:p>
            <a:r>
              <a:rPr lang="en-US" sz="2400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198559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B5E0-0339-4A43-27F3-13674806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AC62-33B4-72CC-6CB1-1014194E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Through CI/CD pipelines we achieved code quality with out manual intervention.</a:t>
            </a:r>
          </a:p>
          <a:p>
            <a:r>
              <a:rPr lang="en-US" sz="2800" dirty="0">
                <a:solidFill>
                  <a:schemeClr val="tx1"/>
                </a:solidFill>
                <a:latin typeface="Söhne"/>
              </a:rPr>
              <a:t>Enabling a seamless DevOps pipeline not only enhances software quality but also accelerates deployment, fostering a culture of continuous improvement and efficiency in the software development lifecycle.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9C7A3-91D7-8D57-FAAF-C9D227EA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12</a:t>
            </a:fld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D52A011-92BE-A4D1-00BC-AE644D04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200024"/>
            <a:ext cx="6881553" cy="257176"/>
          </a:xfrm>
        </p:spPr>
        <p:txBody>
          <a:bodyPr/>
          <a:lstStyle/>
          <a:p>
            <a:r>
              <a:rPr lang="en-US" sz="2400" b="1" dirty="0"/>
              <a:t>GK</a:t>
            </a:r>
          </a:p>
        </p:txBody>
      </p:sp>
    </p:spTree>
    <p:extLst>
      <p:ext uri="{BB962C8B-B14F-4D97-AF65-F5344CB8AC3E}">
        <p14:creationId xmlns:p14="http://schemas.microsoft.com/office/powerpoint/2010/main" val="142701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AC62-33B4-72CC-6CB1-1014194E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1"/>
                </a:solidFill>
              </a:rPr>
              <a:t>Thank you </a:t>
            </a:r>
            <a:r>
              <a:rPr lang="en-US" sz="48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753D6-400E-DAB5-9B5F-20755FA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7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C90AB0-0187-225C-73F0-55645A8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676400"/>
          </a:xfrm>
        </p:spPr>
        <p:txBody>
          <a:bodyPr>
            <a:normAutofit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39CA90-7CD3-DCD3-B000-AE5CEA9C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/>
              <a:t>In Today’s Dynamic software landscape, where rapid innovation and customer satisfaction reign supreme, traditional manual testing methods often fall short in ensuring high-quality software delivery. These time-consuming and error-prone approaches can lead to delays, undetected bugs, and a compromised user experience. To overcome these challenges, DevOps Automation emerges as a game-changer, streamlining the software quality assurance process and propelling businesses towards success.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D3CE-F412-025D-2714-4984146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3039C-DC22-11C5-8BDB-E171A242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430763"/>
            <a:ext cx="6881553" cy="257176"/>
          </a:xfrm>
        </p:spPr>
        <p:txBody>
          <a:bodyPr/>
          <a:lstStyle/>
          <a:p>
            <a:r>
              <a:rPr lang="en-US" sz="2400" b="1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21573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E60-0F45-D1C9-05EC-DE76E2C6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N" dirty="0"/>
              <a:t>Leveraging Jenkins and SonarQube: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9E46-775C-CD10-FC90-1B23FDFA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EA85C7-D48F-D8F5-95B7-EC7A0362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Jenkins, a continuous integration (CI) tool, automates the testing process, triggering tests as code is pushed to GitHub.</a:t>
            </a:r>
          </a:p>
          <a:p>
            <a:endParaRPr lang="en-US" b="0" i="0" dirty="0">
              <a:effectLst/>
              <a:latin typeface="Google Sans"/>
            </a:endParaRPr>
          </a:p>
          <a:p>
            <a:r>
              <a:rPr lang="en-US" dirty="0"/>
              <a:t>SonarQube, a code quality management tool, analyzes code for bugs and defects.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81139-B27F-EFA4-B86D-8428F972A65D}"/>
              </a:ext>
            </a:extLst>
          </p:cNvPr>
          <p:cNvSpPr/>
          <p:nvPr/>
        </p:nvSpPr>
        <p:spPr>
          <a:xfrm>
            <a:off x="2074506" y="4154844"/>
            <a:ext cx="7772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oogle Sans"/>
              </a:rPr>
              <a:t>Code → SonarQube Scanner → Analysis → Issue Detection → Issue Reporting →           Developer Review → Code Improvement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13420EE-94DC-1978-41C8-6E9A69F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430763"/>
            <a:ext cx="6881553" cy="257176"/>
          </a:xfrm>
        </p:spPr>
        <p:txBody>
          <a:bodyPr/>
          <a:lstStyle/>
          <a:p>
            <a:r>
              <a:rPr lang="en-US" sz="2400" b="1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38710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9220200" cy="762000"/>
          </a:xfrm>
        </p:spPr>
        <p:txBody>
          <a:bodyPr/>
          <a:lstStyle/>
          <a:p>
            <a:r>
              <a:rPr lang="en-US" dirty="0"/>
              <a:t>Objectives and Vision: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03D7E-920B-55E8-9B45-CF9D9B2E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982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Streamlining software development through end-to-end DevOps automation, integrating tools, provisioning infrastructure, and fostering a culture of continuous improvement for efficient and quality-driven deployment.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Automate </a:t>
            </a:r>
            <a:r>
              <a:rPr lang="en-US" sz="2800" dirty="0">
                <a:solidFill>
                  <a:schemeClr val="accent2"/>
                </a:solidFill>
                <a:sym typeface="Wingdings" panose="05000000000000000000" pitchFamily="2" charset="2"/>
              </a:rPr>
              <a:t> Integrate Tools  Provision Infrastructure  Build CI/CD Pipelines  Achieve Code quality</a:t>
            </a:r>
            <a:endParaRPr lang="en-US" sz="28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1800"/>
              </a:spcBef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sz="2000" dirty="0"/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1CCE-7974-A242-D98A-28BAC65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2000" smtClean="0"/>
              <a:t>4</a:t>
            </a:fld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9ECA4-481B-B905-98D9-44D03B9AB23E}"/>
              </a:ext>
            </a:extLst>
          </p:cNvPr>
          <p:cNvGrpSpPr/>
          <p:nvPr/>
        </p:nvGrpSpPr>
        <p:grpSpPr>
          <a:xfrm>
            <a:off x="533400" y="3733800"/>
            <a:ext cx="10432729" cy="1539016"/>
            <a:chOff x="963374" y="2700193"/>
            <a:chExt cx="10432729" cy="1539016"/>
          </a:xfrm>
        </p:grpSpPr>
        <p:pic>
          <p:nvPicPr>
            <p:cNvPr id="6" name="Picture 5" descr="A black and white logo&#10;&#10;Description automatically generated">
              <a:extLst>
                <a:ext uri="{FF2B5EF4-FFF2-40B4-BE49-F238E27FC236}">
                  <a16:creationId xmlns:a16="http://schemas.microsoft.com/office/drawing/2014/main" id="{A57E3BF6-A116-83CD-BDD7-418ECFCDE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6"/>
            <a:stretch/>
          </p:blipFill>
          <p:spPr>
            <a:xfrm>
              <a:off x="963374" y="2724734"/>
              <a:ext cx="1457325" cy="1514475"/>
            </a:xfrm>
            <a:prstGeom prst="rect">
              <a:avLst/>
            </a:prstGeom>
          </p:spPr>
        </p:pic>
        <p:pic>
          <p:nvPicPr>
            <p:cNvPr id="7" name="Picture 6" descr="A cartoon of a person in a suit&#10;&#10;Description automatically generated">
              <a:extLst>
                <a:ext uri="{FF2B5EF4-FFF2-40B4-BE49-F238E27FC236}">
                  <a16:creationId xmlns:a16="http://schemas.microsoft.com/office/drawing/2014/main" id="{1A518B57-C431-5FDC-F1BE-3EA030E2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61" y="2743200"/>
              <a:ext cx="1457325" cy="1371600"/>
            </a:xfrm>
            <a:prstGeom prst="rect">
              <a:avLst/>
            </a:prstGeom>
          </p:spPr>
        </p:pic>
        <p:pic>
          <p:nvPicPr>
            <p:cNvPr id="8" name="Picture 7" descr="A logo with a feather&#10;&#10;Description automatically generated">
              <a:extLst>
                <a:ext uri="{FF2B5EF4-FFF2-40B4-BE49-F238E27FC236}">
                  <a16:creationId xmlns:a16="http://schemas.microsoft.com/office/drawing/2014/main" id="{24399FC0-A03B-BCC5-D0C3-6E8C27C66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348" y="2700193"/>
              <a:ext cx="1442065" cy="1442065"/>
            </a:xfrm>
            <a:prstGeom prst="rect">
              <a:avLst/>
            </a:prstGeom>
          </p:spPr>
        </p:pic>
        <p:pic>
          <p:nvPicPr>
            <p:cNvPr id="9" name="Picture 8" descr="A black and white logo&#10;&#10;Description automatically generated">
              <a:extLst>
                <a:ext uri="{FF2B5EF4-FFF2-40B4-BE49-F238E27FC236}">
                  <a16:creationId xmlns:a16="http://schemas.microsoft.com/office/drawing/2014/main" id="{13275182-59BA-5B25-DE76-C6C94E8A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3080706"/>
              <a:ext cx="2785503" cy="681037"/>
            </a:xfrm>
            <a:prstGeom prst="rect">
              <a:avLst/>
            </a:prstGeom>
          </p:spPr>
        </p:pic>
      </p:grp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D5E62F7-B5B7-14D5-7C64-9951854E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256592"/>
            <a:ext cx="6881553" cy="257176"/>
          </a:xfrm>
        </p:spPr>
        <p:txBody>
          <a:bodyPr/>
          <a:lstStyle/>
          <a:p>
            <a:r>
              <a:rPr lang="en-US" sz="2400" b="1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365608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D528-1010-0FB0-4067-EF46A07B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535E-27C6-81B8-F741-A42B051E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1F0B3-F575-56C6-F8DA-EB66C35EE503}"/>
              </a:ext>
            </a:extLst>
          </p:cNvPr>
          <p:cNvSpPr/>
          <p:nvPr/>
        </p:nvSpPr>
        <p:spPr>
          <a:xfrm>
            <a:off x="1219200" y="32004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Push code in 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D1549-F1AE-4AD2-1166-57115A89D99B}"/>
              </a:ext>
            </a:extLst>
          </p:cNvPr>
          <p:cNvSpPr/>
          <p:nvPr/>
        </p:nvSpPr>
        <p:spPr>
          <a:xfrm>
            <a:off x="3429000" y="31623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new project in SonarQube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DD6B7-CAFD-578B-7C7A-A9ADA4E6C2BF}"/>
              </a:ext>
            </a:extLst>
          </p:cNvPr>
          <p:cNvSpPr/>
          <p:nvPr/>
        </p:nvSpPr>
        <p:spPr>
          <a:xfrm>
            <a:off x="59436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the new build using Maven in Jenkins to run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CB06D-EC03-EB97-B4BF-AAC1ADE08AC3}"/>
              </a:ext>
            </a:extLst>
          </p:cNvPr>
          <p:cNvSpPr/>
          <p:nvPr/>
        </p:nvSpPr>
        <p:spPr>
          <a:xfrm>
            <a:off x="8839200" y="3187959"/>
            <a:ext cx="15240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Analyze the results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D20764-38DC-6E53-5359-6E41CB446236}"/>
                  </a:ext>
                </a:extLst>
              </p14:cNvPr>
              <p14:cNvContentPartPr/>
              <p14:nvPr/>
            </p14:nvContentPartPr>
            <p14:xfrm>
              <a:off x="624960" y="249095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D20764-38DC-6E53-5359-6E41CB446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40" y="248663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D815D19E-DCA6-FE56-0478-08F27E0B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256592"/>
            <a:ext cx="6881553" cy="257176"/>
          </a:xfrm>
        </p:spPr>
        <p:txBody>
          <a:bodyPr/>
          <a:lstStyle/>
          <a:p>
            <a:r>
              <a:rPr lang="en-US" sz="2400" b="1" dirty="0"/>
              <a:t>GK</a:t>
            </a:r>
          </a:p>
        </p:txBody>
      </p:sp>
    </p:spTree>
    <p:extLst>
      <p:ext uri="{BB962C8B-B14F-4D97-AF65-F5344CB8AC3E}">
        <p14:creationId xmlns:p14="http://schemas.microsoft.com/office/powerpoint/2010/main" val="82154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457200"/>
            <a:ext cx="10363200" cy="1143000"/>
          </a:xfrm>
        </p:spPr>
        <p:txBody>
          <a:bodyPr anchor="b">
            <a:normAutofit/>
          </a:bodyPr>
          <a:lstStyle/>
          <a:p>
            <a:r>
              <a:rPr dirty="0"/>
              <a:t>Conten</a:t>
            </a:r>
            <a:r>
              <a:rPr lang="en-US" dirty="0"/>
              <a:t>t:</a:t>
            </a:r>
            <a:endParaRPr dirty="0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30F50F31-32A1-43CE-5B4C-098D1D54F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70615"/>
              </p:ext>
            </p:extLst>
          </p:nvPr>
        </p:nvGraphicFramePr>
        <p:xfrm>
          <a:off x="152400" y="1676400"/>
          <a:ext cx="1173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3C9B0-DC04-25BC-4A59-263B7610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05551"/>
            <a:ext cx="838200" cy="257176"/>
          </a:xfrm>
        </p:spPr>
        <p:txBody>
          <a:bodyPr/>
          <a:lstStyle/>
          <a:p>
            <a:fld id="{E31375A4-56A4-47D6-9801-1991572033F7}" type="slidenum">
              <a:rPr lang="en-US" sz="1800" smtClean="0"/>
              <a:t>6</a:t>
            </a:fld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AD8DCC-6E9D-ECA3-72F2-817B275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256592"/>
            <a:ext cx="6881553" cy="257176"/>
          </a:xfrm>
        </p:spPr>
        <p:txBody>
          <a:bodyPr/>
          <a:lstStyle/>
          <a:p>
            <a:r>
              <a:rPr lang="en-US" sz="2400" b="1" dirty="0"/>
              <a:t>GK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0363200" cy="11430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GitHub Repository Setup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494BE-4AF0-D256-FBD9-D19D0571646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04800" y="2430909"/>
            <a:ext cx="905365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Provision GitHub repository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pom.xml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Newly developed code for the application to be tested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E68C8A-5DFA-7027-B60B-A0DFF8DD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7</a:t>
            </a:fld>
            <a:endParaRPr lang="en-US" sz="1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519DB2-7831-22B0-9F9F-43B2DFDA9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4200" y="248284"/>
            <a:ext cx="4953000" cy="5851264"/>
          </a:xfr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F0CA62A1-C561-BD86-2305-845DA3F3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256592"/>
            <a:ext cx="6881553" cy="257176"/>
          </a:xfrm>
        </p:spPr>
        <p:txBody>
          <a:bodyPr/>
          <a:lstStyle/>
          <a:p>
            <a:r>
              <a:rPr lang="en-US" sz="2400" b="1" dirty="0"/>
              <a:t>GK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376" y="5119396"/>
            <a:ext cx="5181599" cy="1600200"/>
          </a:xfrm>
        </p:spPr>
        <p:txBody>
          <a:bodyPr anchor="b"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en-US" sz="3100" b="1" i="0" dirty="0">
                <a:effectLst/>
              </a:rPr>
              <a:t>Jenkins Configuration</a:t>
            </a:r>
            <a:br>
              <a:rPr lang="en-US" sz="3100" b="1" i="0" dirty="0"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Configure Jenkins with:</a:t>
            </a:r>
            <a:br>
              <a:rPr lang="en-US" sz="1400" b="0" i="0" dirty="0">
                <a:solidFill>
                  <a:schemeClr val="tx1"/>
                </a:solidFill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 </a:t>
            </a:r>
            <a:br>
              <a:rPr lang="en-US" sz="1400" b="0" i="0" dirty="0">
                <a:solidFill>
                  <a:schemeClr val="tx1"/>
                </a:solidFill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JDK</a:t>
            </a:r>
            <a:br>
              <a:rPr lang="en-US" sz="1400" b="0" i="0" dirty="0">
                <a:solidFill>
                  <a:schemeClr val="tx1"/>
                </a:solidFill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Maven</a:t>
            </a:r>
            <a:br>
              <a:rPr lang="en-US" sz="1400" b="0" i="0" dirty="0">
                <a:solidFill>
                  <a:schemeClr val="tx1"/>
                </a:solidFill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Git</a:t>
            </a:r>
            <a:br>
              <a:rPr lang="en-US" sz="1400" b="0" i="0" dirty="0">
                <a:solidFill>
                  <a:schemeClr val="tx1"/>
                </a:solidFill>
                <a:effectLst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</a:rPr>
              <a:t>SonarQube requirements</a:t>
            </a:r>
            <a:br>
              <a:rPr lang="en-US" sz="1400" b="0" i="0" dirty="0">
                <a:effectLst/>
              </a:rPr>
            </a:br>
            <a:endParaRPr lang="en-US" sz="3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339CC-3E98-0169-4776-4391BD3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11099800" cy="43434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C21E-7E4C-A2F3-5F87-1C241812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en-US" sz="14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40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1A95B65-BC89-3471-367A-D12D1871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138404"/>
            <a:ext cx="6881553" cy="257176"/>
          </a:xfrm>
        </p:spPr>
        <p:txBody>
          <a:bodyPr/>
          <a:lstStyle/>
          <a:p>
            <a:r>
              <a:rPr lang="en-US" sz="2400" b="1" dirty="0"/>
              <a:t>GK</a:t>
            </a:r>
          </a:p>
        </p:txBody>
      </p:sp>
    </p:spTree>
    <p:extLst>
      <p:ext uri="{BB962C8B-B14F-4D97-AF65-F5344CB8AC3E}">
        <p14:creationId xmlns:p14="http://schemas.microsoft.com/office/powerpoint/2010/main" val="214866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61" y="457200"/>
            <a:ext cx="9144000" cy="54561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SonarQube Project Setup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4791-0A0D-36C2-8BE4-BAFD38BB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60" y="1066800"/>
            <a:ext cx="9125339" cy="914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Create a SonarQube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Generate a secret text for secure communication with the Jenkins server.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A00C-CA16-1D1D-8A0C-FB74AA00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9B267-C977-D348-F0E6-8BA580F3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68516"/>
            <a:ext cx="10610867" cy="4103683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FD662451-0001-C695-12C8-85EC495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138404"/>
            <a:ext cx="6881553" cy="257176"/>
          </a:xfrm>
        </p:spPr>
        <p:txBody>
          <a:bodyPr/>
          <a:lstStyle/>
          <a:p>
            <a:r>
              <a:rPr lang="en-US" sz="2400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1177</TotalTime>
  <Words>517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Candara</vt:lpstr>
      <vt:lpstr>Consolas</vt:lpstr>
      <vt:lpstr>Google Sans</vt:lpstr>
      <vt:lpstr>Söhne</vt:lpstr>
      <vt:lpstr>Tech Computer 16x9</vt:lpstr>
      <vt:lpstr>Streamlining Software quality with DevOps Automation</vt:lpstr>
      <vt:lpstr>INTRODUCTION:</vt:lpstr>
      <vt:lpstr>Leveraging Jenkins and SonarQube:</vt:lpstr>
      <vt:lpstr>Objectives and Vision:</vt:lpstr>
      <vt:lpstr>Project Flow</vt:lpstr>
      <vt:lpstr>Content:</vt:lpstr>
      <vt:lpstr>GitHub Repository Setup</vt:lpstr>
      <vt:lpstr>Jenkins Configuration Configure Jenkins with:   JDK Maven Git SonarQube requirements </vt:lpstr>
      <vt:lpstr>SonarQube Project Setup</vt:lpstr>
      <vt:lpstr>Jenkins Pipeline Setup </vt:lpstr>
      <vt:lpstr>Testing Phase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Software quality with DevOps Automation</dc:title>
  <dc:creator>Guruteja Kanderi</dc:creator>
  <cp:lastModifiedBy>Guruteja Kanderi</cp:lastModifiedBy>
  <cp:revision>16</cp:revision>
  <dcterms:created xsi:type="dcterms:W3CDTF">2023-12-01T17:49:53Z</dcterms:created>
  <dcterms:modified xsi:type="dcterms:W3CDTF">2023-12-03T02:00:37Z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