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3" r:id="rId8"/>
    <p:sldId id="264" r:id="rId9"/>
    <p:sldId id="265" r:id="rId10"/>
    <p:sldId id="266" r:id="rId11"/>
    <p:sldId id="275" r:id="rId12"/>
    <p:sldId id="267" r:id="rId13"/>
    <p:sldId id="268" r:id="rId14"/>
    <p:sldId id="269" r:id="rId15"/>
    <p:sldId id="270" r:id="rId16"/>
    <p:sldId id="271" r:id="rId17"/>
    <p:sldId id="272" r:id="rId18"/>
    <p:sldId id="273" r:id="rId19"/>
    <p:sldId id="274" r:id="rId20"/>
    <p:sldId id="276" r:id="rId21"/>
    <p:sldId id="277" r:id="rId22"/>
    <p:sldId id="278" r:id="rId23"/>
    <p:sldId id="282" r:id="rId24"/>
    <p:sldId id="281" r:id="rId25"/>
    <p:sldId id="283" r:id="rId26"/>
    <p:sldId id="284"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A7BF5A-F471-471C-ACF5-62ED6BC2371E}" v="7" dt="2024-04-24T01:40:17.7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4/22/2024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15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4/22/2024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521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4/22/2024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477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314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4/22/2024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882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55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8217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4/22/2024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307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4/22/2024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751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9214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5101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4/22/2024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706632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gital financial graph">
            <a:extLst>
              <a:ext uri="{FF2B5EF4-FFF2-40B4-BE49-F238E27FC236}">
                <a16:creationId xmlns:a16="http://schemas.microsoft.com/office/drawing/2014/main" id="{F34F0A07-3367-D65A-72E8-7F9493DD464A}"/>
              </a:ext>
            </a:extLst>
          </p:cNvPr>
          <p:cNvPicPr>
            <a:picLocks noChangeAspect="1"/>
          </p:cNvPicPr>
          <p:nvPr/>
        </p:nvPicPr>
        <p:blipFill rotWithShape="1">
          <a:blip r:embed="rId2"/>
          <a:srcRect/>
          <a:stretch/>
        </p:blipFill>
        <p:spPr>
          <a:xfrm>
            <a:off x="20" y="10"/>
            <a:ext cx="12191981" cy="6857990"/>
          </a:xfrm>
          <a:prstGeom prst="rect">
            <a:avLst/>
          </a:prstGeom>
        </p:spPr>
      </p:pic>
      <p:sp>
        <p:nvSpPr>
          <p:cNvPr id="35" name="Rectangle 3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EFB391-9B28-8A6D-012F-5D1814C5B925}"/>
              </a:ext>
            </a:extLst>
          </p:cNvPr>
          <p:cNvSpPr>
            <a:spLocks noGrp="1"/>
          </p:cNvSpPr>
          <p:nvPr>
            <p:ph type="ctrTitle"/>
          </p:nvPr>
        </p:nvSpPr>
        <p:spPr>
          <a:xfrm>
            <a:off x="158746" y="338984"/>
            <a:ext cx="12033254" cy="2387600"/>
          </a:xfrm>
        </p:spPr>
        <p:txBody>
          <a:bodyPr>
            <a:normAutofit/>
          </a:bodyPr>
          <a:lstStyle/>
          <a:p>
            <a:pPr>
              <a:lnSpc>
                <a:spcPct val="100000"/>
              </a:lnSpc>
            </a:pPr>
            <a:r>
              <a:rPr lang="en-US" sz="4000" dirty="0">
                <a:solidFill>
                  <a:schemeClr val="bg1"/>
                </a:solidFill>
              </a:rPr>
              <a:t>Predicting World Happiness for year 2023 using Data Analysis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2FC496E-A09E-240B-6301-030ACF9AF6A3}"/>
              </a:ext>
            </a:extLst>
          </p:cNvPr>
          <p:cNvSpPr>
            <a:spLocks noGrp="1"/>
          </p:cNvSpPr>
          <p:nvPr>
            <p:ph type="subTitle" idx="1"/>
          </p:nvPr>
        </p:nvSpPr>
        <p:spPr>
          <a:xfrm>
            <a:off x="245806" y="2726585"/>
            <a:ext cx="9237309" cy="3491336"/>
          </a:xfrm>
        </p:spPr>
        <p:txBody>
          <a:bodyPr anchor="ctr">
            <a:normAutofit/>
          </a:bodyPr>
          <a:lstStyle/>
          <a:p>
            <a:r>
              <a:rPr lang="en-US" sz="2400" dirty="0">
                <a:solidFill>
                  <a:srgbClr val="FFFF00"/>
                </a:solidFill>
              </a:rPr>
              <a:t>GURUTEJA KANDERI</a:t>
            </a:r>
          </a:p>
          <a:p>
            <a:r>
              <a:rPr lang="en-US" sz="2400" dirty="0">
                <a:solidFill>
                  <a:srgbClr val="FFFF00"/>
                </a:solidFill>
              </a:rPr>
              <a:t>ALPHY BENNY</a:t>
            </a:r>
          </a:p>
          <a:p>
            <a:r>
              <a:rPr lang="en-US" sz="2400" dirty="0">
                <a:solidFill>
                  <a:srgbClr val="FFFF00"/>
                </a:solidFill>
              </a:rPr>
              <a:t>CHANDINI NALAMALAPU</a:t>
            </a:r>
          </a:p>
          <a:p>
            <a:pPr>
              <a:lnSpc>
                <a:spcPct val="100000"/>
              </a:lnSpc>
            </a:pPr>
            <a:endParaRPr lang="en-US" sz="2400" dirty="0">
              <a:solidFill>
                <a:srgbClr val="FFFF00"/>
              </a:solidFill>
            </a:endParaRPr>
          </a:p>
        </p:txBody>
      </p:sp>
    </p:spTree>
    <p:extLst>
      <p:ext uri="{BB962C8B-B14F-4D97-AF65-F5344CB8AC3E}">
        <p14:creationId xmlns:p14="http://schemas.microsoft.com/office/powerpoint/2010/main" val="208938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BE7B-95AD-124E-569C-6211D2CB1707}"/>
              </a:ext>
            </a:extLst>
          </p:cNvPr>
          <p:cNvSpPr>
            <a:spLocks noGrp="1"/>
          </p:cNvSpPr>
          <p:nvPr>
            <p:ph type="title"/>
          </p:nvPr>
        </p:nvSpPr>
        <p:spPr/>
        <p:txBody>
          <a:bodyPr>
            <a:normAutofit fontScale="90000"/>
          </a:bodyPr>
          <a:lstStyle/>
          <a:p>
            <a:r>
              <a:rPr lang="en-US" dirty="0"/>
              <a:t>Combine Regions to reduce number of categories</a:t>
            </a:r>
          </a:p>
        </p:txBody>
      </p:sp>
      <p:pic>
        <p:nvPicPr>
          <p:cNvPr id="7" name="Picture 6">
            <a:extLst>
              <a:ext uri="{FF2B5EF4-FFF2-40B4-BE49-F238E27FC236}">
                <a16:creationId xmlns:a16="http://schemas.microsoft.com/office/drawing/2014/main" id="{551CA907-A14F-D220-5294-04B53E3B4BF4}"/>
              </a:ext>
            </a:extLst>
          </p:cNvPr>
          <p:cNvPicPr>
            <a:picLocks noChangeAspect="1"/>
          </p:cNvPicPr>
          <p:nvPr/>
        </p:nvPicPr>
        <p:blipFill>
          <a:blip r:embed="rId2"/>
          <a:stretch>
            <a:fillRect/>
          </a:stretch>
        </p:blipFill>
        <p:spPr>
          <a:xfrm>
            <a:off x="1406013" y="3722929"/>
            <a:ext cx="8080504" cy="2369900"/>
          </a:xfrm>
          <a:prstGeom prst="rect">
            <a:avLst/>
          </a:prstGeom>
        </p:spPr>
      </p:pic>
      <p:sp>
        <p:nvSpPr>
          <p:cNvPr id="11" name="Content Placeholder 10">
            <a:extLst>
              <a:ext uri="{FF2B5EF4-FFF2-40B4-BE49-F238E27FC236}">
                <a16:creationId xmlns:a16="http://schemas.microsoft.com/office/drawing/2014/main" id="{57CB39ED-359E-129F-DCDB-CC89D9E1A5EC}"/>
              </a:ext>
            </a:extLst>
          </p:cNvPr>
          <p:cNvSpPr>
            <a:spLocks noGrp="1"/>
          </p:cNvSpPr>
          <p:nvPr>
            <p:ph idx="1"/>
          </p:nvPr>
        </p:nvSpPr>
        <p:spPr>
          <a:xfrm>
            <a:off x="698091" y="2111772"/>
            <a:ext cx="10261141" cy="1317228"/>
          </a:xfrm>
        </p:spPr>
        <p:txBody>
          <a:bodyPr>
            <a:normAutofit fontScale="92500" lnSpcReduction="20000"/>
          </a:bodyPr>
          <a:lstStyle/>
          <a:p>
            <a:r>
              <a:rPr lang="en-US" b="0" i="0" dirty="0">
                <a:solidFill>
                  <a:srgbClr val="0D0D0D"/>
                </a:solidFill>
                <a:effectLst/>
                <a:highlight>
                  <a:srgbClr val="FFFFFF"/>
                </a:highlight>
                <a:latin typeface="Söhne"/>
              </a:rPr>
              <a:t>We're simplifying the categorical variable "Region" by combining similar regions into broader categories. This reduction helps streamline our analysis by grouping regions with similar characteristics, enabling clearer insights into regional patterns and their relationships with other variables.</a:t>
            </a:r>
            <a:endParaRPr lang="en-US" dirty="0"/>
          </a:p>
        </p:txBody>
      </p:sp>
    </p:spTree>
    <p:extLst>
      <p:ext uri="{BB962C8B-B14F-4D97-AF65-F5344CB8AC3E}">
        <p14:creationId xmlns:p14="http://schemas.microsoft.com/office/powerpoint/2010/main" val="157526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D6F9-248D-162D-D9F5-621DB9F9ABFE}"/>
              </a:ext>
            </a:extLst>
          </p:cNvPr>
          <p:cNvSpPr>
            <a:spLocks noGrp="1"/>
          </p:cNvSpPr>
          <p:nvPr>
            <p:ph type="title"/>
          </p:nvPr>
        </p:nvSpPr>
        <p:spPr/>
        <p:txBody>
          <a:bodyPr/>
          <a:lstStyle/>
          <a:p>
            <a:r>
              <a:rPr lang="en-US" dirty="0"/>
              <a:t>Region by Generosity</a:t>
            </a:r>
          </a:p>
        </p:txBody>
      </p:sp>
      <p:pic>
        <p:nvPicPr>
          <p:cNvPr id="5" name="Content Placeholder 4">
            <a:extLst>
              <a:ext uri="{FF2B5EF4-FFF2-40B4-BE49-F238E27FC236}">
                <a16:creationId xmlns:a16="http://schemas.microsoft.com/office/drawing/2014/main" id="{CDF362D4-3BB0-5C94-3537-4F21722FF749}"/>
              </a:ext>
            </a:extLst>
          </p:cNvPr>
          <p:cNvPicPr>
            <a:picLocks noGrp="1" noChangeAspect="1"/>
          </p:cNvPicPr>
          <p:nvPr>
            <p:ph idx="1"/>
          </p:nvPr>
        </p:nvPicPr>
        <p:blipFill>
          <a:blip r:embed="rId2"/>
          <a:stretch>
            <a:fillRect/>
          </a:stretch>
        </p:blipFill>
        <p:spPr>
          <a:xfrm>
            <a:off x="1759974" y="1728216"/>
            <a:ext cx="7148052" cy="4211555"/>
          </a:xfrm>
        </p:spPr>
      </p:pic>
      <p:sp>
        <p:nvSpPr>
          <p:cNvPr id="7" name="TextBox 6">
            <a:extLst>
              <a:ext uri="{FF2B5EF4-FFF2-40B4-BE49-F238E27FC236}">
                <a16:creationId xmlns:a16="http://schemas.microsoft.com/office/drawing/2014/main" id="{6E61BB17-FA35-DCED-9F8E-A1C0C261544F}"/>
              </a:ext>
            </a:extLst>
          </p:cNvPr>
          <p:cNvSpPr txBox="1"/>
          <p:nvPr/>
        </p:nvSpPr>
        <p:spPr>
          <a:xfrm>
            <a:off x="1460090" y="5939771"/>
            <a:ext cx="8770374" cy="646331"/>
          </a:xfrm>
          <a:prstGeom prst="rect">
            <a:avLst/>
          </a:prstGeom>
          <a:noFill/>
        </p:spPr>
        <p:txBody>
          <a:bodyPr wrap="square">
            <a:spAutoFit/>
          </a:bodyPr>
          <a:lstStyle/>
          <a:p>
            <a:r>
              <a:rPr lang="en-US" dirty="0"/>
              <a:t>This plot suggests that generosity varies significantly across regions and may be related to regional differences in happiness scores.</a:t>
            </a:r>
          </a:p>
        </p:txBody>
      </p:sp>
    </p:spTree>
    <p:extLst>
      <p:ext uri="{BB962C8B-B14F-4D97-AF65-F5344CB8AC3E}">
        <p14:creationId xmlns:p14="http://schemas.microsoft.com/office/powerpoint/2010/main" val="4262365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6509-3B9B-E286-79FA-B080048E4AEE}"/>
              </a:ext>
            </a:extLst>
          </p:cNvPr>
          <p:cNvSpPr>
            <a:spLocks noGrp="1"/>
          </p:cNvSpPr>
          <p:nvPr>
            <p:ph type="title"/>
          </p:nvPr>
        </p:nvSpPr>
        <p:spPr/>
        <p:txBody>
          <a:bodyPr/>
          <a:lstStyle/>
          <a:p>
            <a:r>
              <a:rPr lang="en-US" dirty="0"/>
              <a:t>Hypothesis test</a:t>
            </a:r>
          </a:p>
        </p:txBody>
      </p:sp>
      <p:sp>
        <p:nvSpPr>
          <p:cNvPr id="3" name="Content Placeholder 2">
            <a:extLst>
              <a:ext uri="{FF2B5EF4-FFF2-40B4-BE49-F238E27FC236}">
                <a16:creationId xmlns:a16="http://schemas.microsoft.com/office/drawing/2014/main" id="{29979F04-760B-AF06-A81B-BA32468854E3}"/>
              </a:ext>
            </a:extLst>
          </p:cNvPr>
          <p:cNvSpPr>
            <a:spLocks noGrp="1"/>
          </p:cNvSpPr>
          <p:nvPr>
            <p:ph idx="1"/>
          </p:nvPr>
        </p:nvSpPr>
        <p:spPr>
          <a:xfrm>
            <a:off x="353961" y="2133600"/>
            <a:ext cx="10929735" cy="1295400"/>
          </a:xfrm>
        </p:spPr>
        <p:txBody>
          <a:bodyPr>
            <a:normAutofit/>
          </a:bodyPr>
          <a:lstStyle/>
          <a:p>
            <a:r>
              <a:rPr lang="en-US" sz="1400" dirty="0"/>
              <a:t># HYPOTHESIS TEST For one mean:# H0 : NULL Hypothesis : Average Happiness score of countries in South East Asia is 5.# H1 : Alternative Hypothesis : Average Happiness score of countries in South East Asia is not equal to 5.# μ : Mean of Happiness scores of South Asia# H0: μ = 5# H1: μ ≠ 5# Manual calculations dataset for South East Asia.</a:t>
            </a:r>
          </a:p>
        </p:txBody>
      </p:sp>
      <p:sp>
        <p:nvSpPr>
          <p:cNvPr id="6" name="TextBox 5">
            <a:extLst>
              <a:ext uri="{FF2B5EF4-FFF2-40B4-BE49-F238E27FC236}">
                <a16:creationId xmlns:a16="http://schemas.microsoft.com/office/drawing/2014/main" id="{E869382F-4748-5A28-5D86-D778C34CA9AB}"/>
              </a:ext>
            </a:extLst>
          </p:cNvPr>
          <p:cNvSpPr txBox="1"/>
          <p:nvPr/>
        </p:nvSpPr>
        <p:spPr>
          <a:xfrm>
            <a:off x="216310" y="3578942"/>
            <a:ext cx="5584722" cy="2062103"/>
          </a:xfrm>
          <a:prstGeom prst="rect">
            <a:avLst/>
          </a:prstGeom>
          <a:noFill/>
        </p:spPr>
        <p:txBody>
          <a:bodyPr wrap="square">
            <a:spAutoFit/>
          </a:bodyPr>
          <a:lstStyle/>
          <a:p>
            <a:r>
              <a:rPr lang="en-US" sz="1600" dirty="0"/>
              <a:t>Sample size is: 16 T-Statistic value is : 3.885354 </a:t>
            </a:r>
            <a:br>
              <a:rPr lang="en-US" sz="1600" dirty="0"/>
            </a:br>
            <a:r>
              <a:rPr lang="en-US" sz="1600" dirty="0"/>
              <a:t>Degree of freedom is : 15 </a:t>
            </a:r>
            <a:br>
              <a:rPr lang="en-US" sz="1600" dirty="0"/>
            </a:br>
            <a:r>
              <a:rPr lang="en-US" sz="1600" dirty="0"/>
              <a:t>p-value is : 0.001464336 </a:t>
            </a:r>
            <a:br>
              <a:rPr lang="en-US" sz="1600" dirty="0"/>
            </a:br>
            <a:r>
              <a:rPr lang="en-US" sz="1600" dirty="0"/>
              <a:t>True mean value is : 5 </a:t>
            </a:r>
            <a:br>
              <a:rPr lang="en-US" sz="1600" dirty="0"/>
            </a:br>
            <a:r>
              <a:rPr lang="en-US" sz="1600" dirty="0"/>
              <a:t>Confidence Interval is : 95 % </a:t>
            </a:r>
            <a:br>
              <a:rPr lang="en-US" sz="1600" dirty="0"/>
            </a:br>
            <a:r>
              <a:rPr lang="en-US" sz="1600" dirty="0"/>
              <a:t>Lower bound for confidence interval is : 5.26608 </a:t>
            </a:r>
            <a:br>
              <a:rPr lang="en-US" sz="1600" dirty="0"/>
            </a:br>
            <a:r>
              <a:rPr lang="en-US" sz="1600" dirty="0"/>
              <a:t>Upper bound for confidence interval is : 5.912795 </a:t>
            </a:r>
            <a:br>
              <a:rPr lang="en-US" sz="1600" dirty="0"/>
            </a:br>
            <a:r>
              <a:rPr lang="en-US" sz="1600" dirty="0"/>
              <a:t>Mean of Sample is : 5.589437</a:t>
            </a:r>
          </a:p>
        </p:txBody>
      </p:sp>
      <p:sp>
        <p:nvSpPr>
          <p:cNvPr id="9" name="TextBox 8">
            <a:extLst>
              <a:ext uri="{FF2B5EF4-FFF2-40B4-BE49-F238E27FC236}">
                <a16:creationId xmlns:a16="http://schemas.microsoft.com/office/drawing/2014/main" id="{BAD163B0-4E5F-017E-1292-89EBD61ED2EE}"/>
              </a:ext>
            </a:extLst>
          </p:cNvPr>
          <p:cNvSpPr txBox="1"/>
          <p:nvPr/>
        </p:nvSpPr>
        <p:spPr>
          <a:xfrm>
            <a:off x="5958348" y="3591598"/>
            <a:ext cx="5781368" cy="1815882"/>
          </a:xfrm>
          <a:prstGeom prst="rect">
            <a:avLst/>
          </a:prstGeom>
          <a:noFill/>
        </p:spPr>
        <p:txBody>
          <a:bodyPr wrap="square">
            <a:spAutoFit/>
          </a:bodyPr>
          <a:lstStyle/>
          <a:p>
            <a:r>
              <a:rPr lang="en-US" sz="1600" dirty="0"/>
              <a:t>One Sample t-test data:  </a:t>
            </a:r>
            <a:br>
              <a:rPr lang="en-US" sz="1600" dirty="0"/>
            </a:br>
            <a:r>
              <a:rPr lang="en-US" sz="1600" dirty="0"/>
              <a:t>Southeast_Asia_Data$</a:t>
            </a:r>
            <a:br>
              <a:rPr lang="en-US" sz="1600" dirty="0"/>
            </a:br>
            <a:r>
              <a:rPr lang="en-US" sz="1600" dirty="0"/>
              <a:t>Happiness_score t = 3.8854, df = 15, p-value = 0.001464 </a:t>
            </a:r>
            <a:br>
              <a:rPr lang="en-US" sz="1600" dirty="0"/>
            </a:br>
            <a:r>
              <a:rPr lang="en-US" sz="1600" dirty="0"/>
              <a:t>alternative hypothesis: true mean is not equal to 5 </a:t>
            </a:r>
            <a:br>
              <a:rPr lang="en-US" sz="1600" dirty="0"/>
            </a:br>
            <a:r>
              <a:rPr lang="en-US" sz="1600" dirty="0"/>
              <a:t>95 percent confidence interval: 5.266080 5.912795 </a:t>
            </a:r>
            <a:br>
              <a:rPr lang="en-US" sz="1600" dirty="0"/>
            </a:br>
            <a:r>
              <a:rPr lang="en-US" sz="1600" dirty="0"/>
              <a:t>sample estimates: </a:t>
            </a:r>
            <a:br>
              <a:rPr lang="en-US" sz="1600" dirty="0"/>
            </a:br>
            <a:r>
              <a:rPr lang="en-US" sz="1600" dirty="0"/>
              <a:t>mean of x 5.589437</a:t>
            </a:r>
          </a:p>
        </p:txBody>
      </p:sp>
      <p:sp>
        <p:nvSpPr>
          <p:cNvPr id="11" name="TextBox 10">
            <a:extLst>
              <a:ext uri="{FF2B5EF4-FFF2-40B4-BE49-F238E27FC236}">
                <a16:creationId xmlns:a16="http://schemas.microsoft.com/office/drawing/2014/main" id="{CF02B0C8-3BE2-689A-28C2-7996C19485AC}"/>
              </a:ext>
            </a:extLst>
          </p:cNvPr>
          <p:cNvSpPr txBox="1"/>
          <p:nvPr/>
        </p:nvSpPr>
        <p:spPr>
          <a:xfrm>
            <a:off x="353961" y="5699520"/>
            <a:ext cx="11670891" cy="584775"/>
          </a:xfrm>
          <a:prstGeom prst="rect">
            <a:avLst/>
          </a:prstGeom>
          <a:noFill/>
        </p:spPr>
        <p:txBody>
          <a:bodyPr wrap="square">
            <a:spAutoFit/>
          </a:bodyPr>
          <a:lstStyle/>
          <a:p>
            <a:r>
              <a:rPr lang="en-US" sz="1600" dirty="0">
                <a:solidFill>
                  <a:srgbClr val="00B050"/>
                </a:solidFill>
              </a:rPr>
              <a:t>Here p-value is greater than 0.05 , also the mean 5.589437 is lying within the confidence interval (</a:t>
            </a:r>
            <a:r>
              <a:rPr lang="en-US" sz="1600" dirty="0"/>
              <a:t> </a:t>
            </a:r>
            <a:r>
              <a:rPr lang="en-US" sz="1600" dirty="0">
                <a:solidFill>
                  <a:srgbClr val="00B050"/>
                </a:solidFill>
              </a:rPr>
              <a:t>5.26608, 5.912795). Hence, NULL Hypothesis is accepted. We conclude that the mean happiness score of countries in South Asia is 5.</a:t>
            </a:r>
          </a:p>
        </p:txBody>
      </p:sp>
    </p:spTree>
    <p:extLst>
      <p:ext uri="{BB962C8B-B14F-4D97-AF65-F5344CB8AC3E}">
        <p14:creationId xmlns:p14="http://schemas.microsoft.com/office/powerpoint/2010/main" val="259841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88C6-B8FE-1B1E-BAFC-108B8DB745C6}"/>
              </a:ext>
            </a:extLst>
          </p:cNvPr>
          <p:cNvSpPr>
            <a:spLocks noGrp="1"/>
          </p:cNvSpPr>
          <p:nvPr>
            <p:ph type="title"/>
          </p:nvPr>
        </p:nvSpPr>
        <p:spPr/>
        <p:txBody>
          <a:bodyPr/>
          <a:lstStyle/>
          <a:p>
            <a:r>
              <a:rPr lang="en-US" dirty="0"/>
              <a:t>Hypothesis test for 2 mean</a:t>
            </a:r>
          </a:p>
        </p:txBody>
      </p:sp>
      <p:pic>
        <p:nvPicPr>
          <p:cNvPr id="5" name="Content Placeholder 4">
            <a:extLst>
              <a:ext uri="{FF2B5EF4-FFF2-40B4-BE49-F238E27FC236}">
                <a16:creationId xmlns:a16="http://schemas.microsoft.com/office/drawing/2014/main" id="{47AEEB16-5A21-53D4-8921-64E811E4C6D6}"/>
              </a:ext>
            </a:extLst>
          </p:cNvPr>
          <p:cNvPicPr>
            <a:picLocks noGrp="1" noChangeAspect="1"/>
          </p:cNvPicPr>
          <p:nvPr>
            <p:ph idx="1"/>
          </p:nvPr>
        </p:nvPicPr>
        <p:blipFill>
          <a:blip r:embed="rId2"/>
          <a:stretch>
            <a:fillRect/>
          </a:stretch>
        </p:blipFill>
        <p:spPr>
          <a:xfrm>
            <a:off x="1211538" y="2834877"/>
            <a:ext cx="3939881" cy="1486029"/>
          </a:xfrm>
        </p:spPr>
      </p:pic>
      <p:pic>
        <p:nvPicPr>
          <p:cNvPr id="7" name="Picture 6">
            <a:extLst>
              <a:ext uri="{FF2B5EF4-FFF2-40B4-BE49-F238E27FC236}">
                <a16:creationId xmlns:a16="http://schemas.microsoft.com/office/drawing/2014/main" id="{2D912BAE-B0C7-0114-94E1-54D32550CF16}"/>
              </a:ext>
            </a:extLst>
          </p:cNvPr>
          <p:cNvPicPr>
            <a:picLocks noChangeAspect="1"/>
          </p:cNvPicPr>
          <p:nvPr/>
        </p:nvPicPr>
        <p:blipFill>
          <a:blip r:embed="rId3"/>
          <a:stretch>
            <a:fillRect/>
          </a:stretch>
        </p:blipFill>
        <p:spPr>
          <a:xfrm>
            <a:off x="5312833" y="2645404"/>
            <a:ext cx="6325148" cy="2019475"/>
          </a:xfrm>
          <a:prstGeom prst="rect">
            <a:avLst/>
          </a:prstGeom>
        </p:spPr>
      </p:pic>
      <p:sp>
        <p:nvSpPr>
          <p:cNvPr id="4" name="TextBox 3">
            <a:extLst>
              <a:ext uri="{FF2B5EF4-FFF2-40B4-BE49-F238E27FC236}">
                <a16:creationId xmlns:a16="http://schemas.microsoft.com/office/drawing/2014/main" id="{DEE5B244-EF00-9651-58A8-B01F61AA6A34}"/>
              </a:ext>
            </a:extLst>
          </p:cNvPr>
          <p:cNvSpPr txBox="1"/>
          <p:nvPr/>
        </p:nvSpPr>
        <p:spPr>
          <a:xfrm>
            <a:off x="707923" y="5032876"/>
            <a:ext cx="11208774" cy="1200329"/>
          </a:xfrm>
          <a:prstGeom prst="rect">
            <a:avLst/>
          </a:prstGeom>
          <a:noFill/>
        </p:spPr>
        <p:txBody>
          <a:bodyPr wrap="square">
            <a:spAutoFit/>
          </a:bodyPr>
          <a:lstStyle/>
          <a:p>
            <a:r>
              <a:rPr lang="en-US" dirty="0"/>
              <a:t>The hypothesis test suggests that there is no significant difference in the variance of Happiness scores between Central and Eastern European countries and Western European countries (p &gt; 0.05). Therefore, we fail to reject the null hypothesis, indicating similar variability in happiness scores between the two regions.</a:t>
            </a:r>
          </a:p>
        </p:txBody>
      </p:sp>
    </p:spTree>
    <p:extLst>
      <p:ext uri="{BB962C8B-B14F-4D97-AF65-F5344CB8AC3E}">
        <p14:creationId xmlns:p14="http://schemas.microsoft.com/office/powerpoint/2010/main" val="1208613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6835-9CD1-2027-B23E-7CBF77CBBF1D}"/>
              </a:ext>
            </a:extLst>
          </p:cNvPr>
          <p:cNvSpPr>
            <a:spLocks noGrp="1"/>
          </p:cNvSpPr>
          <p:nvPr>
            <p:ph type="title"/>
          </p:nvPr>
        </p:nvSpPr>
        <p:spPr/>
        <p:txBody>
          <a:bodyPr/>
          <a:lstStyle/>
          <a:p>
            <a:r>
              <a:rPr lang="en-US" dirty="0"/>
              <a:t>Co-relation graph</a:t>
            </a:r>
          </a:p>
        </p:txBody>
      </p:sp>
      <p:pic>
        <p:nvPicPr>
          <p:cNvPr id="5" name="Content Placeholder 4">
            <a:extLst>
              <a:ext uri="{FF2B5EF4-FFF2-40B4-BE49-F238E27FC236}">
                <a16:creationId xmlns:a16="http://schemas.microsoft.com/office/drawing/2014/main" id="{43AA87F9-80B4-7FAE-0D58-170A735920DE}"/>
              </a:ext>
            </a:extLst>
          </p:cNvPr>
          <p:cNvPicPr>
            <a:picLocks noGrp="1" noChangeAspect="1"/>
          </p:cNvPicPr>
          <p:nvPr>
            <p:ph idx="1"/>
          </p:nvPr>
        </p:nvPicPr>
        <p:blipFill>
          <a:blip r:embed="rId2"/>
          <a:stretch>
            <a:fillRect/>
          </a:stretch>
        </p:blipFill>
        <p:spPr>
          <a:xfrm>
            <a:off x="7213591" y="2448591"/>
            <a:ext cx="4599723" cy="3694112"/>
          </a:xfrm>
        </p:spPr>
      </p:pic>
      <p:sp>
        <p:nvSpPr>
          <p:cNvPr id="7" name="TextBox 6">
            <a:extLst>
              <a:ext uri="{FF2B5EF4-FFF2-40B4-BE49-F238E27FC236}">
                <a16:creationId xmlns:a16="http://schemas.microsoft.com/office/drawing/2014/main" id="{EA144778-C278-6DB9-F41B-A0A20BF5B1BC}"/>
              </a:ext>
            </a:extLst>
          </p:cNvPr>
          <p:cNvSpPr txBox="1"/>
          <p:nvPr/>
        </p:nvSpPr>
        <p:spPr>
          <a:xfrm>
            <a:off x="914400" y="2653294"/>
            <a:ext cx="6096000" cy="3693319"/>
          </a:xfrm>
          <a:prstGeom prst="rect">
            <a:avLst/>
          </a:prstGeom>
          <a:noFill/>
        </p:spPr>
        <p:txBody>
          <a:bodyPr wrap="square">
            <a:spAutoFit/>
          </a:bodyPr>
          <a:lstStyle/>
          <a:p>
            <a:r>
              <a:rPr lang="en-US" dirty="0"/>
              <a:t>Thus, we observe that GDP, Social Support, Life Expectancy, Freedom and </a:t>
            </a:r>
            <a:r>
              <a:rPr lang="en-US" dirty="0" err="1"/>
              <a:t>Dystopia_residual</a:t>
            </a:r>
            <a:r>
              <a:rPr lang="en-US" dirty="0"/>
              <a:t> have positive correlation with Happiness Score. With GDP being highest. On other hand, corruption has negative correlation with Happiness Score. Thus, if a country is highly corrupt, its happiness score is less. Something interesting here is generosity of people has no major affect on Happiness Score. More accurately, it has a very slight negative effect implying that if people of a country are generous the country is slightly unhappier, score wise. </a:t>
            </a:r>
            <a:br>
              <a:rPr lang="en-US" dirty="0"/>
            </a:br>
            <a:br>
              <a:rPr lang="en-US" dirty="0"/>
            </a:br>
            <a:r>
              <a:rPr lang="en-US" dirty="0">
                <a:solidFill>
                  <a:srgbClr val="00B050"/>
                </a:solidFill>
              </a:rPr>
              <a:t>GDP is highly correlated with Happiness score.</a:t>
            </a:r>
          </a:p>
        </p:txBody>
      </p:sp>
    </p:spTree>
    <p:extLst>
      <p:ext uri="{BB962C8B-B14F-4D97-AF65-F5344CB8AC3E}">
        <p14:creationId xmlns:p14="http://schemas.microsoft.com/office/powerpoint/2010/main" val="206296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3220-3673-B606-7749-E08473E72712}"/>
              </a:ext>
            </a:extLst>
          </p:cNvPr>
          <p:cNvSpPr>
            <a:spLocks noGrp="1"/>
          </p:cNvSpPr>
          <p:nvPr>
            <p:ph type="title"/>
          </p:nvPr>
        </p:nvSpPr>
        <p:spPr/>
        <p:txBody>
          <a:bodyPr>
            <a:normAutofit fontScale="90000"/>
          </a:bodyPr>
          <a:lstStyle/>
          <a:p>
            <a:r>
              <a:rPr lang="en-US" dirty="0"/>
              <a:t>CREATING TRAINING AND TEST DATASET</a:t>
            </a:r>
          </a:p>
        </p:txBody>
      </p:sp>
      <p:sp>
        <p:nvSpPr>
          <p:cNvPr id="3" name="Content Placeholder 2">
            <a:extLst>
              <a:ext uri="{FF2B5EF4-FFF2-40B4-BE49-F238E27FC236}">
                <a16:creationId xmlns:a16="http://schemas.microsoft.com/office/drawing/2014/main" id="{3B60745F-A375-E118-31B5-259BCB144A15}"/>
              </a:ext>
            </a:extLst>
          </p:cNvPr>
          <p:cNvSpPr>
            <a:spLocks noGrp="1"/>
          </p:cNvSpPr>
          <p:nvPr>
            <p:ph idx="1"/>
          </p:nvPr>
        </p:nvSpPr>
        <p:spPr/>
        <p:txBody>
          <a:bodyPr/>
          <a:lstStyle/>
          <a:p>
            <a:r>
              <a:rPr lang="en-US" dirty="0"/>
              <a:t>Training 80 % and test dataset 20%</a:t>
            </a:r>
          </a:p>
          <a:p>
            <a:r>
              <a:rPr lang="en-US" dirty="0"/>
              <a:t>Total observations in Training data set is  115 Total observations in Testing data set is  22</a:t>
            </a:r>
          </a:p>
        </p:txBody>
      </p:sp>
    </p:spTree>
    <p:extLst>
      <p:ext uri="{BB962C8B-B14F-4D97-AF65-F5344CB8AC3E}">
        <p14:creationId xmlns:p14="http://schemas.microsoft.com/office/powerpoint/2010/main" val="162227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Rectangle 70">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B05959-5259-CF61-BF14-A19D229F0D39}"/>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3700"/>
              <a:t>CREATING LINEAR REGRESSION MODELS</a:t>
            </a:r>
          </a:p>
        </p:txBody>
      </p:sp>
      <p:sp>
        <p:nvSpPr>
          <p:cNvPr id="72" name="Rectangle 7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D706534-848F-8486-4D3C-6ADF749B8B63}"/>
              </a:ext>
            </a:extLst>
          </p:cNvPr>
          <p:cNvPicPr>
            <a:picLocks noChangeAspect="1"/>
          </p:cNvPicPr>
          <p:nvPr/>
        </p:nvPicPr>
        <p:blipFill rotWithShape="1">
          <a:blip r:embed="rId2"/>
          <a:srcRect r="7850" b="-3"/>
          <a:stretch/>
        </p:blipFill>
        <p:spPr>
          <a:xfrm>
            <a:off x="908304" y="2478024"/>
            <a:ext cx="6009855" cy="3694176"/>
          </a:xfrm>
          <a:prstGeom prst="rect">
            <a:avLst/>
          </a:prstGeom>
        </p:spPr>
      </p:pic>
      <p:sp>
        <p:nvSpPr>
          <p:cNvPr id="6" name="TextBox 5">
            <a:extLst>
              <a:ext uri="{FF2B5EF4-FFF2-40B4-BE49-F238E27FC236}">
                <a16:creationId xmlns:a16="http://schemas.microsoft.com/office/drawing/2014/main" id="{50588F11-0DEA-954D-6B71-CCE4CD9B1419}"/>
              </a:ext>
            </a:extLst>
          </p:cNvPr>
          <p:cNvSpPr txBox="1"/>
          <p:nvPr/>
        </p:nvSpPr>
        <p:spPr>
          <a:xfrm>
            <a:off x="7411453" y="2478024"/>
            <a:ext cx="3872243" cy="3694176"/>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900"/>
              <a:t>Simple Linear Regression Model</a:t>
            </a:r>
            <a:br>
              <a:rPr lang="en-US" sz="900"/>
            </a:br>
            <a:r>
              <a:rPr lang="en-US" sz="900"/>
              <a:t>Constructing a simple linear regression model of Happiness Score by GDP to carry out regression on the data.</a:t>
            </a:r>
            <a:br>
              <a:rPr lang="en-US" sz="900"/>
            </a:br>
            <a:br>
              <a:rPr lang="en-US" sz="900"/>
            </a:br>
            <a:endParaRPr lang="en-US" sz="900"/>
          </a:p>
          <a:p>
            <a:pPr indent="-228600">
              <a:spcAft>
                <a:spcPts val="600"/>
              </a:spcAft>
              <a:buFont typeface="Arial" panose="020B0604020202020204" pitchFamily="34" charset="0"/>
              <a:buChar char="•"/>
            </a:pPr>
            <a:r>
              <a:rPr lang="en-US" sz="900"/>
              <a:t>&gt; Is there a relationship between GDP and Happiness Score?</a:t>
            </a:r>
          </a:p>
          <a:p>
            <a:pPr indent="-228600">
              <a:spcAft>
                <a:spcPts val="600"/>
              </a:spcAft>
              <a:buFont typeface="Arial" panose="020B0604020202020204" pitchFamily="34" charset="0"/>
              <a:buChar char="•"/>
            </a:pPr>
            <a:r>
              <a:rPr lang="en-US" sz="900"/>
              <a:t>The Null hypothesis here is that there is no relationship between GDP and Happiness Score. We observe that the p-value is &lt;0.05, implying we can reject the null hypotheses and thus conclude Happiness score depends on GDP. </a:t>
            </a:r>
          </a:p>
          <a:p>
            <a:pPr indent="-228600">
              <a:spcAft>
                <a:spcPts val="600"/>
              </a:spcAft>
              <a:buFont typeface="Arial" panose="020B0604020202020204" pitchFamily="34" charset="0"/>
              <a:buChar char="•"/>
            </a:pPr>
            <a:endParaRPr lang="en-US" sz="900"/>
          </a:p>
          <a:p>
            <a:pPr indent="-228600">
              <a:spcAft>
                <a:spcPts val="600"/>
              </a:spcAft>
              <a:buFont typeface="Arial" panose="020B0604020202020204" pitchFamily="34" charset="0"/>
              <a:buChar char="•"/>
            </a:pPr>
            <a:r>
              <a:rPr lang="en-US" sz="900"/>
              <a:t>&gt; How strong is the relationship between the predictor and the response?</a:t>
            </a:r>
          </a:p>
          <a:p>
            <a:pPr indent="-228600">
              <a:spcAft>
                <a:spcPts val="600"/>
              </a:spcAft>
              <a:buFont typeface="Arial" panose="020B0604020202020204" pitchFamily="34" charset="0"/>
              <a:buChar char="•"/>
            </a:pPr>
            <a:r>
              <a:rPr lang="en-US" sz="900"/>
              <a:t>p-value is close to zero, thus relationship is strong</a:t>
            </a:r>
          </a:p>
          <a:p>
            <a:pPr indent="-228600">
              <a:spcAft>
                <a:spcPts val="600"/>
              </a:spcAft>
              <a:buFont typeface="Arial" panose="020B0604020202020204" pitchFamily="34" charset="0"/>
              <a:buChar char="•"/>
            </a:pPr>
            <a:endParaRPr lang="en-US" sz="900"/>
          </a:p>
          <a:p>
            <a:pPr indent="-228600">
              <a:spcAft>
                <a:spcPts val="600"/>
              </a:spcAft>
              <a:buFont typeface="Arial" panose="020B0604020202020204" pitchFamily="34" charset="0"/>
              <a:buChar char="•"/>
            </a:pPr>
            <a:r>
              <a:rPr lang="en-US" sz="900"/>
              <a:t>&gt; Is the relationship between the predictor and the response positive or negative?</a:t>
            </a:r>
          </a:p>
          <a:p>
            <a:pPr indent="-228600">
              <a:spcAft>
                <a:spcPts val="600"/>
              </a:spcAft>
              <a:buFont typeface="Arial" panose="020B0604020202020204" pitchFamily="34" charset="0"/>
              <a:buChar char="•"/>
            </a:pPr>
            <a:r>
              <a:rPr lang="en-US" sz="900"/>
              <a:t>The coefficient is positive and hence there is a positive relationship</a:t>
            </a:r>
            <a:br>
              <a:rPr lang="en-US" sz="900"/>
            </a:br>
            <a:br>
              <a:rPr lang="en-US" sz="900"/>
            </a:br>
            <a:endParaRPr lang="en-US" sz="900"/>
          </a:p>
          <a:p>
            <a:pPr indent="-228600">
              <a:spcAft>
                <a:spcPts val="600"/>
              </a:spcAft>
              <a:buFont typeface="Arial" panose="020B0604020202020204" pitchFamily="34" charset="0"/>
              <a:buChar char="•"/>
            </a:pPr>
            <a:endParaRPr lang="en-US" sz="900"/>
          </a:p>
        </p:txBody>
      </p:sp>
      <p:sp>
        <p:nvSpPr>
          <p:cNvPr id="3" name="Content Placeholder 2">
            <a:extLst>
              <a:ext uri="{FF2B5EF4-FFF2-40B4-BE49-F238E27FC236}">
                <a16:creationId xmlns:a16="http://schemas.microsoft.com/office/drawing/2014/main" id="{A16E9CED-C860-D2E0-337E-09F8C5C52043}"/>
              </a:ext>
            </a:extLst>
          </p:cNvPr>
          <p:cNvSpPr>
            <a:spLocks/>
          </p:cNvSpPr>
          <p:nvPr/>
        </p:nvSpPr>
        <p:spPr>
          <a:xfrm>
            <a:off x="245806" y="3705259"/>
            <a:ext cx="6312310" cy="2469220"/>
          </a:xfrm>
          <a:prstGeom prst="rect">
            <a:avLst/>
          </a:prstGeom>
        </p:spPr>
        <p:txBody>
          <a:bodyPr>
            <a:normAutofit/>
          </a:bodyPr>
          <a:lstStyle/>
          <a:p>
            <a:pPr defTabSz="777240">
              <a:lnSpc>
                <a:spcPct val="90000"/>
              </a:lnSpc>
              <a:spcAft>
                <a:spcPts val="600"/>
              </a:spcAft>
            </a:pPr>
            <a:endParaRPr lang="en-US" sz="1100" dirty="0"/>
          </a:p>
        </p:txBody>
      </p:sp>
    </p:spTree>
    <p:extLst>
      <p:ext uri="{BB962C8B-B14F-4D97-AF65-F5344CB8AC3E}">
        <p14:creationId xmlns:p14="http://schemas.microsoft.com/office/powerpoint/2010/main" val="3241469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F57A-27B0-1D3F-0A04-69516EACC19D}"/>
              </a:ext>
            </a:extLst>
          </p:cNvPr>
          <p:cNvSpPr>
            <a:spLocks noGrp="1"/>
          </p:cNvSpPr>
          <p:nvPr>
            <p:ph type="title"/>
          </p:nvPr>
        </p:nvSpPr>
        <p:spPr/>
        <p:txBody>
          <a:bodyPr>
            <a:normAutofit fontScale="90000"/>
          </a:bodyPr>
          <a:lstStyle/>
          <a:p>
            <a:r>
              <a:rPr lang="en-US" dirty="0"/>
              <a:t>Predicting Test Set Results for Simple Linear Regression Model</a:t>
            </a:r>
          </a:p>
        </p:txBody>
      </p:sp>
      <p:pic>
        <p:nvPicPr>
          <p:cNvPr id="5" name="Content Placeholder 4">
            <a:extLst>
              <a:ext uri="{FF2B5EF4-FFF2-40B4-BE49-F238E27FC236}">
                <a16:creationId xmlns:a16="http://schemas.microsoft.com/office/drawing/2014/main" id="{FFFCD8C0-E90C-75D6-3285-4DB4C831A877}"/>
              </a:ext>
            </a:extLst>
          </p:cNvPr>
          <p:cNvPicPr>
            <a:picLocks noGrp="1" noChangeAspect="1"/>
          </p:cNvPicPr>
          <p:nvPr>
            <p:ph idx="1"/>
          </p:nvPr>
        </p:nvPicPr>
        <p:blipFill>
          <a:blip r:embed="rId2"/>
          <a:stretch>
            <a:fillRect/>
          </a:stretch>
        </p:blipFill>
        <p:spPr>
          <a:xfrm>
            <a:off x="1936954" y="1728216"/>
            <a:ext cx="8121445" cy="3147214"/>
          </a:xfrm>
        </p:spPr>
      </p:pic>
      <p:sp>
        <p:nvSpPr>
          <p:cNvPr id="7" name="TextBox 6">
            <a:extLst>
              <a:ext uri="{FF2B5EF4-FFF2-40B4-BE49-F238E27FC236}">
                <a16:creationId xmlns:a16="http://schemas.microsoft.com/office/drawing/2014/main" id="{B47962EA-10DD-F26B-3624-A5A8C59F73AD}"/>
              </a:ext>
            </a:extLst>
          </p:cNvPr>
          <p:cNvSpPr txBox="1"/>
          <p:nvPr/>
        </p:nvSpPr>
        <p:spPr>
          <a:xfrm>
            <a:off x="1115568" y="4875430"/>
            <a:ext cx="10628670" cy="1754326"/>
          </a:xfrm>
          <a:prstGeom prst="rect">
            <a:avLst/>
          </a:prstGeom>
          <a:noFill/>
        </p:spPr>
        <p:txBody>
          <a:bodyPr wrap="square">
            <a:spAutoFit/>
          </a:bodyPr>
          <a:lstStyle/>
          <a:p>
            <a:r>
              <a:rPr lang="en-US" dirty="0"/>
              <a:t>The prediction interval is substantially wider than the confidence interval, reflecting the increased uncertainty about Happiness Score in comparison to the average Happiness score. The Simple Linear Regression model uses only one predictor variable, and it appears to have the lowest performance compared to the other models, with a higher RSS, lower R-squared, higher MAE, and higher MSE, higher RSE. This model is useful when we want to study the relationship between two variables and see how a change in one variable affects the other.</a:t>
            </a:r>
          </a:p>
        </p:txBody>
      </p:sp>
    </p:spTree>
    <p:extLst>
      <p:ext uri="{BB962C8B-B14F-4D97-AF65-F5344CB8AC3E}">
        <p14:creationId xmlns:p14="http://schemas.microsoft.com/office/powerpoint/2010/main" val="3195010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67A1-8719-5CDF-5AE6-42688D7C4956}"/>
              </a:ext>
            </a:extLst>
          </p:cNvPr>
          <p:cNvSpPr>
            <a:spLocks noGrp="1"/>
          </p:cNvSpPr>
          <p:nvPr>
            <p:ph type="title"/>
          </p:nvPr>
        </p:nvSpPr>
        <p:spPr/>
        <p:txBody>
          <a:bodyPr>
            <a:normAutofit fontScale="90000"/>
          </a:bodyPr>
          <a:lstStyle/>
          <a:p>
            <a:r>
              <a:rPr lang="en-US" dirty="0"/>
              <a:t>Finding RSS, R^2, MAE, MSE, RSE values for simple linear regression model.</a:t>
            </a:r>
          </a:p>
        </p:txBody>
      </p:sp>
      <p:sp>
        <p:nvSpPr>
          <p:cNvPr id="3" name="Content Placeholder 2">
            <a:extLst>
              <a:ext uri="{FF2B5EF4-FFF2-40B4-BE49-F238E27FC236}">
                <a16:creationId xmlns:a16="http://schemas.microsoft.com/office/drawing/2014/main" id="{46AB195F-1575-A36A-0253-9D618DD2DE0C}"/>
              </a:ext>
            </a:extLst>
          </p:cNvPr>
          <p:cNvSpPr>
            <a:spLocks noGrp="1"/>
          </p:cNvSpPr>
          <p:nvPr>
            <p:ph idx="1"/>
          </p:nvPr>
        </p:nvSpPr>
        <p:spPr/>
        <p:txBody>
          <a:bodyPr/>
          <a:lstStyle/>
          <a:p>
            <a:r>
              <a:rPr lang="en-US" dirty="0"/>
              <a:t>RSS For Simple Linear Regression Model is: 29.54364</a:t>
            </a:r>
          </a:p>
          <a:p>
            <a:r>
              <a:rPr lang="en-US" dirty="0"/>
              <a:t>R Squared For Simple Linear Regression Model is: 0.7440812</a:t>
            </a:r>
          </a:p>
          <a:p>
            <a:r>
              <a:rPr lang="en-US" dirty="0"/>
              <a:t>MAE For Simple Linear Regression Model is: 0.7377377</a:t>
            </a:r>
          </a:p>
          <a:p>
            <a:r>
              <a:rPr lang="en-US" dirty="0"/>
              <a:t>MSE For Simple Linear Regression Model is: 1.127645</a:t>
            </a:r>
          </a:p>
          <a:p>
            <a:r>
              <a:rPr lang="en-US" dirty="0"/>
              <a:t>RSE For Simple Linear Regression Model is: 0.5435406</a:t>
            </a:r>
          </a:p>
        </p:txBody>
      </p:sp>
    </p:spTree>
    <p:extLst>
      <p:ext uri="{BB962C8B-B14F-4D97-AF65-F5344CB8AC3E}">
        <p14:creationId xmlns:p14="http://schemas.microsoft.com/office/powerpoint/2010/main" val="1952220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B00CD-1B72-175E-0346-E0661263E7E0}"/>
              </a:ext>
            </a:extLst>
          </p:cNvPr>
          <p:cNvSpPr>
            <a:spLocks noGrp="1"/>
          </p:cNvSpPr>
          <p:nvPr>
            <p:ph type="title"/>
          </p:nvPr>
        </p:nvSpPr>
        <p:spPr/>
        <p:txBody>
          <a:bodyPr/>
          <a:lstStyle/>
          <a:p>
            <a:r>
              <a:rPr lang="en-US" dirty="0"/>
              <a:t>Multiple Linear Regression Model</a:t>
            </a:r>
          </a:p>
        </p:txBody>
      </p:sp>
      <p:sp>
        <p:nvSpPr>
          <p:cNvPr id="3" name="Content Placeholder 2">
            <a:extLst>
              <a:ext uri="{FF2B5EF4-FFF2-40B4-BE49-F238E27FC236}">
                <a16:creationId xmlns:a16="http://schemas.microsoft.com/office/drawing/2014/main" id="{F3F3026C-1836-29EB-A4C5-455142BA32E8}"/>
              </a:ext>
            </a:extLst>
          </p:cNvPr>
          <p:cNvSpPr>
            <a:spLocks noGrp="1"/>
          </p:cNvSpPr>
          <p:nvPr>
            <p:ph idx="1"/>
          </p:nvPr>
        </p:nvSpPr>
        <p:spPr/>
        <p:txBody>
          <a:bodyPr/>
          <a:lstStyle/>
          <a:p>
            <a:r>
              <a:rPr lang="en-US" dirty="0"/>
              <a:t>The Multiple Linear Regression model uses multiple predictor variables, and it has a lower RSS, higher R-squared, lower MAE, lower MSE and lower RSE than the Simple Linear Regression model. This model is helpful when we want to study the relationship between a response variable and multiple predictor variables and see how these predictors affect the response variable.</a:t>
            </a:r>
          </a:p>
        </p:txBody>
      </p:sp>
    </p:spTree>
    <p:extLst>
      <p:ext uri="{BB962C8B-B14F-4D97-AF65-F5344CB8AC3E}">
        <p14:creationId xmlns:p14="http://schemas.microsoft.com/office/powerpoint/2010/main" val="84011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0C3F-319E-75AA-8ED1-7BDEE4260B6B}"/>
              </a:ext>
            </a:extLst>
          </p:cNvPr>
          <p:cNvSpPr>
            <a:spLocks noGrp="1"/>
          </p:cNvSpPr>
          <p:nvPr>
            <p:ph type="title"/>
          </p:nvPr>
        </p:nvSpPr>
        <p:spPr/>
        <p:txBody>
          <a:bodyPr>
            <a:normAutofit fontScale="90000"/>
          </a:bodyPr>
          <a:lstStyle/>
          <a:p>
            <a:r>
              <a:rPr lang="en-US" dirty="0"/>
              <a:t>Business Context and problem description</a:t>
            </a:r>
          </a:p>
        </p:txBody>
      </p:sp>
      <p:sp>
        <p:nvSpPr>
          <p:cNvPr id="4" name="Content Placeholder 3">
            <a:extLst>
              <a:ext uri="{FF2B5EF4-FFF2-40B4-BE49-F238E27FC236}">
                <a16:creationId xmlns:a16="http://schemas.microsoft.com/office/drawing/2014/main" id="{5B275346-D920-4E31-E98D-CBEC6C4DED87}"/>
              </a:ext>
            </a:extLst>
          </p:cNvPr>
          <p:cNvSpPr txBox="1">
            <a:spLocks noGrp="1"/>
          </p:cNvSpPr>
          <p:nvPr>
            <p:ph idx="1"/>
          </p:nvPr>
        </p:nvSpPr>
        <p:spPr>
          <a:xfrm>
            <a:off x="1116013" y="2478088"/>
            <a:ext cx="10167937" cy="3566169"/>
          </a:xfrm>
          <a:prstGeom prst="rect">
            <a:avLst/>
          </a:prstGeom>
          <a:noFill/>
        </p:spPr>
        <p:txBody>
          <a:bodyPr wrap="square" rtlCol="0">
            <a:spAutoFit/>
          </a:bodyPr>
          <a:lstStyle/>
          <a:p>
            <a:pPr marL="0" indent="0">
              <a:buNone/>
            </a:pPr>
            <a:r>
              <a:rPr lang="en-US" sz="1600" dirty="0"/>
              <a:t>BUSINESS CONTEXT</a:t>
            </a:r>
          </a:p>
          <a:p>
            <a:r>
              <a:rPr lang="en-US" sz="1600" dirty="0"/>
              <a:t>Understanding global happiness and well-being is crucial for fostering environments conducive to growth and prosperity. Insights from the World Happiness Report enable businesses to prioritize employee satisfaction, societal well-being, and sustainable development, leading to enhanced workplace culture and resilient economies.</a:t>
            </a:r>
          </a:p>
          <a:p>
            <a:endParaRPr lang="en-US" sz="1600" dirty="0"/>
          </a:p>
          <a:p>
            <a:pPr marL="0" indent="0">
              <a:buNone/>
            </a:pPr>
            <a:r>
              <a:rPr lang="en-US" sz="1600" dirty="0"/>
              <a:t>PROBLEM DESCRIPTION</a:t>
            </a:r>
          </a:p>
          <a:p>
            <a:r>
              <a:rPr lang="en-US" sz="1600" dirty="0"/>
              <a:t>Grasping the complex tapestry of global happiness and well-being is vital in our interconnected world. The World Happiness Report delves into human satisfaction, unraveling diverse factors shaping it. This pursuit guides policymaking and interventions, aiming to create a happier and more resilient world. (Analysis based on 2023 data.)</a:t>
            </a:r>
          </a:p>
        </p:txBody>
      </p:sp>
    </p:spTree>
    <p:extLst>
      <p:ext uri="{BB962C8B-B14F-4D97-AF65-F5344CB8AC3E}">
        <p14:creationId xmlns:p14="http://schemas.microsoft.com/office/powerpoint/2010/main" val="1363102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504D-50DF-9632-73D3-2BC480A37521}"/>
              </a:ext>
            </a:extLst>
          </p:cNvPr>
          <p:cNvSpPr>
            <a:spLocks noGrp="1"/>
          </p:cNvSpPr>
          <p:nvPr>
            <p:ph type="title"/>
          </p:nvPr>
        </p:nvSpPr>
        <p:spPr/>
        <p:txBody>
          <a:bodyPr>
            <a:normAutofit fontScale="90000"/>
          </a:bodyPr>
          <a:lstStyle/>
          <a:p>
            <a:r>
              <a:rPr lang="en-US" dirty="0"/>
              <a:t>Predicting Test Set Results for Multiple Linear Regression Model</a:t>
            </a:r>
          </a:p>
        </p:txBody>
      </p:sp>
      <p:pic>
        <p:nvPicPr>
          <p:cNvPr id="5" name="Content Placeholder 4">
            <a:extLst>
              <a:ext uri="{FF2B5EF4-FFF2-40B4-BE49-F238E27FC236}">
                <a16:creationId xmlns:a16="http://schemas.microsoft.com/office/drawing/2014/main" id="{F0F7141C-1E71-95B0-8631-B12EC53A0579}"/>
              </a:ext>
            </a:extLst>
          </p:cNvPr>
          <p:cNvPicPr>
            <a:picLocks noGrp="1" noChangeAspect="1"/>
          </p:cNvPicPr>
          <p:nvPr>
            <p:ph idx="1"/>
          </p:nvPr>
        </p:nvPicPr>
        <p:blipFill>
          <a:blip r:embed="rId2"/>
          <a:stretch>
            <a:fillRect/>
          </a:stretch>
        </p:blipFill>
        <p:spPr>
          <a:xfrm>
            <a:off x="1579141" y="1776527"/>
            <a:ext cx="7963489" cy="3694112"/>
          </a:xfrm>
        </p:spPr>
      </p:pic>
      <p:sp>
        <p:nvSpPr>
          <p:cNvPr id="7" name="TextBox 6">
            <a:extLst>
              <a:ext uri="{FF2B5EF4-FFF2-40B4-BE49-F238E27FC236}">
                <a16:creationId xmlns:a16="http://schemas.microsoft.com/office/drawing/2014/main" id="{8D98D731-A836-BD05-CB30-BAC37AA914DA}"/>
              </a:ext>
            </a:extLst>
          </p:cNvPr>
          <p:cNvSpPr txBox="1"/>
          <p:nvPr/>
        </p:nvSpPr>
        <p:spPr>
          <a:xfrm>
            <a:off x="422788" y="5518950"/>
            <a:ext cx="10933470" cy="646331"/>
          </a:xfrm>
          <a:prstGeom prst="rect">
            <a:avLst/>
          </a:prstGeom>
          <a:noFill/>
        </p:spPr>
        <p:txBody>
          <a:bodyPr wrap="square">
            <a:spAutoFit/>
          </a:bodyPr>
          <a:lstStyle/>
          <a:p>
            <a:r>
              <a:rPr lang="en-US" dirty="0"/>
              <a:t>The prediction interval is substantially wider than the confidence interval, reflecting the increased uncertainty about Happiness Score in comparison to the average Happiness score.</a:t>
            </a:r>
          </a:p>
        </p:txBody>
      </p:sp>
    </p:spTree>
    <p:extLst>
      <p:ext uri="{BB962C8B-B14F-4D97-AF65-F5344CB8AC3E}">
        <p14:creationId xmlns:p14="http://schemas.microsoft.com/office/powerpoint/2010/main" val="890385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6BCA-B8E3-1E42-E9C6-1242025854D5}"/>
              </a:ext>
            </a:extLst>
          </p:cNvPr>
          <p:cNvSpPr>
            <a:spLocks noGrp="1"/>
          </p:cNvSpPr>
          <p:nvPr>
            <p:ph type="title"/>
          </p:nvPr>
        </p:nvSpPr>
        <p:spPr/>
        <p:txBody>
          <a:bodyPr>
            <a:normAutofit fontScale="90000"/>
          </a:bodyPr>
          <a:lstStyle/>
          <a:p>
            <a:r>
              <a:rPr lang="en-US" dirty="0"/>
              <a:t>Finding RSS, R^2, MAE and MSE values for Multiple linear regression model.</a:t>
            </a:r>
          </a:p>
        </p:txBody>
      </p:sp>
      <p:sp>
        <p:nvSpPr>
          <p:cNvPr id="3" name="Content Placeholder 2">
            <a:extLst>
              <a:ext uri="{FF2B5EF4-FFF2-40B4-BE49-F238E27FC236}">
                <a16:creationId xmlns:a16="http://schemas.microsoft.com/office/drawing/2014/main" id="{7588CDFB-2E3C-4A62-6374-7D7E9BA192E9}"/>
              </a:ext>
            </a:extLst>
          </p:cNvPr>
          <p:cNvSpPr>
            <a:spLocks noGrp="1"/>
          </p:cNvSpPr>
          <p:nvPr>
            <p:ph idx="1"/>
          </p:nvPr>
        </p:nvSpPr>
        <p:spPr/>
        <p:txBody>
          <a:bodyPr/>
          <a:lstStyle/>
          <a:p>
            <a:r>
              <a:rPr lang="en-US" dirty="0"/>
              <a:t>Multiple Linear Regression Model is: 1.335487</a:t>
            </a:r>
          </a:p>
          <a:p>
            <a:r>
              <a:rPr lang="en-US" dirty="0"/>
              <a:t>R Squared For Multiple Linear Regression Model is: 0.9884315</a:t>
            </a:r>
          </a:p>
          <a:p>
            <a:r>
              <a:rPr lang="en-US" dirty="0"/>
              <a:t>MAE For Multiple Linear Regression Model is: 0.7110242</a:t>
            </a:r>
          </a:p>
          <a:p>
            <a:r>
              <a:rPr lang="en-US" dirty="0"/>
              <a:t>MSE For Multiple Linear Regression Model is: 2.195661</a:t>
            </a:r>
          </a:p>
          <a:p>
            <a:r>
              <a:rPr lang="en-US" dirty="0"/>
              <a:t>RSE For Multiple Linear Regression Model is: 0.1191944</a:t>
            </a:r>
          </a:p>
        </p:txBody>
      </p:sp>
    </p:spTree>
    <p:extLst>
      <p:ext uri="{BB962C8B-B14F-4D97-AF65-F5344CB8AC3E}">
        <p14:creationId xmlns:p14="http://schemas.microsoft.com/office/powerpoint/2010/main" val="2867438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BF46-2352-87F7-1052-A5DB87AECA15}"/>
              </a:ext>
            </a:extLst>
          </p:cNvPr>
          <p:cNvSpPr>
            <a:spLocks noGrp="1"/>
          </p:cNvSpPr>
          <p:nvPr>
            <p:ph type="title"/>
          </p:nvPr>
        </p:nvSpPr>
        <p:spPr/>
        <p:txBody>
          <a:bodyPr>
            <a:normAutofit fontScale="90000"/>
          </a:bodyPr>
          <a:lstStyle/>
          <a:p>
            <a:r>
              <a:rPr lang="en-US" dirty="0"/>
              <a:t>Forward Stepwise Subset Selection Linear Regression Model</a:t>
            </a:r>
          </a:p>
        </p:txBody>
      </p:sp>
      <p:sp>
        <p:nvSpPr>
          <p:cNvPr id="3" name="Content Placeholder 2">
            <a:extLst>
              <a:ext uri="{FF2B5EF4-FFF2-40B4-BE49-F238E27FC236}">
                <a16:creationId xmlns:a16="http://schemas.microsoft.com/office/drawing/2014/main" id="{15F64F30-34A0-718A-B2BE-D27C98739348}"/>
              </a:ext>
            </a:extLst>
          </p:cNvPr>
          <p:cNvSpPr>
            <a:spLocks noGrp="1"/>
          </p:cNvSpPr>
          <p:nvPr>
            <p:ph idx="1"/>
          </p:nvPr>
        </p:nvSpPr>
        <p:spPr/>
        <p:txBody>
          <a:bodyPr/>
          <a:lstStyle/>
          <a:p>
            <a:r>
              <a:rPr lang="en-US" dirty="0"/>
              <a:t>The Forward Stepwise and Backward Stepwise Subset Selection Linear Regression models both use a subset of predictor variables, and they have the same performance metrics as the Multiple Linear Regression model. These models are useful when we want to identify a subset of predictors that best explain the variability in the response variable.</a:t>
            </a:r>
          </a:p>
        </p:txBody>
      </p:sp>
    </p:spTree>
    <p:extLst>
      <p:ext uri="{BB962C8B-B14F-4D97-AF65-F5344CB8AC3E}">
        <p14:creationId xmlns:p14="http://schemas.microsoft.com/office/powerpoint/2010/main" val="2597277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BF46-2352-87F7-1052-A5DB87AECA15}"/>
              </a:ext>
            </a:extLst>
          </p:cNvPr>
          <p:cNvSpPr>
            <a:spLocks noGrp="1"/>
          </p:cNvSpPr>
          <p:nvPr>
            <p:ph type="title"/>
          </p:nvPr>
        </p:nvSpPr>
        <p:spPr/>
        <p:txBody>
          <a:bodyPr>
            <a:normAutofit fontScale="90000"/>
          </a:bodyPr>
          <a:lstStyle/>
          <a:p>
            <a:r>
              <a:rPr lang="en-US" dirty="0"/>
              <a:t>Forward Stepwise Subset Selection Linear Regression Model</a:t>
            </a:r>
          </a:p>
        </p:txBody>
      </p:sp>
      <p:pic>
        <p:nvPicPr>
          <p:cNvPr id="10" name="Content Placeholder 9">
            <a:extLst>
              <a:ext uri="{FF2B5EF4-FFF2-40B4-BE49-F238E27FC236}">
                <a16:creationId xmlns:a16="http://schemas.microsoft.com/office/drawing/2014/main" id="{F10C6380-EBBA-0FD3-3CB4-0BC4232CFD82}"/>
              </a:ext>
            </a:extLst>
          </p:cNvPr>
          <p:cNvPicPr>
            <a:picLocks noGrp="1" noChangeAspect="1"/>
          </p:cNvPicPr>
          <p:nvPr>
            <p:ph idx="1"/>
          </p:nvPr>
        </p:nvPicPr>
        <p:blipFill>
          <a:blip r:embed="rId2"/>
          <a:stretch>
            <a:fillRect/>
          </a:stretch>
        </p:blipFill>
        <p:spPr>
          <a:xfrm>
            <a:off x="2428568" y="1953135"/>
            <a:ext cx="7039897" cy="4658504"/>
          </a:xfrm>
        </p:spPr>
      </p:pic>
    </p:spTree>
    <p:extLst>
      <p:ext uri="{BB962C8B-B14F-4D97-AF65-F5344CB8AC3E}">
        <p14:creationId xmlns:p14="http://schemas.microsoft.com/office/powerpoint/2010/main" val="4271530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AAA9-EAA3-6B79-FB92-9044109988F6}"/>
              </a:ext>
            </a:extLst>
          </p:cNvPr>
          <p:cNvSpPr>
            <a:spLocks noGrp="1"/>
          </p:cNvSpPr>
          <p:nvPr>
            <p:ph type="title"/>
          </p:nvPr>
        </p:nvSpPr>
        <p:spPr>
          <a:xfrm>
            <a:off x="747252" y="245806"/>
            <a:ext cx="10536444" cy="1482410"/>
          </a:xfrm>
        </p:spPr>
        <p:txBody>
          <a:bodyPr>
            <a:normAutofit fontScale="90000"/>
          </a:bodyPr>
          <a:lstStyle/>
          <a:p>
            <a:r>
              <a:rPr lang="en-US" dirty="0"/>
              <a:t>Finding RSS, R^2, MAE and MSE values for Forward Stepwise Subset Selection Linear Regression Model.</a:t>
            </a:r>
          </a:p>
        </p:txBody>
      </p:sp>
      <p:sp>
        <p:nvSpPr>
          <p:cNvPr id="8" name="TextBox 7">
            <a:extLst>
              <a:ext uri="{FF2B5EF4-FFF2-40B4-BE49-F238E27FC236}">
                <a16:creationId xmlns:a16="http://schemas.microsoft.com/office/drawing/2014/main" id="{69A444DC-4687-7D23-894F-DCE56D8F755D}"/>
              </a:ext>
            </a:extLst>
          </p:cNvPr>
          <p:cNvSpPr txBox="1"/>
          <p:nvPr/>
        </p:nvSpPr>
        <p:spPr>
          <a:xfrm>
            <a:off x="835742" y="2517057"/>
            <a:ext cx="10019071" cy="1477328"/>
          </a:xfrm>
          <a:prstGeom prst="rect">
            <a:avLst/>
          </a:prstGeom>
          <a:noFill/>
        </p:spPr>
        <p:txBody>
          <a:bodyPr wrap="square">
            <a:spAutoFit/>
          </a:bodyPr>
          <a:lstStyle/>
          <a:p>
            <a:r>
              <a:rPr lang="en-US" dirty="0"/>
              <a:t>RSS For Forward Stepwise Subset Selection Linear Regression Model is: 1.119357</a:t>
            </a:r>
          </a:p>
          <a:p>
            <a:r>
              <a:rPr lang="en-US" dirty="0"/>
              <a:t>R Squared For Forward Stepwise Subset Selection Linear Regression Model is: 0.9912226</a:t>
            </a:r>
          </a:p>
          <a:p>
            <a:r>
              <a:rPr lang="en-US" dirty="0"/>
              <a:t>MAE For Forward Stepwise Subset Selection Linear Regression Model is: 0.08447786</a:t>
            </a:r>
          </a:p>
          <a:p>
            <a:r>
              <a:rPr lang="en-US" dirty="0"/>
              <a:t>MSE For Forward Stepwise Subset Selection Linear Regression Model is: 0.01434928</a:t>
            </a:r>
          </a:p>
          <a:p>
            <a:r>
              <a:rPr lang="en-US" dirty="0"/>
              <a:t>RSE For Forward Stepwise Subset Selection Linear Regression Model is: 0.1103038</a:t>
            </a:r>
          </a:p>
        </p:txBody>
      </p:sp>
    </p:spTree>
    <p:extLst>
      <p:ext uri="{BB962C8B-B14F-4D97-AF65-F5344CB8AC3E}">
        <p14:creationId xmlns:p14="http://schemas.microsoft.com/office/powerpoint/2010/main" val="3686511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D521-E3ED-89C3-FA74-9458942107F0}"/>
              </a:ext>
            </a:extLst>
          </p:cNvPr>
          <p:cNvSpPr>
            <a:spLocks noGrp="1"/>
          </p:cNvSpPr>
          <p:nvPr>
            <p:ph type="title"/>
          </p:nvPr>
        </p:nvSpPr>
        <p:spPr/>
        <p:txBody>
          <a:bodyPr>
            <a:normAutofit fontScale="90000"/>
          </a:bodyPr>
          <a:lstStyle/>
          <a:p>
            <a:r>
              <a:rPr lang="en-US" dirty="0"/>
              <a:t>Backward Stepwise Subset Selection Linear Regression Model</a:t>
            </a:r>
          </a:p>
        </p:txBody>
      </p:sp>
      <p:pic>
        <p:nvPicPr>
          <p:cNvPr id="5" name="Content Placeholder 4">
            <a:extLst>
              <a:ext uri="{FF2B5EF4-FFF2-40B4-BE49-F238E27FC236}">
                <a16:creationId xmlns:a16="http://schemas.microsoft.com/office/drawing/2014/main" id="{051C9BA7-A54D-68C4-E8E8-63006669E0DB}"/>
              </a:ext>
            </a:extLst>
          </p:cNvPr>
          <p:cNvPicPr>
            <a:picLocks noGrp="1" noChangeAspect="1"/>
          </p:cNvPicPr>
          <p:nvPr>
            <p:ph idx="1"/>
          </p:nvPr>
        </p:nvPicPr>
        <p:blipFill>
          <a:blip r:embed="rId2"/>
          <a:stretch>
            <a:fillRect/>
          </a:stretch>
        </p:blipFill>
        <p:spPr>
          <a:xfrm>
            <a:off x="2320413" y="2026882"/>
            <a:ext cx="7069393" cy="4715588"/>
          </a:xfrm>
        </p:spPr>
      </p:pic>
    </p:spTree>
    <p:extLst>
      <p:ext uri="{BB962C8B-B14F-4D97-AF65-F5344CB8AC3E}">
        <p14:creationId xmlns:p14="http://schemas.microsoft.com/office/powerpoint/2010/main" val="2750885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D521-E3ED-89C3-FA74-9458942107F0}"/>
              </a:ext>
            </a:extLst>
          </p:cNvPr>
          <p:cNvSpPr>
            <a:spLocks noGrp="1"/>
          </p:cNvSpPr>
          <p:nvPr>
            <p:ph type="title"/>
          </p:nvPr>
        </p:nvSpPr>
        <p:spPr/>
        <p:txBody>
          <a:bodyPr>
            <a:normAutofit fontScale="90000"/>
          </a:bodyPr>
          <a:lstStyle/>
          <a:p>
            <a:r>
              <a:rPr lang="en-US" dirty="0"/>
              <a:t>Backward Stepwise Subset Selection Linear Regression Model</a:t>
            </a:r>
          </a:p>
        </p:txBody>
      </p:sp>
      <p:sp>
        <p:nvSpPr>
          <p:cNvPr id="4" name="Content Placeholder 3">
            <a:extLst>
              <a:ext uri="{FF2B5EF4-FFF2-40B4-BE49-F238E27FC236}">
                <a16:creationId xmlns:a16="http://schemas.microsoft.com/office/drawing/2014/main" id="{CF4239BC-9C14-D1AE-F4B9-7547267F05B3}"/>
              </a:ext>
            </a:extLst>
          </p:cNvPr>
          <p:cNvSpPr>
            <a:spLocks noGrp="1"/>
          </p:cNvSpPr>
          <p:nvPr>
            <p:ph idx="1"/>
          </p:nvPr>
        </p:nvSpPr>
        <p:spPr>
          <a:xfrm>
            <a:off x="698091" y="2222090"/>
            <a:ext cx="10585606" cy="1632155"/>
          </a:xfrm>
        </p:spPr>
        <p:txBody>
          <a:bodyPr>
            <a:normAutofit fontScale="62500" lnSpcReduction="20000"/>
          </a:bodyPr>
          <a:lstStyle/>
          <a:p>
            <a:r>
              <a:rPr lang="en-US" dirty="0"/>
              <a:t>RSS For Backward Stepwise Subset Selection Linear Regression Model is: 1.119357</a:t>
            </a:r>
          </a:p>
          <a:p>
            <a:r>
              <a:rPr lang="en-US" dirty="0"/>
              <a:t>R Squared For Backward Stepwise Subset Selection Linear Regression Model is: 0.9912226</a:t>
            </a:r>
          </a:p>
          <a:p>
            <a:r>
              <a:rPr lang="en-US" dirty="0"/>
              <a:t>MAE For Backward Stepwise Subset Selection Linear Regression Model is: 0.08447786</a:t>
            </a:r>
          </a:p>
          <a:p>
            <a:r>
              <a:rPr lang="en-US" dirty="0"/>
              <a:t>MSE For Backward Stepwise Subset Selection Linear Regression Model is: 0.01434928</a:t>
            </a:r>
          </a:p>
          <a:p>
            <a:r>
              <a:rPr lang="en-US" dirty="0"/>
              <a:t>RSE For Backward Stepwise Subset Selection Linear Regression Model is: 0.1103038</a:t>
            </a:r>
          </a:p>
        </p:txBody>
      </p:sp>
      <p:pic>
        <p:nvPicPr>
          <p:cNvPr id="8" name="Picture 7">
            <a:extLst>
              <a:ext uri="{FF2B5EF4-FFF2-40B4-BE49-F238E27FC236}">
                <a16:creationId xmlns:a16="http://schemas.microsoft.com/office/drawing/2014/main" id="{3316D8B8-6F83-F9CD-5634-D96D9D72DBF1}"/>
              </a:ext>
            </a:extLst>
          </p:cNvPr>
          <p:cNvPicPr>
            <a:picLocks noChangeAspect="1"/>
          </p:cNvPicPr>
          <p:nvPr/>
        </p:nvPicPr>
        <p:blipFill>
          <a:blip r:embed="rId2"/>
          <a:stretch>
            <a:fillRect/>
          </a:stretch>
        </p:blipFill>
        <p:spPr>
          <a:xfrm>
            <a:off x="2074606" y="4205549"/>
            <a:ext cx="7318821" cy="2290624"/>
          </a:xfrm>
          <a:prstGeom prst="rect">
            <a:avLst/>
          </a:prstGeom>
        </p:spPr>
      </p:pic>
    </p:spTree>
    <p:extLst>
      <p:ext uri="{BB962C8B-B14F-4D97-AF65-F5344CB8AC3E}">
        <p14:creationId xmlns:p14="http://schemas.microsoft.com/office/powerpoint/2010/main" val="912035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CF50-96F4-7BE0-155A-82DA7C394321}"/>
              </a:ext>
            </a:extLst>
          </p:cNvPr>
          <p:cNvSpPr>
            <a:spLocks noGrp="1"/>
          </p:cNvSpPr>
          <p:nvPr>
            <p:ph type="title"/>
          </p:nvPr>
        </p:nvSpPr>
        <p:spPr/>
        <p:txBody>
          <a:bodyPr>
            <a:normAutofit/>
          </a:bodyPr>
          <a:lstStyle/>
          <a:p>
            <a:r>
              <a:rPr lang="en-US" dirty="0"/>
              <a:t>Review of Four Models</a:t>
            </a:r>
          </a:p>
        </p:txBody>
      </p:sp>
      <p:sp>
        <p:nvSpPr>
          <p:cNvPr id="3" name="Content Placeholder 2">
            <a:extLst>
              <a:ext uri="{FF2B5EF4-FFF2-40B4-BE49-F238E27FC236}">
                <a16:creationId xmlns:a16="http://schemas.microsoft.com/office/drawing/2014/main" id="{D8DD0463-B641-A430-E613-CFA69E7F5BCD}"/>
              </a:ext>
            </a:extLst>
          </p:cNvPr>
          <p:cNvSpPr>
            <a:spLocks noGrp="1"/>
          </p:cNvSpPr>
          <p:nvPr>
            <p:ph idx="1"/>
          </p:nvPr>
        </p:nvSpPr>
        <p:spPr/>
        <p:txBody>
          <a:bodyPr/>
          <a:lstStyle/>
          <a:p>
            <a:r>
              <a:rPr lang="en-US" dirty="0"/>
              <a:t>Given that all four models have similar performance, the choice of which model to use depends on the research question and the available data. If the research question involves only one predictor variable, then the Simple Linear Regression model is appropriate. If the research question involves multiple predictors, then the Multiple Linear Regression model or one of the Subset Selection models may be more appropriate. If we are interested in identifying the most important predictors, then we should use one of the Subset Selection models</a:t>
            </a:r>
          </a:p>
        </p:txBody>
      </p:sp>
    </p:spTree>
    <p:extLst>
      <p:ext uri="{BB962C8B-B14F-4D97-AF65-F5344CB8AC3E}">
        <p14:creationId xmlns:p14="http://schemas.microsoft.com/office/powerpoint/2010/main" val="2777725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CC691108-AA5A-46A3-963E-DCA8F2D4F00E}"/>
              </a:ext>
            </a:extLst>
          </p:cNvPr>
          <p:cNvPicPr>
            <a:picLocks noChangeAspect="1"/>
          </p:cNvPicPr>
          <p:nvPr/>
        </p:nvPicPr>
        <p:blipFill rotWithShape="1">
          <a:blip r:embed="rId2"/>
          <a:srcRect t="5858" b="19142"/>
          <a:stretch/>
        </p:blipFill>
        <p:spPr>
          <a:xfrm>
            <a:off x="20" y="10"/>
            <a:ext cx="12191979" cy="6857990"/>
          </a:xfrm>
          <a:prstGeom prst="rect">
            <a:avLst/>
          </a:prstGeom>
        </p:spPr>
      </p:pic>
      <p:sp>
        <p:nvSpPr>
          <p:cNvPr id="32" name="Rectangle 3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E0D0DF-C7C8-19F1-A6C1-3AE85235E90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Thank You </a:t>
            </a:r>
            <a:r>
              <a:rPr lang="en-US" sz="6600">
                <a:solidFill>
                  <a:schemeClr val="bg1"/>
                </a:solidFill>
                <a:sym typeface="Wingdings" panose="05000000000000000000" pitchFamily="2" charset="2"/>
              </a:rPr>
              <a:t></a:t>
            </a:r>
            <a:endParaRPr lang="en-US" sz="6600">
              <a:solidFill>
                <a:schemeClr val="bg1"/>
              </a:solidFill>
            </a:endParaRPr>
          </a:p>
        </p:txBody>
      </p:sp>
      <p:sp>
        <p:nvSpPr>
          <p:cNvPr id="34" name="Rectangle: Rounded Corners 3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5337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E8B6-A97E-DEE1-303A-6DC6E61D036B}"/>
              </a:ext>
            </a:extLst>
          </p:cNvPr>
          <p:cNvSpPr>
            <a:spLocks noGrp="1"/>
          </p:cNvSpPr>
          <p:nvPr>
            <p:ph type="title"/>
          </p:nvPr>
        </p:nvSpPr>
        <p:spPr/>
        <p:txBody>
          <a:bodyPr>
            <a:normAutofit fontScale="90000"/>
          </a:bodyPr>
          <a:lstStyle/>
          <a:p>
            <a:r>
              <a:rPr lang="en-US" dirty="0"/>
              <a:t>Dataset, Observations and descriptive stats</a:t>
            </a:r>
          </a:p>
        </p:txBody>
      </p:sp>
      <p:sp>
        <p:nvSpPr>
          <p:cNvPr id="3" name="Content Placeholder 2">
            <a:extLst>
              <a:ext uri="{FF2B5EF4-FFF2-40B4-BE49-F238E27FC236}">
                <a16:creationId xmlns:a16="http://schemas.microsoft.com/office/drawing/2014/main" id="{7EDB69FF-FEE8-A1CD-E11E-FF61878DB881}"/>
              </a:ext>
            </a:extLst>
          </p:cNvPr>
          <p:cNvSpPr>
            <a:spLocks noGrp="1"/>
          </p:cNvSpPr>
          <p:nvPr>
            <p:ph idx="1"/>
          </p:nvPr>
        </p:nvSpPr>
        <p:spPr>
          <a:xfrm>
            <a:off x="816077" y="2241756"/>
            <a:ext cx="10687665" cy="3844412"/>
          </a:xfrm>
        </p:spPr>
        <p:txBody>
          <a:bodyPr>
            <a:normAutofit fontScale="92500" lnSpcReduction="10000"/>
          </a:bodyPr>
          <a:lstStyle/>
          <a:p>
            <a:r>
              <a:rPr lang="en-US" dirty="0"/>
              <a:t>The World Happiness Report dataset consist of several variables, such as:</a:t>
            </a:r>
            <a:br>
              <a:rPr lang="en-US" dirty="0"/>
            </a:br>
            <a:r>
              <a:rPr lang="en-US" dirty="0"/>
              <a:t>Country, Region, Ladder Score, GDP, Freedom, Corruption, Life Expectancy, Social Support, Dystopia residual, Generosity.</a:t>
            </a:r>
          </a:p>
          <a:p>
            <a:r>
              <a:rPr lang="en-US" dirty="0"/>
              <a:t>There are 137 observations and 20 features in dataset.</a:t>
            </a:r>
            <a:br>
              <a:rPr lang="en-US" dirty="0"/>
            </a:br>
            <a:endParaRPr lang="en-US" dirty="0"/>
          </a:p>
          <a:p>
            <a:r>
              <a:rPr lang="en-US" altLang="en-US" dirty="0"/>
              <a:t>Mean Happiness score is 5.539796 Variance of Happiness score is 1.299438 Standard Deviation of Happiness score is 1.139929 Median Happiness score is 5.684 </a:t>
            </a:r>
          </a:p>
          <a:p>
            <a:pPr marL="0" indent="0">
              <a:buNone/>
            </a:pPr>
            <a:br>
              <a:rPr lang="en-US" dirty="0"/>
            </a:br>
            <a:endParaRPr lang="en-US" dirty="0"/>
          </a:p>
        </p:txBody>
      </p:sp>
    </p:spTree>
    <p:extLst>
      <p:ext uri="{BB962C8B-B14F-4D97-AF65-F5344CB8AC3E}">
        <p14:creationId xmlns:p14="http://schemas.microsoft.com/office/powerpoint/2010/main" val="193946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D20D-707D-00D9-F393-C42B53170D63}"/>
              </a:ext>
            </a:extLst>
          </p:cNvPr>
          <p:cNvSpPr>
            <a:spLocks noGrp="1"/>
          </p:cNvSpPr>
          <p:nvPr>
            <p:ph type="title"/>
          </p:nvPr>
        </p:nvSpPr>
        <p:spPr>
          <a:xfrm>
            <a:off x="796413" y="373626"/>
            <a:ext cx="10487283" cy="1354590"/>
          </a:xfrm>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CB0C64C7-FF16-FFB4-FB97-443AE076A261}"/>
              </a:ext>
            </a:extLst>
          </p:cNvPr>
          <p:cNvSpPr>
            <a:spLocks noGrp="1"/>
          </p:cNvSpPr>
          <p:nvPr>
            <p:ph idx="1"/>
          </p:nvPr>
        </p:nvSpPr>
        <p:spPr/>
        <p:txBody>
          <a:bodyPr>
            <a:normAutofit/>
          </a:bodyPr>
          <a:lstStyle/>
          <a:p>
            <a:r>
              <a:rPr lang="en-US" sz="1800" dirty="0"/>
              <a:t> There are 0 Missing Values in Column name</a:t>
            </a:r>
          </a:p>
          <a:p>
            <a:r>
              <a:rPr lang="en-US" sz="1800" dirty="0"/>
              <a:t>We are Combing the Similar regions:</a:t>
            </a:r>
            <a:br>
              <a:rPr lang="en-US" sz="1800" dirty="0"/>
            </a:br>
            <a:r>
              <a:rPr lang="en-US" sz="1800" dirty="0"/>
              <a:t>Western Europe , Middle East, North Africa, North America ,ANZ        Central ,Eastern Europe ,Latin America ,Caribbean , Southeast Asia, Sub-Saharan Africa.</a:t>
            </a:r>
          </a:p>
        </p:txBody>
      </p:sp>
    </p:spTree>
    <p:extLst>
      <p:ext uri="{BB962C8B-B14F-4D97-AF65-F5344CB8AC3E}">
        <p14:creationId xmlns:p14="http://schemas.microsoft.com/office/powerpoint/2010/main" val="160847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B408-2571-3E3E-3001-EA9FF709C4A6}"/>
              </a:ext>
            </a:extLst>
          </p:cNvPr>
          <p:cNvSpPr>
            <a:spLocks noGrp="1"/>
          </p:cNvSpPr>
          <p:nvPr>
            <p:ph type="title"/>
          </p:nvPr>
        </p:nvSpPr>
        <p:spPr>
          <a:xfrm>
            <a:off x="595451" y="548640"/>
            <a:ext cx="10688245" cy="1179576"/>
          </a:xfrm>
        </p:spPr>
        <p:txBody>
          <a:bodyPr>
            <a:normAutofit fontScale="90000"/>
          </a:bodyPr>
          <a:lstStyle/>
          <a:p>
            <a:r>
              <a:rPr lang="en-US" dirty="0"/>
              <a:t>Normal distribution and Normal Probability plot</a:t>
            </a:r>
          </a:p>
        </p:txBody>
      </p:sp>
      <p:pic>
        <p:nvPicPr>
          <p:cNvPr id="5" name="Content Placeholder 4">
            <a:extLst>
              <a:ext uri="{FF2B5EF4-FFF2-40B4-BE49-F238E27FC236}">
                <a16:creationId xmlns:a16="http://schemas.microsoft.com/office/drawing/2014/main" id="{F096C933-252F-51FD-D89D-70B85CAE3D4A}"/>
              </a:ext>
            </a:extLst>
          </p:cNvPr>
          <p:cNvPicPr>
            <a:picLocks noGrp="1" noChangeAspect="1"/>
          </p:cNvPicPr>
          <p:nvPr>
            <p:ph idx="1"/>
          </p:nvPr>
        </p:nvPicPr>
        <p:blipFill>
          <a:blip r:embed="rId2"/>
          <a:stretch>
            <a:fillRect/>
          </a:stretch>
        </p:blipFill>
        <p:spPr>
          <a:xfrm>
            <a:off x="300483" y="2012176"/>
            <a:ext cx="4768643" cy="2912997"/>
          </a:xfrm>
        </p:spPr>
      </p:pic>
      <p:sp>
        <p:nvSpPr>
          <p:cNvPr id="6" name="TextBox 5">
            <a:extLst>
              <a:ext uri="{FF2B5EF4-FFF2-40B4-BE49-F238E27FC236}">
                <a16:creationId xmlns:a16="http://schemas.microsoft.com/office/drawing/2014/main" id="{10D8E0C1-1034-F37D-7290-0C70FE218DF9}"/>
              </a:ext>
            </a:extLst>
          </p:cNvPr>
          <p:cNvSpPr txBox="1"/>
          <p:nvPr/>
        </p:nvSpPr>
        <p:spPr>
          <a:xfrm>
            <a:off x="595451" y="5095085"/>
            <a:ext cx="4473676" cy="1477328"/>
          </a:xfrm>
          <a:prstGeom prst="rect">
            <a:avLst/>
          </a:prstGeom>
          <a:noFill/>
        </p:spPr>
        <p:txBody>
          <a:bodyPr wrap="square" rtlCol="0">
            <a:spAutoFit/>
          </a:bodyPr>
          <a:lstStyle/>
          <a:p>
            <a:r>
              <a:rPr lang="en-US" dirty="0"/>
              <a:t>The plot suggests that the distribution is roughly bell-shaped, with a peak around the score of 6. Additionally, the plot suggests that the distribution is slightly skewed to the right.</a:t>
            </a:r>
          </a:p>
        </p:txBody>
      </p:sp>
      <p:pic>
        <p:nvPicPr>
          <p:cNvPr id="9" name="Content Placeholder 8">
            <a:extLst>
              <a:ext uri="{FF2B5EF4-FFF2-40B4-BE49-F238E27FC236}">
                <a16:creationId xmlns:a16="http://schemas.microsoft.com/office/drawing/2014/main" id="{299CECDA-FA14-1702-1BC4-8D936AA362AC}"/>
              </a:ext>
            </a:extLst>
          </p:cNvPr>
          <p:cNvPicPr>
            <a:picLocks noChangeAspect="1"/>
          </p:cNvPicPr>
          <p:nvPr/>
        </p:nvPicPr>
        <p:blipFill>
          <a:blip r:embed="rId3"/>
          <a:stretch>
            <a:fillRect/>
          </a:stretch>
        </p:blipFill>
        <p:spPr>
          <a:xfrm>
            <a:off x="5405445" y="2123768"/>
            <a:ext cx="6127794" cy="3106993"/>
          </a:xfrm>
          <a:prstGeom prst="rect">
            <a:avLst/>
          </a:prstGeom>
        </p:spPr>
      </p:pic>
      <p:sp>
        <p:nvSpPr>
          <p:cNvPr id="11" name="TextBox 10">
            <a:extLst>
              <a:ext uri="{FF2B5EF4-FFF2-40B4-BE49-F238E27FC236}">
                <a16:creationId xmlns:a16="http://schemas.microsoft.com/office/drawing/2014/main" id="{2ACF9DFD-2821-558F-199F-9EF87A722155}"/>
              </a:ext>
            </a:extLst>
          </p:cNvPr>
          <p:cNvSpPr txBox="1"/>
          <p:nvPr/>
        </p:nvSpPr>
        <p:spPr>
          <a:xfrm>
            <a:off x="6060991" y="5359685"/>
            <a:ext cx="5408966" cy="923330"/>
          </a:xfrm>
          <a:prstGeom prst="rect">
            <a:avLst/>
          </a:prstGeom>
          <a:noFill/>
        </p:spPr>
        <p:txBody>
          <a:bodyPr wrap="square">
            <a:spAutoFit/>
          </a:bodyPr>
          <a:lstStyle/>
          <a:p>
            <a:r>
              <a:rPr lang="en-US" dirty="0"/>
              <a:t>In the above normal probability plot , the data points roughly follow a straight line which states that the data follows a normal distribution.</a:t>
            </a:r>
          </a:p>
        </p:txBody>
      </p:sp>
    </p:spTree>
    <p:extLst>
      <p:ext uri="{BB962C8B-B14F-4D97-AF65-F5344CB8AC3E}">
        <p14:creationId xmlns:p14="http://schemas.microsoft.com/office/powerpoint/2010/main" val="408426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99FF-9E75-23D9-926B-F81CB23ADBF6}"/>
              </a:ext>
            </a:extLst>
          </p:cNvPr>
          <p:cNvSpPr>
            <a:spLocks noGrp="1"/>
          </p:cNvSpPr>
          <p:nvPr>
            <p:ph type="title"/>
          </p:nvPr>
        </p:nvSpPr>
        <p:spPr/>
        <p:txBody>
          <a:bodyPr>
            <a:normAutofit/>
          </a:bodyPr>
          <a:lstStyle/>
          <a:p>
            <a:r>
              <a:rPr lang="en-US" dirty="0"/>
              <a:t>OUTLIERS IN TARGET VARIABLE</a:t>
            </a:r>
          </a:p>
        </p:txBody>
      </p:sp>
      <p:pic>
        <p:nvPicPr>
          <p:cNvPr id="14" name="Content Placeholder 11">
            <a:extLst>
              <a:ext uri="{FF2B5EF4-FFF2-40B4-BE49-F238E27FC236}">
                <a16:creationId xmlns:a16="http://schemas.microsoft.com/office/drawing/2014/main" id="{1600D52C-5A65-969D-FFAD-26DD6430FBE0}"/>
              </a:ext>
            </a:extLst>
          </p:cNvPr>
          <p:cNvPicPr>
            <a:picLocks noGrp="1" noChangeAspect="1"/>
          </p:cNvPicPr>
          <p:nvPr>
            <p:ph idx="1"/>
          </p:nvPr>
        </p:nvPicPr>
        <p:blipFill>
          <a:blip r:embed="rId2"/>
          <a:stretch>
            <a:fillRect/>
          </a:stretch>
        </p:blipFill>
        <p:spPr>
          <a:xfrm>
            <a:off x="6839013" y="2966883"/>
            <a:ext cx="5258161" cy="2576499"/>
          </a:xfrm>
        </p:spPr>
      </p:pic>
      <p:sp>
        <p:nvSpPr>
          <p:cNvPr id="16" name="TextBox 15">
            <a:extLst>
              <a:ext uri="{FF2B5EF4-FFF2-40B4-BE49-F238E27FC236}">
                <a16:creationId xmlns:a16="http://schemas.microsoft.com/office/drawing/2014/main" id="{93822923-0DFF-348A-532B-A031AC4C93C9}"/>
              </a:ext>
            </a:extLst>
          </p:cNvPr>
          <p:cNvSpPr txBox="1"/>
          <p:nvPr/>
        </p:nvSpPr>
        <p:spPr>
          <a:xfrm>
            <a:off x="648929" y="2546972"/>
            <a:ext cx="6322142" cy="2585323"/>
          </a:xfrm>
          <a:prstGeom prst="rect">
            <a:avLst/>
          </a:prstGeom>
          <a:noFill/>
        </p:spPr>
        <p:txBody>
          <a:bodyPr wrap="square">
            <a:spAutoFit/>
          </a:bodyPr>
          <a:lstStyle/>
          <a:p>
            <a:pPr algn="just"/>
            <a:r>
              <a:rPr lang="en-US" dirty="0"/>
              <a:t>The plot displays a box representing the </a:t>
            </a:r>
            <a:r>
              <a:rPr lang="en-US" dirty="0" err="1"/>
              <a:t>Happiness_score</a:t>
            </a:r>
            <a:r>
              <a:rPr lang="en-US" dirty="0"/>
              <a:t> variable's interquartile range (IQR), with whiskers extending to values within 1.5 times the IQR from the lower and upper quartiles. Horizontal lines overlay the box plot, indicating the minimum, maximum, median, and quartile values. Beyond the whiskers, any values may be potential outliers. Notably, one data point lies outside the whiskers, warranting further investigation to ascertain its outlier status.</a:t>
            </a:r>
          </a:p>
        </p:txBody>
      </p:sp>
    </p:spTree>
    <p:extLst>
      <p:ext uri="{BB962C8B-B14F-4D97-AF65-F5344CB8AC3E}">
        <p14:creationId xmlns:p14="http://schemas.microsoft.com/office/powerpoint/2010/main" val="98589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FAF3-78AF-DF7A-C443-8809EA6A3AD1}"/>
              </a:ext>
            </a:extLst>
          </p:cNvPr>
          <p:cNvSpPr>
            <a:spLocks noGrp="1"/>
          </p:cNvSpPr>
          <p:nvPr>
            <p:ph type="title"/>
          </p:nvPr>
        </p:nvSpPr>
        <p:spPr/>
        <p:txBody>
          <a:bodyPr/>
          <a:lstStyle/>
          <a:p>
            <a:r>
              <a:rPr lang="en-US" dirty="0"/>
              <a:t>Bar plot</a:t>
            </a:r>
          </a:p>
        </p:txBody>
      </p:sp>
      <p:pic>
        <p:nvPicPr>
          <p:cNvPr id="9" name="Content Placeholder 8">
            <a:extLst>
              <a:ext uri="{FF2B5EF4-FFF2-40B4-BE49-F238E27FC236}">
                <a16:creationId xmlns:a16="http://schemas.microsoft.com/office/drawing/2014/main" id="{A8F910CE-65E6-E7D8-2D19-413C74CB3E9A}"/>
              </a:ext>
            </a:extLst>
          </p:cNvPr>
          <p:cNvPicPr>
            <a:picLocks noGrp="1" noChangeAspect="1"/>
          </p:cNvPicPr>
          <p:nvPr>
            <p:ph idx="1"/>
          </p:nvPr>
        </p:nvPicPr>
        <p:blipFill>
          <a:blip r:embed="rId2"/>
          <a:stretch>
            <a:fillRect/>
          </a:stretch>
        </p:blipFill>
        <p:spPr>
          <a:xfrm>
            <a:off x="5675691" y="2468255"/>
            <a:ext cx="5827059" cy="3694112"/>
          </a:xfrm>
        </p:spPr>
      </p:pic>
      <p:sp>
        <p:nvSpPr>
          <p:cNvPr id="11" name="TextBox 10">
            <a:extLst>
              <a:ext uri="{FF2B5EF4-FFF2-40B4-BE49-F238E27FC236}">
                <a16:creationId xmlns:a16="http://schemas.microsoft.com/office/drawing/2014/main" id="{CEC7ED63-885E-C446-D992-F1D0A5A8F770}"/>
              </a:ext>
            </a:extLst>
          </p:cNvPr>
          <p:cNvSpPr txBox="1"/>
          <p:nvPr/>
        </p:nvSpPr>
        <p:spPr>
          <a:xfrm>
            <a:off x="103632" y="2728901"/>
            <a:ext cx="5572059" cy="1200329"/>
          </a:xfrm>
          <a:prstGeom prst="rect">
            <a:avLst/>
          </a:prstGeom>
          <a:noFill/>
        </p:spPr>
        <p:txBody>
          <a:bodyPr wrap="square">
            <a:spAutoFit/>
          </a:bodyPr>
          <a:lstStyle/>
          <a:p>
            <a:r>
              <a:rPr lang="en-US" dirty="0"/>
              <a:t>This plot can help us compare the happiness scores of different countries and understand which countries have the highest levels of happiness.</a:t>
            </a:r>
          </a:p>
        </p:txBody>
      </p:sp>
    </p:spTree>
    <p:extLst>
      <p:ext uri="{BB962C8B-B14F-4D97-AF65-F5344CB8AC3E}">
        <p14:creationId xmlns:p14="http://schemas.microsoft.com/office/powerpoint/2010/main" val="357660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D4F6-3343-DEB3-C63F-5D480A3879EC}"/>
              </a:ext>
            </a:extLst>
          </p:cNvPr>
          <p:cNvSpPr>
            <a:spLocks noGrp="1"/>
          </p:cNvSpPr>
          <p:nvPr>
            <p:ph type="title"/>
          </p:nvPr>
        </p:nvSpPr>
        <p:spPr/>
        <p:txBody>
          <a:bodyPr/>
          <a:lstStyle/>
          <a:p>
            <a:r>
              <a:rPr lang="en-US" b="0" i="0" dirty="0">
                <a:solidFill>
                  <a:srgbClr val="0D0D0D"/>
                </a:solidFill>
                <a:effectLst/>
                <a:highlight>
                  <a:srgbClr val="FFFFFF"/>
                </a:highlight>
                <a:latin typeface="Söhne"/>
              </a:rPr>
              <a:t>Exploratory Data Analysis</a:t>
            </a:r>
            <a:endParaRPr lang="en-US" dirty="0"/>
          </a:p>
        </p:txBody>
      </p:sp>
      <p:pic>
        <p:nvPicPr>
          <p:cNvPr id="5" name="Content Placeholder 4">
            <a:extLst>
              <a:ext uri="{FF2B5EF4-FFF2-40B4-BE49-F238E27FC236}">
                <a16:creationId xmlns:a16="http://schemas.microsoft.com/office/drawing/2014/main" id="{745FA108-FC75-CE83-EC15-469817322355}"/>
              </a:ext>
            </a:extLst>
          </p:cNvPr>
          <p:cNvPicPr>
            <a:picLocks noGrp="1" noChangeAspect="1"/>
          </p:cNvPicPr>
          <p:nvPr>
            <p:ph idx="1"/>
          </p:nvPr>
        </p:nvPicPr>
        <p:blipFill>
          <a:blip r:embed="rId2"/>
          <a:stretch>
            <a:fillRect/>
          </a:stretch>
        </p:blipFill>
        <p:spPr>
          <a:xfrm>
            <a:off x="422787" y="1520248"/>
            <a:ext cx="5673214" cy="3667860"/>
          </a:xfrm>
        </p:spPr>
      </p:pic>
      <p:pic>
        <p:nvPicPr>
          <p:cNvPr id="9" name="Picture 8">
            <a:extLst>
              <a:ext uri="{FF2B5EF4-FFF2-40B4-BE49-F238E27FC236}">
                <a16:creationId xmlns:a16="http://schemas.microsoft.com/office/drawing/2014/main" id="{BFCAF3C9-E475-73BA-9A90-2769153069A4}"/>
              </a:ext>
            </a:extLst>
          </p:cNvPr>
          <p:cNvPicPr>
            <a:picLocks noChangeAspect="1"/>
          </p:cNvPicPr>
          <p:nvPr/>
        </p:nvPicPr>
        <p:blipFill>
          <a:blip r:embed="rId3"/>
          <a:stretch>
            <a:fillRect/>
          </a:stretch>
        </p:blipFill>
        <p:spPr>
          <a:xfrm>
            <a:off x="6113990" y="1433893"/>
            <a:ext cx="5655223" cy="3570725"/>
          </a:xfrm>
          <a:prstGeom prst="rect">
            <a:avLst/>
          </a:prstGeom>
        </p:spPr>
      </p:pic>
      <p:sp>
        <p:nvSpPr>
          <p:cNvPr id="13" name="TextBox 12">
            <a:extLst>
              <a:ext uri="{FF2B5EF4-FFF2-40B4-BE49-F238E27FC236}">
                <a16:creationId xmlns:a16="http://schemas.microsoft.com/office/drawing/2014/main" id="{B186833E-8BC5-1755-029F-BE2093CE3080}"/>
              </a:ext>
            </a:extLst>
          </p:cNvPr>
          <p:cNvSpPr txBox="1"/>
          <p:nvPr/>
        </p:nvSpPr>
        <p:spPr>
          <a:xfrm>
            <a:off x="6424842" y="5326617"/>
            <a:ext cx="5767158" cy="738664"/>
          </a:xfrm>
          <a:prstGeom prst="rect">
            <a:avLst/>
          </a:prstGeom>
          <a:noFill/>
        </p:spPr>
        <p:txBody>
          <a:bodyPr wrap="square">
            <a:spAutoFit/>
          </a:bodyPr>
          <a:lstStyle/>
          <a:p>
            <a:pPr algn="just"/>
            <a:r>
              <a:rPr lang="en-US" sz="1400" dirty="0"/>
              <a:t>As predicted this plot shows that as freedom increases so does the happiness score, but we do not know if this relationship is causal and there may be confounds.</a:t>
            </a:r>
          </a:p>
        </p:txBody>
      </p:sp>
      <p:sp>
        <p:nvSpPr>
          <p:cNvPr id="15" name="TextBox 14">
            <a:extLst>
              <a:ext uri="{FF2B5EF4-FFF2-40B4-BE49-F238E27FC236}">
                <a16:creationId xmlns:a16="http://schemas.microsoft.com/office/drawing/2014/main" id="{98F9DE36-328E-8F40-DA5F-9BF788A295D4}"/>
              </a:ext>
            </a:extLst>
          </p:cNvPr>
          <p:cNvSpPr txBox="1"/>
          <p:nvPr/>
        </p:nvSpPr>
        <p:spPr>
          <a:xfrm>
            <a:off x="422787" y="5188108"/>
            <a:ext cx="5042995" cy="1384995"/>
          </a:xfrm>
          <a:prstGeom prst="rect">
            <a:avLst/>
          </a:prstGeom>
          <a:noFill/>
        </p:spPr>
        <p:txBody>
          <a:bodyPr wrap="square">
            <a:spAutoFit/>
          </a:bodyPr>
          <a:lstStyle/>
          <a:p>
            <a:r>
              <a:rPr lang="en-US" sz="1400" dirty="0"/>
              <a:t> We are using scatter plot to investigate the distribution between 2 continuous variable Happiness score and Life expectancy where each point represents a country. This plot shows that there appears to be a pretty significant relationship between Life Expectancy and the happiness score as the data points appear to show a positive trend.</a:t>
            </a:r>
          </a:p>
        </p:txBody>
      </p:sp>
    </p:spTree>
    <p:extLst>
      <p:ext uri="{BB962C8B-B14F-4D97-AF65-F5344CB8AC3E}">
        <p14:creationId xmlns:p14="http://schemas.microsoft.com/office/powerpoint/2010/main" val="384580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2EB4-7DC1-8C8B-4503-BEC5CA9A2667}"/>
              </a:ext>
            </a:extLst>
          </p:cNvPr>
          <p:cNvSpPr>
            <a:spLocks noGrp="1"/>
          </p:cNvSpPr>
          <p:nvPr>
            <p:ph type="title"/>
          </p:nvPr>
        </p:nvSpPr>
        <p:spPr/>
        <p:txBody>
          <a:bodyPr/>
          <a:lstStyle/>
          <a:p>
            <a:r>
              <a:rPr lang="en-US" dirty="0"/>
              <a:t>overlay bar plot and overlay histogram</a:t>
            </a:r>
          </a:p>
        </p:txBody>
      </p:sp>
      <p:pic>
        <p:nvPicPr>
          <p:cNvPr id="5" name="Content Placeholder 4">
            <a:extLst>
              <a:ext uri="{FF2B5EF4-FFF2-40B4-BE49-F238E27FC236}">
                <a16:creationId xmlns:a16="http://schemas.microsoft.com/office/drawing/2014/main" id="{12355E99-5B41-9ECC-146D-E3ABBFB96EFC}"/>
              </a:ext>
            </a:extLst>
          </p:cNvPr>
          <p:cNvPicPr>
            <a:picLocks noGrp="1" noChangeAspect="1"/>
          </p:cNvPicPr>
          <p:nvPr>
            <p:ph idx="1"/>
          </p:nvPr>
        </p:nvPicPr>
        <p:blipFill>
          <a:blip r:embed="rId2"/>
          <a:stretch>
            <a:fillRect/>
          </a:stretch>
        </p:blipFill>
        <p:spPr>
          <a:xfrm>
            <a:off x="572808" y="2041820"/>
            <a:ext cx="5182994" cy="3291348"/>
          </a:xfrm>
        </p:spPr>
      </p:pic>
      <p:pic>
        <p:nvPicPr>
          <p:cNvPr id="7" name="Picture 6">
            <a:extLst>
              <a:ext uri="{FF2B5EF4-FFF2-40B4-BE49-F238E27FC236}">
                <a16:creationId xmlns:a16="http://schemas.microsoft.com/office/drawing/2014/main" id="{1161C41B-A36A-FCBB-F5BB-18070A504B28}"/>
              </a:ext>
            </a:extLst>
          </p:cNvPr>
          <p:cNvPicPr>
            <a:picLocks noChangeAspect="1"/>
          </p:cNvPicPr>
          <p:nvPr/>
        </p:nvPicPr>
        <p:blipFill>
          <a:blip r:embed="rId3"/>
          <a:stretch>
            <a:fillRect/>
          </a:stretch>
        </p:blipFill>
        <p:spPr>
          <a:xfrm>
            <a:off x="6355382" y="1930375"/>
            <a:ext cx="5689134" cy="3514238"/>
          </a:xfrm>
          <a:prstGeom prst="rect">
            <a:avLst/>
          </a:prstGeom>
        </p:spPr>
      </p:pic>
      <p:sp>
        <p:nvSpPr>
          <p:cNvPr id="9" name="TextBox 8">
            <a:extLst>
              <a:ext uri="{FF2B5EF4-FFF2-40B4-BE49-F238E27FC236}">
                <a16:creationId xmlns:a16="http://schemas.microsoft.com/office/drawing/2014/main" id="{F374E7EB-AFDC-8133-999C-47539EB389F4}"/>
              </a:ext>
            </a:extLst>
          </p:cNvPr>
          <p:cNvSpPr txBox="1"/>
          <p:nvPr/>
        </p:nvSpPr>
        <p:spPr>
          <a:xfrm>
            <a:off x="6355381" y="5515897"/>
            <a:ext cx="5577237" cy="1169551"/>
          </a:xfrm>
          <a:prstGeom prst="rect">
            <a:avLst/>
          </a:prstGeom>
          <a:noFill/>
        </p:spPr>
        <p:txBody>
          <a:bodyPr wrap="square">
            <a:spAutoFit/>
          </a:bodyPr>
          <a:lstStyle/>
          <a:p>
            <a:r>
              <a:rPr lang="en-US" sz="1400" dirty="0"/>
              <a:t> We are using histogram to display the distribution of a continuous variable Happiness score broken down by a categorical variable Region. From the above boxplot, we can say that North America and ANZ has maximum happiness score, and Sub-Saharan Africa has lowest happiness score.</a:t>
            </a:r>
          </a:p>
        </p:txBody>
      </p:sp>
      <p:sp>
        <p:nvSpPr>
          <p:cNvPr id="11" name="TextBox 10">
            <a:extLst>
              <a:ext uri="{FF2B5EF4-FFF2-40B4-BE49-F238E27FC236}">
                <a16:creationId xmlns:a16="http://schemas.microsoft.com/office/drawing/2014/main" id="{14335AA7-73AD-881A-A9B6-55D991E30748}"/>
              </a:ext>
            </a:extLst>
          </p:cNvPr>
          <p:cNvSpPr txBox="1"/>
          <p:nvPr/>
        </p:nvSpPr>
        <p:spPr>
          <a:xfrm>
            <a:off x="572808" y="5777506"/>
            <a:ext cx="5011915" cy="523220"/>
          </a:xfrm>
          <a:prstGeom prst="rect">
            <a:avLst/>
          </a:prstGeom>
          <a:noFill/>
        </p:spPr>
        <p:txBody>
          <a:bodyPr wrap="square">
            <a:spAutoFit/>
          </a:bodyPr>
          <a:lstStyle/>
          <a:p>
            <a:r>
              <a:rPr lang="en-US" sz="1400" dirty="0"/>
              <a:t>The above barplot gives the region wise Happiness Score from highest to lowest.</a:t>
            </a:r>
          </a:p>
        </p:txBody>
      </p:sp>
    </p:spTree>
    <p:extLst>
      <p:ext uri="{BB962C8B-B14F-4D97-AF65-F5344CB8AC3E}">
        <p14:creationId xmlns:p14="http://schemas.microsoft.com/office/powerpoint/2010/main" val="2447802336"/>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31B30"/>
      </a:dk2>
      <a:lt2>
        <a:srgbClr val="F0F3F2"/>
      </a:lt2>
      <a:accent1>
        <a:srgbClr val="C34D74"/>
      </a:accent1>
      <a:accent2>
        <a:srgbClr val="B13B93"/>
      </a:accent2>
      <a:accent3>
        <a:srgbClr val="B04DC3"/>
      </a:accent3>
      <a:accent4>
        <a:srgbClr val="6D3BB1"/>
      </a:accent4>
      <a:accent5>
        <a:srgbClr val="4D4DC3"/>
      </a:accent5>
      <a:accent6>
        <a:srgbClr val="3B6CB1"/>
      </a:accent6>
      <a:hlink>
        <a:srgbClr val="6C5AC8"/>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2251</TotalTime>
  <Words>1882</Words>
  <Application>Microsoft Office PowerPoint</Application>
  <PresentationFormat>Widescreen</PresentationFormat>
  <Paragraphs>94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Neue Haas Grotesk Text Pro</vt:lpstr>
      <vt:lpstr>Söhne</vt:lpstr>
      <vt:lpstr>Wingdings</vt:lpstr>
      <vt:lpstr>AccentBoxVTI</vt:lpstr>
      <vt:lpstr>Predicting World Happiness for year 2023 using Data Analysis</vt:lpstr>
      <vt:lpstr>Business Context and problem description</vt:lpstr>
      <vt:lpstr>Dataset, Observations and descriptive stats</vt:lpstr>
      <vt:lpstr>Data Cleaning</vt:lpstr>
      <vt:lpstr>Normal distribution and Normal Probability plot</vt:lpstr>
      <vt:lpstr>OUTLIERS IN TARGET VARIABLE</vt:lpstr>
      <vt:lpstr>Bar plot</vt:lpstr>
      <vt:lpstr>Exploratory Data Analysis</vt:lpstr>
      <vt:lpstr>overlay bar plot and overlay histogram</vt:lpstr>
      <vt:lpstr>Combine Regions to reduce number of categories</vt:lpstr>
      <vt:lpstr>Region by Generosity</vt:lpstr>
      <vt:lpstr>Hypothesis test</vt:lpstr>
      <vt:lpstr>Hypothesis test for 2 mean</vt:lpstr>
      <vt:lpstr>Co-relation graph</vt:lpstr>
      <vt:lpstr>CREATING TRAINING AND TEST DATASET</vt:lpstr>
      <vt:lpstr>CREATING LINEAR REGRESSION MODELS</vt:lpstr>
      <vt:lpstr>Predicting Test Set Results for Simple Linear Regression Model</vt:lpstr>
      <vt:lpstr>Finding RSS, R^2, MAE, MSE, RSE values for simple linear regression model.</vt:lpstr>
      <vt:lpstr>Multiple Linear Regression Model</vt:lpstr>
      <vt:lpstr>Predicting Test Set Results for Multiple Linear Regression Model</vt:lpstr>
      <vt:lpstr>Finding RSS, R^2, MAE and MSE values for Multiple linear regression model.</vt:lpstr>
      <vt:lpstr>Forward Stepwise Subset Selection Linear Regression Model</vt:lpstr>
      <vt:lpstr>Forward Stepwise Subset Selection Linear Regression Model</vt:lpstr>
      <vt:lpstr>Finding RSS, R^2, MAE and MSE values for Forward Stepwise Subset Selection Linear Regression Model.</vt:lpstr>
      <vt:lpstr>Backward Stepwise Subset Selection Linear Regression Model</vt:lpstr>
      <vt:lpstr>Backward Stepwise Subset Selection Linear Regression Model</vt:lpstr>
      <vt:lpstr>Review of Four Models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Data Analytics</dc:title>
  <dc:creator>Guruteja Kanderi</dc:creator>
  <cp:lastModifiedBy>Guruteja Kanderi</cp:lastModifiedBy>
  <cp:revision>3</cp:revision>
  <dcterms:created xsi:type="dcterms:W3CDTF">2024-04-22T03:01:40Z</dcterms:created>
  <dcterms:modified xsi:type="dcterms:W3CDTF">2024-04-24T01:57:29Z</dcterms:modified>
</cp:coreProperties>
</file>