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1" r:id="rId2"/>
    <p:sldId id="263" r:id="rId3"/>
    <p:sldId id="265" r:id="rId4"/>
    <p:sldId id="273" r:id="rId5"/>
    <p:sldId id="274" r:id="rId6"/>
    <p:sldId id="275" r:id="rId7"/>
    <p:sldId id="277" r:id="rId8"/>
    <p:sldId id="278" r:id="rId9"/>
    <p:sldId id="279" r:id="rId10"/>
    <p:sldId id="280" r:id="rId11"/>
    <p:sldId id="276" r:id="rId12"/>
    <p:sldId id="281" r:id="rId13"/>
    <p:sldId id="282" r:id="rId14"/>
    <p:sldId id="283" r:id="rId15"/>
    <p:sldId id="284" r:id="rId16"/>
    <p:sldId id="285" r:id="rId17"/>
    <p:sldId id="286" r:id="rId18"/>
    <p:sldId id="287" r:id="rId19"/>
    <p:sldId id="288" r:id="rId20"/>
    <p:sldId id="290" r:id="rId21"/>
    <p:sldId id="291"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1765" autoAdjust="0"/>
  </p:normalViewPr>
  <p:slideViewPr>
    <p:cSldViewPr snapToGrid="0" snapToObjects="1" showGuides="1">
      <p:cViewPr varScale="1">
        <p:scale>
          <a:sx n="75" d="100"/>
          <a:sy n="75" d="100"/>
        </p:scale>
        <p:origin x="758" y="67"/>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an Arumugam" userId="72d09cb5b351406e" providerId="LiveId" clId="{ECCFE25D-431E-4872-9C48-16381B2FA0A5}"/>
    <pc:docChg chg="modSld">
      <pc:chgData name="Kandan Arumugam" userId="72d09cb5b351406e" providerId="LiveId" clId="{ECCFE25D-431E-4872-9C48-16381B2FA0A5}" dt="2024-01-05T14:43:01.531" v="0" actId="1076"/>
      <pc:docMkLst>
        <pc:docMk/>
      </pc:docMkLst>
      <pc:sldChg chg="modSp mod">
        <pc:chgData name="Kandan Arumugam" userId="72d09cb5b351406e" providerId="LiveId" clId="{ECCFE25D-431E-4872-9C48-16381B2FA0A5}" dt="2024-01-05T14:43:01.531" v="0" actId="1076"/>
        <pc:sldMkLst>
          <pc:docMk/>
          <pc:sldMk cId="532695167" sldId="265"/>
        </pc:sldMkLst>
        <pc:spChg chg="mod">
          <ac:chgData name="Kandan Arumugam" userId="72d09cb5b351406e" providerId="LiveId" clId="{ECCFE25D-431E-4872-9C48-16381B2FA0A5}" dt="2024-01-05T14:43:01.531" v="0" actId="1076"/>
          <ac:spMkLst>
            <pc:docMk/>
            <pc:sldMk cId="532695167" sldId="265"/>
            <ac:spMk id="3" creationId="{66467D7B-88BB-CC27-A5DD-316A31B149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E3C54-5E04-4CDA-A078-EF4C2B653027}" type="datetimeFigureOut">
              <a:rPr lang="en-IN" smtClean="0"/>
              <a:t>05-01-2024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D28F6-BB8C-4DEA-B686-17D9D41F4497}" type="slidenum">
              <a:rPr lang="en-IN" smtClean="0"/>
              <a:t>‹#›</a:t>
            </a:fld>
            <a:endParaRPr lang="en-IN"/>
          </a:p>
        </p:txBody>
      </p:sp>
    </p:spTree>
    <p:extLst>
      <p:ext uri="{BB962C8B-B14F-4D97-AF65-F5344CB8AC3E}">
        <p14:creationId xmlns:p14="http://schemas.microsoft.com/office/powerpoint/2010/main" val="41570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Academics and practitioners have studied over the years models for predicting firm’s various aspects, using statistical and machine-learning approaches. We are going to discuss one of the various aspects. An earlier sign that company employees are dissatisfied is the firm policies, work load, pay scale and bonuses. We are going to dive deeper and predict the bonus for its employees, so that we may designed an appropriate engagement activity for their high performing employees and up skill programs for low performing employees.</a:t>
            </a:r>
          </a:p>
          <a:p>
            <a:endParaRPr lang="en-US" dirty="0"/>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2</a:t>
            </a:fld>
            <a:endParaRPr lang="en-IN"/>
          </a:p>
        </p:txBody>
      </p:sp>
    </p:spTree>
    <p:extLst>
      <p:ext uri="{BB962C8B-B14F-4D97-AF65-F5344CB8AC3E}">
        <p14:creationId xmlns:p14="http://schemas.microsoft.com/office/powerpoint/2010/main" val="407746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200" dirty="0"/>
              <a:t>Merged data from other sources such as, demographic information, account details etc. for further deep analysis</a:t>
            </a:r>
          </a:p>
          <a:p>
            <a:pPr marL="285750" indent="-285750">
              <a:buFont typeface="Arial" pitchFamily="34" charset="0"/>
              <a:buChar char="•"/>
            </a:pPr>
            <a:r>
              <a:rPr lang="en-US" sz="1200" dirty="0"/>
              <a:t>Data Quality and preparation activities were performed such as  missing value treatment, imputation, data type conversions for homogeneity in the data set</a:t>
            </a:r>
          </a:p>
          <a:p>
            <a:pPr marL="285750" indent="-285750">
              <a:buFont typeface="Arial" pitchFamily="34" charset="0"/>
              <a:buChar char="•"/>
            </a:pPr>
            <a:r>
              <a:rPr lang="en-US" sz="1200" dirty="0"/>
              <a:t>Performed EDA on the data to understand the data and to determine any outlier and treatment for the same</a:t>
            </a:r>
          </a:p>
          <a:p>
            <a:pPr marL="285750" indent="-285750">
              <a:buFont typeface="Arial" pitchFamily="34" charset="0"/>
              <a:buChar char="•"/>
            </a:pPr>
            <a:r>
              <a:rPr lang="en-US" sz="1200" dirty="0"/>
              <a:t>The purpose of Univariate Analysis is to find out which variables have clear separation for the target variable – separation of mean &amp; median of continuation variables and their skewness affecting the target variable – Agent bonus. </a:t>
            </a:r>
          </a:p>
          <a:p>
            <a:pPr marL="285750" indent="-285750">
              <a:buFont typeface="Arial" pitchFamily="34" charset="0"/>
              <a:buChar char="•"/>
            </a:pPr>
            <a:r>
              <a:rPr lang="en-US" sz="1200" dirty="0"/>
              <a:t>Bivariate analysis is to establish the relationship among various independent variables and with dependent variables.</a:t>
            </a:r>
          </a:p>
          <a:p>
            <a:pPr marL="285750" indent="-285750">
              <a:buFont typeface="Arial" pitchFamily="34" charset="0"/>
              <a:buChar char="•"/>
            </a:pPr>
            <a:r>
              <a:rPr lang="en-US" sz="1200" dirty="0"/>
              <a:t>Also used ANNOVA to understand if the model performance can be improved and very significance test of variable through ANNOVA</a:t>
            </a:r>
            <a:endParaRPr lang="en-IN" sz="1200" dirty="0">
              <a:solidFill>
                <a:srgbClr val="6D6868"/>
              </a:solidFill>
              <a:cs typeface="Arial" panose="020B0604020202020204" pitchFamily="34" charset="0"/>
            </a:endParaRPr>
          </a:p>
          <a:p>
            <a:pPr marL="285750" indent="-285750">
              <a:buFont typeface="Arial" pitchFamily="34" charset="0"/>
              <a:buChar char="•"/>
            </a:pPr>
            <a:r>
              <a:rPr lang="en-US" sz="1200" dirty="0"/>
              <a:t>Checking unbalance data  which is very critical to classification problem</a:t>
            </a:r>
          </a:p>
          <a:p>
            <a:r>
              <a:rPr lang="en-US" sz="1000" b="1" dirty="0"/>
              <a:t>Model building and interpretation.</a:t>
            </a:r>
            <a:endParaRPr lang="en-US" sz="1000" dirty="0"/>
          </a:p>
          <a:p>
            <a:pPr marL="285750" indent="-285750">
              <a:buFont typeface="Arial" pitchFamily="34" charset="0"/>
              <a:buChar char="•"/>
            </a:pPr>
            <a:r>
              <a:rPr lang="en-US" sz="1000" dirty="0"/>
              <a:t>Liner discrimination analysis &amp; </a:t>
            </a:r>
            <a:r>
              <a:rPr lang="en-US" sz="1000" dirty="0" err="1"/>
              <a:t>Kmeans</a:t>
            </a:r>
            <a:r>
              <a:rPr lang="en-US" sz="1000" dirty="0"/>
              <a:t> are suited for classification problem</a:t>
            </a:r>
          </a:p>
          <a:p>
            <a:pPr marL="285750" indent="-285750">
              <a:buFont typeface="Arial" pitchFamily="34" charset="0"/>
              <a:buChar char="•"/>
            </a:pPr>
            <a:r>
              <a:rPr lang="en-US" sz="1000" dirty="0"/>
              <a:t>Model building approach (Multicollinearity – VIF, significant features &amp; their selection process based on p-values &amp; coefficient estimates etc.)</a:t>
            </a:r>
          </a:p>
          <a:p>
            <a:r>
              <a:rPr lang="en-US" sz="1000" b="1" dirty="0"/>
              <a:t>Model Tuning </a:t>
            </a:r>
          </a:p>
          <a:p>
            <a:pPr marL="285750" indent="-285750">
              <a:buFont typeface="Arial" pitchFamily="34" charset="0"/>
              <a:buChar char="•"/>
            </a:pPr>
            <a:r>
              <a:rPr lang="en-US" sz="1000" dirty="0"/>
              <a:t>Actionable business insights like identification of features which are contributing to increase in bonus (e.g. sum assured) so that company could focus on those features for up skilling agents.</a:t>
            </a:r>
          </a:p>
          <a:p>
            <a:r>
              <a:rPr lang="en-US" sz="1000" b="1" dirty="0"/>
              <a:t>Insights</a:t>
            </a:r>
          </a:p>
          <a:p>
            <a:pPr marL="285750" indent="-285750">
              <a:buFont typeface="Arial" pitchFamily="34" charset="0"/>
              <a:buChar char="•"/>
            </a:pPr>
            <a:r>
              <a:rPr lang="en-US" sz="1000" dirty="0"/>
              <a:t>Insights from models, one unit change of a significant feature resulting how much change in bonus. - Delta of coefficients from linear models.  Likewise, feature importance of optimum model.</a:t>
            </a:r>
          </a:p>
          <a:p>
            <a:pPr marL="285750" indent="-285750">
              <a:buFont typeface="Arial" pitchFamily="34" charset="0"/>
              <a:buChar char="•"/>
            </a:pPr>
            <a:r>
              <a:rPr lang="en-US" sz="1000" dirty="0"/>
              <a:t>specific recommendations to up skilling the low performing agents and incentivizing the high performing agents.</a:t>
            </a:r>
            <a:endParaRPr lang="en-US" sz="1000" b="1" dirty="0"/>
          </a:p>
          <a:p>
            <a:endParaRPr lang="en-US" dirty="0"/>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3</a:t>
            </a:fld>
            <a:endParaRPr lang="en-IN"/>
          </a:p>
        </p:txBody>
      </p:sp>
    </p:spTree>
    <p:extLst>
      <p:ext uri="{BB962C8B-B14F-4D97-AF65-F5344CB8AC3E}">
        <p14:creationId xmlns:p14="http://schemas.microsoft.com/office/powerpoint/2010/main" val="167228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a:solidFill>
                  <a:srgbClr val="123869"/>
                </a:solidFill>
                <a:effectLst/>
                <a:latin typeface="Georgia" panose="02040502050405020303" pitchFamily="18" charset="0"/>
                <a:ea typeface="Georgia" panose="02040502050405020303" pitchFamily="18" charset="0"/>
                <a:cs typeface="Times New Roman" panose="02020603050405020304" pitchFamily="18" charset="0"/>
              </a:rPr>
              <a:t>Categorical Variable’s Univariate Analysis</a:t>
            </a:r>
            <a:endParaRPr lang="en-IN" sz="1200" i="1" dirty="0">
              <a:effectLst/>
              <a:latin typeface="Georgia" panose="02040502050405020303" pitchFamily="18" charset="0"/>
              <a:ea typeface="Georgia" panose="02040502050405020303"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Most Customers approached are Post Graduates having 47% weightage.</a:t>
            </a:r>
            <a:endParaRPr lang="en-IN" sz="1200" i="1" dirty="0">
              <a:solidFill>
                <a:srgbClr val="000000"/>
              </a:solidFill>
              <a:effectLst/>
              <a:latin typeface="+mn-lt"/>
              <a:ea typeface="Georgia" panose="02040502050405020303" pitchFamily="18" charset="0"/>
              <a:cs typeface="Cambria" panose="020405030504060302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Acquisition of a customer is mostly done Via an Agent having 71% weightage</a:t>
            </a:r>
            <a:r>
              <a:rPr lang="en-IN" sz="1200" i="1" dirty="0">
                <a:solidFill>
                  <a:srgbClr val="000000"/>
                </a:solidFill>
                <a:effectLst/>
                <a:latin typeface="+mn-lt"/>
                <a:ea typeface="Georgia" panose="02040502050405020303" pitchFamily="18" charset="0"/>
                <a:cs typeface="Cambria" panose="020405030504060302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Most customers have Salaried Occupations around 48%. </a:t>
            </a:r>
            <a:endParaRPr lang="en-IN" sz="1200" b="0" i="1" dirty="0">
              <a:solidFill>
                <a:srgbClr val="000000"/>
              </a:solidFill>
              <a:effectLst/>
              <a:latin typeface="+mn-lt"/>
              <a:ea typeface="Georgia" panose="02040502050405020303" pitchFamily="18" charset="0"/>
              <a:cs typeface="Cambria" panose="020405030504060302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Here freelancers have a low weightage.</a:t>
            </a:r>
            <a:endParaRPr lang="en-IN" sz="1200" i="1" dirty="0">
              <a:solidFill>
                <a:srgbClr val="000000"/>
              </a:solidFill>
              <a:effectLst/>
              <a:latin typeface="+mn-lt"/>
              <a:ea typeface="Georgia" panose="02040502050405020303" pitchFamily="18" charset="0"/>
              <a:cs typeface="Cambria" panose="020405030504060302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Approximately 59% of customers are males.</a:t>
            </a:r>
            <a:endParaRPr lang="en-IN" sz="1200" b="0" i="1" dirty="0">
              <a:solidFill>
                <a:srgbClr val="000000"/>
              </a:solidFill>
              <a:effectLst/>
              <a:latin typeface="+mn-lt"/>
              <a:ea typeface="Georgia" panose="02040502050405020303" pitchFamily="18" charset="0"/>
              <a:cs typeface="Cambria" panose="020405030504060302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Most customers are either an executive or managers having weightage of 37% and 36% respectively.</a:t>
            </a:r>
            <a:endParaRPr lang="en-IN" sz="1200" i="1" dirty="0">
              <a:solidFill>
                <a:srgbClr val="000000"/>
              </a:solidFill>
              <a:effectLst/>
              <a:latin typeface="+mn-lt"/>
              <a:ea typeface="Georgia" panose="02040502050405020303" pitchFamily="18" charset="0"/>
              <a:cs typeface="Cambria" panose="02040503050406030204" pitchFamily="18" charset="0"/>
            </a:endParaRPr>
          </a:p>
          <a:p>
            <a:pPr marL="171450" indent="-171450">
              <a:buFont typeface="Wingdings" panose="05000000000000000000" pitchFamily="2" charset="2"/>
              <a:buChar char="Ø"/>
            </a:pPr>
            <a:r>
              <a:rPr lang="en-US" sz="1200" b="1" i="1" dirty="0">
                <a:effectLst/>
                <a:latin typeface="+mn-lt"/>
                <a:ea typeface="Georgia" panose="02040502050405020303" pitchFamily="18" charset="0"/>
                <a:cs typeface="Times New Roman" panose="02020603050405020304" pitchFamily="18" charset="0"/>
              </a:rPr>
              <a:t>Around 50% of the customers are married.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West Zone brings the most Customers with 57% weightage. </a:t>
            </a:r>
            <a:endParaRPr lang="en-IN" sz="1200" i="1" dirty="0">
              <a:solidFill>
                <a:srgbClr val="000000"/>
              </a:solidFill>
              <a:effectLst/>
              <a:latin typeface="+mn-lt"/>
              <a:ea typeface="Georgia" panose="02040502050405020303" pitchFamily="18" charset="0"/>
              <a:cs typeface="Cambria" panose="020405030504060302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b="1" i="1" dirty="0">
                <a:solidFill>
                  <a:srgbClr val="000000"/>
                </a:solidFill>
                <a:effectLst/>
                <a:latin typeface="+mn-lt"/>
                <a:ea typeface="Georgia" panose="02040502050405020303" pitchFamily="18" charset="0"/>
                <a:cs typeface="Cambria" panose="02040503050406030204" pitchFamily="18" charset="0"/>
              </a:rPr>
              <a:t>Around 59% of Customers went for half-yearly payment plan</a:t>
            </a:r>
            <a:endParaRPr lang="en-IN" sz="1200" i="1" dirty="0">
              <a:solidFill>
                <a:srgbClr val="000000"/>
              </a:solidFill>
              <a:effectLst/>
              <a:latin typeface="+mn-lt"/>
              <a:ea typeface="Georgia" panose="02040502050405020303" pitchFamily="18" charset="0"/>
              <a:cs typeface="Cambria" panose="02040503050406030204" pitchFamily="18" charset="0"/>
            </a:endParaRPr>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5</a:t>
            </a:fld>
            <a:endParaRPr lang="en-IN"/>
          </a:p>
        </p:txBody>
      </p:sp>
    </p:spTree>
    <p:extLst>
      <p:ext uri="{BB962C8B-B14F-4D97-AF65-F5344CB8AC3E}">
        <p14:creationId xmlns:p14="http://schemas.microsoft.com/office/powerpoint/2010/main" val="421402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u="sng" dirty="0">
                <a:solidFill>
                  <a:srgbClr val="123869"/>
                </a:solidFill>
                <a:effectLst/>
                <a:latin typeface="Cambria" panose="02040503050406030204" pitchFamily="18" charset="0"/>
                <a:ea typeface="Georgia" panose="02040502050405020303" pitchFamily="18" charset="0"/>
                <a:cs typeface="Cambria" panose="02040503050406030204" pitchFamily="18" charset="0"/>
              </a:rPr>
              <a:t>Pair plot:</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r>
              <a:rPr lang="en-IN" sz="1800" i="1" dirty="0">
                <a:solidFill>
                  <a:srgbClr val="123869"/>
                </a:solidFill>
                <a:effectLst/>
                <a:latin typeface="Cambria" panose="02040503050406030204" pitchFamily="18" charset="0"/>
                <a:ea typeface="Georgia" panose="02040502050405020303" pitchFamily="18" charset="0"/>
                <a:cs typeface="Cambria" panose="02040503050406030204" pitchFamily="18" charset="0"/>
              </a:rPr>
              <a:t>	</a:t>
            </a:r>
            <a:r>
              <a:rPr lang="en-IN" sz="1800" i="1" dirty="0">
                <a:solidFill>
                  <a:srgbClr val="0070C0"/>
                </a:solidFill>
                <a:effectLst/>
                <a:latin typeface="Cambria" panose="02040503050406030204" pitchFamily="18" charset="0"/>
                <a:ea typeface="Georgia" panose="02040502050405020303" pitchFamily="18" charset="0"/>
                <a:cs typeface="Cambria" panose="02040503050406030204" pitchFamily="18" charset="0"/>
              </a:rPr>
              <a:t>A pair plot plots the relationships between all numeric variables in a dataset. The diagonal below is the histogram for each variable and shows the distribution. From the below plot, we can observe if there are relationships between every two pair of variables</a:t>
            </a:r>
            <a:r>
              <a:rPr lang="en-IN" sz="1800" i="1" dirty="0">
                <a:solidFill>
                  <a:srgbClr val="123869"/>
                </a:solidFill>
                <a:effectLst/>
                <a:latin typeface="Cambria" panose="02040503050406030204" pitchFamily="18" charset="0"/>
                <a:ea typeface="Georgia" panose="02040502050405020303" pitchFamily="18" charset="0"/>
                <a:cs typeface="Cambria" panose="02040503050406030204" pitchFamily="18" charset="0"/>
              </a:rPr>
              <a:t>.</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6</a:t>
            </a:fld>
            <a:endParaRPr lang="en-IN"/>
          </a:p>
        </p:txBody>
      </p:sp>
    </p:spTree>
    <p:extLst>
      <p:ext uri="{BB962C8B-B14F-4D97-AF65-F5344CB8AC3E}">
        <p14:creationId xmlns:p14="http://schemas.microsoft.com/office/powerpoint/2010/main" val="192682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Wingdings" panose="05000000000000000000" pitchFamily="2" charset="2"/>
              <a:buNone/>
            </a:pPr>
            <a:r>
              <a:rPr lang="en-US" sz="1800" dirty="0">
                <a:solidFill>
                  <a:srgbClr val="4471C4"/>
                </a:solidFill>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t>Boxplot – </a:t>
            </a:r>
            <a:r>
              <a:rPr lang="en-US" sz="1800" dirty="0" err="1">
                <a:solidFill>
                  <a:srgbClr val="4471C4"/>
                </a:solidFill>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t>Occuapation</a:t>
            </a:r>
            <a:r>
              <a:rPr lang="en-US" sz="1800" dirty="0">
                <a:solidFill>
                  <a:srgbClr val="4471C4"/>
                </a:solidFill>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t> w.r.t AgentBonus</a:t>
            </a:r>
            <a:endPar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Almost similar mean value for all Occupations.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NO outliers present for Free Lancer, could be because we have only 2 data points for Free Lancer.</a:t>
            </a:r>
            <a:endParaRPr lang="en-IN" sz="1800" b="1" dirty="0">
              <a:solidFill>
                <a:srgbClr val="000000"/>
              </a:solidFill>
              <a:effectLst/>
              <a:highlight>
                <a:srgbClr val="FFFF00"/>
              </a:highlight>
              <a:latin typeface="Cambria" panose="02040503050406030204" pitchFamily="18" charset="0"/>
              <a:ea typeface="Georgia" panose="02040502050405020303" pitchFamily="18" charset="0"/>
              <a:cs typeface="Cambria" panose="02040503050406030204" pitchFamily="18" charset="0"/>
            </a:endParaRPr>
          </a:p>
          <a:p>
            <a:pPr marL="0" lvl="0" indent="0" algn="l" defTabSz="914400" rtl="0" eaLnBrk="1" latinLnBrk="0" hangingPunct="1">
              <a:buFont typeface="Wingdings" panose="05000000000000000000" pitchFamily="2" charset="2"/>
              <a:buNone/>
            </a:pPr>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Boxplot – Gender w.r.t </a:t>
            </a:r>
            <a:r>
              <a:rPr lang="en-IN" sz="1800" kern="1200" dirty="0" err="1">
                <a:solidFill>
                  <a:srgbClr val="4471C4"/>
                </a:solidFill>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t>AgentBonus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Agent Bonus has a lot of outlier values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for both Genders with almost similar mean values for both Male and Female.</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Boxplot –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Desgnationl</a:t>
            </a:r>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 w.r.t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AgentBonus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No outliers present.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VP Designation has the highest mean as compared to other Designations.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a:t>
            </a:r>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Boxplot –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MaritalStatus</a:t>
            </a:r>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 w.r.t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AgentBonus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Agent Bonus has a lot of outlier values for all </a:t>
            </a:r>
            <a:r>
              <a:rPr lang="en-IN" sz="1800" b="1" dirty="0" err="1">
                <a:solidFill>
                  <a:srgbClr val="000000"/>
                </a:solidFill>
                <a:effectLst/>
                <a:latin typeface="Cambria" panose="02040503050406030204" pitchFamily="18" charset="0"/>
                <a:ea typeface="Georgia" panose="02040502050405020303" pitchFamily="18" charset="0"/>
                <a:cs typeface="Cambria" panose="02040503050406030204" pitchFamily="18" charset="0"/>
              </a:rPr>
              <a:t>MaritalStatus</a:t>
            </a: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except Unmarried customers.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With almost similar mean values for all 3 customers except unmarried.</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Boxplot – Zone w.r.t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AgentBonus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Outliers present only for North and West Zones.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Both having almost Similar means.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No outliers present in East and South Zones possibly due to less Customer traffic from those Zones.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r>
              <a:rPr lang="en-IN" sz="1800" dirty="0">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Boxplot – Payment w.r.t </a:t>
            </a:r>
            <a:r>
              <a:rPr lang="en-IN" sz="1800" dirty="0" err="1">
                <a:solidFill>
                  <a:srgbClr val="4471C4"/>
                </a:solidFill>
                <a:effectLst/>
                <a:highlight>
                  <a:srgbClr val="FFFF00"/>
                </a:highlight>
                <a:latin typeface="Cambria" panose="02040503050406030204" pitchFamily="18" charset="0"/>
                <a:ea typeface="Georgia" panose="02040502050405020303" pitchFamily="18" charset="0"/>
                <a:cs typeface="Cambria" panose="02040503050406030204" pitchFamily="18" charset="0"/>
              </a:rPr>
              <a:t>AgentBonus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Outliers present for all Payment methods chosen by the customer.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800100" lvl="1" indent="-342900">
              <a:buFont typeface="Wingdings" panose="05000000000000000000" pitchFamily="2" charset="2"/>
              <a:buChar cha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Quarterly paying customers having the lowest mean.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r>
              <a:rPr lang="en-US" sz="1800" dirty="0">
                <a:solidFill>
                  <a:srgbClr val="4471C4"/>
                </a:solidFill>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t>Boxplot – Channel w.r.t AgentBonus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Agent Bonus has a lot of outlier values for every channel with almost similar mean values for all 3 channels.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10</a:t>
            </a:fld>
            <a:endParaRPr lang="en-IN"/>
          </a:p>
        </p:txBody>
      </p:sp>
    </p:spTree>
    <p:extLst>
      <p:ext uri="{BB962C8B-B14F-4D97-AF65-F5344CB8AC3E}">
        <p14:creationId xmlns:p14="http://schemas.microsoft.com/office/powerpoint/2010/main" val="164153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u="sng"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Correlation Heatmap:</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r>
              <a:rPr lang="en-IN" sz="1800" b="1"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a:t>
            </a:r>
            <a:r>
              <a:rPr lang="en-IN" sz="1800" i="1" dirty="0">
                <a:solidFill>
                  <a:srgbClr val="2483C5"/>
                </a:solidFill>
                <a:effectLst/>
                <a:latin typeface="Cambria" panose="02040503050406030204" pitchFamily="18" charset="0"/>
                <a:ea typeface="Georgia" panose="02040502050405020303" pitchFamily="18" charset="0"/>
                <a:cs typeface="Cambria" panose="02040503050406030204" pitchFamily="18" charset="0"/>
              </a:rPr>
              <a:t>The correlation coefficient shown in the table below shows the degree of correlation between the two variables represented in X axis and Y axis. </a:t>
            </a:r>
          </a:p>
          <a:p>
            <a:r>
              <a:rPr lang="en-IN" sz="1800" i="1" dirty="0">
                <a:solidFill>
                  <a:srgbClr val="2483C5"/>
                </a:solidFill>
                <a:effectLst/>
                <a:latin typeface="Cambria" panose="02040503050406030204" pitchFamily="18" charset="0"/>
                <a:ea typeface="Georgia" panose="02040502050405020303" pitchFamily="18" charset="0"/>
                <a:cs typeface="Cambria" panose="02040503050406030204" pitchFamily="18" charset="0"/>
              </a:rPr>
              <a:t>It varies between -1 (maximum negative correlation) to +1 (maximum positive correlation). </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endParaRPr lang="en-IN" dirty="0"/>
          </a:p>
          <a:p>
            <a:r>
              <a:rPr lang="en-IN" sz="1800" b="1" dirty="0">
                <a:solidFill>
                  <a:srgbClr val="0070C0"/>
                </a:solidFill>
                <a:effectLst/>
                <a:latin typeface="Cambria" panose="02040503050406030204" pitchFamily="18" charset="0"/>
                <a:ea typeface="Georgia" panose="02040502050405020303" pitchFamily="18" charset="0"/>
                <a:cs typeface="Cambria" panose="02040503050406030204" pitchFamily="18" charset="0"/>
              </a:rPr>
              <a:t>Inferences:</a:t>
            </a:r>
            <a:endPar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endParaRP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We can observe that there is almost no multicollinearity in the data. </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Complaint and </a:t>
            </a:r>
            <a:r>
              <a:rPr lang="en-IN" sz="1800" dirty="0" err="1">
                <a:solidFill>
                  <a:srgbClr val="000000"/>
                </a:solidFill>
                <a:effectLst/>
                <a:latin typeface="Cambria" panose="02040503050406030204" pitchFamily="18" charset="0"/>
                <a:ea typeface="Georgia" panose="02040502050405020303" pitchFamily="18" charset="0"/>
                <a:cs typeface="Cambria" panose="02040503050406030204" pitchFamily="18" charset="0"/>
              </a:rPr>
              <a:t>CustCareScore</a:t>
            </a: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have almost no correlation with any other parameter, hence dropping these columns will not make a difference. </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Here the lighter colours depict high correlation and darker colours depict low correlation.</a:t>
            </a:r>
          </a:p>
          <a:p>
            <a:pPr marL="342900" lvl="0" indent="-342900">
              <a:buFont typeface="Wingdings" panose="05000000000000000000" pitchFamily="2" charset="2"/>
              <a:buChar char=""/>
            </a:pPr>
            <a:r>
              <a:rPr lang="en-IN" sz="1800" dirty="0" err="1">
                <a:solidFill>
                  <a:srgbClr val="000000"/>
                </a:solidFill>
                <a:effectLst/>
                <a:latin typeface="Cambria" panose="02040503050406030204" pitchFamily="18" charset="0"/>
                <a:ea typeface="Georgia" panose="02040502050405020303" pitchFamily="18" charset="0"/>
                <a:cs typeface="Cambria" panose="02040503050406030204" pitchFamily="18" charset="0"/>
              </a:rPr>
              <a:t>AgentBonus</a:t>
            </a: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and </a:t>
            </a:r>
            <a:r>
              <a:rPr lang="en-IN" sz="1800" dirty="0" err="1">
                <a:solidFill>
                  <a:srgbClr val="000000"/>
                </a:solidFill>
                <a:effectLst/>
                <a:latin typeface="Cambria" panose="02040503050406030204" pitchFamily="18" charset="0"/>
                <a:ea typeface="Georgia" panose="02040502050405020303" pitchFamily="18" charset="0"/>
                <a:cs typeface="Cambria" panose="02040503050406030204" pitchFamily="18" charset="0"/>
              </a:rPr>
              <a:t>SumAssured</a:t>
            </a: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have high correlation with each other of 0.84.</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Outlier Removal is performed but it does not seem as the correct approach as some variables like </a:t>
            </a:r>
            <a:r>
              <a:rPr lang="en-IN" sz="1800" dirty="0" err="1">
                <a:solidFill>
                  <a:srgbClr val="000000"/>
                </a:solidFill>
                <a:effectLst/>
                <a:latin typeface="Cambria" panose="02040503050406030204" pitchFamily="18" charset="0"/>
                <a:ea typeface="Georgia" panose="02040502050405020303" pitchFamily="18" charset="0"/>
                <a:cs typeface="Cambria" panose="02040503050406030204" pitchFamily="18" charset="0"/>
              </a:rPr>
              <a:t>SumAssured</a:t>
            </a: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 are allowed to have some outliers however our model will be affected if outliers are not removed. </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We can add new variables like Premium but adding new variables can affect the model, hence not recommended. </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The data is highly unbalanced e.g.: Zone, South has less weightage similar for occupation- Freelancer, more data is needed or upscale the data. </a:t>
            </a:r>
          </a:p>
          <a:p>
            <a:pPr marL="342900" lvl="0" indent="-342900">
              <a:buFont typeface="Wingdings" panose="05000000000000000000" pitchFamily="2" charset="2"/>
              <a:buChar char=""/>
            </a:pPr>
            <a:r>
              <a:rPr lang="en-IN" sz="1800" dirty="0">
                <a:solidFill>
                  <a:srgbClr val="000000"/>
                </a:solidFill>
                <a:effectLst/>
                <a:latin typeface="Cambria" panose="02040503050406030204" pitchFamily="18" charset="0"/>
                <a:ea typeface="Georgia" panose="02040502050405020303" pitchFamily="18" charset="0"/>
                <a:cs typeface="Cambria" panose="02040503050406030204" pitchFamily="18" charset="0"/>
              </a:rPr>
              <a:t>With this we’ve completed the EDA and in the coming exercises we’ll build the model as this is a Classification problem, Regression Techniques for model building will be our approach. </a:t>
            </a:r>
          </a:p>
          <a:p>
            <a:endParaRPr lang="en-IN" dirty="0"/>
          </a:p>
        </p:txBody>
      </p:sp>
      <p:sp>
        <p:nvSpPr>
          <p:cNvPr id="4" name="Slide Number Placeholder 3"/>
          <p:cNvSpPr>
            <a:spLocks noGrp="1"/>
          </p:cNvSpPr>
          <p:nvPr>
            <p:ph type="sldNum" sz="quarter" idx="5"/>
          </p:nvPr>
        </p:nvSpPr>
        <p:spPr/>
        <p:txBody>
          <a:bodyPr/>
          <a:lstStyle/>
          <a:p>
            <a:fld id="{97AD28F6-BB8C-4DEA-B686-17D9D41F4497}" type="slidenum">
              <a:rPr lang="en-IN" smtClean="0"/>
              <a:t>11</a:t>
            </a:fld>
            <a:endParaRPr lang="en-IN"/>
          </a:p>
        </p:txBody>
      </p:sp>
    </p:spTree>
    <p:extLst>
      <p:ext uri="{BB962C8B-B14F-4D97-AF65-F5344CB8AC3E}">
        <p14:creationId xmlns:p14="http://schemas.microsoft.com/office/powerpoint/2010/main" val="308626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1/5/2024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1/5/2024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8731266" cy="1723549"/>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Life Insurance Sale Capstone Project</a:t>
            </a:r>
          </a:p>
        </p:txBody>
      </p:sp>
      <p:sp>
        <p:nvSpPr>
          <p:cNvPr id="3" name="TextBox 2">
            <a:extLst>
              <a:ext uri="{FF2B5EF4-FFF2-40B4-BE49-F238E27FC236}">
                <a16:creationId xmlns:a16="http://schemas.microsoft.com/office/drawing/2014/main" id="{5A740E41-0F8D-4151-979A-4270FBA95E57}"/>
              </a:ext>
            </a:extLst>
          </p:cNvPr>
          <p:cNvSpPr txBox="1"/>
          <p:nvPr/>
        </p:nvSpPr>
        <p:spPr>
          <a:xfrm>
            <a:off x="7063273" y="5761653"/>
            <a:ext cx="3648269" cy="1292662"/>
          </a:xfrm>
          <a:prstGeom prst="rect">
            <a:avLst/>
          </a:prstGeom>
          <a:noFill/>
        </p:spPr>
        <p:txBody>
          <a:bodyPr wrap="square" rtlCol="0">
            <a:spAutoFit/>
          </a:bodyPr>
          <a:lstStyle/>
          <a:p>
            <a:pPr marL="25400" indent="0" algn="just"/>
            <a:r>
              <a:rPr lang="en-IN" sz="2000" b="1" i="1" dirty="0">
                <a:solidFill>
                  <a:schemeClr val="accent1"/>
                </a:solidFill>
              </a:rPr>
              <a:t>By</a:t>
            </a:r>
          </a:p>
          <a:p>
            <a:pPr marL="25400" indent="0" algn="just"/>
            <a:r>
              <a:rPr lang="en-IN" sz="2000" b="1" i="1" dirty="0">
                <a:solidFill>
                  <a:schemeClr val="accent1"/>
                </a:solidFill>
              </a:rPr>
              <a:t>Kandan Arumugam</a:t>
            </a:r>
          </a:p>
          <a:p>
            <a:pPr marL="25400" indent="0" algn="just"/>
            <a:r>
              <a:rPr lang="en-IN" sz="2000" b="1" i="1" dirty="0">
                <a:solidFill>
                  <a:schemeClr val="accent1"/>
                </a:solidFill>
              </a:rPr>
              <a:t>June 2023</a:t>
            </a:r>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208EB-6DFA-0FB2-68B3-3C2443D3C217}"/>
              </a:ext>
            </a:extLst>
          </p:cNvPr>
          <p:cNvSpPr txBox="1"/>
          <p:nvPr/>
        </p:nvSpPr>
        <p:spPr>
          <a:xfrm>
            <a:off x="330833" y="649225"/>
            <a:ext cx="4185635" cy="523220"/>
          </a:xfrm>
          <a:prstGeom prst="rect">
            <a:avLst/>
          </a:prstGeom>
          <a:noFill/>
          <a:ln>
            <a:noFill/>
          </a:ln>
        </p:spPr>
        <p:txBody>
          <a:bodyPr wrap="square" rtlCol="0">
            <a:spAutoFit/>
          </a:bodyPr>
          <a:lstStyle/>
          <a:p>
            <a:r>
              <a:rPr lang="en-US" sz="1400" dirty="0"/>
              <a:t>Below graphs shows the relationship between Customer tenure VS Sum Assured and age</a:t>
            </a:r>
          </a:p>
        </p:txBody>
      </p:sp>
      <p:pic>
        <p:nvPicPr>
          <p:cNvPr id="4" name="Picture 3">
            <a:extLst>
              <a:ext uri="{FF2B5EF4-FFF2-40B4-BE49-F238E27FC236}">
                <a16:creationId xmlns:a16="http://schemas.microsoft.com/office/drawing/2014/main" id="{6AEB48B3-B23C-DA86-28CC-6276C18A623D}"/>
              </a:ext>
            </a:extLst>
          </p:cNvPr>
          <p:cNvPicPr/>
          <p:nvPr/>
        </p:nvPicPr>
        <p:blipFill>
          <a:blip r:embed="rId3"/>
          <a:stretch>
            <a:fillRect/>
          </a:stretch>
        </p:blipFill>
        <p:spPr>
          <a:xfrm>
            <a:off x="343711" y="1310393"/>
            <a:ext cx="4185635" cy="2310371"/>
          </a:xfrm>
          <a:prstGeom prst="rect">
            <a:avLst/>
          </a:prstGeom>
          <a:ln>
            <a:solidFill>
              <a:schemeClr val="tx1"/>
            </a:solidFill>
          </a:ln>
        </p:spPr>
      </p:pic>
      <p:pic>
        <p:nvPicPr>
          <p:cNvPr id="5" name="Picture 4">
            <a:extLst>
              <a:ext uri="{FF2B5EF4-FFF2-40B4-BE49-F238E27FC236}">
                <a16:creationId xmlns:a16="http://schemas.microsoft.com/office/drawing/2014/main" id="{1CF809A3-BBFD-EA65-D384-72A03584537C}"/>
              </a:ext>
            </a:extLst>
          </p:cNvPr>
          <p:cNvPicPr/>
          <p:nvPr/>
        </p:nvPicPr>
        <p:blipFill>
          <a:blip r:embed="rId4"/>
          <a:stretch>
            <a:fillRect/>
          </a:stretch>
        </p:blipFill>
        <p:spPr>
          <a:xfrm>
            <a:off x="5021718" y="1242137"/>
            <a:ext cx="5548650" cy="2378627"/>
          </a:xfrm>
          <a:prstGeom prst="rect">
            <a:avLst/>
          </a:prstGeom>
          <a:ln>
            <a:solidFill>
              <a:schemeClr val="tx1"/>
            </a:solidFill>
          </a:ln>
        </p:spPr>
      </p:pic>
      <p:pic>
        <p:nvPicPr>
          <p:cNvPr id="6" name="Picture 5">
            <a:extLst>
              <a:ext uri="{FF2B5EF4-FFF2-40B4-BE49-F238E27FC236}">
                <a16:creationId xmlns:a16="http://schemas.microsoft.com/office/drawing/2014/main" id="{8C878E6E-E843-F4EA-0ABA-22F16CEA699D}"/>
              </a:ext>
            </a:extLst>
          </p:cNvPr>
          <p:cNvPicPr/>
          <p:nvPr/>
        </p:nvPicPr>
        <p:blipFill>
          <a:blip r:embed="rId5"/>
          <a:stretch>
            <a:fillRect/>
          </a:stretch>
        </p:blipFill>
        <p:spPr>
          <a:xfrm>
            <a:off x="5021718" y="3801063"/>
            <a:ext cx="5548650" cy="2318197"/>
          </a:xfrm>
          <a:prstGeom prst="rect">
            <a:avLst/>
          </a:prstGeom>
          <a:ln>
            <a:solidFill>
              <a:schemeClr val="tx1"/>
            </a:solidFill>
          </a:ln>
        </p:spPr>
      </p:pic>
      <p:pic>
        <p:nvPicPr>
          <p:cNvPr id="7" name="Picture 6">
            <a:extLst>
              <a:ext uri="{FF2B5EF4-FFF2-40B4-BE49-F238E27FC236}">
                <a16:creationId xmlns:a16="http://schemas.microsoft.com/office/drawing/2014/main" id="{3D4758E7-45E7-EA84-B902-EC8540C67565}"/>
              </a:ext>
            </a:extLst>
          </p:cNvPr>
          <p:cNvPicPr/>
          <p:nvPr/>
        </p:nvPicPr>
        <p:blipFill>
          <a:blip r:embed="rId6"/>
          <a:stretch>
            <a:fillRect/>
          </a:stretch>
        </p:blipFill>
        <p:spPr>
          <a:xfrm>
            <a:off x="343711" y="3801063"/>
            <a:ext cx="4211393" cy="2318197"/>
          </a:xfrm>
          <a:prstGeom prst="rect">
            <a:avLst/>
          </a:prstGeom>
          <a:ln>
            <a:solidFill>
              <a:schemeClr val="tx1"/>
            </a:solidFill>
          </a:ln>
        </p:spPr>
      </p:pic>
      <p:sp>
        <p:nvSpPr>
          <p:cNvPr id="8" name="TextBox 7">
            <a:extLst>
              <a:ext uri="{FF2B5EF4-FFF2-40B4-BE49-F238E27FC236}">
                <a16:creationId xmlns:a16="http://schemas.microsoft.com/office/drawing/2014/main" id="{8B6F9238-A2A8-D8F4-8B04-48C31E5ED23F}"/>
              </a:ext>
            </a:extLst>
          </p:cNvPr>
          <p:cNvSpPr txBox="1"/>
          <p:nvPr/>
        </p:nvSpPr>
        <p:spPr>
          <a:xfrm>
            <a:off x="4932469" y="622489"/>
            <a:ext cx="5727147" cy="523220"/>
          </a:xfrm>
          <a:prstGeom prst="rect">
            <a:avLst/>
          </a:prstGeom>
          <a:noFill/>
          <a:ln>
            <a:noFill/>
          </a:ln>
        </p:spPr>
        <p:txBody>
          <a:bodyPr wrap="square" rtlCol="0">
            <a:spAutoFit/>
          </a:bodyPr>
          <a:lstStyle/>
          <a:p>
            <a:r>
              <a:rPr lang="en-US" sz="1400" dirty="0"/>
              <a:t>Below Box plots shows relationship between AgentBonus &amp; categorical variables</a:t>
            </a:r>
          </a:p>
        </p:txBody>
      </p:sp>
      <p:sp>
        <p:nvSpPr>
          <p:cNvPr id="9" name="Title 3">
            <a:extLst>
              <a:ext uri="{FF2B5EF4-FFF2-40B4-BE49-F238E27FC236}">
                <a16:creationId xmlns:a16="http://schemas.microsoft.com/office/drawing/2014/main" id="{9BE08B2C-D5BB-DDA6-B3CA-224A1D79B63D}"/>
              </a:ext>
            </a:extLst>
          </p:cNvPr>
          <p:cNvSpPr txBox="1">
            <a:spLocks/>
          </p:cNvSpPr>
          <p:nvPr/>
        </p:nvSpPr>
        <p:spPr>
          <a:xfrm>
            <a:off x="2750168" y="-27839"/>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Tree>
    <p:extLst>
      <p:ext uri="{BB962C8B-B14F-4D97-AF65-F5344CB8AC3E}">
        <p14:creationId xmlns:p14="http://schemas.microsoft.com/office/powerpoint/2010/main" val="91798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A9EB5-2CD7-4248-6A54-3D76E0E6849A}"/>
              </a:ext>
            </a:extLst>
          </p:cNvPr>
          <p:cNvSpPr txBox="1"/>
          <p:nvPr/>
        </p:nvSpPr>
        <p:spPr>
          <a:xfrm>
            <a:off x="8368497" y="895032"/>
            <a:ext cx="3213903" cy="2954655"/>
          </a:xfrm>
          <a:prstGeom prst="rect">
            <a:avLst/>
          </a:prstGeom>
          <a:noFill/>
          <a:ln>
            <a:noFill/>
          </a:ln>
        </p:spPr>
        <p:txBody>
          <a:bodyPr wrap="square" rtlCol="0">
            <a:spAutoFit/>
          </a:bodyPr>
          <a:lstStyle/>
          <a:p>
            <a:r>
              <a:rPr lang="en-US" sz="1400" b="1" dirty="0"/>
              <a:t>Top 5 strong correlations:</a:t>
            </a:r>
          </a:p>
          <a:p>
            <a:endParaRPr lang="en-US" sz="1400" dirty="0"/>
          </a:p>
          <a:p>
            <a:pPr marL="285750" lvl="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SumAssured &amp; AgentBonus</a:t>
            </a:r>
          </a:p>
          <a:p>
            <a:pPr marL="285750" lvl="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MonthlyIncome &amp; AgentBonus</a:t>
            </a:r>
          </a:p>
          <a:p>
            <a:pPr marL="285750" lvl="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CustTenure &amp; AgentBonus</a:t>
            </a:r>
          </a:p>
          <a:p>
            <a:pPr marL="285750" lvl="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Age &amp; AgentBonus</a:t>
            </a:r>
          </a:p>
          <a:p>
            <a:pPr marL="285750" lvl="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MonthlyIncome &amp; SumAssured</a:t>
            </a:r>
          </a:p>
          <a:p>
            <a:endParaRPr lang="en-US" sz="1400" dirty="0"/>
          </a:p>
        </p:txBody>
      </p:sp>
      <p:pic>
        <p:nvPicPr>
          <p:cNvPr id="4" name="Picture 2">
            <a:extLst>
              <a:ext uri="{FF2B5EF4-FFF2-40B4-BE49-F238E27FC236}">
                <a16:creationId xmlns:a16="http://schemas.microsoft.com/office/drawing/2014/main" id="{039FE612-C998-8D1A-881E-B5027E937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6" y="895032"/>
            <a:ext cx="7999634" cy="459339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582D9AC4-30FD-A12F-0F6A-890122AD2F7A}"/>
              </a:ext>
            </a:extLst>
          </p:cNvPr>
          <p:cNvSpPr txBox="1">
            <a:spLocks/>
          </p:cNvSpPr>
          <p:nvPr/>
        </p:nvSpPr>
        <p:spPr>
          <a:xfrm>
            <a:off x="2750167" y="99752"/>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
        <p:nvSpPr>
          <p:cNvPr id="6" name="TextBox 5">
            <a:extLst>
              <a:ext uri="{FF2B5EF4-FFF2-40B4-BE49-F238E27FC236}">
                <a16:creationId xmlns:a16="http://schemas.microsoft.com/office/drawing/2014/main" id="{C070EE60-05DE-8CF9-D3E0-A2477E9F0B38}"/>
              </a:ext>
            </a:extLst>
          </p:cNvPr>
          <p:cNvSpPr txBox="1"/>
          <p:nvPr/>
        </p:nvSpPr>
        <p:spPr>
          <a:xfrm>
            <a:off x="4177161" y="5602130"/>
            <a:ext cx="2532139" cy="338554"/>
          </a:xfrm>
          <a:prstGeom prst="rect">
            <a:avLst/>
          </a:prstGeom>
          <a:noFill/>
        </p:spPr>
        <p:txBody>
          <a:bodyPr wrap="square">
            <a:spAutoFit/>
          </a:bodyPr>
          <a:lstStyle/>
          <a:p>
            <a:r>
              <a:rPr lang="en-IN" sz="1600" b="1" i="1" dirty="0">
                <a:solidFill>
                  <a:schemeClr val="accent1"/>
                </a:solidFill>
                <a:effectLst/>
                <a:latin typeface="Cambria" panose="02040503050406030204" pitchFamily="18" charset="0"/>
                <a:ea typeface="Georgia" panose="02040502050405020303" pitchFamily="18" charset="0"/>
                <a:cs typeface="Cambria" panose="02040503050406030204" pitchFamily="18" charset="0"/>
              </a:rPr>
              <a:t>Correlation Heatmap</a:t>
            </a:r>
          </a:p>
        </p:txBody>
      </p:sp>
    </p:spTree>
    <p:extLst>
      <p:ext uri="{BB962C8B-B14F-4D97-AF65-F5344CB8AC3E}">
        <p14:creationId xmlns:p14="http://schemas.microsoft.com/office/powerpoint/2010/main" val="76667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B808D-5783-CDB1-08CC-D210B3E75254}"/>
              </a:ext>
            </a:extLst>
          </p:cNvPr>
          <p:cNvSpPr txBox="1"/>
          <p:nvPr/>
        </p:nvSpPr>
        <p:spPr>
          <a:xfrm>
            <a:off x="379993" y="873185"/>
            <a:ext cx="5434887" cy="523220"/>
          </a:xfrm>
          <a:prstGeom prst="rect">
            <a:avLst/>
          </a:prstGeom>
          <a:noFill/>
          <a:ln>
            <a:noFill/>
          </a:ln>
        </p:spPr>
        <p:txBody>
          <a:bodyPr wrap="square" rtlCol="0">
            <a:spAutoFit/>
          </a:bodyPr>
          <a:lstStyle/>
          <a:p>
            <a:r>
              <a:rPr lang="en-US" sz="1400" dirty="0"/>
              <a:t>First we check for the outliers and below box plots shows the </a:t>
            </a:r>
            <a:r>
              <a:rPr lang="en-US" sz="1400" b="1" dirty="0"/>
              <a:t>outliers</a:t>
            </a:r>
            <a:r>
              <a:rPr lang="en-US" sz="1400" dirty="0"/>
              <a:t> </a:t>
            </a:r>
            <a:r>
              <a:rPr lang="en-US" sz="1400" b="1" dirty="0"/>
              <a:t>without treatment</a:t>
            </a:r>
          </a:p>
        </p:txBody>
      </p:sp>
      <p:sp>
        <p:nvSpPr>
          <p:cNvPr id="4" name="TextBox 3">
            <a:extLst>
              <a:ext uri="{FF2B5EF4-FFF2-40B4-BE49-F238E27FC236}">
                <a16:creationId xmlns:a16="http://schemas.microsoft.com/office/drawing/2014/main" id="{CD9C5F06-7330-ED2E-0437-65BA93009A98}"/>
              </a:ext>
            </a:extLst>
          </p:cNvPr>
          <p:cNvSpPr txBox="1"/>
          <p:nvPr/>
        </p:nvSpPr>
        <p:spPr>
          <a:xfrm rot="10800000" flipV="1">
            <a:off x="5969425" y="889128"/>
            <a:ext cx="5460644" cy="523220"/>
          </a:xfrm>
          <a:prstGeom prst="rect">
            <a:avLst/>
          </a:prstGeom>
          <a:noFill/>
          <a:ln>
            <a:noFill/>
          </a:ln>
        </p:spPr>
        <p:txBody>
          <a:bodyPr wrap="square" rtlCol="0">
            <a:spAutoFit/>
          </a:bodyPr>
          <a:lstStyle/>
          <a:p>
            <a:r>
              <a:rPr lang="en-US" sz="1400" dirty="0"/>
              <a:t>Then we check for the outliers and below box plots shows the </a:t>
            </a:r>
            <a:r>
              <a:rPr lang="en-US" sz="1400" b="1" dirty="0"/>
              <a:t>outliers with treatment</a:t>
            </a:r>
          </a:p>
        </p:txBody>
      </p:sp>
      <p:pic>
        <p:nvPicPr>
          <p:cNvPr id="5" name="Picture 4">
            <a:extLst>
              <a:ext uri="{FF2B5EF4-FFF2-40B4-BE49-F238E27FC236}">
                <a16:creationId xmlns:a16="http://schemas.microsoft.com/office/drawing/2014/main" id="{310498B1-8B08-EAC9-FE09-1BFC3834D98B}"/>
              </a:ext>
            </a:extLst>
          </p:cNvPr>
          <p:cNvPicPr/>
          <p:nvPr/>
        </p:nvPicPr>
        <p:blipFill>
          <a:blip r:embed="rId2"/>
          <a:stretch>
            <a:fillRect/>
          </a:stretch>
        </p:blipFill>
        <p:spPr>
          <a:xfrm>
            <a:off x="379993" y="1517546"/>
            <a:ext cx="5460644" cy="3951514"/>
          </a:xfrm>
          <a:prstGeom prst="rect">
            <a:avLst/>
          </a:prstGeom>
          <a:ln>
            <a:solidFill>
              <a:schemeClr val="tx1"/>
            </a:solidFill>
          </a:ln>
        </p:spPr>
      </p:pic>
      <p:pic>
        <p:nvPicPr>
          <p:cNvPr id="6" name="Picture 5">
            <a:extLst>
              <a:ext uri="{FF2B5EF4-FFF2-40B4-BE49-F238E27FC236}">
                <a16:creationId xmlns:a16="http://schemas.microsoft.com/office/drawing/2014/main" id="{6EDCE87E-BB66-A8B5-6EE3-6F42CD021DC1}"/>
              </a:ext>
            </a:extLst>
          </p:cNvPr>
          <p:cNvPicPr/>
          <p:nvPr/>
        </p:nvPicPr>
        <p:blipFill>
          <a:blip r:embed="rId3"/>
          <a:stretch>
            <a:fillRect/>
          </a:stretch>
        </p:blipFill>
        <p:spPr>
          <a:xfrm>
            <a:off x="5969425" y="1530836"/>
            <a:ext cx="5245971" cy="3951514"/>
          </a:xfrm>
          <a:prstGeom prst="rect">
            <a:avLst/>
          </a:prstGeom>
          <a:ln>
            <a:solidFill>
              <a:schemeClr val="tx1"/>
            </a:solidFill>
          </a:ln>
        </p:spPr>
      </p:pic>
      <p:sp>
        <p:nvSpPr>
          <p:cNvPr id="7" name="Rectangle 6">
            <a:extLst>
              <a:ext uri="{FF2B5EF4-FFF2-40B4-BE49-F238E27FC236}">
                <a16:creationId xmlns:a16="http://schemas.microsoft.com/office/drawing/2014/main" id="{86287315-CED2-AD4D-790B-C854DD8AAEF0}"/>
              </a:ext>
            </a:extLst>
          </p:cNvPr>
          <p:cNvSpPr/>
          <p:nvPr/>
        </p:nvSpPr>
        <p:spPr>
          <a:xfrm>
            <a:off x="2364769" y="124309"/>
            <a:ext cx="6521040"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Outlier Treatment </a:t>
            </a:r>
          </a:p>
        </p:txBody>
      </p:sp>
    </p:spTree>
    <p:extLst>
      <p:ext uri="{BB962C8B-B14F-4D97-AF65-F5344CB8AC3E}">
        <p14:creationId xmlns:p14="http://schemas.microsoft.com/office/powerpoint/2010/main" val="289861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985E9E-109E-21D5-450A-50047AF5227D}"/>
              </a:ext>
            </a:extLst>
          </p:cNvPr>
          <p:cNvSpPr/>
          <p:nvPr/>
        </p:nvSpPr>
        <p:spPr>
          <a:xfrm>
            <a:off x="214603" y="0"/>
            <a:ext cx="10879494" cy="523220"/>
          </a:xfrm>
          <a:prstGeom prst="rect">
            <a:avLst/>
          </a:prstGeom>
        </p:spPr>
        <p:txBody>
          <a:bodyPr wrap="square" anchor="t">
            <a:spAutoFit/>
          </a:bodyPr>
          <a:lstStyle/>
          <a:p>
            <a:pPr algn="ctr"/>
            <a:r>
              <a:rPr lang="en-US" sz="2800" b="1" dirty="0">
                <a:solidFill>
                  <a:srgbClr val="0070C0"/>
                </a:solidFill>
                <a:cs typeface="Arial" panose="020B0604020202020204" pitchFamily="34" charset="0"/>
              </a:rPr>
              <a:t>Correlation between the various features and Principal Component</a:t>
            </a:r>
          </a:p>
        </p:txBody>
      </p:sp>
      <p:sp>
        <p:nvSpPr>
          <p:cNvPr id="3" name="Rectangle 2">
            <a:extLst>
              <a:ext uri="{FF2B5EF4-FFF2-40B4-BE49-F238E27FC236}">
                <a16:creationId xmlns:a16="http://schemas.microsoft.com/office/drawing/2014/main" id="{528D5BD9-B1CC-1027-9FB1-B8481C703BE1}"/>
              </a:ext>
            </a:extLst>
          </p:cNvPr>
          <p:cNvSpPr/>
          <p:nvPr/>
        </p:nvSpPr>
        <p:spPr>
          <a:xfrm>
            <a:off x="7949224" y="2006525"/>
            <a:ext cx="3144873" cy="2031325"/>
          </a:xfrm>
          <a:prstGeom prst="rect">
            <a:avLst/>
          </a:prstGeom>
        </p:spPr>
        <p:txBody>
          <a:bodyPr wrap="square">
            <a:spAutoFit/>
          </a:bodyPr>
          <a:lstStyle/>
          <a:p>
            <a:pPr marL="285750" indent="-285750">
              <a:buFont typeface="Wingdings" panose="05000000000000000000" pitchFamily="2" charset="2"/>
              <a:buChar char="Ø"/>
            </a:pPr>
            <a:r>
              <a:rPr lang="en-US" sz="1400" dirty="0"/>
              <a:t>The heat map and the color bar basically represent the correlation between the various features and the principal component itself. Component 2 looks more related to aspect - We can label it as aspect property. Depending on relationship, we could go ahead and label relationship with features</a:t>
            </a:r>
          </a:p>
        </p:txBody>
      </p:sp>
      <p:pic>
        <p:nvPicPr>
          <p:cNvPr id="4" name="Picture 2">
            <a:extLst>
              <a:ext uri="{FF2B5EF4-FFF2-40B4-BE49-F238E27FC236}">
                <a16:creationId xmlns:a16="http://schemas.microsoft.com/office/drawing/2014/main" id="{996813EC-86AA-4845-2B0A-8767E4473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03" y="1005334"/>
            <a:ext cx="7579492" cy="533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1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AAC1-7599-AFA4-6830-F3AAA5217565}"/>
              </a:ext>
            </a:extLst>
          </p:cNvPr>
          <p:cNvSpPr txBox="1">
            <a:spLocks/>
          </p:cNvSpPr>
          <p:nvPr/>
        </p:nvSpPr>
        <p:spPr>
          <a:xfrm>
            <a:off x="1525656" y="172064"/>
            <a:ext cx="8596668" cy="6292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ea typeface="+mn-ea"/>
                <a:cs typeface="Arial" panose="020B0604020202020204" pitchFamily="34" charset="0"/>
              </a:rPr>
              <a:t>Modeling Approach Used and Why</a:t>
            </a:r>
            <a:br>
              <a:rPr lang="en-US" sz="3200" b="1" dirty="0">
                <a:solidFill>
                  <a:srgbClr val="0070C0"/>
                </a:solidFill>
                <a:latin typeface="+mn-lt"/>
                <a:ea typeface="+mn-ea"/>
                <a:cs typeface="Arial" panose="020B0604020202020204" pitchFamily="34" charset="0"/>
              </a:rPr>
            </a:br>
            <a:endParaRPr lang="en-IN" sz="3200" b="1" dirty="0">
              <a:solidFill>
                <a:srgbClr val="0070C0"/>
              </a:solidFill>
              <a:latin typeface="+mn-lt"/>
              <a:ea typeface="+mn-ea"/>
              <a:cs typeface="Arial" panose="020B0604020202020204" pitchFamily="34" charset="0"/>
            </a:endParaRPr>
          </a:p>
        </p:txBody>
      </p:sp>
      <p:sp>
        <p:nvSpPr>
          <p:cNvPr id="3" name="Content Placeholder 4">
            <a:extLst>
              <a:ext uri="{FF2B5EF4-FFF2-40B4-BE49-F238E27FC236}">
                <a16:creationId xmlns:a16="http://schemas.microsoft.com/office/drawing/2014/main" id="{AA6BE5AF-A77D-CC75-F8A1-052065DD9CC4}"/>
              </a:ext>
            </a:extLst>
          </p:cNvPr>
          <p:cNvSpPr txBox="1">
            <a:spLocks/>
          </p:cNvSpPr>
          <p:nvPr/>
        </p:nvSpPr>
        <p:spPr>
          <a:xfrm>
            <a:off x="675951" y="1081247"/>
            <a:ext cx="10091576" cy="4439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Modelling approach used here is Linear Regression, which is a machine learning algorithm based on supervised learning. </a:t>
            </a:r>
          </a:p>
          <a:p>
            <a:pPr>
              <a:buFont typeface="Wingdings" panose="05000000000000000000" pitchFamily="2" charset="2"/>
              <a:buChar char="Ø"/>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It performs a regression task.</a:t>
            </a:r>
          </a:p>
          <a:p>
            <a:pPr>
              <a:buFont typeface="Wingdings" panose="05000000000000000000" pitchFamily="2" charset="2"/>
              <a:buChar char="Ø"/>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Regression models a target prediction value based on independent variables. It is mostly used for finding out the relationship between variables and forecasting.</a:t>
            </a:r>
          </a:p>
          <a:p>
            <a:pPr>
              <a:buFont typeface="Wingdings" panose="05000000000000000000" pitchFamily="2" charset="2"/>
              <a:buChar char="Ø"/>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The other  models tested and compared alongside Linear Regression were Decision Tree Regressor, Random Forest Regressor and Artificial Neural Network(ANN)Regressor.</a:t>
            </a:r>
          </a:p>
          <a:p>
            <a:pPr>
              <a:buFont typeface="Wingdings" panose="05000000000000000000" pitchFamily="2" charset="2"/>
              <a:buChar char="Ø"/>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Model Outputs(WithoutModelTuning):</a:t>
            </a:r>
          </a:p>
          <a:p>
            <a:pPr>
              <a:buFont typeface="Wingdings" panose="05000000000000000000" pitchFamily="2" charset="2"/>
              <a:buChar char="Ø"/>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sz="1400" dirty="0"/>
          </a:p>
        </p:txBody>
      </p:sp>
      <p:pic>
        <p:nvPicPr>
          <p:cNvPr id="4" name="Picture 3">
            <a:extLst>
              <a:ext uri="{FF2B5EF4-FFF2-40B4-BE49-F238E27FC236}">
                <a16:creationId xmlns:a16="http://schemas.microsoft.com/office/drawing/2014/main" id="{426CFD39-290E-725A-1FF4-AE8949A44E16}"/>
              </a:ext>
            </a:extLst>
          </p:cNvPr>
          <p:cNvPicPr>
            <a:picLocks noChangeAspect="1"/>
          </p:cNvPicPr>
          <p:nvPr/>
        </p:nvPicPr>
        <p:blipFill>
          <a:blip r:embed="rId2"/>
          <a:stretch>
            <a:fillRect/>
          </a:stretch>
        </p:blipFill>
        <p:spPr>
          <a:xfrm>
            <a:off x="2549537" y="2977227"/>
            <a:ext cx="7752704" cy="1265326"/>
          </a:xfrm>
          <a:prstGeom prst="rect">
            <a:avLst/>
          </a:prstGeom>
        </p:spPr>
      </p:pic>
      <p:pic>
        <p:nvPicPr>
          <p:cNvPr id="5" name="Picture 4">
            <a:extLst>
              <a:ext uri="{FF2B5EF4-FFF2-40B4-BE49-F238E27FC236}">
                <a16:creationId xmlns:a16="http://schemas.microsoft.com/office/drawing/2014/main" id="{7F60CDE8-98F4-58EC-6852-6B427665E382}"/>
              </a:ext>
            </a:extLst>
          </p:cNvPr>
          <p:cNvPicPr>
            <a:picLocks noChangeAspect="1"/>
          </p:cNvPicPr>
          <p:nvPr/>
        </p:nvPicPr>
        <p:blipFill>
          <a:blip r:embed="rId3"/>
          <a:stretch>
            <a:fillRect/>
          </a:stretch>
        </p:blipFill>
        <p:spPr>
          <a:xfrm>
            <a:off x="2549537" y="4757276"/>
            <a:ext cx="7752704" cy="1278232"/>
          </a:xfrm>
          <a:prstGeom prst="rect">
            <a:avLst/>
          </a:prstGeom>
        </p:spPr>
      </p:pic>
      <p:sp>
        <p:nvSpPr>
          <p:cNvPr id="7" name="TextBox 6">
            <a:extLst>
              <a:ext uri="{FF2B5EF4-FFF2-40B4-BE49-F238E27FC236}">
                <a16:creationId xmlns:a16="http://schemas.microsoft.com/office/drawing/2014/main" id="{AB8A2483-D47E-7057-6070-8844BD32BA64}"/>
              </a:ext>
            </a:extLst>
          </p:cNvPr>
          <p:cNvSpPr txBox="1"/>
          <p:nvPr/>
        </p:nvSpPr>
        <p:spPr>
          <a:xfrm>
            <a:off x="675951" y="4415185"/>
            <a:ext cx="6097772" cy="307777"/>
          </a:xfrm>
          <a:prstGeom prst="rect">
            <a:avLst/>
          </a:prstGeom>
          <a:noFill/>
        </p:spPr>
        <p:txBody>
          <a:bodyPr wrap="square">
            <a:spAutoFit/>
          </a:bodyPr>
          <a:lstStyle/>
          <a:p>
            <a:pPr>
              <a:buFont typeface="Wingdings" panose="05000000000000000000" pitchFamily="2" charset="2"/>
              <a:buChar char="Ø"/>
            </a:pPr>
            <a:r>
              <a:rPr lang="en-US" sz="1400" b="1" dirty="0">
                <a:cs typeface="Arial" panose="020B0604020202020204" pitchFamily="34" charset="0"/>
              </a:rPr>
              <a:t> Model Outputs (With Model Tuning):</a:t>
            </a:r>
          </a:p>
        </p:txBody>
      </p:sp>
    </p:spTree>
    <p:extLst>
      <p:ext uri="{BB962C8B-B14F-4D97-AF65-F5344CB8AC3E}">
        <p14:creationId xmlns:p14="http://schemas.microsoft.com/office/powerpoint/2010/main" val="386624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AEDD96A-E645-F266-0280-E3F64D8533D2}"/>
              </a:ext>
            </a:extLst>
          </p:cNvPr>
          <p:cNvSpPr txBox="1">
            <a:spLocks/>
          </p:cNvSpPr>
          <p:nvPr/>
        </p:nvSpPr>
        <p:spPr>
          <a:xfrm>
            <a:off x="76201" y="0"/>
            <a:ext cx="8596668" cy="38807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b="1" dirty="0">
              <a:solidFill>
                <a:srgbClr val="0070C0"/>
              </a:solidFill>
              <a:cs typeface="Arial" panose="020B0604020202020204" pitchFamily="34" charset="0"/>
            </a:endParaRPr>
          </a:p>
          <a:p>
            <a:pPr marL="0" indent="0">
              <a:buNone/>
            </a:pPr>
            <a:endParaRPr lang="en-US" sz="3200" b="1" dirty="0">
              <a:solidFill>
                <a:srgbClr val="0070C0"/>
              </a:solidFill>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99FA3F84-44C7-2343-AE2A-2E71F8A5A950}"/>
              </a:ext>
            </a:extLst>
          </p:cNvPr>
          <p:cNvSpPr txBox="1"/>
          <p:nvPr/>
        </p:nvSpPr>
        <p:spPr>
          <a:xfrm>
            <a:off x="474339" y="1026604"/>
            <a:ext cx="3900196" cy="523220"/>
          </a:xfrm>
          <a:prstGeom prst="rect">
            <a:avLst/>
          </a:prstGeom>
          <a:noFill/>
        </p:spPr>
        <p:txBody>
          <a:bodyPr wrap="square">
            <a:spAutoFit/>
          </a:bodyPr>
          <a:lstStyle/>
          <a:p>
            <a:pPr algn="l"/>
            <a:endParaRPr lang="en-IN" sz="12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600" b="1" i="0" u="none" strike="noStrike" baseline="0" dirty="0">
                <a:solidFill>
                  <a:srgbClr val="000000"/>
                </a:solidFill>
                <a:latin typeface="Calibri" panose="020F0502020204030204" pitchFamily="34" charset="0"/>
              </a:rPr>
              <a:t>Linear Regression of Predicted Values:</a:t>
            </a:r>
            <a:endParaRPr lang="en-IN" sz="1600" b="1" i="0" u="none" strike="noStrike" baseline="0" dirty="0">
              <a:solidFill>
                <a:srgbClr val="000000"/>
              </a:solidFill>
              <a:latin typeface="Calibri" panose="020F0502020204030204" pitchFamily="34" charset="0"/>
            </a:endParaRPr>
          </a:p>
        </p:txBody>
      </p:sp>
      <p:pic>
        <p:nvPicPr>
          <p:cNvPr id="5" name="Picture 2">
            <a:extLst>
              <a:ext uri="{FF2B5EF4-FFF2-40B4-BE49-F238E27FC236}">
                <a16:creationId xmlns:a16="http://schemas.microsoft.com/office/drawing/2014/main" id="{E5D7C9D4-1BC9-FFF7-D375-874E2D0AB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593" y="1665286"/>
            <a:ext cx="6913768" cy="40125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D554059-8320-58DB-F3FA-3A2317194BB5}"/>
              </a:ext>
            </a:extLst>
          </p:cNvPr>
          <p:cNvSpPr txBox="1">
            <a:spLocks/>
          </p:cNvSpPr>
          <p:nvPr/>
        </p:nvSpPr>
        <p:spPr>
          <a:xfrm>
            <a:off x="1525656" y="172065"/>
            <a:ext cx="8122197" cy="4666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mn-lt"/>
                <a:ea typeface="+mn-ea"/>
                <a:cs typeface="Arial" panose="020B0604020202020204" pitchFamily="34" charset="0"/>
              </a:rPr>
              <a:t>Modeling Approach Used and Why</a:t>
            </a:r>
            <a:br>
              <a:rPr lang="en-US" sz="3200" b="1" dirty="0">
                <a:solidFill>
                  <a:srgbClr val="0070C0"/>
                </a:solidFill>
                <a:latin typeface="+mn-lt"/>
                <a:ea typeface="+mn-ea"/>
                <a:cs typeface="Arial" panose="020B0604020202020204" pitchFamily="34" charset="0"/>
              </a:rPr>
            </a:br>
            <a:endParaRPr lang="en-IN" sz="3200" b="1" dirty="0">
              <a:solidFill>
                <a:srgbClr val="0070C0"/>
              </a:solidFill>
              <a:latin typeface="+mn-lt"/>
              <a:ea typeface="+mn-ea"/>
              <a:cs typeface="Arial" panose="020B0604020202020204" pitchFamily="34" charset="0"/>
            </a:endParaRPr>
          </a:p>
        </p:txBody>
      </p:sp>
    </p:spTree>
    <p:extLst>
      <p:ext uri="{BB962C8B-B14F-4D97-AF65-F5344CB8AC3E}">
        <p14:creationId xmlns:p14="http://schemas.microsoft.com/office/powerpoint/2010/main" val="244108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97D1B-A945-6DF1-C303-7B3E3BCD22F7}"/>
              </a:ext>
            </a:extLst>
          </p:cNvPr>
          <p:cNvSpPr txBox="1"/>
          <p:nvPr/>
        </p:nvSpPr>
        <p:spPr>
          <a:xfrm>
            <a:off x="397933" y="801131"/>
            <a:ext cx="10303934" cy="475822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600" kern="100" dirty="0">
                <a:effectLst/>
                <a:ea typeface="Calibri" panose="020F0502020204030204" pitchFamily="34" charset="0"/>
                <a:cs typeface="Calibri" panose="020F0502020204030204" pitchFamily="34" charset="0"/>
              </a:rPr>
              <a:t>From the previous results, it is evident that Linear Regression is a better model</a:t>
            </a:r>
          </a:p>
          <a:p>
            <a:pPr marL="285750" indent="-285750">
              <a:lnSpc>
                <a:spcPct val="107000"/>
              </a:lnSpc>
              <a:spcAft>
                <a:spcPts val="800"/>
              </a:spcAft>
              <a:buFont typeface="Wingdings" panose="05000000000000000000" pitchFamily="2" charset="2"/>
              <a:buChar char="Ø"/>
            </a:pPr>
            <a:r>
              <a:rPr lang="en-IN" sz="1600" kern="100" dirty="0">
                <a:effectLst/>
                <a:ea typeface="Calibri" panose="020F0502020204030204" pitchFamily="34" charset="0"/>
                <a:cs typeface="Calibri" panose="020F0502020204030204" pitchFamily="34" charset="0"/>
              </a:rPr>
              <a:t>Why Linear Regression?</a:t>
            </a:r>
          </a:p>
          <a:p>
            <a:pPr marL="742950" lvl="1" indent="-285750">
              <a:lnSpc>
                <a:spcPct val="107000"/>
              </a:lnSpc>
              <a:spcAft>
                <a:spcPts val="800"/>
              </a:spcAft>
              <a:buFont typeface="Wingdings" panose="05000000000000000000" pitchFamily="2" charset="2"/>
              <a:buChar char="q"/>
            </a:pPr>
            <a:r>
              <a:rPr lang="en-IN" sz="1400" kern="100" dirty="0">
                <a:effectLst/>
                <a:ea typeface="Calibri" panose="020F0502020204030204" pitchFamily="34" charset="0"/>
                <a:cs typeface="Calibri" panose="020F0502020204030204" pitchFamily="34" charset="0"/>
              </a:rPr>
              <a:t>Post removal of variables causing multicollinearity, Linear Regression provided a good R squared value and similarly a high adjusted R squared value Hence a good percentage of variance can be successfully explained by our model.</a:t>
            </a:r>
          </a:p>
          <a:p>
            <a:pPr marL="742950" lvl="1" indent="-285750">
              <a:lnSpc>
                <a:spcPct val="107000"/>
              </a:lnSpc>
              <a:spcAft>
                <a:spcPts val="800"/>
              </a:spcAft>
              <a:buFont typeface="Wingdings" panose="05000000000000000000" pitchFamily="2" charset="2"/>
              <a:buChar char="q"/>
            </a:pPr>
            <a:r>
              <a:rPr lang="en-IN" sz="1400" kern="100" dirty="0">
                <a:effectLst/>
                <a:ea typeface="Calibri" panose="020F0502020204030204" pitchFamily="34" charset="0"/>
                <a:cs typeface="Calibri" panose="020F0502020204030204" pitchFamily="34" charset="0"/>
              </a:rPr>
              <a:t>A very important factor being the train and test set accuracy scores are 80 and consistent</a:t>
            </a:r>
          </a:p>
          <a:p>
            <a:pPr marL="742950" lvl="1" indent="-285750">
              <a:lnSpc>
                <a:spcPct val="107000"/>
              </a:lnSpc>
              <a:spcAft>
                <a:spcPts val="800"/>
              </a:spcAft>
              <a:buFont typeface="Wingdings" panose="05000000000000000000" pitchFamily="2" charset="2"/>
              <a:buChar char="q"/>
            </a:pPr>
            <a:r>
              <a:rPr lang="en-IN" sz="1400" kern="100" dirty="0">
                <a:effectLst/>
                <a:ea typeface="Calibri" panose="020F0502020204030204" pitchFamily="34" charset="0"/>
                <a:cs typeface="Calibri" panose="020F0502020204030204" pitchFamily="34" charset="0"/>
              </a:rPr>
              <a:t>Unlike other models where overfitting and inconsistency in the performance metrics can be observed Linear Regression model does not show these inconsistencies in the observation</a:t>
            </a:r>
          </a:p>
          <a:p>
            <a:pPr marL="742950" lvl="1" indent="-285750">
              <a:lnSpc>
                <a:spcPct val="107000"/>
              </a:lnSpc>
              <a:spcAft>
                <a:spcPts val="800"/>
              </a:spcAft>
              <a:buFont typeface="Wingdings" panose="05000000000000000000" pitchFamily="2" charset="2"/>
              <a:buChar char="q"/>
            </a:pPr>
            <a:r>
              <a:rPr lang="en-IN" sz="1400" kern="100" dirty="0">
                <a:effectLst/>
                <a:ea typeface="Calibri" panose="020F0502020204030204" pitchFamily="34" charset="0"/>
                <a:cs typeface="Calibri" panose="020F0502020204030204" pitchFamily="34" charset="0"/>
              </a:rPr>
              <a:t>(Here by overfitting we mean, the model is performing very good for training set and giving poor results for the testing set)</a:t>
            </a:r>
          </a:p>
          <a:p>
            <a:pPr marL="285750" indent="-285750">
              <a:lnSpc>
                <a:spcPct val="107000"/>
              </a:lnSpc>
              <a:spcAft>
                <a:spcPts val="800"/>
              </a:spcAft>
              <a:buFont typeface="Wingdings" panose="05000000000000000000" pitchFamily="2" charset="2"/>
              <a:buChar char="Ø"/>
            </a:pPr>
            <a:r>
              <a:rPr lang="en-IN" sz="1600" kern="100" dirty="0">
                <a:effectLst/>
                <a:ea typeface="Calibri" panose="020F0502020204030204" pitchFamily="34" charset="0"/>
                <a:cs typeface="Calibri" panose="020F0502020204030204" pitchFamily="34" charset="0"/>
              </a:rPr>
              <a:t>The LR model makes it easier to understand the model, multicollinearity in the data also, unlike other model its computational time is quick therefore we can run it multiple times whereas ANN and Random Forests needs capable machines as they are very time consuming models Might have to wait for hours and in our case they still don’t perform better than LR.</a:t>
            </a:r>
          </a:p>
          <a:p>
            <a:pPr marL="285750" indent="-285750">
              <a:lnSpc>
                <a:spcPct val="107000"/>
              </a:lnSpc>
              <a:spcAft>
                <a:spcPts val="800"/>
              </a:spcAft>
              <a:buFont typeface="Wingdings" panose="05000000000000000000" pitchFamily="2" charset="2"/>
              <a:buChar char="Ø"/>
            </a:pPr>
            <a:endParaRPr lang="en-IN" sz="1600" kern="100" dirty="0">
              <a:effectLst/>
              <a:ea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600" b="1" kern="100" dirty="0">
                <a:effectLst/>
                <a:highlight>
                  <a:srgbClr val="FFFF00"/>
                </a:highlight>
                <a:ea typeface="Calibri" panose="020F0502020204030204" pitchFamily="34" charset="0"/>
                <a:cs typeface="Calibri" panose="020F0502020204030204" pitchFamily="34" charset="0"/>
              </a:rPr>
              <a:t>Note:</a:t>
            </a:r>
            <a:r>
              <a:rPr lang="en-IN" sz="1600" b="1" kern="100" dirty="0">
                <a:ea typeface="Calibri" panose="020F0502020204030204" pitchFamily="34" charset="0"/>
                <a:cs typeface="Calibri" panose="020F0502020204030204" pitchFamily="34" charset="0"/>
              </a:rPr>
              <a:t> </a:t>
            </a:r>
            <a:r>
              <a:rPr lang="en-IN" sz="1600" kern="100" dirty="0">
                <a:effectLst/>
                <a:ea typeface="Calibri" panose="020F0502020204030204" pitchFamily="34" charset="0"/>
                <a:cs typeface="Calibri" panose="020F0502020204030204" pitchFamily="34" charset="0"/>
              </a:rPr>
              <a:t>100 % accuracy cannot be achieved in real life data as there is always some unexplainable factors and noise that’s always present in our data.</a:t>
            </a:r>
          </a:p>
        </p:txBody>
      </p:sp>
      <p:sp>
        <p:nvSpPr>
          <p:cNvPr id="3" name="TextBox 2">
            <a:extLst>
              <a:ext uri="{FF2B5EF4-FFF2-40B4-BE49-F238E27FC236}">
                <a16:creationId xmlns:a16="http://schemas.microsoft.com/office/drawing/2014/main" id="{8F4A7015-F224-E7DF-D9AB-CFCE6E7918E4}"/>
              </a:ext>
            </a:extLst>
          </p:cNvPr>
          <p:cNvSpPr txBox="1"/>
          <p:nvPr/>
        </p:nvSpPr>
        <p:spPr>
          <a:xfrm>
            <a:off x="3906288" y="195235"/>
            <a:ext cx="5594349" cy="754053"/>
          </a:xfrm>
          <a:prstGeom prst="rect">
            <a:avLst/>
          </a:prstGeom>
          <a:noFill/>
        </p:spPr>
        <p:txBody>
          <a:bodyPr wrap="square">
            <a:spAutoFit/>
          </a:bodyPr>
          <a:lstStyle/>
          <a:p>
            <a:r>
              <a:rPr lang="en-IN" sz="3200" b="1" dirty="0">
                <a:solidFill>
                  <a:srgbClr val="0070C0"/>
                </a:solidFill>
                <a:cs typeface="Arial" panose="020B0604020202020204" pitchFamily="34" charset="0"/>
              </a:rPr>
              <a:t>Model Selection</a:t>
            </a:r>
          </a:p>
          <a:p>
            <a:endParaRPr lang="en-IN" sz="11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85509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3764-F354-EAF7-59DB-759E8BDF0587}"/>
              </a:ext>
            </a:extLst>
          </p:cNvPr>
          <p:cNvSpPr txBox="1">
            <a:spLocks/>
          </p:cNvSpPr>
          <p:nvPr/>
        </p:nvSpPr>
        <p:spPr>
          <a:xfrm>
            <a:off x="3763693" y="18772"/>
            <a:ext cx="3672805" cy="57230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70C0"/>
                </a:solidFill>
                <a:latin typeface="+mn-lt"/>
                <a:ea typeface="+mn-ea"/>
                <a:cs typeface="Arial" panose="020B0604020202020204" pitchFamily="34" charset="0"/>
              </a:rPr>
              <a:t>Model Evaluation</a:t>
            </a:r>
            <a:br>
              <a:rPr lang="en-IN" sz="3600" dirty="0">
                <a:latin typeface="+mn-lt"/>
              </a:rPr>
            </a:br>
            <a:endParaRPr lang="en-IN" sz="3600" dirty="0">
              <a:latin typeface="+mn-lt"/>
            </a:endParaRPr>
          </a:p>
        </p:txBody>
      </p:sp>
      <p:sp>
        <p:nvSpPr>
          <p:cNvPr id="3" name="TextBox 2">
            <a:extLst>
              <a:ext uri="{FF2B5EF4-FFF2-40B4-BE49-F238E27FC236}">
                <a16:creationId xmlns:a16="http://schemas.microsoft.com/office/drawing/2014/main" id="{920F0D11-C830-2F69-9232-C53F9D997684}"/>
              </a:ext>
            </a:extLst>
          </p:cNvPr>
          <p:cNvSpPr txBox="1"/>
          <p:nvPr/>
        </p:nvSpPr>
        <p:spPr>
          <a:xfrm>
            <a:off x="380998" y="870445"/>
            <a:ext cx="10862390" cy="2644250"/>
          </a:xfrm>
          <a:prstGeom prst="rect">
            <a:avLst/>
          </a:prstGeom>
          <a:noFill/>
        </p:spPr>
        <p:txBody>
          <a:bodyPr wrap="square">
            <a:spAutoFit/>
          </a:bodyPr>
          <a:lstStyle/>
          <a:p>
            <a:pPr>
              <a:lnSpc>
                <a:spcPct val="150000"/>
              </a:lnSpc>
            </a:pPr>
            <a:r>
              <a:rPr lang="en-IN" sz="1400" dirty="0"/>
              <a:t>(1092.35) * Intercept + (21.65) * Age + (22.62) * </a:t>
            </a:r>
            <a:r>
              <a:rPr lang="en-IN" sz="1400" dirty="0" err="1"/>
              <a:t>CustTenure</a:t>
            </a:r>
            <a:r>
              <a:rPr lang="en-IN" sz="1400" dirty="0"/>
              <a:t> + (46.51) * </a:t>
            </a:r>
            <a:r>
              <a:rPr lang="en-IN" sz="1400" dirty="0" err="1"/>
              <a:t>ExistingProdType</a:t>
            </a:r>
            <a:r>
              <a:rPr lang="en-IN" sz="1400" dirty="0"/>
              <a:t> + </a:t>
            </a:r>
            <a:r>
              <a:rPr lang="en-IN" sz="1400" dirty="0">
                <a:solidFill>
                  <a:srgbClr val="FF0000"/>
                </a:solidFill>
              </a:rPr>
              <a:t>(6.25) * NumberOfPolicy </a:t>
            </a:r>
            <a:r>
              <a:rPr lang="en-IN" sz="1400" dirty="0"/>
              <a:t>+ </a:t>
            </a:r>
            <a:r>
              <a:rPr lang="en-IN" sz="1400" dirty="0">
                <a:solidFill>
                  <a:srgbClr val="FF0000"/>
                </a:solidFill>
              </a:rPr>
              <a:t>(0.03) * MonthlyIncome </a:t>
            </a:r>
            <a:r>
              <a:rPr lang="en-IN" sz="1400" dirty="0"/>
              <a:t>+ (33.05) * Complaint + (40.23) * </a:t>
            </a:r>
            <a:r>
              <a:rPr lang="en-IN" sz="1400" dirty="0" err="1"/>
              <a:t>ExistingPolicyTenure</a:t>
            </a:r>
            <a:r>
              <a:rPr lang="en-IN" sz="1400" dirty="0"/>
              <a:t> + </a:t>
            </a:r>
            <a:r>
              <a:rPr lang="en-IN" sz="1400" dirty="0">
                <a:solidFill>
                  <a:srgbClr val="FF0000"/>
                </a:solidFill>
              </a:rPr>
              <a:t>(0.0) * </a:t>
            </a:r>
            <a:r>
              <a:rPr lang="en-IN" sz="1400" dirty="0" err="1">
                <a:solidFill>
                  <a:srgbClr val="FF0000"/>
                </a:solidFill>
              </a:rPr>
              <a:t>SumAssured</a:t>
            </a:r>
            <a:r>
              <a:rPr lang="en-IN" sz="1400" dirty="0">
                <a:solidFill>
                  <a:srgbClr val="FF0000"/>
                </a:solidFill>
              </a:rPr>
              <a:t> </a:t>
            </a:r>
            <a:r>
              <a:rPr lang="en-IN" sz="1400" dirty="0"/>
              <a:t>+ </a:t>
            </a:r>
            <a:r>
              <a:rPr lang="en-IN" sz="1400" dirty="0">
                <a:solidFill>
                  <a:srgbClr val="FF0000"/>
                </a:solidFill>
              </a:rPr>
              <a:t>(-2.31) * </a:t>
            </a:r>
            <a:r>
              <a:rPr lang="en-IN" sz="1400" dirty="0" err="1">
                <a:solidFill>
                  <a:srgbClr val="FF0000"/>
                </a:solidFill>
              </a:rPr>
              <a:t>LastMonthCalls</a:t>
            </a:r>
            <a:r>
              <a:rPr lang="en-IN" sz="1400" dirty="0">
                <a:solidFill>
                  <a:srgbClr val="FF0000"/>
                </a:solidFill>
              </a:rPr>
              <a:t> </a:t>
            </a:r>
            <a:r>
              <a:rPr lang="en-IN" sz="1400" dirty="0"/>
              <a:t>+ </a:t>
            </a:r>
            <a:r>
              <a:rPr lang="en-IN" sz="1400" dirty="0">
                <a:solidFill>
                  <a:srgbClr val="FF0000"/>
                </a:solidFill>
              </a:rPr>
              <a:t>(7.56) * </a:t>
            </a:r>
            <a:r>
              <a:rPr lang="en-IN" sz="1400" dirty="0" err="1">
                <a:solidFill>
                  <a:srgbClr val="FF0000"/>
                </a:solidFill>
              </a:rPr>
              <a:t>CustCareScore</a:t>
            </a:r>
            <a:r>
              <a:rPr lang="en-IN" sz="1400" dirty="0">
                <a:solidFill>
                  <a:srgbClr val="FF0000"/>
                </a:solidFill>
              </a:rPr>
              <a:t> </a:t>
            </a:r>
            <a:r>
              <a:rPr lang="en-IN" sz="1400" dirty="0"/>
              <a:t>+ (22.69) * </a:t>
            </a:r>
            <a:r>
              <a:rPr lang="en-IN" sz="1400" dirty="0" err="1"/>
              <a:t>Channel_Online</a:t>
            </a:r>
            <a:r>
              <a:rPr lang="en-IN" sz="1400" dirty="0"/>
              <a:t> + </a:t>
            </a:r>
            <a:r>
              <a:rPr lang="en-IN" sz="1400" dirty="0">
                <a:solidFill>
                  <a:srgbClr val="FF0000"/>
                </a:solidFill>
              </a:rPr>
              <a:t>(3.5) * </a:t>
            </a:r>
            <a:r>
              <a:rPr lang="en-IN" sz="1400" dirty="0" err="1">
                <a:solidFill>
                  <a:srgbClr val="FF0000"/>
                </a:solidFill>
              </a:rPr>
              <a:t>Channel_Third_Party_Partner</a:t>
            </a:r>
            <a:r>
              <a:rPr lang="en-IN" sz="1400" dirty="0">
                <a:solidFill>
                  <a:srgbClr val="FF0000"/>
                </a:solidFill>
              </a:rPr>
              <a:t> </a:t>
            </a:r>
            <a:r>
              <a:rPr lang="en-IN" sz="1400" dirty="0"/>
              <a:t>+ (-616.86) * </a:t>
            </a:r>
            <a:r>
              <a:rPr lang="en-IN" sz="1400" dirty="0" err="1"/>
              <a:t>Occupation_Large_Business</a:t>
            </a:r>
            <a:r>
              <a:rPr lang="en-IN" sz="1400" dirty="0"/>
              <a:t> + (-474.97) * </a:t>
            </a:r>
            <a:r>
              <a:rPr lang="en-IN" sz="1400" dirty="0" err="1"/>
              <a:t>Occupation_Salaried</a:t>
            </a:r>
            <a:r>
              <a:rPr lang="en-IN" sz="1400" dirty="0"/>
              <a:t> + (-581.64) * </a:t>
            </a:r>
            <a:r>
              <a:rPr lang="en-IN" sz="1400" dirty="0" err="1"/>
              <a:t>Occupation_Small_Business</a:t>
            </a:r>
            <a:r>
              <a:rPr lang="en-IN" sz="1400" dirty="0"/>
              <a:t> + (26.68) * </a:t>
            </a:r>
            <a:r>
              <a:rPr lang="en-IN" sz="1400" dirty="0" err="1"/>
              <a:t>EducationField_Engineer</a:t>
            </a:r>
            <a:r>
              <a:rPr lang="en-IN" sz="1400" dirty="0"/>
              <a:t> + (-177.27) * </a:t>
            </a:r>
            <a:r>
              <a:rPr lang="en-IN" sz="1400" dirty="0" err="1"/>
              <a:t>EducationField_MBA</a:t>
            </a:r>
            <a:r>
              <a:rPr lang="en-IN" sz="1400" dirty="0"/>
              <a:t> + (-92.61) * </a:t>
            </a:r>
            <a:r>
              <a:rPr lang="en-IN" sz="1400" dirty="0" err="1"/>
              <a:t>EducationField_Post_Graduate</a:t>
            </a:r>
            <a:r>
              <a:rPr lang="en-IN" sz="1400" dirty="0"/>
              <a:t> + </a:t>
            </a:r>
            <a:r>
              <a:rPr lang="en-IN" sz="1400" dirty="0">
                <a:solidFill>
                  <a:srgbClr val="FF0000"/>
                </a:solidFill>
              </a:rPr>
              <a:t>(2.33) * </a:t>
            </a:r>
            <a:r>
              <a:rPr lang="en-IN" sz="1400" dirty="0" err="1">
                <a:solidFill>
                  <a:srgbClr val="FF0000"/>
                </a:solidFill>
              </a:rPr>
              <a:t>EducationField_Under_Graduate</a:t>
            </a:r>
            <a:r>
              <a:rPr lang="en-IN" sz="1400" dirty="0">
                <a:solidFill>
                  <a:srgbClr val="FF0000"/>
                </a:solidFill>
              </a:rPr>
              <a:t> </a:t>
            </a:r>
            <a:r>
              <a:rPr lang="en-IN" sz="1400" dirty="0"/>
              <a:t>+ (25.19) * </a:t>
            </a:r>
            <a:r>
              <a:rPr lang="en-IN" sz="1400" dirty="0" err="1"/>
              <a:t>Gender_Male</a:t>
            </a:r>
            <a:r>
              <a:rPr lang="en-IN" sz="1400" dirty="0"/>
              <a:t> + (-493.36) * </a:t>
            </a:r>
            <a:r>
              <a:rPr lang="en-IN" sz="1400" dirty="0" err="1"/>
              <a:t>Designation_Executive</a:t>
            </a:r>
            <a:r>
              <a:rPr lang="en-IN" sz="1400" dirty="0"/>
              <a:t> + (-481.42) * </a:t>
            </a:r>
            <a:r>
              <a:rPr lang="en-IN" sz="1400" dirty="0" err="1"/>
              <a:t>Designation_Manager</a:t>
            </a:r>
            <a:r>
              <a:rPr lang="en-IN" sz="1400" dirty="0"/>
              <a:t> + (-277.42) * </a:t>
            </a:r>
            <a:r>
              <a:rPr lang="en-IN" sz="1400" dirty="0" err="1"/>
              <a:t>Designation_Senior_Manager</a:t>
            </a:r>
            <a:r>
              <a:rPr lang="en-IN" sz="1400" dirty="0"/>
              <a:t> + </a:t>
            </a:r>
            <a:r>
              <a:rPr lang="en-IN" sz="1400" dirty="0">
                <a:solidFill>
                  <a:srgbClr val="FF0000"/>
                </a:solidFill>
              </a:rPr>
              <a:t>(-2.96) * </a:t>
            </a:r>
            <a:r>
              <a:rPr lang="en-IN" sz="1400" dirty="0" err="1">
                <a:solidFill>
                  <a:srgbClr val="FF0000"/>
                </a:solidFill>
              </a:rPr>
              <a:t>Designation_VP</a:t>
            </a:r>
            <a:r>
              <a:rPr lang="en-IN" sz="1400" dirty="0">
                <a:solidFill>
                  <a:srgbClr val="FF0000"/>
                </a:solidFill>
              </a:rPr>
              <a:t> </a:t>
            </a:r>
            <a:r>
              <a:rPr lang="en-IN" sz="1400" dirty="0"/>
              <a:t>+ (-48.2) * </a:t>
            </a:r>
            <a:r>
              <a:rPr lang="en-IN" sz="1400" dirty="0" err="1"/>
              <a:t>MaritalStatus_Married</a:t>
            </a:r>
            <a:r>
              <a:rPr lang="en-IN" sz="1400" dirty="0"/>
              <a:t> + (29.66) * </a:t>
            </a:r>
            <a:r>
              <a:rPr lang="en-IN" sz="1400" dirty="0" err="1"/>
              <a:t>MaritalStatus_Single</a:t>
            </a:r>
            <a:r>
              <a:rPr lang="en-IN" sz="1400" dirty="0"/>
              <a:t> + (-188.88) * </a:t>
            </a:r>
            <a:r>
              <a:rPr lang="en-IN" sz="1400" dirty="0" err="1"/>
              <a:t>MaritalStatus_Unmarried</a:t>
            </a:r>
            <a:r>
              <a:rPr lang="en-IN" sz="1400" dirty="0"/>
              <a:t> + (62.35) * </a:t>
            </a:r>
            <a:r>
              <a:rPr lang="en-IN" sz="1400" dirty="0" err="1"/>
              <a:t>Zone_North</a:t>
            </a:r>
            <a:r>
              <a:rPr lang="en-IN" sz="1400" dirty="0"/>
              <a:t> + (193.51) * </a:t>
            </a:r>
            <a:r>
              <a:rPr lang="en-IN" sz="1400" dirty="0" err="1"/>
              <a:t>Zone_South</a:t>
            </a:r>
            <a:r>
              <a:rPr lang="en-IN" sz="1400" dirty="0"/>
              <a:t> + (50.0) * </a:t>
            </a:r>
            <a:r>
              <a:rPr lang="en-IN" sz="1400" dirty="0" err="1"/>
              <a:t>Zone_West</a:t>
            </a:r>
            <a:r>
              <a:rPr lang="en-IN" sz="1400" dirty="0"/>
              <a:t> + (141.95) * </a:t>
            </a:r>
            <a:r>
              <a:rPr lang="en-IN" sz="1400" dirty="0" err="1"/>
              <a:t>PaymentMethod_Monthly</a:t>
            </a:r>
            <a:r>
              <a:rPr lang="en-IN" sz="1400" dirty="0"/>
              <a:t> + (112.03) * </a:t>
            </a:r>
            <a:r>
              <a:rPr lang="en-IN" sz="1400" dirty="0" err="1"/>
              <a:t>PaymentMethod_Quarterly</a:t>
            </a:r>
            <a:r>
              <a:rPr lang="en-IN" sz="1400" dirty="0"/>
              <a:t> + (-79.92) * </a:t>
            </a:r>
            <a:r>
              <a:rPr lang="en-IN" sz="1400" dirty="0" err="1"/>
              <a:t>PaymentMethod_Yearly</a:t>
            </a:r>
            <a:r>
              <a:rPr lang="en-IN" sz="1400" dirty="0"/>
              <a:t> + </a:t>
            </a:r>
          </a:p>
        </p:txBody>
      </p:sp>
      <p:sp>
        <p:nvSpPr>
          <p:cNvPr id="4" name="TextBox 3">
            <a:extLst>
              <a:ext uri="{FF2B5EF4-FFF2-40B4-BE49-F238E27FC236}">
                <a16:creationId xmlns:a16="http://schemas.microsoft.com/office/drawing/2014/main" id="{FDAD8F10-E4C2-BCD8-E0C4-7CE2CD1BDCFB}"/>
              </a:ext>
            </a:extLst>
          </p:cNvPr>
          <p:cNvSpPr txBox="1"/>
          <p:nvPr/>
        </p:nvSpPr>
        <p:spPr>
          <a:xfrm>
            <a:off x="203200" y="4049517"/>
            <a:ext cx="11167533" cy="1415772"/>
          </a:xfrm>
          <a:prstGeom prst="rect">
            <a:avLst/>
          </a:prstGeom>
          <a:noFill/>
        </p:spPr>
        <p:txBody>
          <a:bodyPr wrap="square">
            <a:spAutoFit/>
          </a:bodyPr>
          <a:lstStyle/>
          <a:p>
            <a:pPr marL="285750" indent="-285750" algn="l">
              <a:buFont typeface="Wingdings" panose="05000000000000000000" pitchFamily="2" charset="2"/>
              <a:buChar char="Ø"/>
            </a:pPr>
            <a:endParaRPr lang="en-IN" sz="1400" b="0" i="0" u="none" strike="noStrike" baseline="0" dirty="0">
              <a:solidFill>
                <a:srgbClr val="000000"/>
              </a:solidFill>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u="none" strike="noStrike" baseline="0" dirty="0">
                <a:solidFill>
                  <a:srgbClr val="000000"/>
                </a:solidFill>
                <a:ea typeface="Calibri" panose="020F0502020204030204" pitchFamily="34" charset="0"/>
                <a:cs typeface="Calibri" panose="020F0502020204030204" pitchFamily="34" charset="0"/>
              </a:rPr>
              <a:t>From the equation the variables with a low or no coefficient value depicts that the variable is very important to the independent variable’s prediction. </a:t>
            </a:r>
          </a:p>
          <a:p>
            <a:pPr marL="285750" indent="-285750">
              <a:buFont typeface="Wingdings" panose="05000000000000000000" pitchFamily="2" charset="2"/>
              <a:buChar char="Ø"/>
            </a:pPr>
            <a:endParaRPr lang="en-IN" b="0" i="0" u="none" strike="noStrike" baseline="0" dirty="0">
              <a:solidFill>
                <a:srgbClr val="000000"/>
              </a:solidFill>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u="none" strike="noStrike" baseline="0" dirty="0">
                <a:solidFill>
                  <a:srgbClr val="000000"/>
                </a:solidFill>
                <a:ea typeface="Calibri" panose="020F0502020204030204" pitchFamily="34" charset="0"/>
                <a:cs typeface="Calibri" panose="020F0502020204030204" pitchFamily="34" charset="0"/>
              </a:rPr>
              <a:t>As the coefficients value increase it shows the variable has become comparatively less significant.</a:t>
            </a:r>
          </a:p>
        </p:txBody>
      </p:sp>
    </p:spTree>
    <p:extLst>
      <p:ext uri="{BB962C8B-B14F-4D97-AF65-F5344CB8AC3E}">
        <p14:creationId xmlns:p14="http://schemas.microsoft.com/office/powerpoint/2010/main" val="166638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E5E4-5DA3-EAD9-940E-C61BD46F67BB}"/>
              </a:ext>
            </a:extLst>
          </p:cNvPr>
          <p:cNvSpPr txBox="1">
            <a:spLocks/>
          </p:cNvSpPr>
          <p:nvPr/>
        </p:nvSpPr>
        <p:spPr>
          <a:xfrm>
            <a:off x="491067" y="424857"/>
            <a:ext cx="10193867" cy="676155"/>
          </a:xfrm>
          <a:prstGeom prst="rect">
            <a:avLst/>
          </a:prstGeom>
        </p:spPr>
        <p:txBody>
          <a:bodyP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1800" b="1" i="1" dirty="0">
                <a:solidFill>
                  <a:srgbClr val="000000"/>
                </a:solidFill>
                <a:latin typeface="Calibri" panose="020F0502020204030204" pitchFamily="34" charset="0"/>
              </a:rPr>
            </a:br>
            <a:r>
              <a:rPr lang="en-US" sz="1800" b="1" i="1" dirty="0">
                <a:solidFill>
                  <a:srgbClr val="000000"/>
                </a:solidFill>
                <a:latin typeface="Calibri" panose="020F0502020204030204" pitchFamily="34" charset="0"/>
              </a:rPr>
              <a:t>The variable significance can be explained using the*method, where* depicts highly significant, **less significant, and***and****least significant.</a:t>
            </a:r>
            <a:br>
              <a:rPr lang="en-US" sz="1800" b="1" i="1" dirty="0">
                <a:solidFill>
                  <a:srgbClr val="000000"/>
                </a:solidFill>
                <a:latin typeface="Calibri" panose="020F0502020204030204" pitchFamily="34" charset="0"/>
              </a:rPr>
            </a:br>
            <a:endParaRPr lang="en-IN" b="1" i="1" dirty="0"/>
          </a:p>
        </p:txBody>
      </p:sp>
      <p:graphicFrame>
        <p:nvGraphicFramePr>
          <p:cNvPr id="3" name="Table 6">
            <a:extLst>
              <a:ext uri="{FF2B5EF4-FFF2-40B4-BE49-F238E27FC236}">
                <a16:creationId xmlns:a16="http://schemas.microsoft.com/office/drawing/2014/main" id="{DB3310DB-A893-296C-455B-A2688B63C962}"/>
              </a:ext>
            </a:extLst>
          </p:cNvPr>
          <p:cNvGraphicFramePr>
            <a:graphicFrameLocks noGrp="1"/>
          </p:cNvGraphicFramePr>
          <p:nvPr>
            <p:extLst>
              <p:ext uri="{D42A27DB-BD31-4B8C-83A1-F6EECF244321}">
                <p14:modId xmlns:p14="http://schemas.microsoft.com/office/powerpoint/2010/main" val="1931170703"/>
              </p:ext>
            </p:extLst>
          </p:nvPr>
        </p:nvGraphicFramePr>
        <p:xfrm>
          <a:off x="491066" y="939799"/>
          <a:ext cx="10061856" cy="5493345"/>
        </p:xfrm>
        <a:graphic>
          <a:graphicData uri="http://schemas.openxmlformats.org/drawingml/2006/table">
            <a:tbl>
              <a:tblPr firstRow="1" bandRow="1">
                <a:tableStyleId>{5C22544A-7EE6-4342-B048-85BDC9FD1C3A}</a:tableStyleId>
              </a:tblPr>
              <a:tblGrid>
                <a:gridCol w="5030928">
                  <a:extLst>
                    <a:ext uri="{9D8B030D-6E8A-4147-A177-3AD203B41FA5}">
                      <a16:colId xmlns:a16="http://schemas.microsoft.com/office/drawing/2014/main" val="577369614"/>
                    </a:ext>
                  </a:extLst>
                </a:gridCol>
                <a:gridCol w="5030928">
                  <a:extLst>
                    <a:ext uri="{9D8B030D-6E8A-4147-A177-3AD203B41FA5}">
                      <a16:colId xmlns:a16="http://schemas.microsoft.com/office/drawing/2014/main" val="2302552719"/>
                    </a:ext>
                  </a:extLst>
                </a:gridCol>
              </a:tblGrid>
              <a:tr h="4122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rPr>
                        <a:t>Variables</a:t>
                      </a:r>
                      <a:r>
                        <a:rPr lang="en-IN" sz="1400" b="0" i="0"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rPr>
                        <a:t>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rPr>
                        <a:t>Significance</a:t>
                      </a:r>
                      <a:endParaRPr lang="en-IN" sz="1400" b="0" i="0" u="none" strike="noStrike" kern="1200" baseline="0" dirty="0">
                        <a:solidFill>
                          <a:schemeClr val="lt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20761362"/>
                  </a:ext>
                </a:extLst>
              </a:tr>
              <a:tr h="5682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SumAssured</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MonthlyIncome	</a:t>
                      </a:r>
                    </a:p>
                    <a:p>
                      <a:pPr algn="l"/>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i="1" dirty="0">
                          <a:solidFill>
                            <a:srgbClr val="000000"/>
                          </a:solidFill>
                          <a:latin typeface="Calibri" panose="020F0502020204030204" pitchFamily="34" charset="0"/>
                        </a:rPr>
                        <a:t>*Highly significant</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49124710"/>
                  </a:ext>
                </a:extLst>
              </a:tr>
              <a:tr h="1270266">
                <a:tc>
                  <a:txBody>
                    <a:bodyPr/>
                    <a:lstStyle/>
                    <a:p>
                      <a:pPr algn="l"/>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LastMonthCalls</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CustCareScore,Channel_Third_Party_Partner</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EducationField_Under_Graduate</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Designation_VP</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a:t>
                      </a:r>
                    </a:p>
                    <a:p>
                      <a:pPr algn="l"/>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NumberOfPolicy	</a:t>
                      </a:r>
                    </a:p>
                    <a:p>
                      <a:pPr algn="l"/>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i="1" dirty="0">
                          <a:solidFill>
                            <a:srgbClr val="000000"/>
                          </a:solidFill>
                          <a:latin typeface="Calibri" panose="020F0502020204030204" pitchFamily="34" charset="0"/>
                        </a:rPr>
                        <a:t>**Less significant</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5625326"/>
                  </a:ext>
                </a:extLst>
              </a:tr>
              <a:tr h="15042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Age,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CustTenure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Channel_Online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EducationField_Engineer</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Gender_Male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MaritalStatus_Single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Complaint,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ExistingPolicyTenure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MaritalStatus_Married</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Zone_West</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Zone_North</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PaymentMethod_Yearly</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EducationField_Post_Graduate</a:t>
                      </a:r>
                      <a:r>
                        <a:rPr lang="en-IN"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p>
                    <a:p>
                      <a:pPr algn="l"/>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i="1" dirty="0">
                          <a:solidFill>
                            <a:srgbClr val="000000"/>
                          </a:solidFill>
                          <a:latin typeface="Calibri" panose="020F0502020204030204" pitchFamily="34" charset="0"/>
                        </a:rPr>
                        <a:t>***Least significant.</a:t>
                      </a:r>
                      <a:br>
                        <a:rPr lang="en-US" sz="1400" b="1" i="1" dirty="0">
                          <a:solidFill>
                            <a:srgbClr val="000000"/>
                          </a:solidFill>
                          <a:latin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87274704"/>
                  </a:ext>
                </a:extLst>
              </a:tr>
              <a:tr h="17382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Occupation_Large_Business,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Occupation_Salaried</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Occupation_Small_Business</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EducationField_MBA</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Designation_Executive</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Designation_Manager</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Designation_Senior_Manager</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MaritalStatus_Unmarried</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Zone_South</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Paymentmethod_Monthly</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baseline="0" dirty="0" err="1">
                          <a:solidFill>
                            <a:schemeClr val="dk1"/>
                          </a:solidFill>
                          <a:latin typeface="Calibri" panose="020F0502020204030204" pitchFamily="34" charset="0"/>
                          <a:ea typeface="Calibri" panose="020F0502020204030204" pitchFamily="34" charset="0"/>
                          <a:cs typeface="Calibri" panose="020F0502020204030204" pitchFamily="34" charset="0"/>
                        </a:rPr>
                        <a:t>PaymentMethod_Quaterly</a:t>
                      </a:r>
                      <a:r>
                        <a:rPr lang="en-US" sz="1400" b="0" i="0" u="none" strike="noStrike" kern="1200" baseline="0" dirty="0">
                          <a:solidFill>
                            <a:schemeClr val="dk1"/>
                          </a:solidFill>
                          <a:latin typeface="Calibri" panose="020F0502020204030204" pitchFamily="34" charset="0"/>
                          <a:ea typeface="Calibri" panose="020F0502020204030204" pitchFamily="34" charset="0"/>
                          <a:cs typeface="Calibri" panose="020F0502020204030204" pitchFamily="34" charset="0"/>
                        </a:rPr>
                        <a:t>	</a:t>
                      </a:r>
                    </a:p>
                    <a:p>
                      <a:pPr algn="l"/>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400" b="1" i="1" dirty="0">
                          <a:solidFill>
                            <a:srgbClr val="000000"/>
                          </a:solidFill>
                          <a:latin typeface="Calibri" panose="020F0502020204030204" pitchFamily="34" charset="0"/>
                        </a:rPr>
                        <a:t>****Least significant.</a:t>
                      </a:r>
                      <a:br>
                        <a:rPr lang="en-US" sz="1400" b="1" i="1" dirty="0">
                          <a:solidFill>
                            <a:srgbClr val="000000"/>
                          </a:solidFill>
                          <a:latin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3712840"/>
                  </a:ext>
                </a:extLst>
              </a:tr>
            </a:tbl>
          </a:graphicData>
        </a:graphic>
      </p:graphicFrame>
    </p:spTree>
    <p:extLst>
      <p:ext uri="{BB962C8B-B14F-4D97-AF65-F5344CB8AC3E}">
        <p14:creationId xmlns:p14="http://schemas.microsoft.com/office/powerpoint/2010/main" val="297057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34E8B-AD03-3ECB-D228-A0D0EE54E366}"/>
              </a:ext>
            </a:extLst>
          </p:cNvPr>
          <p:cNvSpPr txBox="1">
            <a:spLocks/>
          </p:cNvSpPr>
          <p:nvPr/>
        </p:nvSpPr>
        <p:spPr>
          <a:xfrm>
            <a:off x="93133" y="931540"/>
            <a:ext cx="11150599" cy="5564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1600" dirty="0">
                <a:solidFill>
                  <a:srgbClr val="000000"/>
                </a:solidFill>
                <a:ea typeface="Calibri" panose="020F0502020204030204" pitchFamily="34" charset="0"/>
                <a:cs typeface="Calibri" panose="020F0502020204030204" pitchFamily="34" charset="0"/>
              </a:rPr>
              <a:t>R-Squared Obtained from final Linear Regression Model:0.807 (LM1) &amp; 0.806 (LM2)</a:t>
            </a:r>
          </a:p>
          <a:p>
            <a:pPr>
              <a:buFont typeface="Wingdings" panose="05000000000000000000" pitchFamily="2" charset="2"/>
              <a:buChar char="Ø"/>
            </a:pPr>
            <a:r>
              <a:rPr lang="en-IN" sz="1600" dirty="0">
                <a:solidFill>
                  <a:srgbClr val="000000"/>
                </a:solidFill>
                <a:ea typeface="Calibri" panose="020F0502020204030204" pitchFamily="34" charset="0"/>
                <a:cs typeface="Calibri" panose="020F0502020204030204" pitchFamily="34" charset="0"/>
              </a:rPr>
              <a:t>Adjusted R-Squared Obtained from final Linear Regression Model:0.805</a:t>
            </a:r>
          </a:p>
          <a:p>
            <a:pPr>
              <a:buFont typeface="Wingdings" panose="05000000000000000000" pitchFamily="2" charset="2"/>
              <a:buChar char="Ø"/>
            </a:pPr>
            <a:endParaRPr lang="en-IN" sz="1600" b="1" dirty="0">
              <a:solidFill>
                <a:srgbClr val="000000"/>
              </a:solidFill>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1600" b="1" dirty="0">
              <a:solidFill>
                <a:srgbClr val="000000"/>
              </a:solidFill>
              <a:ea typeface="Calibri" panose="020F0502020204030204" pitchFamily="34" charset="0"/>
              <a:cs typeface="Calibri" panose="020F0502020204030204" pitchFamily="34" charset="0"/>
            </a:endParaRPr>
          </a:p>
          <a:p>
            <a:pPr>
              <a:buFont typeface="Wingdings" panose="05000000000000000000" pitchFamily="2" charset="2"/>
              <a:buChar char="Ø"/>
            </a:pPr>
            <a:r>
              <a:rPr lang="en-IN" sz="1600" b="1" dirty="0">
                <a:solidFill>
                  <a:srgbClr val="000000"/>
                </a:solidFill>
                <a:ea typeface="Calibri" panose="020F0502020204030204" pitchFamily="34" charset="0"/>
                <a:cs typeface="Calibri" panose="020F0502020204030204" pitchFamily="34" charset="0"/>
              </a:rPr>
              <a:t>Decision Trees, Random Forest, and ANN(Before Hyper parameter Tuning):</a:t>
            </a:r>
          </a:p>
          <a:p>
            <a:pPr lvl="1">
              <a:buFont typeface="Wingdings" panose="05000000000000000000" pitchFamily="2" charset="2"/>
              <a:buChar char="q"/>
            </a:pPr>
            <a:r>
              <a:rPr lang="en-IN" sz="1600" dirty="0">
                <a:solidFill>
                  <a:srgbClr val="000000"/>
                </a:solidFill>
                <a:ea typeface="Calibri" panose="020F0502020204030204" pitchFamily="34" charset="0"/>
                <a:cs typeface="Calibri" panose="020F0502020204030204" pitchFamily="34" charset="0"/>
              </a:rPr>
              <a:t>It can be observed that all the 3 models have over fitting problems where we have ideal accuracies of ~100% for our training set. However the models are performing poorly on our testing set having accuracies ~70% -84%. There is a major accuracy difference between the training and testing set which is not acceptable for predictions.</a:t>
            </a:r>
          </a:p>
          <a:p>
            <a:pPr lvl="1">
              <a:buFont typeface="Wingdings" panose="05000000000000000000" pitchFamily="2" charset="2"/>
              <a:buChar char="q"/>
            </a:pPr>
            <a:r>
              <a:rPr lang="en-IN" sz="1600" dirty="0">
                <a:solidFill>
                  <a:srgbClr val="000000"/>
                </a:solidFill>
                <a:ea typeface="Calibri" panose="020F0502020204030204" pitchFamily="34" charset="0"/>
                <a:cs typeface="Calibri" panose="020F0502020204030204" pitchFamily="34" charset="0"/>
              </a:rPr>
              <a:t>If the accuracy difference is greater than 6-10% it is advised to not accept the model as the predictions can be unreliable.</a:t>
            </a:r>
          </a:p>
          <a:p>
            <a:pPr>
              <a:buFont typeface="Wingdings" panose="05000000000000000000" pitchFamily="2" charset="2"/>
              <a:buChar char="Ø"/>
            </a:pPr>
            <a:r>
              <a:rPr lang="en-IN" sz="1600" b="1" dirty="0">
                <a:solidFill>
                  <a:srgbClr val="000000"/>
                </a:solidFill>
                <a:ea typeface="Calibri" panose="020F0502020204030204" pitchFamily="34" charset="0"/>
                <a:cs typeface="Calibri" panose="020F0502020204030204" pitchFamily="34" charset="0"/>
              </a:rPr>
              <a:t>Decision Trees, Random Forest, and ANN (After Hyperparameter Tuning):</a:t>
            </a:r>
          </a:p>
          <a:p>
            <a:pPr lvl="1">
              <a:buFont typeface="Wingdings" panose="05000000000000000000" pitchFamily="2" charset="2"/>
              <a:buChar char="q"/>
            </a:pPr>
            <a:r>
              <a:rPr lang="en-IN" sz="1600" dirty="0">
                <a:solidFill>
                  <a:srgbClr val="000000"/>
                </a:solidFill>
                <a:ea typeface="Calibri" panose="020F0502020204030204" pitchFamily="34" charset="0"/>
                <a:cs typeface="Calibri" panose="020F0502020204030204" pitchFamily="34" charset="0"/>
              </a:rPr>
              <a:t>After Hyperparameter Tuning Decision Trees and Random Forest models showed no overfitting errors.</a:t>
            </a:r>
          </a:p>
          <a:p>
            <a:pPr lvl="1">
              <a:buFont typeface="Wingdings" panose="05000000000000000000" pitchFamily="2" charset="2"/>
              <a:buChar char="q"/>
            </a:pPr>
            <a:r>
              <a:rPr lang="en-IN" sz="1600" dirty="0">
                <a:solidFill>
                  <a:srgbClr val="000000"/>
                </a:solidFill>
                <a:ea typeface="Calibri" panose="020F0502020204030204" pitchFamily="34" charset="0"/>
                <a:cs typeface="Calibri" panose="020F0502020204030204" pitchFamily="34" charset="0"/>
              </a:rPr>
              <a:t>The training accuracies were ~85% and testing accuracies were~80%.</a:t>
            </a:r>
          </a:p>
          <a:p>
            <a:pPr lvl="1">
              <a:buFont typeface="Wingdings" panose="05000000000000000000" pitchFamily="2" charset="2"/>
              <a:buChar char="q"/>
            </a:pPr>
            <a:r>
              <a:rPr lang="en-IN" sz="1600" dirty="0">
                <a:solidFill>
                  <a:srgbClr val="000000"/>
                </a:solidFill>
                <a:ea typeface="Calibri" panose="020F0502020204030204" pitchFamily="34" charset="0"/>
                <a:cs typeface="Calibri" panose="020F0502020204030204" pitchFamily="34" charset="0"/>
              </a:rPr>
              <a:t>ANN still showed no improvement in results and was still overfitting.</a:t>
            </a:r>
          </a:p>
          <a:p>
            <a:pPr>
              <a:buFont typeface="Wingdings" panose="05000000000000000000" pitchFamily="2" charset="2"/>
              <a:buChar char="Ø"/>
            </a:pPr>
            <a:r>
              <a:rPr lang="en-IN" sz="1600" dirty="0">
                <a:solidFill>
                  <a:srgbClr val="000000"/>
                </a:solidFill>
                <a:ea typeface="Calibri" panose="020F0502020204030204" pitchFamily="34" charset="0"/>
                <a:cs typeface="Calibri" panose="020F0502020204030204" pitchFamily="34" charset="0"/>
              </a:rPr>
              <a:t>Although the Decision Trees and Random Forest were performing good, I went with </a:t>
            </a:r>
            <a:r>
              <a:rPr lang="en-IN" sz="1600" b="1" dirty="0">
                <a:solidFill>
                  <a:srgbClr val="000000"/>
                </a:solidFill>
                <a:ea typeface="Calibri" panose="020F0502020204030204" pitchFamily="34" charset="0"/>
                <a:cs typeface="Calibri" panose="020F0502020204030204" pitchFamily="34" charset="0"/>
              </a:rPr>
              <a:t>Linear Regression</a:t>
            </a:r>
            <a:r>
              <a:rPr lang="en-IN" sz="1600" dirty="0">
                <a:solidFill>
                  <a:srgbClr val="000000"/>
                </a:solidFill>
                <a:ea typeface="Calibri" panose="020F0502020204030204" pitchFamily="34" charset="0"/>
                <a:cs typeface="Calibri" panose="020F0502020204030204" pitchFamily="34" charset="0"/>
              </a:rPr>
              <a:t> as it gave more stable results and Variable importance could be calculated more easily from the Linear Regression Equation and stats-model performed to predict the results.</a:t>
            </a:r>
          </a:p>
          <a:p>
            <a:pPr>
              <a:buFont typeface="Wingdings" panose="05000000000000000000" pitchFamily="2" charset="2"/>
              <a:buChar char="Ø"/>
            </a:pPr>
            <a:endParaRPr lang="en-IN" sz="1600" dirty="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CF64EFF4-1CAD-B44E-875E-899A218B2231}"/>
              </a:ext>
            </a:extLst>
          </p:cNvPr>
          <p:cNvSpPr txBox="1">
            <a:spLocks/>
          </p:cNvSpPr>
          <p:nvPr/>
        </p:nvSpPr>
        <p:spPr>
          <a:xfrm>
            <a:off x="3450428" y="224367"/>
            <a:ext cx="4573899" cy="5220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0070C0"/>
                </a:solidFill>
                <a:latin typeface="+mn-lt"/>
                <a:ea typeface="+mn-ea"/>
                <a:cs typeface="Arial" panose="020B0604020202020204" pitchFamily="34" charset="0"/>
              </a:rPr>
              <a:t>Insights from Analysis</a:t>
            </a:r>
            <a:br>
              <a:rPr lang="en-IN" sz="2000" b="1" dirty="0">
                <a:solidFill>
                  <a:srgbClr val="006FC0"/>
                </a:solidFill>
                <a:latin typeface="Arial" panose="020B0604020202020204" pitchFamily="34" charset="0"/>
              </a:rPr>
            </a:br>
            <a:br>
              <a:rPr lang="en-IN" sz="2000" b="1" dirty="0">
                <a:solidFill>
                  <a:srgbClr val="006FC0"/>
                </a:solidFill>
                <a:latin typeface="Arial" panose="020B0604020202020204" pitchFamily="34" charset="0"/>
              </a:rPr>
            </a:br>
            <a:r>
              <a:rPr lang="en-IN" sz="2000" b="1" dirty="0">
                <a:solidFill>
                  <a:srgbClr val="006FC0"/>
                </a:solidFill>
                <a:latin typeface="Arial" panose="020B0604020202020204" pitchFamily="34" charset="0"/>
              </a:rPr>
              <a:t> </a:t>
            </a:r>
            <a:br>
              <a:rPr lang="en-IN" sz="2000" b="1" dirty="0">
                <a:solidFill>
                  <a:srgbClr val="006FC0"/>
                </a:solidFill>
                <a:latin typeface="Arial" panose="020B0604020202020204" pitchFamily="34" charset="0"/>
              </a:rPr>
            </a:br>
            <a:br>
              <a:rPr lang="en-IN" sz="2000" b="1" dirty="0">
                <a:solidFill>
                  <a:srgbClr val="006FC0"/>
                </a:solidFill>
                <a:latin typeface="Arial" panose="020B0604020202020204" pitchFamily="34" charset="0"/>
              </a:rPr>
            </a:br>
            <a:br>
              <a:rPr lang="en-IN" sz="2000" b="1" dirty="0">
                <a:solidFill>
                  <a:srgbClr val="006FC0"/>
                </a:solidFill>
                <a:latin typeface="Arial" panose="020B0604020202020204" pitchFamily="34" charset="0"/>
              </a:rPr>
            </a:br>
            <a:endParaRPr lang="en-IN" sz="4000" dirty="0"/>
          </a:p>
        </p:txBody>
      </p:sp>
      <p:sp>
        <p:nvSpPr>
          <p:cNvPr id="6" name="TextBox 5">
            <a:extLst>
              <a:ext uri="{FF2B5EF4-FFF2-40B4-BE49-F238E27FC236}">
                <a16:creationId xmlns:a16="http://schemas.microsoft.com/office/drawing/2014/main" id="{575FAE56-CB46-0033-7359-759231FB46C3}"/>
              </a:ext>
            </a:extLst>
          </p:cNvPr>
          <p:cNvSpPr txBox="1"/>
          <p:nvPr/>
        </p:nvSpPr>
        <p:spPr>
          <a:xfrm>
            <a:off x="93133" y="1571109"/>
            <a:ext cx="11304969" cy="584775"/>
          </a:xfrm>
          <a:prstGeom prst="rect">
            <a:avLst/>
          </a:prstGeom>
          <a:noFill/>
        </p:spPr>
        <p:txBody>
          <a:bodyPr wrap="square">
            <a:spAutoFit/>
          </a:bodyPr>
          <a:lstStyle/>
          <a:p>
            <a:pPr marL="285750" indent="-285750">
              <a:buFont typeface="Wingdings" panose="05000000000000000000" pitchFamily="2" charset="2"/>
              <a:buChar char="Ø"/>
            </a:pPr>
            <a:r>
              <a:rPr lang="en-IN" sz="1600" dirty="0">
                <a:solidFill>
                  <a:srgbClr val="000000"/>
                </a:solidFill>
                <a:ea typeface="Calibri" panose="020F0502020204030204" pitchFamily="34" charset="0"/>
                <a:cs typeface="Calibri" panose="020F0502020204030204" pitchFamily="34" charset="0"/>
              </a:rPr>
              <a:t>Here, R-squared (R2) is a statistical measure that represents the proportion of the variance for a dependent variable that’s explained by an independent variable or variables in a regression model.</a:t>
            </a:r>
          </a:p>
        </p:txBody>
      </p:sp>
    </p:spTree>
    <p:extLst>
      <p:ext uri="{BB962C8B-B14F-4D97-AF65-F5344CB8AC3E}">
        <p14:creationId xmlns:p14="http://schemas.microsoft.com/office/powerpoint/2010/main" val="157360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73440" y="202971"/>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2" name="Content Placeholder 2">
            <a:extLst>
              <a:ext uri="{FF2B5EF4-FFF2-40B4-BE49-F238E27FC236}">
                <a16:creationId xmlns:a16="http://schemas.microsoft.com/office/drawing/2014/main" id="{F4AED245-B0F7-10B3-20F7-7380C17B821F}"/>
              </a:ext>
            </a:extLst>
          </p:cNvPr>
          <p:cNvSpPr txBox="1">
            <a:spLocks/>
          </p:cNvSpPr>
          <p:nvPr/>
        </p:nvSpPr>
        <p:spPr>
          <a:xfrm>
            <a:off x="144451" y="910857"/>
            <a:ext cx="10996299" cy="57039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Wingdings" panose="05000000000000000000" pitchFamily="2" charset="2"/>
              <a:buChar char="Ø"/>
            </a:pPr>
            <a:r>
              <a:rPr lang="en-US" sz="1200" b="1" cap="all" dirty="0">
                <a:ea typeface="Calibri" panose="020F0502020204030204" pitchFamily="34" charset="0"/>
                <a:cs typeface="Arial" panose="020B0604020202020204" pitchFamily="34" charset="0"/>
              </a:rPr>
              <a:t>Introduction of the business problem:</a:t>
            </a:r>
            <a:endParaRPr lang="en-US" sz="1200" b="1" dirty="0">
              <a:ea typeface="Calibri" panose="020F0502020204030204" pitchFamily="34" charset="0"/>
              <a:cs typeface="Arial" panose="020B0604020202020204" pitchFamily="34" charset="0"/>
            </a:endParaRPr>
          </a:p>
          <a:p>
            <a:pPr marL="0" indent="0">
              <a:lnSpc>
                <a:spcPct val="170000"/>
              </a:lnSpc>
              <a:buFont typeface="Arial" panose="020B0604020202020204" pitchFamily="34" charset="0"/>
              <a:buNone/>
            </a:pPr>
            <a:r>
              <a:rPr lang="en-US" sz="1200" dirty="0">
                <a:ea typeface="Calibri" panose="020F0502020204030204" pitchFamily="34" charset="0"/>
                <a:cs typeface="Arial" panose="020B0604020202020204" pitchFamily="34" charset="0"/>
              </a:rPr>
              <a:t>The dataset belongs to a leading life insurance company. The company wants to predict the bonus for its agents so that it may design appropriate engagement activity for their high performing agents and up skill programs for low performing agents</a:t>
            </a:r>
          </a:p>
          <a:p>
            <a:pPr>
              <a:lnSpc>
                <a:spcPct val="170000"/>
              </a:lnSpc>
              <a:buFont typeface="Wingdings" panose="05000000000000000000" pitchFamily="2" charset="2"/>
              <a:buChar char="Ø"/>
            </a:pPr>
            <a:r>
              <a:rPr lang="en-US" sz="1200" b="1" cap="all" dirty="0">
                <a:ea typeface="Calibri" panose="020F0502020204030204" pitchFamily="34" charset="0"/>
                <a:cs typeface="Arial" panose="020B0604020202020204" pitchFamily="34" charset="0"/>
              </a:rPr>
              <a:t>Executive Summary</a:t>
            </a:r>
          </a:p>
          <a:p>
            <a:pPr marL="0" indent="0">
              <a:lnSpc>
                <a:spcPct val="170000"/>
              </a:lnSpc>
              <a:buFont typeface="Arial" panose="020B0604020202020204" pitchFamily="34" charset="0"/>
              <a:buNone/>
            </a:pPr>
            <a:r>
              <a:rPr lang="en-US" sz="1200" b="1" dirty="0">
                <a:ea typeface="Calibri" panose="020F0502020204030204" pitchFamily="34" charset="0"/>
                <a:cs typeface="Arial" panose="020B0604020202020204" pitchFamily="34" charset="0"/>
              </a:rPr>
              <a:t>Understanding  the business problem:</a:t>
            </a:r>
          </a:p>
          <a:p>
            <a:pPr marL="0" indent="0">
              <a:lnSpc>
                <a:spcPct val="170000"/>
              </a:lnSpc>
              <a:buFont typeface="Arial" panose="020B0604020202020204" pitchFamily="34" charset="0"/>
              <a:buNone/>
            </a:pPr>
            <a:r>
              <a:rPr lang="en-US" sz="1200" dirty="0">
                <a:ea typeface="Calibri" panose="020F0502020204030204" pitchFamily="34" charset="0"/>
                <a:cs typeface="Arial" panose="020B0604020202020204" pitchFamily="34" charset="0"/>
              </a:rPr>
              <a:t>	All Life Insurance companies offer various incentive plans for their employees, to boost their sales and to have higher balance of insurance plans, </a:t>
            </a:r>
            <a:r>
              <a:rPr lang="en-US" sz="1200" b="1" dirty="0">
                <a:ea typeface="Calibri" panose="020F0502020204030204" pitchFamily="34" charset="0"/>
                <a:cs typeface="Arial" panose="020B0604020202020204" pitchFamily="34" charset="0"/>
              </a:rPr>
              <a:t>“The higher the Insurance amount the higher the bonus pay out”</a:t>
            </a:r>
            <a:r>
              <a:rPr lang="en-US" sz="1200" dirty="0">
                <a:ea typeface="Calibri" panose="020F0502020204030204" pitchFamily="34" charset="0"/>
                <a:cs typeface="Arial" panose="020B0604020202020204" pitchFamily="34" charset="0"/>
              </a:rPr>
              <a:t>. However, not all companies get successful in the above Mantra. Some companies fail to have a better plan for bonus payouts. For such companies we should study the data and need to understand the requirements to implement the above plan. Where in, the company can predict the bonus for its employees and design appropriate engagement activity for their high performing employees and also have training programs for non/low performing employees.</a:t>
            </a:r>
          </a:p>
          <a:p>
            <a:pPr>
              <a:lnSpc>
                <a:spcPct val="170000"/>
              </a:lnSpc>
              <a:buFont typeface="Wingdings" panose="05000000000000000000" pitchFamily="2" charset="2"/>
              <a:buChar char="Ø"/>
            </a:pPr>
            <a:r>
              <a:rPr lang="en-US" sz="1200" b="1" dirty="0">
                <a:ea typeface="Calibri" panose="020F0502020204030204" pitchFamily="34" charset="0"/>
                <a:cs typeface="Arial" panose="020B0604020202020204" pitchFamily="34" charset="0"/>
              </a:rPr>
              <a:t>The business environment - Life insurance sector in India, </a:t>
            </a:r>
          </a:p>
          <a:p>
            <a:pPr fontAlgn="base">
              <a:buFont typeface="Wingdings" panose="05000000000000000000" pitchFamily="2" charset="2"/>
              <a:buChar char="q"/>
            </a:pPr>
            <a:r>
              <a:rPr lang="en-US" sz="1200" dirty="0">
                <a:ea typeface="Calibri" panose="020F0502020204030204" pitchFamily="34" charset="0"/>
                <a:cs typeface="Arial" panose="020B0604020202020204" pitchFamily="34" charset="0"/>
              </a:rPr>
              <a:t>India has 67 insurers of which 24 are life insurers, 26 are general insurers, 5 are stand-alone health insurers, and 12 are re-insurers (March 2022).</a:t>
            </a:r>
          </a:p>
          <a:p>
            <a:pPr fontAlgn="base">
              <a:buFont typeface="Wingdings" panose="05000000000000000000" pitchFamily="2" charset="2"/>
              <a:buChar char="q"/>
            </a:pPr>
            <a:r>
              <a:rPr lang="en-US" sz="1200" dirty="0">
                <a:ea typeface="Calibri" panose="020F0502020204030204" pitchFamily="34" charset="0"/>
                <a:cs typeface="Arial" panose="020B0604020202020204" pitchFamily="34" charset="0"/>
              </a:rPr>
              <a:t>India’s insurance premium volume stands at $ 127 Bn as of 2021 (Life – 76%, Non-Life – 24%). </a:t>
            </a:r>
          </a:p>
          <a:p>
            <a:pPr fontAlgn="base">
              <a:buFont typeface="Wingdings" panose="05000000000000000000" pitchFamily="2" charset="2"/>
              <a:buChar char="q"/>
            </a:pPr>
            <a:r>
              <a:rPr lang="en-US" sz="1200" dirty="0">
                <a:ea typeface="Calibri" panose="020F0502020204030204" pitchFamily="34" charset="0"/>
                <a:cs typeface="Arial" panose="020B0604020202020204" pitchFamily="34" charset="0"/>
              </a:rPr>
              <a:t>Total insurance premium in India increased by 13.5% in 2021 as against a global average of 9%.</a:t>
            </a:r>
          </a:p>
          <a:p>
            <a:pPr>
              <a:buFont typeface="Wingdings" panose="05000000000000000000" pitchFamily="2" charset="2"/>
              <a:buChar char="q"/>
            </a:pPr>
            <a:r>
              <a:rPr lang="en-US" sz="1200" dirty="0">
                <a:ea typeface="Calibri" panose="020F0502020204030204" pitchFamily="34" charset="0"/>
                <a:cs typeface="Arial" panose="020B0604020202020204" pitchFamily="34" charset="0"/>
              </a:rPr>
              <a:t>Motivate agent for more sales, increase market share &amp; profit and retaining agents. </a:t>
            </a:r>
          </a:p>
          <a:p>
            <a:pPr>
              <a:buFont typeface="Wingdings" panose="05000000000000000000" pitchFamily="2" charset="2"/>
              <a:buChar char="q"/>
            </a:pPr>
            <a:r>
              <a:rPr lang="en-US" sz="1200" dirty="0">
                <a:ea typeface="Calibri" panose="020F0502020204030204" pitchFamily="34" charset="0"/>
                <a:cs typeface="Arial" panose="020B0604020202020204" pitchFamily="34" charset="0"/>
              </a:rPr>
              <a:t>Increasing awareness for life insurance, more lives getting insured.</a:t>
            </a:r>
            <a:endParaRPr lang="en-IN" sz="1200" dirty="0">
              <a:ea typeface="Calibri" panose="020F0502020204030204" pitchFamily="34" charset="0"/>
              <a:cs typeface="Arial" panose="020B0604020202020204" pitchFamily="34" charset="0"/>
            </a:endParaRPr>
          </a:p>
          <a:p>
            <a:pPr marL="0" indent="0">
              <a:lnSpc>
                <a:spcPct val="170000"/>
              </a:lnSpc>
              <a:buFont typeface="Arial" panose="020B0604020202020204" pitchFamily="34" charset="0"/>
              <a:buNone/>
            </a:pPr>
            <a:endParaRPr lang="en-IN" sz="1200"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403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00664-96A6-798B-EDAF-AD3EC7924300}"/>
              </a:ext>
            </a:extLst>
          </p:cNvPr>
          <p:cNvSpPr txBox="1"/>
          <p:nvPr/>
        </p:nvSpPr>
        <p:spPr>
          <a:xfrm>
            <a:off x="444241" y="1028786"/>
            <a:ext cx="10541000" cy="4368800"/>
          </a:xfrm>
          <a:prstGeom prst="rect">
            <a:avLst/>
          </a:prstGeom>
          <a:noFill/>
        </p:spPr>
        <p:txBody>
          <a:bodyPr wrap="square">
            <a:spAutoFit/>
          </a:bodyPr>
          <a:lstStyle/>
          <a:p>
            <a:pPr marL="342900" indent="-342900" algn="l">
              <a:lnSpc>
                <a:spcPct val="150000"/>
              </a:lnSpc>
              <a:buFont typeface="Wingdings" panose="05000000000000000000" pitchFamily="2" charset="2"/>
              <a:buChar char="Ø"/>
            </a:pPr>
            <a:endPar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For High Performing Agents we can create a healthy contest with a threshold.</a:t>
            </a: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Where, if they achieve the desired sum assured, they are eligible for certain incentives like latest gadgets, exotic family vacation packages and some extra perks as well.</a:t>
            </a: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For low performing agents, we can introduce certain feedback upskill programs to train them into closing higher sum assured policies, reaching certain people to ultimately becoming top/high performers.</a:t>
            </a: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Apart from this, we need more data/predictors like Premium Amount, this will help us to solve the business problem even better as well have more variables to test upon thereby having more accurate results in real-time problems like this.</a:t>
            </a: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 also feel another predictor can be added as customers geographic allocation or Region and not just the zones as people living in rural areas are less likely to buy a policy where as those living in a highly developed location are likely to be belonging to the upper class and should be targeted.</a:t>
            </a:r>
          </a:p>
          <a:p>
            <a:pPr marL="342900" indent="-342900">
              <a:lnSpc>
                <a:spcPct val="150000"/>
              </a:lnSpc>
              <a:buFont typeface="Wingdings" panose="05000000000000000000" pitchFamily="2" charset="2"/>
              <a:buChar char="Ø"/>
            </a:pP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Similarly, another predictor can be </a:t>
            </a:r>
            <a:r>
              <a:rPr lang="en-IN" sz="1400" b="1"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AgentID</a:t>
            </a:r>
            <a:r>
              <a:rPr lang="en-IN"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can be introduced which will make it easier to observe the high and low performing agent trend.</a:t>
            </a:r>
          </a:p>
        </p:txBody>
      </p:sp>
      <p:sp>
        <p:nvSpPr>
          <p:cNvPr id="4" name="Rectangle 3">
            <a:extLst>
              <a:ext uri="{FF2B5EF4-FFF2-40B4-BE49-F238E27FC236}">
                <a16:creationId xmlns:a16="http://schemas.microsoft.com/office/drawing/2014/main" id="{64E21CCF-DDF5-84EF-B9FF-0EB13D5AC2F2}"/>
              </a:ext>
            </a:extLst>
          </p:cNvPr>
          <p:cNvSpPr/>
          <p:nvPr/>
        </p:nvSpPr>
        <p:spPr>
          <a:xfrm>
            <a:off x="3277943" y="212302"/>
            <a:ext cx="5374857"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255418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3FEED-DCC0-6EF2-0C9F-A38CFAEE8E9D}"/>
              </a:ext>
            </a:extLst>
          </p:cNvPr>
          <p:cNvSpPr/>
          <p:nvPr/>
        </p:nvSpPr>
        <p:spPr>
          <a:xfrm>
            <a:off x="2033224" y="1571694"/>
            <a:ext cx="2375065"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Questions</a:t>
            </a:r>
          </a:p>
        </p:txBody>
      </p:sp>
      <p:pic>
        <p:nvPicPr>
          <p:cNvPr id="3" name="Picture 2" descr="C:\Users\Welcome\AppData\Local\Microsoft\Windows\INetCache\IE\WMI57WUH\question_mark[1].jpg">
            <a:extLst>
              <a:ext uri="{FF2B5EF4-FFF2-40B4-BE49-F238E27FC236}">
                <a16:creationId xmlns:a16="http://schemas.microsoft.com/office/drawing/2014/main" id="{E9D77393-1401-CFB1-0640-5ED5B84EC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309" y="1240457"/>
            <a:ext cx="4783226" cy="478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2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Welcome\AppData\Local\Microsoft\Windows\INetCache\IE\WMI57WUH\Thankful-Thank-You-Teacher-Appreciation-Pencil-5193205[1].png">
            <a:extLst>
              <a:ext uri="{FF2B5EF4-FFF2-40B4-BE49-F238E27FC236}">
                <a16:creationId xmlns:a16="http://schemas.microsoft.com/office/drawing/2014/main" id="{22CA2742-0231-7030-CE01-8955B4E85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62" y="1149032"/>
            <a:ext cx="8676860" cy="519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0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 name="Rectangle 1">
            <a:extLst>
              <a:ext uri="{FF2B5EF4-FFF2-40B4-BE49-F238E27FC236}">
                <a16:creationId xmlns:a16="http://schemas.microsoft.com/office/drawing/2014/main" id="{856E5724-FBCA-4324-3E92-F01A739AED26}"/>
              </a:ext>
            </a:extLst>
          </p:cNvPr>
          <p:cNvSpPr/>
          <p:nvPr/>
        </p:nvSpPr>
        <p:spPr>
          <a:xfrm>
            <a:off x="267208" y="212930"/>
            <a:ext cx="10676857"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Modeling Approach Used and Why</a:t>
            </a:r>
          </a:p>
        </p:txBody>
      </p:sp>
      <p:sp>
        <p:nvSpPr>
          <p:cNvPr id="3" name="TextBox 2">
            <a:extLst>
              <a:ext uri="{FF2B5EF4-FFF2-40B4-BE49-F238E27FC236}">
                <a16:creationId xmlns:a16="http://schemas.microsoft.com/office/drawing/2014/main" id="{66467D7B-88BB-CC27-A5DD-316A31B14981}"/>
              </a:ext>
            </a:extLst>
          </p:cNvPr>
          <p:cNvSpPr txBox="1"/>
          <p:nvPr/>
        </p:nvSpPr>
        <p:spPr>
          <a:xfrm>
            <a:off x="213004" y="689625"/>
            <a:ext cx="11207665" cy="5478423"/>
          </a:xfrm>
          <a:prstGeom prst="rect">
            <a:avLst/>
          </a:prstGeom>
          <a:noFill/>
        </p:spPr>
        <p:txBody>
          <a:bodyPr wrap="square" rtlCol="0">
            <a:spAutoFit/>
          </a:bodyPr>
          <a:lstStyle/>
          <a:p>
            <a:r>
              <a:rPr lang="en-US" sz="1400" b="1" dirty="0">
                <a:cs typeface="Arial" panose="020B0604020202020204" pitchFamily="34" charset="0"/>
              </a:rPr>
              <a:t>The work that we have completed:</a:t>
            </a:r>
          </a:p>
          <a:p>
            <a:pPr marL="285750" indent="-285750">
              <a:buFont typeface="Wingdings" panose="05000000000000000000" pitchFamily="2" charset="2"/>
              <a:buChar char="Ø"/>
            </a:pPr>
            <a:r>
              <a:rPr lang="en-US" sz="1400" dirty="0">
                <a:cs typeface="Arial" panose="020B0604020202020204" pitchFamily="34" charset="0"/>
              </a:rPr>
              <a:t>Merged data from various sources </a:t>
            </a:r>
          </a:p>
          <a:p>
            <a:pPr marL="285750" indent="-285750">
              <a:buFont typeface="Wingdings" panose="05000000000000000000" pitchFamily="2" charset="2"/>
              <a:buChar char="Ø"/>
            </a:pPr>
            <a:r>
              <a:rPr lang="en-US" sz="1400" dirty="0">
                <a:cs typeface="Arial" panose="020B0604020202020204" pitchFamily="34" charset="0"/>
              </a:rPr>
              <a:t>Performed Data Quality and preparation activities</a:t>
            </a:r>
          </a:p>
          <a:p>
            <a:pPr marL="285750" indent="-285750">
              <a:buFont typeface="Wingdings" panose="05000000000000000000" pitchFamily="2" charset="2"/>
              <a:buChar char="Ø"/>
            </a:pPr>
            <a:r>
              <a:rPr lang="en-US" sz="1400" dirty="0">
                <a:cs typeface="Arial" panose="020B0604020202020204" pitchFamily="34" charset="0"/>
              </a:rPr>
              <a:t>Performed EDA on the data to understand the dataset and to determine any outlier and treated the same</a:t>
            </a:r>
          </a:p>
          <a:p>
            <a:pPr marL="285750" indent="-285750">
              <a:buFont typeface="Wingdings" panose="05000000000000000000" pitchFamily="2" charset="2"/>
              <a:buChar char="Ø"/>
            </a:pPr>
            <a:r>
              <a:rPr lang="en-US" sz="1400" dirty="0">
                <a:cs typeface="Arial" panose="020B0604020202020204" pitchFamily="34" charset="0"/>
              </a:rPr>
              <a:t>The purpose of Univariate Analysis is to find out which variables have clear separation for the target variable – separation of mean &amp; median of continuation variables and their skewness impacted the targeted variable – Agent bonus</a:t>
            </a:r>
          </a:p>
          <a:p>
            <a:pPr marL="285750" indent="-285750">
              <a:buFont typeface="Wingdings" panose="05000000000000000000" pitchFamily="2" charset="2"/>
              <a:buChar char="Ø"/>
            </a:pPr>
            <a:r>
              <a:rPr lang="en-US" sz="1400" dirty="0">
                <a:cs typeface="Arial" panose="020B0604020202020204" pitchFamily="34" charset="0"/>
              </a:rPr>
              <a:t>The purpose of Bivariate analysis is to establish the relationship among various independent variables and with dependent variables</a:t>
            </a:r>
          </a:p>
          <a:p>
            <a:pPr marL="285750" indent="-285750">
              <a:buFont typeface="Wingdings" panose="05000000000000000000" pitchFamily="2" charset="2"/>
              <a:buChar char="Ø"/>
            </a:pPr>
            <a:r>
              <a:rPr lang="en-US" sz="1400" dirty="0">
                <a:cs typeface="Arial" panose="020B0604020202020204" pitchFamily="34" charset="0"/>
              </a:rPr>
              <a:t>Checked unbalance data </a:t>
            </a:r>
          </a:p>
          <a:p>
            <a:endParaRPr lang="en-US" sz="1400" b="1" dirty="0">
              <a:cs typeface="Arial" panose="020B0604020202020204" pitchFamily="34" charset="0"/>
            </a:endParaRPr>
          </a:p>
          <a:p>
            <a:r>
              <a:rPr lang="en-US" sz="1400" b="1" dirty="0">
                <a:cs typeface="Arial" panose="020B0604020202020204" pitchFamily="34" charset="0"/>
              </a:rPr>
              <a:t>Model building and interpretation:</a:t>
            </a:r>
          </a:p>
          <a:p>
            <a:pPr marL="285750" indent="-285750">
              <a:buFont typeface="Wingdings" panose="05000000000000000000" pitchFamily="2" charset="2"/>
              <a:buChar char="Ø"/>
            </a:pPr>
            <a:r>
              <a:rPr lang="en-IN" sz="1400" dirty="0">
                <a:cs typeface="Arial" panose="020B0604020202020204" pitchFamily="34" charset="0"/>
              </a:rPr>
              <a:t>Modelling approach used here is Linear Regression, which is a machine learning algorithm based on supervised learning. It performs a regression task.</a:t>
            </a:r>
          </a:p>
          <a:p>
            <a:pPr marL="285750" indent="-285750">
              <a:buFont typeface="Wingdings" panose="05000000000000000000" pitchFamily="2" charset="2"/>
              <a:buChar char="Ø"/>
            </a:pPr>
            <a:r>
              <a:rPr lang="en-IN" sz="1400" dirty="0">
                <a:cs typeface="Arial" panose="020B0604020202020204" pitchFamily="34" charset="0"/>
              </a:rPr>
              <a:t>Regression models a target prediction value based on independent variables. It is mostly used for finding out the relationship between variables and forecasting.</a:t>
            </a:r>
          </a:p>
          <a:p>
            <a:pPr marL="285750" indent="-285750">
              <a:buFont typeface="Wingdings" panose="05000000000000000000" pitchFamily="2" charset="2"/>
              <a:buChar char="Ø"/>
            </a:pPr>
            <a:r>
              <a:rPr lang="en-IN" sz="1400" dirty="0">
                <a:cs typeface="Arial" panose="020B0604020202020204" pitchFamily="34" charset="0"/>
              </a:rPr>
              <a:t>The other  models tested and compared alongside Linear Regression were Decision Tree Regressor, Random Forest Regressor and Artificial Neural Network(ANN)Regressor.</a:t>
            </a:r>
            <a:endParaRPr lang="en-US" sz="1400" dirty="0">
              <a:cs typeface="Arial" panose="020B0604020202020204" pitchFamily="34" charset="0"/>
            </a:endParaRPr>
          </a:p>
          <a:p>
            <a:pPr marL="285750" indent="-285750">
              <a:buFont typeface="Wingdings" panose="05000000000000000000" pitchFamily="2" charset="2"/>
              <a:buChar char="Ø"/>
            </a:pPr>
            <a:r>
              <a:rPr lang="en-US" sz="1400" dirty="0">
                <a:cs typeface="Arial" panose="020B0604020202020204" pitchFamily="34" charset="0"/>
              </a:rPr>
              <a:t>Model building approach (Multicollinearity – VIF, significant features &amp; their selection process based on p-values &amp; coefficient estimates etc.)</a:t>
            </a:r>
          </a:p>
          <a:p>
            <a:endParaRPr lang="en-US" sz="1400" dirty="0">
              <a:cs typeface="Arial" panose="020B0604020202020204" pitchFamily="34" charset="0"/>
            </a:endParaRPr>
          </a:p>
          <a:p>
            <a:r>
              <a:rPr lang="en-US" sz="1400" b="1" dirty="0">
                <a:cs typeface="Arial" panose="020B0604020202020204" pitchFamily="34" charset="0"/>
              </a:rPr>
              <a:t>Model Tuning:</a:t>
            </a:r>
          </a:p>
          <a:p>
            <a:pPr marL="285750" indent="-285750">
              <a:buFont typeface="Wingdings" panose="05000000000000000000" pitchFamily="2" charset="2"/>
              <a:buChar char="Ø"/>
            </a:pPr>
            <a:r>
              <a:rPr lang="en-US" sz="1400" dirty="0">
                <a:cs typeface="Arial" panose="020B0604020202020204" pitchFamily="34" charset="0"/>
              </a:rPr>
              <a:t>Actionable business insights such as identification of features which are contributing to increase in bonus (e.g. sum assured)</a:t>
            </a:r>
          </a:p>
          <a:p>
            <a:endParaRPr lang="en-US" sz="1400" b="1" dirty="0">
              <a:cs typeface="Arial" panose="020B0604020202020204" pitchFamily="34" charset="0"/>
            </a:endParaRPr>
          </a:p>
          <a:p>
            <a:r>
              <a:rPr lang="en-US" sz="1400" b="1" dirty="0">
                <a:cs typeface="Arial" panose="020B0604020202020204" pitchFamily="34" charset="0"/>
              </a:rPr>
              <a:t>Insights:</a:t>
            </a:r>
          </a:p>
          <a:p>
            <a:pPr marL="285750" indent="-285750">
              <a:buFont typeface="Wingdings" panose="05000000000000000000" pitchFamily="2" charset="2"/>
              <a:buChar char="Ø"/>
            </a:pPr>
            <a:r>
              <a:rPr lang="en-US" sz="1400" dirty="0">
                <a:cs typeface="Arial" panose="020B0604020202020204" pitchFamily="34" charset="0"/>
              </a:rPr>
              <a:t>Insights from models, one unit change of a significant feature resulting how much change in bonus. </a:t>
            </a:r>
          </a:p>
          <a:p>
            <a:pPr marL="285750" indent="-285750">
              <a:buFont typeface="Wingdings" panose="05000000000000000000" pitchFamily="2" charset="2"/>
              <a:buChar char="Ø"/>
            </a:pPr>
            <a:r>
              <a:rPr lang="en-US" sz="1400" dirty="0">
                <a:cs typeface="Arial" panose="020B0604020202020204" pitchFamily="34" charset="0"/>
              </a:rPr>
              <a:t>Delta of coefficients from linear models. Likewise, feature importance of optimum model.</a:t>
            </a:r>
          </a:p>
          <a:p>
            <a:pPr marL="285750" indent="-285750">
              <a:buFont typeface="Wingdings" panose="05000000000000000000" pitchFamily="2" charset="2"/>
              <a:buChar char="Ø"/>
            </a:pPr>
            <a:r>
              <a:rPr lang="en-US" sz="1400" dirty="0">
                <a:cs typeface="Arial" panose="020B0604020202020204" pitchFamily="34" charset="0"/>
              </a:rPr>
              <a:t>Specific recommendations to up skilling the low performing agents and incentivizing the high performing agents.</a:t>
            </a:r>
            <a:endParaRPr lang="en-US" sz="1400" b="1" dirty="0">
              <a:cs typeface="Arial" panose="020B060402020202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a:extLst>
              <a:ext uri="{FF2B5EF4-FFF2-40B4-BE49-F238E27FC236}">
                <a16:creationId xmlns:a16="http://schemas.microsoft.com/office/drawing/2014/main" id="{634AAFB3-6AAC-D0F9-61D1-490FBA31777D}"/>
              </a:ext>
            </a:extLst>
          </p:cNvPr>
          <p:cNvSpPr txBox="1">
            <a:spLocks/>
          </p:cNvSpPr>
          <p:nvPr/>
        </p:nvSpPr>
        <p:spPr>
          <a:xfrm>
            <a:off x="2750168" y="-27839"/>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pic>
        <p:nvPicPr>
          <p:cNvPr id="18" name="Content Placeholder 4">
            <a:extLst>
              <a:ext uri="{FF2B5EF4-FFF2-40B4-BE49-F238E27FC236}">
                <a16:creationId xmlns:a16="http://schemas.microsoft.com/office/drawing/2014/main" id="{96CA7A81-92C1-5F0B-D4D7-E97842B31046}"/>
              </a:ext>
            </a:extLst>
          </p:cNvPr>
          <p:cNvPicPr>
            <a:picLocks noChangeAspect="1"/>
          </p:cNvPicPr>
          <p:nvPr/>
        </p:nvPicPr>
        <p:blipFill>
          <a:blip r:embed="rId2"/>
          <a:stretch>
            <a:fillRect/>
          </a:stretch>
        </p:blipFill>
        <p:spPr>
          <a:xfrm>
            <a:off x="13768" y="666049"/>
            <a:ext cx="2404306" cy="1436618"/>
          </a:xfrm>
          <a:prstGeom prst="rect">
            <a:avLst/>
          </a:prstGeom>
        </p:spPr>
      </p:pic>
      <p:pic>
        <p:nvPicPr>
          <p:cNvPr id="19" name="Picture 18">
            <a:extLst>
              <a:ext uri="{FF2B5EF4-FFF2-40B4-BE49-F238E27FC236}">
                <a16:creationId xmlns:a16="http://schemas.microsoft.com/office/drawing/2014/main" id="{1A17DF4E-218B-33F1-6447-3E73BA99FADD}"/>
              </a:ext>
            </a:extLst>
          </p:cNvPr>
          <p:cNvPicPr>
            <a:picLocks noChangeAspect="1"/>
          </p:cNvPicPr>
          <p:nvPr/>
        </p:nvPicPr>
        <p:blipFill>
          <a:blip r:embed="rId3"/>
          <a:stretch>
            <a:fillRect/>
          </a:stretch>
        </p:blipFill>
        <p:spPr>
          <a:xfrm>
            <a:off x="2733079" y="639400"/>
            <a:ext cx="2269918" cy="1371929"/>
          </a:xfrm>
          <a:prstGeom prst="rect">
            <a:avLst/>
          </a:prstGeom>
        </p:spPr>
      </p:pic>
      <p:pic>
        <p:nvPicPr>
          <p:cNvPr id="20" name="Picture 19">
            <a:extLst>
              <a:ext uri="{FF2B5EF4-FFF2-40B4-BE49-F238E27FC236}">
                <a16:creationId xmlns:a16="http://schemas.microsoft.com/office/drawing/2014/main" id="{42BF8EE7-9565-7395-3D4D-E261817EBD81}"/>
              </a:ext>
            </a:extLst>
          </p:cNvPr>
          <p:cNvPicPr>
            <a:picLocks noChangeAspect="1"/>
          </p:cNvPicPr>
          <p:nvPr/>
        </p:nvPicPr>
        <p:blipFill>
          <a:blip r:embed="rId4"/>
          <a:stretch>
            <a:fillRect/>
          </a:stretch>
        </p:blipFill>
        <p:spPr>
          <a:xfrm>
            <a:off x="5274822" y="584775"/>
            <a:ext cx="2309038" cy="1436620"/>
          </a:xfrm>
          <a:prstGeom prst="rect">
            <a:avLst/>
          </a:prstGeom>
        </p:spPr>
      </p:pic>
      <p:pic>
        <p:nvPicPr>
          <p:cNvPr id="21" name="Picture 20">
            <a:extLst>
              <a:ext uri="{FF2B5EF4-FFF2-40B4-BE49-F238E27FC236}">
                <a16:creationId xmlns:a16="http://schemas.microsoft.com/office/drawing/2014/main" id="{41CF7A06-E299-10B0-9BA4-59ABA65EFAEF}"/>
              </a:ext>
            </a:extLst>
          </p:cNvPr>
          <p:cNvPicPr>
            <a:picLocks noChangeAspect="1"/>
          </p:cNvPicPr>
          <p:nvPr/>
        </p:nvPicPr>
        <p:blipFill>
          <a:blip r:embed="rId5"/>
          <a:stretch>
            <a:fillRect/>
          </a:stretch>
        </p:blipFill>
        <p:spPr>
          <a:xfrm>
            <a:off x="104946" y="2218829"/>
            <a:ext cx="2320522" cy="1404043"/>
          </a:xfrm>
          <a:prstGeom prst="rect">
            <a:avLst/>
          </a:prstGeom>
        </p:spPr>
      </p:pic>
      <p:pic>
        <p:nvPicPr>
          <p:cNvPr id="22" name="Picture 21">
            <a:extLst>
              <a:ext uri="{FF2B5EF4-FFF2-40B4-BE49-F238E27FC236}">
                <a16:creationId xmlns:a16="http://schemas.microsoft.com/office/drawing/2014/main" id="{F6C7EB9C-A5CC-3976-DEA5-A4B5EC26DCF6}"/>
              </a:ext>
            </a:extLst>
          </p:cNvPr>
          <p:cNvPicPr>
            <a:picLocks noChangeAspect="1"/>
          </p:cNvPicPr>
          <p:nvPr/>
        </p:nvPicPr>
        <p:blipFill>
          <a:blip r:embed="rId6"/>
          <a:stretch>
            <a:fillRect/>
          </a:stretch>
        </p:blipFill>
        <p:spPr>
          <a:xfrm>
            <a:off x="2746957" y="2274744"/>
            <a:ext cx="2199599" cy="1371929"/>
          </a:xfrm>
          <a:prstGeom prst="rect">
            <a:avLst/>
          </a:prstGeom>
        </p:spPr>
      </p:pic>
      <p:pic>
        <p:nvPicPr>
          <p:cNvPr id="23" name="Picture 22">
            <a:extLst>
              <a:ext uri="{FF2B5EF4-FFF2-40B4-BE49-F238E27FC236}">
                <a16:creationId xmlns:a16="http://schemas.microsoft.com/office/drawing/2014/main" id="{8FEBF886-982A-D692-35D4-FA9EAA52F161}"/>
              </a:ext>
            </a:extLst>
          </p:cNvPr>
          <p:cNvPicPr>
            <a:picLocks noChangeAspect="1"/>
          </p:cNvPicPr>
          <p:nvPr/>
        </p:nvPicPr>
        <p:blipFill>
          <a:blip r:embed="rId7"/>
          <a:stretch>
            <a:fillRect/>
          </a:stretch>
        </p:blipFill>
        <p:spPr>
          <a:xfrm>
            <a:off x="5274822" y="2146764"/>
            <a:ext cx="2325513" cy="1596200"/>
          </a:xfrm>
          <a:prstGeom prst="rect">
            <a:avLst/>
          </a:prstGeom>
        </p:spPr>
      </p:pic>
      <p:pic>
        <p:nvPicPr>
          <p:cNvPr id="24" name="Picture 23">
            <a:extLst>
              <a:ext uri="{FF2B5EF4-FFF2-40B4-BE49-F238E27FC236}">
                <a16:creationId xmlns:a16="http://schemas.microsoft.com/office/drawing/2014/main" id="{B5FF5C68-4DF2-9B71-A9E9-F29BF1B2E77B}"/>
              </a:ext>
            </a:extLst>
          </p:cNvPr>
          <p:cNvPicPr>
            <a:picLocks noChangeAspect="1"/>
          </p:cNvPicPr>
          <p:nvPr/>
        </p:nvPicPr>
        <p:blipFill>
          <a:blip r:embed="rId8"/>
          <a:stretch>
            <a:fillRect/>
          </a:stretch>
        </p:blipFill>
        <p:spPr>
          <a:xfrm>
            <a:off x="209485" y="3677929"/>
            <a:ext cx="2162655" cy="1700573"/>
          </a:xfrm>
          <a:prstGeom prst="rect">
            <a:avLst/>
          </a:prstGeom>
        </p:spPr>
      </p:pic>
      <p:pic>
        <p:nvPicPr>
          <p:cNvPr id="25" name="Picture 24">
            <a:extLst>
              <a:ext uri="{FF2B5EF4-FFF2-40B4-BE49-F238E27FC236}">
                <a16:creationId xmlns:a16="http://schemas.microsoft.com/office/drawing/2014/main" id="{06D5F769-5161-D1C3-396A-C7333258163D}"/>
              </a:ext>
            </a:extLst>
          </p:cNvPr>
          <p:cNvPicPr>
            <a:picLocks noChangeAspect="1"/>
          </p:cNvPicPr>
          <p:nvPr/>
        </p:nvPicPr>
        <p:blipFill>
          <a:blip r:embed="rId9"/>
          <a:stretch>
            <a:fillRect/>
          </a:stretch>
        </p:blipFill>
        <p:spPr>
          <a:xfrm>
            <a:off x="2733079" y="3767549"/>
            <a:ext cx="2213477" cy="1600648"/>
          </a:xfrm>
          <a:prstGeom prst="rect">
            <a:avLst/>
          </a:prstGeom>
        </p:spPr>
      </p:pic>
      <p:pic>
        <p:nvPicPr>
          <p:cNvPr id="26" name="Picture 25">
            <a:extLst>
              <a:ext uri="{FF2B5EF4-FFF2-40B4-BE49-F238E27FC236}">
                <a16:creationId xmlns:a16="http://schemas.microsoft.com/office/drawing/2014/main" id="{1CDC7FBC-A120-B20D-098B-D337125475F4}"/>
              </a:ext>
            </a:extLst>
          </p:cNvPr>
          <p:cNvPicPr>
            <a:picLocks noChangeAspect="1"/>
          </p:cNvPicPr>
          <p:nvPr/>
        </p:nvPicPr>
        <p:blipFill>
          <a:blip r:embed="rId10"/>
          <a:stretch>
            <a:fillRect/>
          </a:stretch>
        </p:blipFill>
        <p:spPr>
          <a:xfrm>
            <a:off x="5310287" y="3754129"/>
            <a:ext cx="2325513" cy="1700573"/>
          </a:xfrm>
          <a:prstGeom prst="rect">
            <a:avLst/>
          </a:prstGeom>
        </p:spPr>
      </p:pic>
      <p:sp>
        <p:nvSpPr>
          <p:cNvPr id="27" name="TextBox 26">
            <a:extLst>
              <a:ext uri="{FF2B5EF4-FFF2-40B4-BE49-F238E27FC236}">
                <a16:creationId xmlns:a16="http://schemas.microsoft.com/office/drawing/2014/main" id="{6D4D1B81-9D45-FE75-F960-ADA94A6C67DF}"/>
              </a:ext>
            </a:extLst>
          </p:cNvPr>
          <p:cNvSpPr txBox="1"/>
          <p:nvPr/>
        </p:nvSpPr>
        <p:spPr>
          <a:xfrm>
            <a:off x="7537231" y="518985"/>
            <a:ext cx="3799463" cy="6173925"/>
          </a:xfrm>
          <a:prstGeom prst="rect">
            <a:avLst/>
          </a:prstGeom>
          <a:noFill/>
        </p:spPr>
        <p:txBody>
          <a:bodyPr wrap="square">
            <a:spAutoFit/>
          </a:bodyPr>
          <a:lstStyle/>
          <a:p>
            <a:r>
              <a:rPr lang="en-US" sz="1200" b="1" dirty="0">
                <a:highlight>
                  <a:srgbClr val="00FFFF"/>
                </a:highlight>
              </a:rPr>
              <a:t>Agent Bonus:</a:t>
            </a:r>
            <a:r>
              <a:rPr lang="en-US" sz="1200" dirty="0"/>
              <a:t> From the graph we can see that the majority of the bonus falls between 3,000 to 4,000.</a:t>
            </a:r>
          </a:p>
          <a:p>
            <a:endParaRPr lang="en-US" sz="1200" dirty="0"/>
          </a:p>
          <a:p>
            <a:r>
              <a:rPr lang="en-US" sz="1200" b="1" dirty="0">
                <a:highlight>
                  <a:srgbClr val="00FFFF"/>
                </a:highlight>
              </a:rPr>
              <a:t>Age: </a:t>
            </a:r>
            <a:r>
              <a:rPr lang="en-US" sz="1200" dirty="0"/>
              <a:t>The graph shows that the average age of the </a:t>
            </a:r>
            <a:r>
              <a:rPr lang="en-US" sz="1200" b="1" dirty="0"/>
              <a:t>Age- </a:t>
            </a:r>
            <a:r>
              <a:rPr lang="en-US" sz="1200" dirty="0"/>
              <a:t>Customer is about 30-35 years.</a:t>
            </a:r>
          </a:p>
          <a:p>
            <a:endParaRPr lang="en-US" sz="1200" dirty="0"/>
          </a:p>
          <a:p>
            <a:r>
              <a:rPr lang="en-US" sz="1200" b="1" dirty="0">
                <a:highlight>
                  <a:srgbClr val="00FFFF"/>
                </a:highlight>
              </a:rPr>
              <a:t>Customer Tenure: </a:t>
            </a:r>
            <a:r>
              <a:rPr lang="en-US" sz="1200" dirty="0"/>
              <a:t>Below graph shows that there are over 1000 customer who are loyal customers for at least 10 years.</a:t>
            </a:r>
          </a:p>
          <a:p>
            <a:endParaRPr lang="en-US" sz="1200" dirty="0"/>
          </a:p>
          <a:p>
            <a:r>
              <a:rPr lang="en-US" sz="1200" b="1" dirty="0">
                <a:highlight>
                  <a:srgbClr val="00FFFF"/>
                </a:highlight>
              </a:rPr>
              <a:t>Existing Product Type: </a:t>
            </a:r>
            <a:r>
              <a:rPr lang="en-US" sz="1200" dirty="0"/>
              <a:t>Below graph shows that there at about 2000 people who hold at least 4 products.</a:t>
            </a:r>
          </a:p>
          <a:p>
            <a:endParaRPr lang="en-US" sz="1200" dirty="0"/>
          </a:p>
          <a:p>
            <a:r>
              <a:rPr lang="en-US" sz="1200" b="1" dirty="0">
                <a:highlight>
                  <a:srgbClr val="00FFFF"/>
                </a:highlight>
              </a:rPr>
              <a:t>Number of Policies: </a:t>
            </a:r>
            <a:r>
              <a:rPr lang="en-US" sz="1200" dirty="0"/>
              <a:t>Below graph shows that at least 1000 people hold 4 policies each.</a:t>
            </a:r>
          </a:p>
          <a:p>
            <a:endParaRPr lang="en-US" sz="1200" dirty="0"/>
          </a:p>
          <a:p>
            <a:r>
              <a:rPr lang="en-US" sz="1200" b="1" dirty="0">
                <a:highlight>
                  <a:srgbClr val="00FFFF"/>
                </a:highlight>
              </a:rPr>
              <a:t>Monthly Income: </a:t>
            </a:r>
            <a:r>
              <a:rPr lang="en-US" sz="1200" dirty="0"/>
              <a:t>About 1200 people have a monthly income between 20,000 – 25,000.</a:t>
            </a:r>
          </a:p>
          <a:p>
            <a:endParaRPr lang="en-US" sz="1200" dirty="0"/>
          </a:p>
          <a:p>
            <a:r>
              <a:rPr lang="en-US" sz="1200" b="1" dirty="0">
                <a:highlight>
                  <a:srgbClr val="00FFFF"/>
                </a:highlight>
              </a:rPr>
              <a:t>Complaints: </a:t>
            </a:r>
            <a:r>
              <a:rPr lang="en-US" sz="1200" dirty="0"/>
              <a:t>There were about 3000+ people who had complained between 0-1 times.</a:t>
            </a:r>
          </a:p>
          <a:p>
            <a:endParaRPr lang="en-US" sz="1200" dirty="0"/>
          </a:p>
          <a:p>
            <a:r>
              <a:rPr lang="en-US" sz="1200" b="1" dirty="0">
                <a:highlight>
                  <a:srgbClr val="00FFFF"/>
                </a:highlight>
              </a:rPr>
              <a:t>Existing Policy Tenure: </a:t>
            </a:r>
            <a:r>
              <a:rPr lang="en-US" sz="1200" dirty="0"/>
              <a:t>There are about 2500 customer who took policies at least a year ago.</a:t>
            </a:r>
          </a:p>
          <a:p>
            <a:endParaRPr lang="en-US" sz="1200" dirty="0"/>
          </a:p>
          <a:p>
            <a:r>
              <a:rPr lang="en-US" sz="1200" b="1" dirty="0">
                <a:highlight>
                  <a:srgbClr val="00FFFF"/>
                </a:highlight>
              </a:rPr>
              <a:t>Sum Assured:</a:t>
            </a:r>
            <a:r>
              <a:rPr lang="en-US" sz="1200" dirty="0">
                <a:highlight>
                  <a:srgbClr val="00FFFF"/>
                </a:highlight>
              </a:rPr>
              <a:t> </a:t>
            </a:r>
            <a:r>
              <a:rPr lang="en-US" sz="1200" dirty="0"/>
              <a:t>The major count of the sum assured is between 400K and 600K</a:t>
            </a:r>
          </a:p>
          <a:p>
            <a:endParaRPr lang="en-US" sz="1200" dirty="0"/>
          </a:p>
          <a:p>
            <a:r>
              <a:rPr lang="en-US" sz="1200" b="1" dirty="0">
                <a:highlight>
                  <a:srgbClr val="00FFFF"/>
                </a:highlight>
              </a:rPr>
              <a:t>Last Month Calls: </a:t>
            </a:r>
            <a:r>
              <a:rPr lang="en-US" sz="1200" dirty="0"/>
              <a:t>We have received at least 2 calls </a:t>
            </a:r>
          </a:p>
          <a:p>
            <a:r>
              <a:rPr lang="en-US" sz="1200" dirty="0"/>
              <a:t>from nearly 1400 customers</a:t>
            </a:r>
          </a:p>
          <a:p>
            <a:endParaRPr lang="en-US" sz="1200" dirty="0"/>
          </a:p>
          <a:p>
            <a:r>
              <a:rPr lang="en-US" sz="1200" b="1" dirty="0">
                <a:highlight>
                  <a:srgbClr val="00FFFF"/>
                </a:highlight>
              </a:rPr>
              <a:t>Customer Care Score: </a:t>
            </a:r>
            <a:r>
              <a:rPr lang="en-US" sz="1200" dirty="0"/>
              <a:t>Marjory of the customer lies between the Customer care score of 3 – 3.5.</a:t>
            </a:r>
          </a:p>
        </p:txBody>
      </p:sp>
      <p:pic>
        <p:nvPicPr>
          <p:cNvPr id="28" name="Content Placeholder 3">
            <a:extLst>
              <a:ext uri="{FF2B5EF4-FFF2-40B4-BE49-F238E27FC236}">
                <a16:creationId xmlns:a16="http://schemas.microsoft.com/office/drawing/2014/main" id="{D8BA6DB7-E4B1-61E8-6AB7-DEF28A44FA4D}"/>
              </a:ext>
            </a:extLst>
          </p:cNvPr>
          <p:cNvPicPr>
            <a:picLocks noChangeAspect="1"/>
          </p:cNvPicPr>
          <p:nvPr/>
        </p:nvPicPr>
        <p:blipFill>
          <a:blip r:embed="rId11"/>
          <a:stretch>
            <a:fillRect/>
          </a:stretch>
        </p:blipFill>
        <p:spPr>
          <a:xfrm>
            <a:off x="209485" y="5368196"/>
            <a:ext cx="2150684" cy="1402888"/>
          </a:xfrm>
          <a:prstGeom prst="rect">
            <a:avLst/>
          </a:prstGeom>
        </p:spPr>
      </p:pic>
      <p:pic>
        <p:nvPicPr>
          <p:cNvPr id="29" name="Picture 28">
            <a:extLst>
              <a:ext uri="{FF2B5EF4-FFF2-40B4-BE49-F238E27FC236}">
                <a16:creationId xmlns:a16="http://schemas.microsoft.com/office/drawing/2014/main" id="{96EEB2EE-C86A-3D0F-9B73-CDF040D7DEF3}"/>
              </a:ext>
            </a:extLst>
          </p:cNvPr>
          <p:cNvPicPr>
            <a:picLocks noChangeAspect="1"/>
          </p:cNvPicPr>
          <p:nvPr/>
        </p:nvPicPr>
        <p:blipFill>
          <a:blip r:embed="rId12"/>
          <a:stretch>
            <a:fillRect/>
          </a:stretch>
        </p:blipFill>
        <p:spPr>
          <a:xfrm>
            <a:off x="2733079" y="5445645"/>
            <a:ext cx="2269918" cy="1325439"/>
          </a:xfrm>
          <a:prstGeom prst="rect">
            <a:avLst/>
          </a:prstGeom>
        </p:spPr>
      </p:pic>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7CDFF-2E75-E7E5-A67A-3F53EC204CEE}"/>
              </a:ext>
            </a:extLst>
          </p:cNvPr>
          <p:cNvPicPr/>
          <p:nvPr/>
        </p:nvPicPr>
        <p:blipFill>
          <a:blip r:embed="rId3"/>
          <a:stretch>
            <a:fillRect/>
          </a:stretch>
        </p:blipFill>
        <p:spPr>
          <a:xfrm>
            <a:off x="175889" y="796709"/>
            <a:ext cx="2552365" cy="2312916"/>
          </a:xfrm>
          <a:prstGeom prst="rect">
            <a:avLst/>
          </a:prstGeom>
          <a:ln>
            <a:solidFill>
              <a:schemeClr val="tx1"/>
            </a:solidFill>
          </a:ln>
        </p:spPr>
      </p:pic>
      <p:pic>
        <p:nvPicPr>
          <p:cNvPr id="4" name="Picture 3">
            <a:extLst>
              <a:ext uri="{FF2B5EF4-FFF2-40B4-BE49-F238E27FC236}">
                <a16:creationId xmlns:a16="http://schemas.microsoft.com/office/drawing/2014/main" id="{19ECDD09-55F7-495D-9EDF-536F1E6AC1E1}"/>
              </a:ext>
            </a:extLst>
          </p:cNvPr>
          <p:cNvPicPr/>
          <p:nvPr/>
        </p:nvPicPr>
        <p:blipFill>
          <a:blip r:embed="rId4"/>
          <a:stretch>
            <a:fillRect/>
          </a:stretch>
        </p:blipFill>
        <p:spPr>
          <a:xfrm>
            <a:off x="2805528" y="796709"/>
            <a:ext cx="2683136" cy="2312916"/>
          </a:xfrm>
          <a:prstGeom prst="rect">
            <a:avLst/>
          </a:prstGeom>
          <a:ln>
            <a:solidFill>
              <a:schemeClr val="tx1"/>
            </a:solidFill>
          </a:ln>
        </p:spPr>
      </p:pic>
      <p:pic>
        <p:nvPicPr>
          <p:cNvPr id="5" name="Picture 4">
            <a:extLst>
              <a:ext uri="{FF2B5EF4-FFF2-40B4-BE49-F238E27FC236}">
                <a16:creationId xmlns:a16="http://schemas.microsoft.com/office/drawing/2014/main" id="{0A7678FD-ED1C-596E-10F0-49DB02EDE860}"/>
              </a:ext>
            </a:extLst>
          </p:cNvPr>
          <p:cNvPicPr/>
          <p:nvPr/>
        </p:nvPicPr>
        <p:blipFill>
          <a:blip r:embed="rId5"/>
          <a:stretch>
            <a:fillRect/>
          </a:stretch>
        </p:blipFill>
        <p:spPr>
          <a:xfrm>
            <a:off x="8197187" y="778375"/>
            <a:ext cx="2717441" cy="2331250"/>
          </a:xfrm>
          <a:prstGeom prst="rect">
            <a:avLst/>
          </a:prstGeom>
          <a:ln>
            <a:solidFill>
              <a:schemeClr val="tx1"/>
            </a:solidFill>
          </a:ln>
        </p:spPr>
      </p:pic>
      <p:pic>
        <p:nvPicPr>
          <p:cNvPr id="6" name="Picture 5">
            <a:extLst>
              <a:ext uri="{FF2B5EF4-FFF2-40B4-BE49-F238E27FC236}">
                <a16:creationId xmlns:a16="http://schemas.microsoft.com/office/drawing/2014/main" id="{6D505B34-766A-54AC-15F4-0FD0411C15E5}"/>
              </a:ext>
            </a:extLst>
          </p:cNvPr>
          <p:cNvPicPr/>
          <p:nvPr/>
        </p:nvPicPr>
        <p:blipFill>
          <a:blip r:embed="rId6"/>
          <a:stretch>
            <a:fillRect/>
          </a:stretch>
        </p:blipFill>
        <p:spPr>
          <a:xfrm>
            <a:off x="5553059" y="788611"/>
            <a:ext cx="2566854" cy="2321013"/>
          </a:xfrm>
          <a:prstGeom prst="rect">
            <a:avLst/>
          </a:prstGeom>
          <a:ln>
            <a:solidFill>
              <a:schemeClr val="tx1"/>
            </a:solidFill>
          </a:ln>
        </p:spPr>
      </p:pic>
      <p:pic>
        <p:nvPicPr>
          <p:cNvPr id="7" name="Picture 6">
            <a:extLst>
              <a:ext uri="{FF2B5EF4-FFF2-40B4-BE49-F238E27FC236}">
                <a16:creationId xmlns:a16="http://schemas.microsoft.com/office/drawing/2014/main" id="{FCEB9A50-7D29-300C-53F7-A0652D90440E}"/>
              </a:ext>
            </a:extLst>
          </p:cNvPr>
          <p:cNvPicPr/>
          <p:nvPr/>
        </p:nvPicPr>
        <p:blipFill>
          <a:blip r:embed="rId7"/>
          <a:stretch>
            <a:fillRect/>
          </a:stretch>
        </p:blipFill>
        <p:spPr>
          <a:xfrm>
            <a:off x="2805528" y="3227074"/>
            <a:ext cx="2683136" cy="2366411"/>
          </a:xfrm>
          <a:prstGeom prst="rect">
            <a:avLst/>
          </a:prstGeom>
          <a:ln>
            <a:solidFill>
              <a:schemeClr val="tx1"/>
            </a:solidFill>
          </a:ln>
        </p:spPr>
      </p:pic>
      <p:pic>
        <p:nvPicPr>
          <p:cNvPr id="8" name="Picture 7">
            <a:extLst>
              <a:ext uri="{FF2B5EF4-FFF2-40B4-BE49-F238E27FC236}">
                <a16:creationId xmlns:a16="http://schemas.microsoft.com/office/drawing/2014/main" id="{66F7F607-4438-47D8-A6DA-8704769DF4A6}"/>
              </a:ext>
            </a:extLst>
          </p:cNvPr>
          <p:cNvPicPr/>
          <p:nvPr/>
        </p:nvPicPr>
        <p:blipFill>
          <a:blip r:embed="rId8"/>
          <a:stretch>
            <a:fillRect/>
          </a:stretch>
        </p:blipFill>
        <p:spPr>
          <a:xfrm>
            <a:off x="5553059" y="3227074"/>
            <a:ext cx="2566854" cy="2366412"/>
          </a:xfrm>
          <a:prstGeom prst="rect">
            <a:avLst/>
          </a:prstGeom>
          <a:ln>
            <a:solidFill>
              <a:schemeClr val="tx1"/>
            </a:solidFill>
          </a:ln>
        </p:spPr>
      </p:pic>
      <p:pic>
        <p:nvPicPr>
          <p:cNvPr id="9" name="Picture 8">
            <a:extLst>
              <a:ext uri="{FF2B5EF4-FFF2-40B4-BE49-F238E27FC236}">
                <a16:creationId xmlns:a16="http://schemas.microsoft.com/office/drawing/2014/main" id="{FC148012-1146-4211-F98B-F48D9DE872E8}"/>
              </a:ext>
            </a:extLst>
          </p:cNvPr>
          <p:cNvPicPr/>
          <p:nvPr/>
        </p:nvPicPr>
        <p:blipFill>
          <a:blip r:embed="rId9"/>
          <a:stretch>
            <a:fillRect/>
          </a:stretch>
        </p:blipFill>
        <p:spPr>
          <a:xfrm>
            <a:off x="175889" y="3227075"/>
            <a:ext cx="2552365" cy="2366411"/>
          </a:xfrm>
          <a:prstGeom prst="rect">
            <a:avLst/>
          </a:prstGeom>
          <a:ln>
            <a:solidFill>
              <a:schemeClr val="tx1"/>
            </a:solidFill>
          </a:ln>
        </p:spPr>
      </p:pic>
      <p:pic>
        <p:nvPicPr>
          <p:cNvPr id="10" name="Picture 9">
            <a:extLst>
              <a:ext uri="{FF2B5EF4-FFF2-40B4-BE49-F238E27FC236}">
                <a16:creationId xmlns:a16="http://schemas.microsoft.com/office/drawing/2014/main" id="{B1BF1890-90C5-57C1-1481-D0A56BCCCF82}"/>
              </a:ext>
            </a:extLst>
          </p:cNvPr>
          <p:cNvPicPr/>
          <p:nvPr/>
        </p:nvPicPr>
        <p:blipFill>
          <a:blip r:embed="rId10"/>
          <a:stretch>
            <a:fillRect/>
          </a:stretch>
        </p:blipFill>
        <p:spPr>
          <a:xfrm>
            <a:off x="8197188" y="3227073"/>
            <a:ext cx="2708706" cy="2366412"/>
          </a:xfrm>
          <a:prstGeom prst="rect">
            <a:avLst/>
          </a:prstGeom>
          <a:ln>
            <a:solidFill>
              <a:schemeClr val="tx1"/>
            </a:solidFill>
          </a:ln>
        </p:spPr>
      </p:pic>
      <p:sp>
        <p:nvSpPr>
          <p:cNvPr id="11" name="Title 3">
            <a:extLst>
              <a:ext uri="{FF2B5EF4-FFF2-40B4-BE49-F238E27FC236}">
                <a16:creationId xmlns:a16="http://schemas.microsoft.com/office/drawing/2014/main" id="{8F3C9635-6716-EEBA-356F-178F8E3F6C31}"/>
              </a:ext>
            </a:extLst>
          </p:cNvPr>
          <p:cNvSpPr txBox="1">
            <a:spLocks/>
          </p:cNvSpPr>
          <p:nvPr/>
        </p:nvSpPr>
        <p:spPr>
          <a:xfrm>
            <a:off x="1757680" y="1"/>
            <a:ext cx="9148214"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
        <p:nvSpPr>
          <p:cNvPr id="12" name="TextBox 11">
            <a:extLst>
              <a:ext uri="{FF2B5EF4-FFF2-40B4-BE49-F238E27FC236}">
                <a16:creationId xmlns:a16="http://schemas.microsoft.com/office/drawing/2014/main" id="{57A6A303-094F-93F6-13C1-F3C31E034D43}"/>
              </a:ext>
            </a:extLst>
          </p:cNvPr>
          <p:cNvSpPr txBox="1"/>
          <p:nvPr/>
        </p:nvSpPr>
        <p:spPr>
          <a:xfrm>
            <a:off x="2805528" y="6061291"/>
            <a:ext cx="5769512" cy="400110"/>
          </a:xfrm>
          <a:prstGeom prst="rect">
            <a:avLst/>
          </a:prstGeom>
          <a:noFill/>
        </p:spPr>
        <p:txBody>
          <a:bodyPr wrap="square">
            <a:spAutoFit/>
          </a:bodyPr>
          <a:lstStyle/>
          <a:p>
            <a:r>
              <a:rPr lang="en-US" sz="2000" b="1" i="1" dirty="0">
                <a:solidFill>
                  <a:srgbClr val="0070C0"/>
                </a:solidFill>
                <a:latin typeface="Georgia" panose="02040502050405020303" pitchFamily="18" charset="0"/>
                <a:ea typeface="Georgia" panose="02040502050405020303" pitchFamily="18" charset="0"/>
                <a:cs typeface="Arial" panose="020B0604020202020204" pitchFamily="34" charset="0"/>
              </a:rPr>
              <a:t>**</a:t>
            </a:r>
            <a:r>
              <a:rPr lang="en-US" sz="1800" b="1" i="1" dirty="0">
                <a:solidFill>
                  <a:srgbClr val="123869"/>
                </a:solidFill>
                <a:effectLst/>
                <a:latin typeface="Georgia" panose="02040502050405020303" pitchFamily="18" charset="0"/>
                <a:ea typeface="Georgia" panose="02040502050405020303" pitchFamily="18" charset="0"/>
                <a:cs typeface="Times New Roman" panose="02020603050405020304" pitchFamily="18" charset="0"/>
              </a:rPr>
              <a:t>Categorical Variable’s Univariate Analysis**</a:t>
            </a:r>
            <a:endParaRPr lang="en-IN" b="1" i="1" dirty="0"/>
          </a:p>
        </p:txBody>
      </p:sp>
    </p:spTree>
    <p:extLst>
      <p:ext uri="{BB962C8B-B14F-4D97-AF65-F5344CB8AC3E}">
        <p14:creationId xmlns:p14="http://schemas.microsoft.com/office/powerpoint/2010/main" val="249370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81E80B-0698-A0EF-7EF4-034760F5FB0A}"/>
              </a:ext>
            </a:extLst>
          </p:cNvPr>
          <p:cNvPicPr/>
          <p:nvPr/>
        </p:nvPicPr>
        <p:blipFill>
          <a:blip r:embed="rId3"/>
          <a:stretch>
            <a:fillRect/>
          </a:stretch>
        </p:blipFill>
        <p:spPr>
          <a:xfrm>
            <a:off x="3601616" y="816638"/>
            <a:ext cx="7147249" cy="5313574"/>
          </a:xfrm>
          <a:prstGeom prst="rect">
            <a:avLst/>
          </a:prstGeom>
          <a:ln>
            <a:solidFill>
              <a:schemeClr val="tx1"/>
            </a:solidFill>
          </a:ln>
        </p:spPr>
      </p:pic>
      <p:pic>
        <p:nvPicPr>
          <p:cNvPr id="3" name="Picture 2">
            <a:extLst>
              <a:ext uri="{FF2B5EF4-FFF2-40B4-BE49-F238E27FC236}">
                <a16:creationId xmlns:a16="http://schemas.microsoft.com/office/drawing/2014/main" id="{83E45F4F-E285-E9A7-A830-30BABD4C4F16}"/>
              </a:ext>
            </a:extLst>
          </p:cNvPr>
          <p:cNvPicPr/>
          <p:nvPr/>
        </p:nvPicPr>
        <p:blipFill>
          <a:blip r:embed="rId4"/>
          <a:stretch>
            <a:fillRect/>
          </a:stretch>
        </p:blipFill>
        <p:spPr>
          <a:xfrm>
            <a:off x="525259" y="816638"/>
            <a:ext cx="2964390" cy="2641020"/>
          </a:xfrm>
          <a:prstGeom prst="rect">
            <a:avLst/>
          </a:prstGeom>
          <a:ln>
            <a:solidFill>
              <a:schemeClr val="tx1"/>
            </a:solidFill>
          </a:ln>
        </p:spPr>
      </p:pic>
      <p:pic>
        <p:nvPicPr>
          <p:cNvPr id="4" name="Picture 3">
            <a:extLst>
              <a:ext uri="{FF2B5EF4-FFF2-40B4-BE49-F238E27FC236}">
                <a16:creationId xmlns:a16="http://schemas.microsoft.com/office/drawing/2014/main" id="{4F9F7EFD-9942-68D1-5A52-636AB62BCEBF}"/>
              </a:ext>
            </a:extLst>
          </p:cNvPr>
          <p:cNvPicPr/>
          <p:nvPr/>
        </p:nvPicPr>
        <p:blipFill>
          <a:blip r:embed="rId5"/>
          <a:stretch>
            <a:fillRect/>
          </a:stretch>
        </p:blipFill>
        <p:spPr>
          <a:xfrm>
            <a:off x="525257" y="3457658"/>
            <a:ext cx="2964390" cy="2672554"/>
          </a:xfrm>
          <a:prstGeom prst="rect">
            <a:avLst/>
          </a:prstGeom>
          <a:ln>
            <a:solidFill>
              <a:schemeClr val="tx1"/>
            </a:solidFill>
          </a:ln>
        </p:spPr>
      </p:pic>
      <p:sp>
        <p:nvSpPr>
          <p:cNvPr id="6" name="Title 3">
            <a:extLst>
              <a:ext uri="{FF2B5EF4-FFF2-40B4-BE49-F238E27FC236}">
                <a16:creationId xmlns:a16="http://schemas.microsoft.com/office/drawing/2014/main" id="{56CDC146-12CC-6DDF-AA8B-A9D02C99B3D1}"/>
              </a:ext>
            </a:extLst>
          </p:cNvPr>
          <p:cNvSpPr txBox="1">
            <a:spLocks/>
          </p:cNvSpPr>
          <p:nvPr/>
        </p:nvSpPr>
        <p:spPr>
          <a:xfrm>
            <a:off x="2750168" y="-27839"/>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
        <p:nvSpPr>
          <p:cNvPr id="2" name="TextBox 1">
            <a:extLst>
              <a:ext uri="{FF2B5EF4-FFF2-40B4-BE49-F238E27FC236}">
                <a16:creationId xmlns:a16="http://schemas.microsoft.com/office/drawing/2014/main" id="{61537A38-BD47-549B-196F-B5D6F3A67EE6}"/>
              </a:ext>
            </a:extLst>
          </p:cNvPr>
          <p:cNvSpPr txBox="1"/>
          <p:nvPr/>
        </p:nvSpPr>
        <p:spPr>
          <a:xfrm>
            <a:off x="4726950" y="6148746"/>
            <a:ext cx="1694169" cy="369332"/>
          </a:xfrm>
          <a:prstGeom prst="rect">
            <a:avLst/>
          </a:prstGeom>
          <a:noFill/>
        </p:spPr>
        <p:txBody>
          <a:bodyPr wrap="square" rtlCol="0">
            <a:spAutoFit/>
          </a:bodyPr>
          <a:lstStyle/>
          <a:p>
            <a:r>
              <a:rPr lang="en-IN" b="1" i="1" dirty="0">
                <a:solidFill>
                  <a:schemeClr val="accent1"/>
                </a:solidFill>
              </a:rPr>
              <a:t>Pair Plot</a:t>
            </a:r>
          </a:p>
        </p:txBody>
      </p:sp>
    </p:spTree>
    <p:extLst>
      <p:ext uri="{BB962C8B-B14F-4D97-AF65-F5344CB8AC3E}">
        <p14:creationId xmlns:p14="http://schemas.microsoft.com/office/powerpoint/2010/main" val="338065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5688C-1606-248E-C6B5-93BE14ED6E8F}"/>
              </a:ext>
            </a:extLst>
          </p:cNvPr>
          <p:cNvSpPr txBox="1"/>
          <p:nvPr/>
        </p:nvSpPr>
        <p:spPr>
          <a:xfrm>
            <a:off x="6904381" y="3429000"/>
            <a:ext cx="3153186" cy="1169551"/>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400" dirty="0">
                <a:latin typeface="Calibri" panose="020F0502020204030204" pitchFamily="34" charset="0"/>
                <a:ea typeface="Calibri" panose="020F0502020204030204" pitchFamily="34" charset="0"/>
                <a:cs typeface="Calibri" panose="020F0502020204030204" pitchFamily="34" charset="0"/>
              </a:rPr>
              <a:t>Customer Designation creates clear groups for </a:t>
            </a:r>
            <a:r>
              <a:rPr lang="en-US" sz="1400" b="1" dirty="0">
                <a:latin typeface="Calibri" panose="020F0502020204030204" pitchFamily="34" charset="0"/>
                <a:ea typeface="Calibri" panose="020F0502020204030204" pitchFamily="34" charset="0"/>
                <a:cs typeface="Calibri" panose="020F0502020204030204" pitchFamily="34" charset="0"/>
              </a:rPr>
              <a:t>MonthlyIncome</a:t>
            </a:r>
            <a:r>
              <a:rPr lang="en-US" sz="1400" dirty="0">
                <a:latin typeface="Calibri" panose="020F0502020204030204" pitchFamily="34" charset="0"/>
                <a:ea typeface="Calibri" panose="020F0502020204030204" pitchFamily="34" charset="0"/>
                <a:cs typeface="Calibri" panose="020F0502020204030204" pitchFamily="34" charset="0"/>
              </a:rPr>
              <a:t> of the customer so Missing Values in </a:t>
            </a:r>
            <a:r>
              <a:rPr lang="en-US" sz="1400" b="1" dirty="0">
                <a:latin typeface="Calibri" panose="020F0502020204030204" pitchFamily="34" charset="0"/>
                <a:ea typeface="Calibri" panose="020F0502020204030204" pitchFamily="34" charset="0"/>
                <a:cs typeface="Calibri" panose="020F0502020204030204" pitchFamily="34" charset="0"/>
              </a:rPr>
              <a:t>MonthlyIncome</a:t>
            </a:r>
            <a:r>
              <a:rPr lang="en-US" sz="1400" dirty="0">
                <a:latin typeface="Calibri" panose="020F0502020204030204" pitchFamily="34" charset="0"/>
                <a:ea typeface="Calibri" panose="020F0502020204030204" pitchFamily="34" charset="0"/>
                <a:cs typeface="Calibri" panose="020F0502020204030204" pitchFamily="34" charset="0"/>
              </a:rPr>
              <a:t> will be filled considering means of every group</a:t>
            </a:r>
          </a:p>
        </p:txBody>
      </p:sp>
      <p:sp>
        <p:nvSpPr>
          <p:cNvPr id="4" name="TextBox 3">
            <a:extLst>
              <a:ext uri="{FF2B5EF4-FFF2-40B4-BE49-F238E27FC236}">
                <a16:creationId xmlns:a16="http://schemas.microsoft.com/office/drawing/2014/main" id="{C2E5A447-6675-EBCC-3610-38F77BB3D299}"/>
              </a:ext>
            </a:extLst>
          </p:cNvPr>
          <p:cNvSpPr txBox="1"/>
          <p:nvPr/>
        </p:nvSpPr>
        <p:spPr>
          <a:xfrm>
            <a:off x="2538277" y="5662559"/>
            <a:ext cx="7884017" cy="307777"/>
          </a:xfrm>
          <a:prstGeom prst="rect">
            <a:avLst/>
          </a:prstGeom>
          <a:noFill/>
          <a:ln>
            <a:noFill/>
          </a:ln>
        </p:spPr>
        <p:txBody>
          <a:bodyPr wrap="square" rtlCol="0">
            <a:spAutoFit/>
          </a:bodyPr>
          <a:lstStyle/>
          <a:p>
            <a:r>
              <a:rPr lang="en-US" sz="1400" b="1" dirty="0">
                <a:solidFill>
                  <a:schemeClr val="accent1"/>
                </a:solidFill>
              </a:rPr>
              <a:t>Below box </a:t>
            </a:r>
            <a:r>
              <a:rPr lang="en-US" sz="1400" dirty="0">
                <a:solidFill>
                  <a:schemeClr val="accent1"/>
                </a:solidFill>
              </a:rPr>
              <a:t>plots shows relationship between MonthlyIncome &amp; categorical variables</a:t>
            </a:r>
          </a:p>
        </p:txBody>
      </p:sp>
      <p:pic>
        <p:nvPicPr>
          <p:cNvPr id="5" name="Picture 4">
            <a:extLst>
              <a:ext uri="{FF2B5EF4-FFF2-40B4-BE49-F238E27FC236}">
                <a16:creationId xmlns:a16="http://schemas.microsoft.com/office/drawing/2014/main" id="{C82F70DF-C104-41B6-608A-A7EFB5F5A75C}"/>
              </a:ext>
            </a:extLst>
          </p:cNvPr>
          <p:cNvPicPr/>
          <p:nvPr/>
        </p:nvPicPr>
        <p:blipFill>
          <a:blip r:embed="rId2"/>
          <a:stretch>
            <a:fillRect/>
          </a:stretch>
        </p:blipFill>
        <p:spPr>
          <a:xfrm>
            <a:off x="358123" y="1041552"/>
            <a:ext cx="6418493" cy="2150829"/>
          </a:xfrm>
          <a:prstGeom prst="rect">
            <a:avLst/>
          </a:prstGeom>
          <a:ln>
            <a:solidFill>
              <a:schemeClr val="tx1"/>
            </a:solidFill>
          </a:ln>
        </p:spPr>
      </p:pic>
      <p:pic>
        <p:nvPicPr>
          <p:cNvPr id="6" name="Picture 5">
            <a:extLst>
              <a:ext uri="{FF2B5EF4-FFF2-40B4-BE49-F238E27FC236}">
                <a16:creationId xmlns:a16="http://schemas.microsoft.com/office/drawing/2014/main" id="{BDB0E463-90A8-A228-D90C-7DADAD7A6D28}"/>
              </a:ext>
            </a:extLst>
          </p:cNvPr>
          <p:cNvPicPr/>
          <p:nvPr/>
        </p:nvPicPr>
        <p:blipFill>
          <a:blip r:embed="rId3"/>
          <a:stretch>
            <a:fillRect/>
          </a:stretch>
        </p:blipFill>
        <p:spPr>
          <a:xfrm>
            <a:off x="358123" y="3188143"/>
            <a:ext cx="6418493" cy="2143473"/>
          </a:xfrm>
          <a:prstGeom prst="rect">
            <a:avLst/>
          </a:prstGeom>
          <a:ln>
            <a:solidFill>
              <a:schemeClr val="tx1"/>
            </a:solidFill>
          </a:ln>
        </p:spPr>
      </p:pic>
      <p:pic>
        <p:nvPicPr>
          <p:cNvPr id="7" name="Picture 6">
            <a:extLst>
              <a:ext uri="{FF2B5EF4-FFF2-40B4-BE49-F238E27FC236}">
                <a16:creationId xmlns:a16="http://schemas.microsoft.com/office/drawing/2014/main" id="{B92B49C1-F709-90EC-821F-96263A944AE7}"/>
              </a:ext>
            </a:extLst>
          </p:cNvPr>
          <p:cNvPicPr/>
          <p:nvPr/>
        </p:nvPicPr>
        <p:blipFill>
          <a:blip r:embed="rId4"/>
          <a:stretch>
            <a:fillRect/>
          </a:stretch>
        </p:blipFill>
        <p:spPr>
          <a:xfrm>
            <a:off x="6820405" y="1037314"/>
            <a:ext cx="3237161" cy="2150829"/>
          </a:xfrm>
          <a:prstGeom prst="rect">
            <a:avLst/>
          </a:prstGeom>
          <a:ln>
            <a:solidFill>
              <a:schemeClr val="tx1"/>
            </a:solidFill>
          </a:ln>
        </p:spPr>
      </p:pic>
      <p:sp>
        <p:nvSpPr>
          <p:cNvPr id="8" name="Title 3">
            <a:extLst>
              <a:ext uri="{FF2B5EF4-FFF2-40B4-BE49-F238E27FC236}">
                <a16:creationId xmlns:a16="http://schemas.microsoft.com/office/drawing/2014/main" id="{AE0E1F67-C191-75C3-3F5C-8D02CAB3B408}"/>
              </a:ext>
            </a:extLst>
          </p:cNvPr>
          <p:cNvSpPr txBox="1">
            <a:spLocks/>
          </p:cNvSpPr>
          <p:nvPr/>
        </p:nvSpPr>
        <p:spPr>
          <a:xfrm>
            <a:off x="2750168" y="129892"/>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Tree>
    <p:extLst>
      <p:ext uri="{BB962C8B-B14F-4D97-AF65-F5344CB8AC3E}">
        <p14:creationId xmlns:p14="http://schemas.microsoft.com/office/powerpoint/2010/main" val="142875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99105-0CEF-7A4C-0E7C-B2B1AD02F507}"/>
              </a:ext>
            </a:extLst>
          </p:cNvPr>
          <p:cNvSpPr txBox="1"/>
          <p:nvPr/>
        </p:nvSpPr>
        <p:spPr>
          <a:xfrm>
            <a:off x="2518931" y="5449593"/>
            <a:ext cx="5781790" cy="307777"/>
          </a:xfrm>
          <a:prstGeom prst="rect">
            <a:avLst/>
          </a:prstGeom>
          <a:noFill/>
          <a:ln>
            <a:noFill/>
          </a:ln>
        </p:spPr>
        <p:txBody>
          <a:bodyPr wrap="square" rtlCol="0">
            <a:spAutoFit/>
          </a:bodyPr>
          <a:lstStyle/>
          <a:p>
            <a:r>
              <a:rPr lang="en-US" sz="1400" dirty="0">
                <a:solidFill>
                  <a:schemeClr val="accent1"/>
                </a:solidFill>
              </a:rPr>
              <a:t>Below box plots shows relation between </a:t>
            </a:r>
            <a:r>
              <a:rPr lang="en-US" sz="1400" dirty="0" err="1">
                <a:solidFill>
                  <a:schemeClr val="accent1"/>
                </a:solidFill>
              </a:rPr>
              <a:t>SumAssured</a:t>
            </a:r>
            <a:r>
              <a:rPr lang="en-US" sz="1400" dirty="0">
                <a:solidFill>
                  <a:schemeClr val="accent1"/>
                </a:solidFill>
              </a:rPr>
              <a:t> &amp; categorical variables</a:t>
            </a:r>
          </a:p>
        </p:txBody>
      </p:sp>
      <p:pic>
        <p:nvPicPr>
          <p:cNvPr id="4" name="Picture 3">
            <a:extLst>
              <a:ext uri="{FF2B5EF4-FFF2-40B4-BE49-F238E27FC236}">
                <a16:creationId xmlns:a16="http://schemas.microsoft.com/office/drawing/2014/main" id="{93F16DFE-1C6E-FFF0-4BB4-656F459E3FC4}"/>
              </a:ext>
            </a:extLst>
          </p:cNvPr>
          <p:cNvPicPr/>
          <p:nvPr/>
        </p:nvPicPr>
        <p:blipFill>
          <a:blip r:embed="rId2"/>
          <a:stretch>
            <a:fillRect/>
          </a:stretch>
        </p:blipFill>
        <p:spPr>
          <a:xfrm>
            <a:off x="400709" y="1050349"/>
            <a:ext cx="6055703" cy="1992882"/>
          </a:xfrm>
          <a:prstGeom prst="rect">
            <a:avLst/>
          </a:prstGeom>
          <a:ln>
            <a:solidFill>
              <a:schemeClr val="tx1"/>
            </a:solidFill>
          </a:ln>
        </p:spPr>
      </p:pic>
      <p:pic>
        <p:nvPicPr>
          <p:cNvPr id="5" name="Picture 4">
            <a:extLst>
              <a:ext uri="{FF2B5EF4-FFF2-40B4-BE49-F238E27FC236}">
                <a16:creationId xmlns:a16="http://schemas.microsoft.com/office/drawing/2014/main" id="{94A38607-0F8B-E539-B5D3-C2DA5F2C607D}"/>
              </a:ext>
            </a:extLst>
          </p:cNvPr>
          <p:cNvPicPr/>
          <p:nvPr/>
        </p:nvPicPr>
        <p:blipFill rotWithShape="1">
          <a:blip r:embed="rId3"/>
          <a:srcRect r="48341"/>
          <a:stretch/>
        </p:blipFill>
        <p:spPr>
          <a:xfrm>
            <a:off x="6546799" y="1063795"/>
            <a:ext cx="3126493" cy="1970307"/>
          </a:xfrm>
          <a:prstGeom prst="rect">
            <a:avLst/>
          </a:prstGeom>
          <a:ln>
            <a:solidFill>
              <a:schemeClr val="tx1"/>
            </a:solidFill>
          </a:ln>
        </p:spPr>
      </p:pic>
      <p:pic>
        <p:nvPicPr>
          <p:cNvPr id="6" name="Picture 5">
            <a:extLst>
              <a:ext uri="{FF2B5EF4-FFF2-40B4-BE49-F238E27FC236}">
                <a16:creationId xmlns:a16="http://schemas.microsoft.com/office/drawing/2014/main" id="{7A0FE0E4-B6D2-F256-09C8-7A97025B024A}"/>
              </a:ext>
            </a:extLst>
          </p:cNvPr>
          <p:cNvPicPr/>
          <p:nvPr/>
        </p:nvPicPr>
        <p:blipFill>
          <a:blip r:embed="rId4"/>
          <a:stretch>
            <a:fillRect/>
          </a:stretch>
        </p:blipFill>
        <p:spPr>
          <a:xfrm>
            <a:off x="405236" y="3123343"/>
            <a:ext cx="6055703" cy="1956753"/>
          </a:xfrm>
          <a:prstGeom prst="rect">
            <a:avLst/>
          </a:prstGeom>
          <a:ln>
            <a:solidFill>
              <a:schemeClr val="tx1"/>
            </a:solidFill>
          </a:ln>
        </p:spPr>
      </p:pic>
      <p:pic>
        <p:nvPicPr>
          <p:cNvPr id="7" name="Picture 6">
            <a:extLst>
              <a:ext uri="{FF2B5EF4-FFF2-40B4-BE49-F238E27FC236}">
                <a16:creationId xmlns:a16="http://schemas.microsoft.com/office/drawing/2014/main" id="{C8F3E116-9E55-CB55-7812-34B057EFC629}"/>
              </a:ext>
            </a:extLst>
          </p:cNvPr>
          <p:cNvPicPr/>
          <p:nvPr/>
        </p:nvPicPr>
        <p:blipFill rotWithShape="1">
          <a:blip r:embed="rId3"/>
          <a:srcRect l="48372"/>
          <a:stretch/>
        </p:blipFill>
        <p:spPr>
          <a:xfrm>
            <a:off x="6560281" y="3132886"/>
            <a:ext cx="3113011" cy="1947209"/>
          </a:xfrm>
          <a:prstGeom prst="rect">
            <a:avLst/>
          </a:prstGeom>
          <a:ln>
            <a:solidFill>
              <a:schemeClr val="tx1"/>
            </a:solidFill>
          </a:ln>
        </p:spPr>
      </p:pic>
      <p:sp>
        <p:nvSpPr>
          <p:cNvPr id="8" name="Title 3">
            <a:extLst>
              <a:ext uri="{FF2B5EF4-FFF2-40B4-BE49-F238E27FC236}">
                <a16:creationId xmlns:a16="http://schemas.microsoft.com/office/drawing/2014/main" id="{209C4F22-F556-BE4F-6039-22FAD3B66D6E}"/>
              </a:ext>
            </a:extLst>
          </p:cNvPr>
          <p:cNvSpPr txBox="1">
            <a:spLocks/>
          </p:cNvSpPr>
          <p:nvPr/>
        </p:nvSpPr>
        <p:spPr>
          <a:xfrm>
            <a:off x="2750168" y="94081"/>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Tree>
    <p:extLst>
      <p:ext uri="{BB962C8B-B14F-4D97-AF65-F5344CB8AC3E}">
        <p14:creationId xmlns:p14="http://schemas.microsoft.com/office/powerpoint/2010/main" val="383134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E22BD-161F-CB7D-74DA-7D7DA68EF8CE}"/>
              </a:ext>
            </a:extLst>
          </p:cNvPr>
          <p:cNvSpPr txBox="1"/>
          <p:nvPr/>
        </p:nvSpPr>
        <p:spPr>
          <a:xfrm>
            <a:off x="2569461" y="6166220"/>
            <a:ext cx="8607368" cy="307777"/>
          </a:xfrm>
          <a:prstGeom prst="rect">
            <a:avLst/>
          </a:prstGeom>
          <a:noFill/>
          <a:ln>
            <a:noFill/>
          </a:ln>
        </p:spPr>
        <p:txBody>
          <a:bodyPr wrap="square" rtlCol="0">
            <a:spAutoFit/>
          </a:bodyPr>
          <a:lstStyle/>
          <a:p>
            <a:r>
              <a:rPr lang="en-US" sz="1400" dirty="0">
                <a:solidFill>
                  <a:schemeClr val="accent1"/>
                </a:solidFill>
              </a:rPr>
              <a:t>Below box plots shows the relationship between </a:t>
            </a:r>
            <a:r>
              <a:rPr lang="en-US" sz="1400" dirty="0" err="1">
                <a:solidFill>
                  <a:schemeClr val="accent1"/>
                </a:solidFill>
              </a:rPr>
              <a:t>CustTenure</a:t>
            </a:r>
            <a:r>
              <a:rPr lang="en-US" sz="1400" dirty="0">
                <a:solidFill>
                  <a:schemeClr val="accent1"/>
                </a:solidFill>
              </a:rPr>
              <a:t> &amp; categorical variables</a:t>
            </a:r>
          </a:p>
        </p:txBody>
      </p:sp>
      <p:pic>
        <p:nvPicPr>
          <p:cNvPr id="4" name="Picture 3">
            <a:extLst>
              <a:ext uri="{FF2B5EF4-FFF2-40B4-BE49-F238E27FC236}">
                <a16:creationId xmlns:a16="http://schemas.microsoft.com/office/drawing/2014/main" id="{7FDB38F2-F51B-96F3-8DD4-989F24665F0B}"/>
              </a:ext>
            </a:extLst>
          </p:cNvPr>
          <p:cNvPicPr/>
          <p:nvPr/>
        </p:nvPicPr>
        <p:blipFill>
          <a:blip r:embed="rId2"/>
          <a:stretch>
            <a:fillRect/>
          </a:stretch>
        </p:blipFill>
        <p:spPr>
          <a:xfrm>
            <a:off x="135415" y="1312991"/>
            <a:ext cx="6170448" cy="2025607"/>
          </a:xfrm>
          <a:prstGeom prst="rect">
            <a:avLst/>
          </a:prstGeom>
          <a:ln>
            <a:solidFill>
              <a:schemeClr val="tx1"/>
            </a:solidFill>
          </a:ln>
        </p:spPr>
      </p:pic>
      <p:pic>
        <p:nvPicPr>
          <p:cNvPr id="5" name="Picture 4">
            <a:extLst>
              <a:ext uri="{FF2B5EF4-FFF2-40B4-BE49-F238E27FC236}">
                <a16:creationId xmlns:a16="http://schemas.microsoft.com/office/drawing/2014/main" id="{E61AE56D-C7EB-2E0D-BFDE-49375ADE58CE}"/>
              </a:ext>
            </a:extLst>
          </p:cNvPr>
          <p:cNvPicPr/>
          <p:nvPr/>
        </p:nvPicPr>
        <p:blipFill>
          <a:blip r:embed="rId3"/>
          <a:stretch>
            <a:fillRect/>
          </a:stretch>
        </p:blipFill>
        <p:spPr>
          <a:xfrm>
            <a:off x="135415" y="3784550"/>
            <a:ext cx="6209763" cy="2089607"/>
          </a:xfrm>
          <a:prstGeom prst="rect">
            <a:avLst/>
          </a:prstGeom>
          <a:ln>
            <a:solidFill>
              <a:schemeClr val="tx1"/>
            </a:solidFill>
          </a:ln>
        </p:spPr>
      </p:pic>
      <p:pic>
        <p:nvPicPr>
          <p:cNvPr id="6" name="Picture 5">
            <a:extLst>
              <a:ext uri="{FF2B5EF4-FFF2-40B4-BE49-F238E27FC236}">
                <a16:creationId xmlns:a16="http://schemas.microsoft.com/office/drawing/2014/main" id="{8B893BDA-AA67-4746-7E4A-853C49EEAD93}"/>
              </a:ext>
            </a:extLst>
          </p:cNvPr>
          <p:cNvPicPr/>
          <p:nvPr/>
        </p:nvPicPr>
        <p:blipFill rotWithShape="1">
          <a:blip r:embed="rId4"/>
          <a:srcRect r="50000"/>
          <a:stretch/>
        </p:blipFill>
        <p:spPr>
          <a:xfrm>
            <a:off x="6399847" y="1312991"/>
            <a:ext cx="2971800" cy="2025607"/>
          </a:xfrm>
          <a:prstGeom prst="rect">
            <a:avLst/>
          </a:prstGeom>
          <a:ln>
            <a:solidFill>
              <a:schemeClr val="tx1"/>
            </a:solidFill>
          </a:ln>
        </p:spPr>
      </p:pic>
      <p:pic>
        <p:nvPicPr>
          <p:cNvPr id="7" name="Picture 6">
            <a:extLst>
              <a:ext uri="{FF2B5EF4-FFF2-40B4-BE49-F238E27FC236}">
                <a16:creationId xmlns:a16="http://schemas.microsoft.com/office/drawing/2014/main" id="{18D0594C-0ABE-CB59-8C72-B156C72A1438}"/>
              </a:ext>
            </a:extLst>
          </p:cNvPr>
          <p:cNvPicPr/>
          <p:nvPr/>
        </p:nvPicPr>
        <p:blipFill rotWithShape="1">
          <a:blip r:embed="rId4"/>
          <a:srcRect l="50000"/>
          <a:stretch/>
        </p:blipFill>
        <p:spPr>
          <a:xfrm>
            <a:off x="6399847" y="3784550"/>
            <a:ext cx="2971800" cy="2089607"/>
          </a:xfrm>
          <a:prstGeom prst="rect">
            <a:avLst/>
          </a:prstGeom>
          <a:ln>
            <a:solidFill>
              <a:schemeClr val="tx1"/>
            </a:solidFill>
          </a:ln>
        </p:spPr>
      </p:pic>
      <p:sp>
        <p:nvSpPr>
          <p:cNvPr id="8" name="Title 3">
            <a:extLst>
              <a:ext uri="{FF2B5EF4-FFF2-40B4-BE49-F238E27FC236}">
                <a16:creationId xmlns:a16="http://schemas.microsoft.com/office/drawing/2014/main" id="{7572DF44-8A49-9D64-3B40-7C64A70B7E78}"/>
              </a:ext>
            </a:extLst>
          </p:cNvPr>
          <p:cNvSpPr txBox="1">
            <a:spLocks/>
          </p:cNvSpPr>
          <p:nvPr/>
        </p:nvSpPr>
        <p:spPr>
          <a:xfrm>
            <a:off x="2750168" y="203619"/>
            <a:ext cx="5386126" cy="590931"/>
          </a:xfrm>
          <a:prstGeom prst="rect">
            <a:avLst/>
          </a:prstGeom>
        </p:spPr>
        <p:txBody>
          <a:bodyPr wrap="square"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cs typeface="Arial" panose="020B0604020202020204" pitchFamily="34" charset="0"/>
              </a:rPr>
              <a:t>Exploratory Data Analysis</a:t>
            </a:r>
          </a:p>
        </p:txBody>
      </p:sp>
    </p:spTree>
    <p:extLst>
      <p:ext uri="{BB962C8B-B14F-4D97-AF65-F5344CB8AC3E}">
        <p14:creationId xmlns:p14="http://schemas.microsoft.com/office/powerpoint/2010/main" val="21549886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TotalTime>
  <Words>3253</Words>
  <Application>Microsoft Office PowerPoint</Application>
  <PresentationFormat>Widescreen</PresentationFormat>
  <Paragraphs>227</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Georgia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Kandan Arumugam</dc:creator>
  <cp:lastModifiedBy>Kandan Arumugam</cp:lastModifiedBy>
  <cp:revision>79</cp:revision>
  <dcterms:created xsi:type="dcterms:W3CDTF">2019-12-31T09:37:22Z</dcterms:created>
  <dcterms:modified xsi:type="dcterms:W3CDTF">2024-01-05T14:43:12Z</dcterms:modified>
</cp:coreProperties>
</file>