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61"/>
  </p:notesMasterIdLst>
  <p:handoutMasterIdLst>
    <p:handoutMasterId r:id="rId62"/>
  </p:handoutMasterIdLst>
  <p:sldIdLst>
    <p:sldId id="359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57" r:id="rId16"/>
    <p:sldId id="358" r:id="rId17"/>
    <p:sldId id="287" r:id="rId18"/>
    <p:sldId id="288" r:id="rId19"/>
    <p:sldId id="289" r:id="rId20"/>
    <p:sldId id="290" r:id="rId21"/>
    <p:sldId id="295" r:id="rId22"/>
    <p:sldId id="296" r:id="rId23"/>
    <p:sldId id="336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40" r:id="rId46"/>
    <p:sldId id="346" r:id="rId47"/>
    <p:sldId id="339" r:id="rId48"/>
    <p:sldId id="354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33" r:id="rId60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467" autoAdjust="0"/>
  </p:normalViewPr>
  <p:slideViewPr>
    <p:cSldViewPr snapToObjects="1">
      <p:cViewPr varScale="1">
        <p:scale>
          <a:sx n="77" d="100"/>
          <a:sy n="77" d="100"/>
        </p:scale>
        <p:origin x="19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65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813FCBA-861E-4644-A33B-DE8BFFCFC88E}" type="datetime3">
              <a:rPr lang="en-AU"/>
              <a:pPr>
                <a:defRPr/>
              </a:pPr>
              <a:t>13 November, 2016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65C05F6-1DA0-499F-B178-19A82459E2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982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43FC6D2-EE4E-47FD-888C-212604B2BE1D}" type="datetime3">
              <a:rPr lang="en-AU"/>
              <a:pPr>
                <a:defRPr/>
              </a:pPr>
              <a:t>13 November, 2016</a:t>
            </a:fld>
            <a:endParaRPr lang="en-AU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427FD99-06BB-4CC7-8410-8409190668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64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24FF926-2C24-4873-AB77-1FE8BFF16B36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DE44-60DD-494B-B42F-E6246866B817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293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66DD2E7-6847-4FFF-B090-F295BD431A31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DB285-4BF6-4F0A-8143-8711DFD58D0E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05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0D0FC89-AE41-43EE-92CE-FFFC5C9C7383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ADAB3-16C3-4842-AB44-8DEC2AF37D26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6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C3302C4-B315-4D2F-93E7-AA0F82E76B2E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58985-13A9-4DF0-8842-22C288761B15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551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FA8494F-7CFA-4D7E-A2F6-A4911204E381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679B9-DFF6-4650-AB39-9B91BD4AF5C8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45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6292AC-1131-4DB7-A205-4D6000AD771F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13CAA-549A-4B5D-BC0E-0DD1C1C37D2F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20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2899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89814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36512DE-D340-4CB3-9685-B4149971EA7D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D5336-1172-417D-942A-4834C0C33068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81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541B294-F77E-4799-BFBB-F34C38823882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669E8-1CA3-4780-92F0-935C0B3EAABD}" type="slidenum">
              <a:rPr lang="en-AU" smtClean="0"/>
              <a:pPr/>
              <a:t>18</a:t>
            </a:fld>
            <a:endParaRPr lang="en-AU" smtClean="0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159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CFA352C-BD88-489C-A66C-5A9A273553D1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9DFDD-7073-480E-8D8E-1089DE48AFD7}" type="slidenum">
              <a:rPr lang="en-AU" smtClean="0"/>
              <a:pPr/>
              <a:t>19</a:t>
            </a:fld>
            <a:endParaRPr lang="en-AU" smtClean="0"/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50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7695CF0-7684-4A90-9201-B0E61872DEE7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1D9F0-7EF7-4855-B218-EA8A9001F5BE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50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F68AEA-5208-45EB-B2A1-2DC0A52DA991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0ABB-E4C9-440F-90A4-EF3C076DE7F1}" type="slidenum">
              <a:rPr lang="en-AU" smtClean="0"/>
              <a:pPr/>
              <a:t>20</a:t>
            </a:fld>
            <a:endParaRPr lang="en-AU" smtClean="0"/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6144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4061B08-0623-4E98-BB9A-4230CA3DFE3D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82A12-4E7C-4455-BDD2-4D541B7AB788}" type="slidenum">
              <a:rPr lang="en-AU" smtClean="0"/>
              <a:pPr/>
              <a:t>21</a:t>
            </a:fld>
            <a:endParaRPr lang="en-AU" smtClean="0"/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314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1B149CE-1225-492E-AFAC-7F934E85F517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994DEE-050E-4124-AA8E-06673934FCE5}" type="slidenum">
              <a:rPr lang="en-AU" smtClean="0"/>
              <a:pPr/>
              <a:t>22</a:t>
            </a:fld>
            <a:endParaRPr lang="en-AU" smtClean="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544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D857CA-0FE8-4D5D-BFED-E4685CCB3E7A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156A-3704-4298-ACC2-FDD074BBD98C}" type="slidenum">
              <a:rPr lang="en-AU" smtClean="0"/>
              <a:pPr/>
              <a:t>23</a:t>
            </a:fld>
            <a:endParaRPr lang="en-AU" smtClean="0"/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72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1C1A99A-7EC7-4A06-B5C4-695FDDE1881A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16CAF-CA45-48C9-BA76-C3131D6D7EDE}" type="slidenum">
              <a:rPr lang="en-AU" smtClean="0"/>
              <a:pPr/>
              <a:t>24</a:t>
            </a:fld>
            <a:endParaRPr lang="en-AU" smtClean="0"/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4083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379F07-3660-49F1-9560-E6F968BA2987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6F3F2-6C1A-4774-A888-E53F94B90F60}" type="slidenum">
              <a:rPr lang="en-AU" smtClean="0"/>
              <a:pPr/>
              <a:t>25</a:t>
            </a:fld>
            <a:endParaRPr lang="en-AU" smtClean="0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582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1453F51-5D81-4FFD-A0D4-E631D370B249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49C9E-EBEB-4200-86F2-2E84C4CF7A8B}" type="slidenum">
              <a:rPr lang="en-AU" smtClean="0"/>
              <a:pPr/>
              <a:t>26</a:t>
            </a:fld>
            <a:endParaRPr lang="en-AU" smtClean="0"/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4364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AE193FE-D572-434A-AFEB-235EADD7FBD0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8188B-9D05-4ADF-9901-6ACADE78ED05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8273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3FAE8F2-D364-4C68-952C-FF6FE6FFF65C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693E1-9367-45BF-B272-644F0C0523EA}" type="slidenum">
              <a:rPr lang="en-AU" smtClean="0"/>
              <a:pPr/>
              <a:t>28</a:t>
            </a:fld>
            <a:endParaRPr lang="en-AU" smtClean="0"/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0617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D98C29D-EF16-4827-B04C-9CC95C1D1421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602BC-C1AB-4344-BE83-20C8915C3AC3}" type="slidenum">
              <a:rPr lang="en-AU" smtClean="0"/>
              <a:pPr/>
              <a:t>29</a:t>
            </a:fld>
            <a:endParaRPr lang="en-AU" smtClean="0"/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327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477095-D483-4E90-8966-9976FF1A4784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D60B1-16E8-4636-9700-BE81866C032D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8860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B832E27-A47F-423E-B527-5555979F89B5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FBC18-528A-4D31-A761-19B01D72A35A}" type="slidenum">
              <a:rPr lang="en-AU" smtClean="0"/>
              <a:pPr/>
              <a:t>30</a:t>
            </a:fld>
            <a:endParaRPr lang="en-AU" smtClean="0"/>
          </a:p>
        </p:txBody>
      </p:sp>
      <p:sp>
        <p:nvSpPr>
          <p:cNvPr id="91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7083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AC9F1F1-D6D8-48AB-89E5-EBB093411EE5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9D6FF-A0C8-4EC3-B06B-3ADD5AEA7B13}" type="slidenum">
              <a:rPr lang="en-AU" smtClean="0"/>
              <a:pPr/>
              <a:t>31</a:t>
            </a:fld>
            <a:endParaRPr lang="en-AU" smtClean="0"/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0033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635999D-0494-4707-8089-7BE4E8A8C4AF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11707-F0D2-48EF-8453-9900E72AB3C3}" type="slidenum">
              <a:rPr lang="en-AU" smtClean="0"/>
              <a:pPr/>
              <a:t>32</a:t>
            </a:fld>
            <a:endParaRPr lang="en-AU" smtClean="0"/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132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60BAD7B-0EC0-4D9D-9FC8-E2AC930E1485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C052-443A-4E86-BB1C-81834A0B5FA9}" type="slidenum">
              <a:rPr lang="en-AU" smtClean="0"/>
              <a:pPr/>
              <a:t>33</a:t>
            </a:fld>
            <a:endParaRPr lang="en-AU" smtClean="0"/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2126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0BEAD71-C3D4-45A6-B9A0-472B7D112123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21946-4357-4E58-88A5-EB282095AC1D}" type="slidenum">
              <a:rPr lang="en-AU" smtClean="0"/>
              <a:pPr/>
              <a:t>34</a:t>
            </a:fld>
            <a:endParaRPr lang="en-AU" smtClean="0"/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0180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342A1D-81ED-4390-837A-B6ED72E13973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DC8F1-5FFA-436C-A8AD-B75FBB30B44B}" type="slidenum">
              <a:rPr lang="en-AU" smtClean="0"/>
              <a:pPr/>
              <a:t>35</a:t>
            </a:fld>
            <a:endParaRPr lang="en-AU" smtClean="0"/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432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93CA2B6-3F3B-4186-A88A-9E180CAE875E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E8C82-A853-41E3-9257-CE747E216036}" type="slidenum">
              <a:rPr lang="en-AU" smtClean="0"/>
              <a:pPr/>
              <a:t>36</a:t>
            </a:fld>
            <a:endParaRPr lang="en-AU" smtClean="0"/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9217C61-C91F-40D5-B0A4-5060412D571D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DE5BC-89FB-4817-99CC-0D7596D292EC}" type="slidenum">
              <a:rPr lang="en-AU" smtClean="0"/>
              <a:pPr/>
              <a:t>37</a:t>
            </a:fld>
            <a:endParaRPr lang="en-AU" smtClean="0"/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7250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34C59EF-0727-40EC-A754-9FE8E82F1EF3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90056-757F-41CA-88A5-B9BFA3E4F130}" type="slidenum">
              <a:rPr lang="en-AU" smtClean="0"/>
              <a:pPr/>
              <a:t>38</a:t>
            </a:fld>
            <a:endParaRPr lang="en-AU" smtClean="0"/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070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DCB5BBC-EE03-40A9-898C-C4A0C7080522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68CF-2E84-4147-9472-40EB0ECF58F7}" type="slidenum">
              <a:rPr lang="en-AU" smtClean="0"/>
              <a:pPr/>
              <a:t>39</a:t>
            </a:fld>
            <a:endParaRPr lang="en-AU" smtClean="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09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EF22AA-F41A-412B-97E6-D32C3ED27D84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9D584-6DC7-47F1-B159-83667F541957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7905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6EA060-FA7D-46FC-AF1E-EC1152C581DE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39D1B-AEF4-47EB-8A78-E0F4A1269365}" type="slidenum">
              <a:rPr lang="en-AU" smtClean="0"/>
              <a:pPr/>
              <a:t>40</a:t>
            </a:fld>
            <a:endParaRPr lang="en-AU" smtClean="0"/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75062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7B59D4F-9D47-48CF-BA8E-D9DE1D70CF6F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65C309-5CCA-48B2-BDF1-FD9B8C34E7CE}" type="slidenum">
              <a:rPr lang="en-AU" smtClean="0"/>
              <a:pPr/>
              <a:t>41</a:t>
            </a:fld>
            <a:endParaRPr lang="en-AU" smtClean="0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8477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6D1C373-8420-47D7-80DB-0ECF1A0FBA12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DD180-5A4E-486F-A50B-A2EF1A0D25FD}" type="slidenum">
              <a:rPr lang="en-AU" smtClean="0"/>
              <a:pPr/>
              <a:t>42</a:t>
            </a:fld>
            <a:endParaRPr lang="en-AU" smtClean="0"/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91120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63877E2-B785-4512-97D5-0FDB2778093D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A2D5C-E638-4F9E-8978-C27EA811C96D}" type="slidenum">
              <a:rPr lang="en-AU" smtClean="0"/>
              <a:pPr/>
              <a:t>43</a:t>
            </a:fld>
            <a:endParaRPr lang="en-AU" smtClean="0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158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65A3077-10D0-4858-8664-61CE3274365F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53FAB-0E60-4B95-9505-BE6355375F11}" type="slidenum">
              <a:rPr lang="en-AU" smtClean="0"/>
              <a:pPr/>
              <a:t>44</a:t>
            </a:fld>
            <a:endParaRPr lang="en-AU" smtClean="0"/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4358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AA5212F-B6FA-4F78-A9A5-32396296F2CA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BCB64-8CD9-4C50-8DE1-ABF34AD8AFAC}" type="slidenum">
              <a:rPr lang="en-AU" smtClean="0"/>
              <a:pPr/>
              <a:t>45</a:t>
            </a:fld>
            <a:endParaRPr lang="en-AU" smtClean="0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30242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CB5BC44-5D11-4A0D-9528-5F85BF83969D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8D9F6-91E4-4442-9210-E31AAFD4C75C}" type="slidenum">
              <a:rPr lang="en-AU" smtClean="0"/>
              <a:pPr/>
              <a:t>46</a:t>
            </a:fld>
            <a:endParaRPr lang="en-AU" smtClean="0"/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24735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B074693-B8E0-4D86-B9AE-150640890572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0DE3E-7317-4DD3-871F-7D10EF09AEC2}" type="slidenum">
              <a:rPr lang="en-AU" smtClean="0"/>
              <a:pPr/>
              <a:t>47</a:t>
            </a:fld>
            <a:endParaRPr lang="en-AU" smtClean="0"/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57464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572AD8A-D4C6-45F3-9632-B627DFE5DB44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5B1DA-6A02-4417-AFB0-7532289733B2}" type="slidenum">
              <a:rPr lang="en-AU" smtClean="0"/>
              <a:pPr/>
              <a:t>48</a:t>
            </a:fld>
            <a:endParaRPr lang="en-AU" smtClean="0"/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40834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31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9829DF2C-76E6-48D9-A8BB-A10BCD7FD260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94543-EEFF-4934-A951-09D77CDEE8D5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2739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111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682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3740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132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601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181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931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13 November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2357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58FBE4-4CE1-4664-96C5-B473BBCF525A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8303E-D74F-4D71-BC48-7FBA53204107}" type="slidenum">
              <a:rPr lang="en-AU" smtClean="0"/>
              <a:pPr/>
              <a:t>59</a:t>
            </a:fld>
            <a:endParaRPr lang="en-AU" smtClean="0"/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469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6C211B8-104E-4775-8E6C-26DFE7C56220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C5E451-C6B6-4488-841E-366ECB827519}" type="slidenum">
              <a:rPr lang="en-AU" smtClean="0"/>
              <a:pPr/>
              <a:t>6</a:t>
            </a:fld>
            <a:endParaRPr lang="en-AU" smtClean="0"/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071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6412FF7-414F-4613-B6E6-2DA306BC2EFE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4A220-EFE4-45E6-ADF0-C9D0A1B6BC51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684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1EF5AA-1498-4D20-A6D4-738711804CB0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8A5B7-C9BF-4202-A961-7902AAE9E812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974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Morgan Kaufmann Publishers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E8495AC-47F1-4CC3-A57A-644E897017F7}" type="datetime3">
              <a:rPr lang="en-AU" smtClean="0"/>
              <a:pPr/>
              <a:t>13 November, 2016</a:t>
            </a:fld>
            <a:endParaRPr lang="en-AU" smtClean="0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AU"/>
              <a:t>Chapter 5 — Large and Fast: Exploiting Memory Hierarchy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6140B-968B-4802-BCA3-1CA216423E5F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890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40" descr="MKP-logo-white-transpar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pic>
        <p:nvPicPr>
          <p:cNvPr id="11" name="Picture 51" descr="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2" descr="4th-edi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Cache Organization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04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Subdivision</a:t>
            </a:r>
            <a:endParaRPr lang="en-AU" smtClean="0"/>
          </a:p>
        </p:txBody>
      </p:sp>
      <p:pic>
        <p:nvPicPr>
          <p:cNvPr id="15363" name="Picture 4" descr="f05-07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Larger Block Size</a:t>
            </a:r>
            <a:endParaRPr lang="en-AU" smtClean="0"/>
          </a:p>
        </p:txBody>
      </p:sp>
      <p:sp>
        <p:nvSpPr>
          <p:cNvPr id="1638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smtClean="0"/>
              <a:t>64 blocks, 16 bytes/block</a:t>
            </a:r>
          </a:p>
          <a:p>
            <a:pPr lvl="1" eaLnBrk="1" hangingPunct="1"/>
            <a:r>
              <a:rPr lang="en-US" smtClean="0"/>
              <a:t>To what block number does address 1200 map?</a:t>
            </a:r>
          </a:p>
          <a:p>
            <a:pPr eaLnBrk="1" hangingPunct="1"/>
            <a:r>
              <a:rPr lang="en-US" smtClean="0"/>
              <a:t>Block address = </a:t>
            </a: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</a:t>
            </a:r>
            <a:r>
              <a:rPr lang="en-US" smtClean="0"/>
              <a:t>1200/16</a:t>
            </a:r>
            <a:r>
              <a:rPr lang="en-US" smtClean="0">
                <a:sym typeface="Symbol" pitchFamily="18" charset="2"/>
              </a:rPr>
              <a:t></a:t>
            </a:r>
            <a:r>
              <a:rPr lang="en-US" smtClean="0"/>
              <a:t> = 75</a:t>
            </a:r>
          </a:p>
          <a:p>
            <a:pPr eaLnBrk="1" hangingPunct="1"/>
            <a:r>
              <a:rPr lang="en-US" smtClean="0"/>
              <a:t>Block number = 75 modulo 64 = 11</a:t>
            </a:r>
            <a:endParaRPr lang="en-AU" smtClean="0"/>
          </a:p>
        </p:txBody>
      </p:sp>
      <p:grpSp>
        <p:nvGrpSpPr>
          <p:cNvPr id="16388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Tag</a:t>
              </a:r>
              <a:endParaRPr lang="en-AU" sz="2400"/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Index</a:t>
              </a:r>
              <a:endParaRPr lang="en-AU" sz="2400"/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Offset</a:t>
              </a:r>
              <a:endParaRPr lang="en-AU" sz="2400"/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0</a:t>
              </a:r>
              <a:endParaRPr lang="en-AU"/>
            </a:p>
          </p:txBody>
        </p: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AU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4</a:t>
              </a:r>
              <a:endParaRPr lang="en-AU"/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9</a:t>
              </a:r>
              <a:endParaRPr lang="en-AU"/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10</a:t>
              </a:r>
              <a:endParaRPr lang="en-AU"/>
            </a:p>
          </p:txBody>
        </p:sp>
        <p:sp>
          <p:nvSpPr>
            <p:cNvPr id="16397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31</a:t>
              </a:r>
              <a:endParaRPr lang="en-AU"/>
            </a:p>
          </p:txBody>
        </p:sp>
        <p:sp>
          <p:nvSpPr>
            <p:cNvPr id="16398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4 bits</a:t>
              </a:r>
              <a:endParaRPr lang="en-AU"/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6 bits</a:t>
              </a:r>
              <a:endParaRPr lang="en-AU"/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22 bits</a:t>
              </a:r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Size Considerations</a:t>
            </a:r>
            <a:endParaRPr lang="en-AU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Larger blocks should reduce miss rate</a:t>
            </a:r>
          </a:p>
          <a:p>
            <a:pPr lvl="1" eaLnBrk="1" hangingPunct="1"/>
            <a:r>
              <a:rPr lang="en-US" smtClean="0"/>
              <a:t>Due to spatial locality</a:t>
            </a:r>
          </a:p>
          <a:p>
            <a:pPr eaLnBrk="1" hangingPunct="1"/>
            <a:r>
              <a:rPr lang="en-US" smtClean="0"/>
              <a:t>But in a fixed-sized cache</a:t>
            </a:r>
          </a:p>
          <a:p>
            <a:pPr lvl="1" eaLnBrk="1" hangingPunct="1"/>
            <a:r>
              <a:rPr lang="en-US" smtClean="0"/>
              <a:t>Larger blocks </a:t>
            </a:r>
            <a:r>
              <a:rPr lang="en-US" smtClean="0">
                <a:sym typeface="Symbol" pitchFamily="18" charset="2"/>
              </a:rPr>
              <a:t> fewer of them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Larger blocks  pollution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Larger miss penalty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Early restart and critical-word-first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412750"/>
            <a:ext cx="5427662" cy="368300"/>
          </a:xfrm>
        </p:spPr>
        <p:txBody>
          <a:bodyPr/>
          <a:lstStyle/>
          <a:p>
            <a:pPr eaLnBrk="1" hangingPunct="1"/>
            <a:r>
              <a:rPr lang="en-US" smtClean="0"/>
              <a:t>Block Size Tradeoff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90600"/>
            <a:ext cx="8191500" cy="2827338"/>
          </a:xfrm>
        </p:spPr>
        <p:txBody>
          <a:bodyPr/>
          <a:lstStyle/>
          <a:p>
            <a:pPr eaLnBrk="1" hangingPunct="1"/>
            <a:r>
              <a:rPr lang="en-US" smtClean="0"/>
              <a:t>In general, larger block size take advantage of spatial locality </a:t>
            </a:r>
            <a:r>
              <a:rPr lang="en-US" smtClean="0">
                <a:solidFill>
                  <a:schemeClr val="accent1"/>
                </a:solidFill>
              </a:rPr>
              <a:t>BUT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z="1800" smtClean="0"/>
              <a:t>Larger block size means larger miss penalty:</a:t>
            </a:r>
          </a:p>
          <a:p>
            <a:pPr lvl="2" eaLnBrk="1" hangingPunct="1"/>
            <a:r>
              <a:rPr lang="en-US" sz="1800" smtClean="0"/>
              <a:t>Takes longer time to fill up the block</a:t>
            </a:r>
          </a:p>
          <a:p>
            <a:pPr lvl="1" eaLnBrk="1" hangingPunct="1"/>
            <a:r>
              <a:rPr lang="en-US" sz="1800" smtClean="0"/>
              <a:t>If block size is too big relative to cache size, miss rate will go up</a:t>
            </a:r>
          </a:p>
          <a:p>
            <a:pPr lvl="2" eaLnBrk="1" hangingPunct="1"/>
            <a:r>
              <a:rPr lang="en-US" sz="1800" smtClean="0"/>
              <a:t>Too few cache blocks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In general, Average Access Time: </a:t>
            </a:r>
          </a:p>
          <a:p>
            <a:pPr lvl="1" eaLnBrk="1" hangingPunct="1"/>
            <a:r>
              <a:rPr lang="en-US" sz="1800" smtClean="0">
                <a:solidFill>
                  <a:schemeClr val="accent2"/>
                </a:solidFill>
              </a:rPr>
              <a:t>= Hit Time x (1 - Miss Rate)  +  Miss Penalty x Miss Rate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609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09600" y="61722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41300" y="4311650"/>
            <a:ext cx="84931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 b="1"/>
              <a:t>Penalty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609600" y="4953000"/>
            <a:ext cx="15240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09713" y="6172200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Block Size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9718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971800" y="61722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603500" y="4292600"/>
            <a:ext cx="635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/>
              <a:t>Miss</a:t>
            </a:r>
          </a:p>
          <a:p>
            <a:pPr eaLnBrk="0" hangingPunct="0">
              <a:lnSpc>
                <a:spcPct val="85000"/>
              </a:lnSpc>
            </a:pPr>
            <a:r>
              <a:rPr lang="en-US" b="1"/>
              <a:t>Rate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124200" y="4953000"/>
            <a:ext cx="1524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276600" y="5486400"/>
            <a:ext cx="304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581400" y="5943600"/>
            <a:ext cx="381000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962400" y="60198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343400" y="5867400"/>
            <a:ext cx="3810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3429000" y="47244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289300" y="4540250"/>
            <a:ext cx="225742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Exploits Spatial Locality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4572000" y="56388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975100" y="4997450"/>
            <a:ext cx="159385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/>
              <a:t>Fewer blocks: 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compromises</a:t>
            </a:r>
          </a:p>
          <a:p>
            <a:pPr eaLnBrk="0" hangingPunct="0">
              <a:lnSpc>
                <a:spcPct val="85000"/>
              </a:lnSpc>
            </a:pPr>
            <a:r>
              <a:rPr lang="en-US" sz="1600"/>
              <a:t>temporal locality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6248400" y="4648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248400" y="60960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803900" y="4006850"/>
            <a:ext cx="927100" cy="67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/>
              <a:t>Average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Access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 b="1"/>
              <a:t>Time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6400800" y="4876800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6553200" y="5410200"/>
            <a:ext cx="3048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6858000" y="5867400"/>
            <a:ext cx="381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7239000" y="5791200"/>
            <a:ext cx="304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V="1">
            <a:off x="7543800" y="5486400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H="1" flipV="1">
            <a:off x="7543800" y="5410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489700" y="4845050"/>
            <a:ext cx="2227263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/>
              <a:t>Increased Miss Penalty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600"/>
              <a:t>&amp; Miss Rate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795713" y="6172200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Block Size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7072313" y="6096000"/>
            <a:ext cx="10795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latin typeface="Times New Roman" pitchFamily="18" charset="0"/>
              </a:rPr>
              <a:t>Block Size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30200"/>
            <a:ext cx="6843713" cy="584200"/>
          </a:xfrm>
        </p:spPr>
        <p:txBody>
          <a:bodyPr/>
          <a:lstStyle/>
          <a:p>
            <a:pPr eaLnBrk="1" hangingPunct="1"/>
            <a:r>
              <a:rPr lang="en-US" sz="3200" smtClean="0"/>
              <a:t>Extreme Example: single big 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52575"/>
            <a:ext cx="8191500" cy="5305425"/>
          </a:xfrm>
        </p:spPr>
        <p:txBody>
          <a:bodyPr/>
          <a:lstStyle/>
          <a:p>
            <a:pPr eaLnBrk="1" hangingPunct="1"/>
            <a:r>
              <a:rPr lang="en-US" sz="2800" smtClean="0"/>
              <a:t>Cache Size = 4 bytes			Block Size = 4 bytes</a:t>
            </a:r>
          </a:p>
          <a:p>
            <a:pPr lvl="1" eaLnBrk="1" hangingPunct="1"/>
            <a:r>
              <a:rPr lang="en-US" sz="1600" smtClean="0"/>
              <a:t>Only ONE entry in the cache</a:t>
            </a:r>
          </a:p>
          <a:p>
            <a:pPr eaLnBrk="1" hangingPunct="1"/>
            <a:r>
              <a:rPr lang="en-US" sz="2800" smtClean="0"/>
              <a:t>If an item is accessed, likely  that it will be accessed again soon</a:t>
            </a:r>
          </a:p>
          <a:p>
            <a:pPr lvl="1" eaLnBrk="1" hangingPunct="1"/>
            <a:r>
              <a:rPr lang="en-US" sz="1600" smtClean="0"/>
              <a:t>But it is unlikely that it will be accessed again immediately!!!</a:t>
            </a:r>
          </a:p>
          <a:p>
            <a:pPr lvl="1" eaLnBrk="1" hangingPunct="1"/>
            <a:r>
              <a:rPr lang="en-US" sz="1600" smtClean="0"/>
              <a:t>The next access will likely to be a miss again</a:t>
            </a:r>
          </a:p>
          <a:p>
            <a:pPr lvl="2" eaLnBrk="1" hangingPunct="1"/>
            <a:r>
              <a:rPr lang="en-US" sz="1600" smtClean="0"/>
              <a:t>Continually loading data into the cache but</a:t>
            </a:r>
            <a:br>
              <a:rPr lang="en-US" sz="1600" smtClean="0"/>
            </a:br>
            <a:r>
              <a:rPr lang="en-US" sz="1600" smtClean="0"/>
              <a:t>discard (force out) them before they are used again</a:t>
            </a:r>
          </a:p>
          <a:p>
            <a:pPr lvl="2" eaLnBrk="1" hangingPunct="1"/>
            <a:r>
              <a:rPr lang="en-US" sz="1600" smtClean="0"/>
              <a:t>Worst nightmare of a cache designer: </a:t>
            </a:r>
            <a:r>
              <a:rPr lang="en-US" sz="1600" smtClean="0">
                <a:solidFill>
                  <a:schemeClr val="accent1"/>
                </a:solidFill>
              </a:rPr>
              <a:t>Ping Pong Effect</a:t>
            </a:r>
            <a:endParaRPr lang="en-US" sz="1600" smtClean="0"/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Conflict Misses </a:t>
            </a:r>
            <a:r>
              <a:rPr lang="en-US" sz="2800" smtClean="0"/>
              <a:t>are misses caused by:</a:t>
            </a:r>
          </a:p>
          <a:p>
            <a:pPr lvl="1" eaLnBrk="1" hangingPunct="1"/>
            <a:r>
              <a:rPr lang="en-US" sz="1600" smtClean="0"/>
              <a:t>Different memory locations  mapped to the same cache index</a:t>
            </a:r>
          </a:p>
          <a:p>
            <a:pPr lvl="2" eaLnBrk="1" hangingPunct="1"/>
            <a:r>
              <a:rPr lang="en-US" sz="1600" smtClean="0"/>
              <a:t>Solution 1: make the cache size bigger </a:t>
            </a:r>
          </a:p>
          <a:p>
            <a:pPr lvl="2" eaLnBrk="1" hangingPunct="1"/>
            <a:r>
              <a:rPr lang="en-US" sz="1600" smtClean="0"/>
              <a:t>Solution 2: Multiple entries for the same Cache Index</a:t>
            </a:r>
          </a:p>
        </p:txBody>
      </p:sp>
      <p:grpSp>
        <p:nvGrpSpPr>
          <p:cNvPr id="19460" name="Group 18"/>
          <p:cNvGrpSpPr>
            <a:grpSpLocks/>
          </p:cNvGrpSpPr>
          <p:nvPr/>
        </p:nvGrpSpPr>
        <p:grpSpPr bwMode="auto">
          <a:xfrm>
            <a:off x="747713" y="914400"/>
            <a:ext cx="7597775" cy="638175"/>
            <a:chOff x="471" y="576"/>
            <a:chExt cx="4786" cy="402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5079" y="768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3303" y="576"/>
              <a:ext cx="78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 Cache Data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471" y="576"/>
              <a:ext cx="60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Valid Bit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4647" y="768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Byte 0</a:t>
              </a:r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4656" y="7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Rectangle 9"/>
            <p:cNvSpPr>
              <a:spLocks noChangeArrowheads="1"/>
            </p:cNvSpPr>
            <p:nvPr/>
          </p:nvSpPr>
          <p:spPr bwMode="auto">
            <a:xfrm>
              <a:off x="4215" y="768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Byte 1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4224" y="7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Rectangle 11"/>
            <p:cNvSpPr>
              <a:spLocks noChangeArrowheads="1"/>
            </p:cNvSpPr>
            <p:nvPr/>
          </p:nvSpPr>
          <p:spPr bwMode="auto">
            <a:xfrm>
              <a:off x="3303" y="768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Byte 3</a:t>
              </a:r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3744" y="7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Rectangle 13"/>
            <p:cNvSpPr>
              <a:spLocks noChangeArrowheads="1"/>
            </p:cNvSpPr>
            <p:nvPr/>
          </p:nvSpPr>
          <p:spPr bwMode="auto">
            <a:xfrm>
              <a:off x="1095" y="576"/>
              <a:ext cx="73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 Cache Tag</a:t>
              </a:r>
            </a:p>
          </p:txBody>
        </p:sp>
        <p:sp>
          <p:nvSpPr>
            <p:cNvPr id="19471" name="Rectangle 14"/>
            <p:cNvSpPr>
              <a:spLocks noChangeArrowheads="1"/>
            </p:cNvSpPr>
            <p:nvPr/>
          </p:nvSpPr>
          <p:spPr bwMode="auto">
            <a:xfrm>
              <a:off x="680" y="776"/>
              <a:ext cx="17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2" name="Rectangle 15"/>
            <p:cNvSpPr>
              <a:spLocks noChangeArrowheads="1"/>
            </p:cNvSpPr>
            <p:nvPr/>
          </p:nvSpPr>
          <p:spPr bwMode="auto">
            <a:xfrm>
              <a:off x="1064" y="776"/>
              <a:ext cx="204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3" name="Rectangle 16"/>
            <p:cNvSpPr>
              <a:spLocks noChangeArrowheads="1"/>
            </p:cNvSpPr>
            <p:nvPr/>
          </p:nvSpPr>
          <p:spPr bwMode="auto">
            <a:xfrm>
              <a:off x="3320" y="776"/>
              <a:ext cx="17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4" name="Rectangle 17"/>
            <p:cNvSpPr>
              <a:spLocks noChangeArrowheads="1"/>
            </p:cNvSpPr>
            <p:nvPr/>
          </p:nvSpPr>
          <p:spPr bwMode="auto">
            <a:xfrm>
              <a:off x="3783" y="768"/>
              <a:ext cx="45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Byte 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Misses</a:t>
            </a:r>
            <a:endParaRPr lang="en-AU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cache hit, CPU proceeds normally</a:t>
            </a:r>
          </a:p>
          <a:p>
            <a:pPr eaLnBrk="1" hangingPunct="1"/>
            <a:r>
              <a:rPr lang="en-US" smtClean="0"/>
              <a:t>On cache miss</a:t>
            </a:r>
          </a:p>
          <a:p>
            <a:pPr lvl="1" eaLnBrk="1" hangingPunct="1"/>
            <a:r>
              <a:rPr lang="en-US" smtClean="0"/>
              <a:t>Stall the CPU pipeline</a:t>
            </a:r>
          </a:p>
          <a:p>
            <a:pPr lvl="1" eaLnBrk="1" hangingPunct="1"/>
            <a:r>
              <a:rPr lang="en-US" smtClean="0"/>
              <a:t>Fetch block from next level of hierarchy</a:t>
            </a:r>
          </a:p>
          <a:p>
            <a:pPr lvl="1" eaLnBrk="1" hangingPunct="1"/>
            <a:r>
              <a:rPr lang="en-US" smtClean="0"/>
              <a:t>Instruction cache miss</a:t>
            </a:r>
          </a:p>
          <a:p>
            <a:pPr lvl="2" eaLnBrk="1" hangingPunct="1"/>
            <a:r>
              <a:rPr lang="en-US" smtClean="0"/>
              <a:t>Restart instruction fetch</a:t>
            </a:r>
          </a:p>
          <a:p>
            <a:pPr lvl="1" eaLnBrk="1" hangingPunct="1"/>
            <a:r>
              <a:rPr lang="en-US" smtClean="0"/>
              <a:t>Data cache miss</a:t>
            </a:r>
          </a:p>
          <a:p>
            <a:pPr lvl="2" eaLnBrk="1" hangingPunct="1"/>
            <a:r>
              <a:rPr lang="en-US" smtClean="0"/>
              <a:t>Complete data access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Write-Through</a:t>
            </a:r>
            <a:endParaRPr lang="en-AU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Only stalls on write if write buffer is already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Write-Back</a:t>
            </a:r>
            <a:endParaRPr lang="en-AU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Alternative: On data-write hit, just update the block in cache</a:t>
            </a:r>
          </a:p>
          <a:p>
            <a:pPr lvl="1" eaLnBrk="1" hangingPunct="1"/>
            <a:r>
              <a:rPr lang="en-US" smtClean="0"/>
              <a:t>Keep track of whether each block is dirty</a:t>
            </a:r>
          </a:p>
          <a:p>
            <a:pPr eaLnBrk="1" hangingPunct="1"/>
            <a:r>
              <a:rPr lang="en-US" smtClean="0"/>
              <a:t>When a dirty block is replaced</a:t>
            </a:r>
          </a:p>
          <a:p>
            <a:pPr lvl="1" eaLnBrk="1" hangingPunct="1"/>
            <a:r>
              <a:rPr lang="en-US" smtClean="0"/>
              <a:t>Write it back to memory</a:t>
            </a:r>
          </a:p>
          <a:p>
            <a:pPr lvl="1" eaLnBrk="1" hangingPunct="1"/>
            <a:r>
              <a:rPr lang="en-US" smtClean="0"/>
              <a:t>Can use a write buffer to allow replacing block to be read first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f05-02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Hierarchy Levels</a:t>
            </a:r>
            <a:endParaRPr lang="en-AU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sz="2400" smtClean="0"/>
              <a:t>Block (aka line): unit of copying</a:t>
            </a:r>
          </a:p>
          <a:p>
            <a:pPr lvl="1" eaLnBrk="1" hangingPunct="1"/>
            <a:r>
              <a:rPr lang="en-US" sz="2000" smtClean="0"/>
              <a:t>May be multiple words</a:t>
            </a:r>
          </a:p>
          <a:p>
            <a:pPr eaLnBrk="1" hangingPunct="1"/>
            <a:r>
              <a:rPr lang="en-US" sz="2400" smtClean="0"/>
              <a:t>If accessed data is present in upper level</a:t>
            </a:r>
          </a:p>
          <a:p>
            <a:pPr lvl="1" eaLnBrk="1" hangingPunct="1"/>
            <a:r>
              <a:rPr lang="en-US" sz="2000" smtClean="0"/>
              <a:t>Hit: access satisfied by upper level</a:t>
            </a:r>
          </a:p>
          <a:p>
            <a:pPr lvl="2" eaLnBrk="1" hangingPunct="1"/>
            <a:r>
              <a:rPr lang="en-US" sz="1800" smtClean="0"/>
              <a:t>Hit ratio: hits/accesses</a:t>
            </a:r>
          </a:p>
          <a:p>
            <a:pPr eaLnBrk="1" hangingPunct="1"/>
            <a:r>
              <a:rPr lang="en-US" sz="2400" smtClean="0"/>
              <a:t>If accessed data is absent</a:t>
            </a:r>
          </a:p>
          <a:p>
            <a:pPr lvl="1" eaLnBrk="1" hangingPunct="1"/>
            <a:r>
              <a:rPr lang="en-US" sz="2000" smtClean="0"/>
              <a:t>Miss: block copied from lower level</a:t>
            </a:r>
          </a:p>
          <a:p>
            <a:pPr lvl="2" eaLnBrk="1" hangingPunct="1"/>
            <a:r>
              <a:rPr lang="en-US" sz="1800" smtClean="0"/>
              <a:t>Time taken: miss penalty</a:t>
            </a:r>
          </a:p>
          <a:p>
            <a:pPr lvl="2" eaLnBrk="1" hangingPunct="1"/>
            <a:r>
              <a:rPr lang="en-US" sz="1800" smtClean="0"/>
              <a:t>Miss ratio: misses/accesses</a:t>
            </a:r>
            <a:br>
              <a:rPr lang="en-US" sz="1800" smtClean="0"/>
            </a:br>
            <a:r>
              <a:rPr lang="en-US" sz="1800" smtClean="0"/>
              <a:t>= 1 – hit ratio</a:t>
            </a:r>
          </a:p>
          <a:p>
            <a:pPr lvl="1" eaLnBrk="1" hangingPunct="1"/>
            <a:r>
              <a:rPr lang="en-US" sz="2000" smtClean="0"/>
              <a:t>Then accessed data supplied from upper level</a:t>
            </a:r>
            <a:endParaRPr lang="en-A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Allocation</a:t>
            </a:r>
            <a:endParaRPr lang="en-AU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should happen on a write miss?</a:t>
            </a:r>
          </a:p>
          <a:p>
            <a:pPr eaLnBrk="1" hangingPunct="1"/>
            <a:r>
              <a:rPr lang="en-US" smtClean="0"/>
              <a:t>Alternatives for write-through</a:t>
            </a:r>
          </a:p>
          <a:p>
            <a:pPr lvl="1" eaLnBrk="1" hangingPunct="1"/>
            <a:r>
              <a:rPr lang="en-US" smtClean="0"/>
              <a:t>Allocate on miss: fetch the block</a:t>
            </a:r>
          </a:p>
          <a:p>
            <a:pPr lvl="1" eaLnBrk="1" hangingPunct="1"/>
            <a:r>
              <a:rPr lang="en-US" smtClean="0"/>
              <a:t>Write around: don’t fetch the block</a:t>
            </a:r>
          </a:p>
          <a:p>
            <a:pPr lvl="2" eaLnBrk="1" hangingPunct="1"/>
            <a:r>
              <a:rPr lang="en-US" smtClean="0"/>
              <a:t>Since programs often write a whole block before reading it (e.g., initialization)</a:t>
            </a:r>
          </a:p>
          <a:p>
            <a:pPr eaLnBrk="1" hangingPunct="1"/>
            <a:r>
              <a:rPr lang="en-US" smtClean="0"/>
              <a:t>For write-back</a:t>
            </a:r>
          </a:p>
          <a:p>
            <a:pPr lvl="1" eaLnBrk="1" hangingPunct="1"/>
            <a:r>
              <a:rPr lang="en-US" smtClean="0"/>
              <a:t>Usually fetch the block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Measuring Cache Performance</a:t>
            </a:r>
            <a:endParaRPr lang="en-AU" sz="400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With simplifying assumptions:</a:t>
            </a:r>
            <a:endParaRPr lang="en-AU" smtClean="0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</a:rPr>
              <a:t>§5.3 Measuring and Improving Cache Performance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3073320" imgH="1180800" progId="Equation.3">
                  <p:embed/>
                </p:oleObj>
              </mc:Choice>
              <mc:Fallback>
                <p:oleObj name="Equation" r:id="rId4" imgW="3073320" imgH="118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Performance Example</a:t>
            </a:r>
            <a:endParaRPr lang="en-AU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Ideal CPU is 5.44/2 =2.72 times faster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Average Access Time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Hit time is also important for performance</a:t>
            </a:r>
          </a:p>
          <a:p>
            <a:pPr eaLnBrk="1" hangingPunct="1"/>
            <a:r>
              <a:rPr lang="en-AU" smtClean="0"/>
              <a:t>Average memory access time (AMAT)</a:t>
            </a:r>
          </a:p>
          <a:p>
            <a:pPr lvl="1" eaLnBrk="1" hangingPunct="1"/>
            <a:r>
              <a:rPr lang="en-AU" smtClean="0"/>
              <a:t>AMAT = Hit time + Miss rate </a:t>
            </a:r>
            <a:r>
              <a:rPr lang="en-US" smtClean="0">
                <a:cs typeface="Arial" charset="0"/>
              </a:rPr>
              <a:t>× Miss penalty</a:t>
            </a:r>
          </a:p>
          <a:p>
            <a:pPr eaLnBrk="1" hangingPunct="1"/>
            <a:r>
              <a:rPr lang="en-US" smtClean="0">
                <a:cs typeface="Arial" charset="0"/>
              </a:rPr>
              <a:t>Example</a:t>
            </a:r>
          </a:p>
          <a:p>
            <a:pPr lvl="1" eaLnBrk="1" hangingPunct="1"/>
            <a:r>
              <a:rPr lang="en-US" smtClean="0"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smtClean="0"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smtClean="0">
                <a:cs typeface="Arial" charset="0"/>
              </a:rPr>
              <a:t>2 cycles per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 Summary</a:t>
            </a:r>
            <a:endParaRPr lang="en-AU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CPU performance increased</a:t>
            </a:r>
          </a:p>
          <a:p>
            <a:pPr lvl="1" eaLnBrk="1" hangingPunct="1"/>
            <a:r>
              <a:rPr lang="en-US" smtClean="0"/>
              <a:t>Miss penalty becomes more significant</a:t>
            </a:r>
          </a:p>
          <a:p>
            <a:pPr eaLnBrk="1" hangingPunct="1"/>
            <a:r>
              <a:rPr lang="en-US" smtClean="0"/>
              <a:t>Decreasing base CPI</a:t>
            </a:r>
          </a:p>
          <a:p>
            <a:pPr lvl="1" eaLnBrk="1" hangingPunct="1"/>
            <a:r>
              <a:rPr lang="en-US" smtClean="0"/>
              <a:t>Greater proportion of time spent on memory stalls</a:t>
            </a:r>
          </a:p>
          <a:p>
            <a:pPr eaLnBrk="1" hangingPunct="1"/>
            <a:r>
              <a:rPr lang="en-US" smtClean="0"/>
              <a:t>Increasing clock rate</a:t>
            </a:r>
          </a:p>
          <a:p>
            <a:pPr lvl="1" eaLnBrk="1" hangingPunct="1"/>
            <a:r>
              <a:rPr lang="en-US" smtClean="0"/>
              <a:t>Memory stalls account for more CPU cycles</a:t>
            </a:r>
          </a:p>
          <a:p>
            <a:pPr eaLnBrk="1" hangingPunct="1"/>
            <a:r>
              <a:rPr lang="en-US" smtClean="0"/>
              <a:t>Can’t neglect cache behavior when evaluating system performance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Caches</a:t>
            </a:r>
            <a:endParaRPr lang="en-AU" smtClean="0"/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Fully associative</a:t>
            </a:r>
          </a:p>
          <a:p>
            <a:pPr lvl="1" eaLnBrk="1" hangingPunct="1"/>
            <a:r>
              <a:rPr lang="en-US" smtClean="0"/>
              <a:t>Allow a given block to go in any cache entry</a:t>
            </a:r>
          </a:p>
          <a:p>
            <a:pPr lvl="1" eaLnBrk="1" hangingPunct="1"/>
            <a:r>
              <a:rPr lang="en-US" smtClean="0"/>
              <a:t>Requires all entries to be searched at once</a:t>
            </a:r>
          </a:p>
          <a:p>
            <a:pPr lvl="1" eaLnBrk="1" hangingPunct="1"/>
            <a:r>
              <a:rPr lang="en-US" smtClean="0"/>
              <a:t>Comparator per entry (expensive)</a:t>
            </a:r>
          </a:p>
          <a:p>
            <a:pPr eaLnBrk="1" hangingPunct="1"/>
            <a:r>
              <a:rPr lang="en-US" i="1" smtClean="0"/>
              <a:t>n</a:t>
            </a:r>
            <a:r>
              <a:rPr lang="en-US" smtClean="0"/>
              <a:t>-way set associative</a:t>
            </a:r>
          </a:p>
          <a:p>
            <a:pPr lvl="1" eaLnBrk="1" hangingPunct="1"/>
            <a:r>
              <a:rPr lang="en-US" smtClean="0"/>
              <a:t>Each set contains </a:t>
            </a:r>
            <a:r>
              <a:rPr lang="en-US" i="1" smtClean="0"/>
              <a:t>n</a:t>
            </a:r>
            <a:r>
              <a:rPr lang="en-US" smtClean="0"/>
              <a:t> entries</a:t>
            </a:r>
            <a:endParaRPr lang="en-AU" smtClean="0"/>
          </a:p>
          <a:p>
            <a:pPr lvl="1" eaLnBrk="1" hangingPunct="1"/>
            <a:r>
              <a:rPr lang="en-US" smtClean="0"/>
              <a:t>Block number determines which set</a:t>
            </a:r>
          </a:p>
          <a:p>
            <a:pPr lvl="2" eaLnBrk="1" hangingPunct="1"/>
            <a:r>
              <a:rPr lang="en-US" smtClean="0"/>
              <a:t>(Block number) modulo (#Sets in cache)</a:t>
            </a:r>
          </a:p>
          <a:p>
            <a:pPr lvl="1" eaLnBrk="1" hangingPunct="1"/>
            <a:r>
              <a:rPr lang="en-US" smtClean="0"/>
              <a:t>Search all entries in a given set at once</a:t>
            </a:r>
          </a:p>
          <a:p>
            <a:pPr lvl="1" eaLnBrk="1" hangingPunct="1"/>
            <a:r>
              <a:rPr lang="en-US" i="1" smtClean="0"/>
              <a:t>n</a:t>
            </a:r>
            <a:r>
              <a:rPr lang="en-US" smtClean="0"/>
              <a:t> comparators (less expensive)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f05-13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Cache Example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Spectrum of Associativity</a:t>
            </a:r>
            <a:endParaRPr lang="en-AU" smtClean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cache with 8 entries</a:t>
            </a:r>
            <a:endParaRPr lang="en-AU" smtClean="0"/>
          </a:p>
        </p:txBody>
      </p:sp>
      <p:pic>
        <p:nvPicPr>
          <p:cNvPr id="31748" name="Picture 7" descr="f05-1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Associativity Example</a:t>
            </a:r>
            <a:endParaRPr lang="en-AU" smtClean="0"/>
          </a:p>
        </p:txBody>
      </p:sp>
      <p:sp>
        <p:nvSpPr>
          <p:cNvPr id="32771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smtClean="0"/>
              <a:t>Compare 4-block caches</a:t>
            </a:r>
          </a:p>
          <a:p>
            <a:pPr lvl="1" eaLnBrk="1" hangingPunct="1"/>
            <a:r>
              <a:rPr lang="en-US" smtClean="0"/>
              <a:t>Direct mapped, 2-way set associative,</a:t>
            </a:r>
            <a:br>
              <a:rPr lang="en-US" smtClean="0"/>
            </a:br>
            <a:r>
              <a:rPr lang="en-US" smtClean="0"/>
              <a:t>fully associative</a:t>
            </a:r>
          </a:p>
          <a:p>
            <a:pPr lvl="1" eaLnBrk="1" hangingPunct="1"/>
            <a:r>
              <a:rPr lang="en-US" smtClean="0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Associativity Example</a:t>
            </a:r>
            <a:endParaRPr lang="en-AU" smtClean="0"/>
          </a:p>
        </p:txBody>
      </p:sp>
      <p:sp>
        <p:nvSpPr>
          <p:cNvPr id="337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smtClean="0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410"/>
        </p:xfrm>
        <a:graphic>
          <a:graphicData uri="http://schemas.openxmlformats.org/drawingml/2006/table">
            <a:tbl>
              <a:tblPr/>
              <a:tblGrid>
                <a:gridCol w="996950"/>
                <a:gridCol w="1000125"/>
                <a:gridCol w="996950"/>
                <a:gridCol w="996950"/>
                <a:gridCol w="998537"/>
                <a:gridCol w="998538"/>
                <a:gridCol w="99695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 descr="f05-04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Memory</a:t>
            </a:r>
            <a:endParaRPr lang="en-AU" smtClean="0"/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smtClean="0"/>
              <a:t>Cache memory</a:t>
            </a:r>
          </a:p>
          <a:p>
            <a:pPr lvl="1" eaLnBrk="1" hangingPunct="1"/>
            <a:r>
              <a:rPr lang="en-US" smtClean="0"/>
              <a:t>The level of the memory hierarchy closest to the CPU</a:t>
            </a:r>
          </a:p>
          <a:p>
            <a:pPr eaLnBrk="1" hangingPunct="1"/>
            <a:r>
              <a:rPr lang="en-US" smtClean="0"/>
              <a:t>Given accesses X</a:t>
            </a:r>
            <a:r>
              <a:rPr lang="en-US" baseline="-25000" smtClean="0"/>
              <a:t>1</a:t>
            </a:r>
            <a:r>
              <a:rPr lang="en-US" smtClean="0"/>
              <a:t>, …, X</a:t>
            </a:r>
            <a:r>
              <a:rPr lang="en-US" baseline="-25000" smtClean="0"/>
              <a:t>n–1</a:t>
            </a:r>
            <a:r>
              <a:rPr lang="en-US" smtClean="0"/>
              <a:t>, X</a:t>
            </a:r>
            <a:r>
              <a:rPr lang="en-US" baseline="-25000" smtClean="0"/>
              <a:t>n</a:t>
            </a:r>
            <a:endParaRPr lang="en-AU" baseline="-2500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7503319" y="1273969"/>
            <a:ext cx="29146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</a:rPr>
              <a:t>§5.2 The Basics of Caches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How do we know if the data is present?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Where do we look?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Much Associativity</a:t>
            </a:r>
            <a:endParaRPr lang="en-AU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Increased associativity decreases miss rate</a:t>
            </a:r>
          </a:p>
          <a:p>
            <a:pPr lvl="1" eaLnBrk="1" hangingPunct="1"/>
            <a:r>
              <a:rPr lang="en-US" smtClean="0"/>
              <a:t>But with diminishing returns</a:t>
            </a:r>
          </a:p>
          <a:p>
            <a:pPr eaLnBrk="1" hangingPunct="1"/>
            <a:r>
              <a:rPr lang="en-US" smtClean="0"/>
              <a:t>Simulation of a system with 64KB</a:t>
            </a:r>
            <a:br>
              <a:rPr lang="en-US" smtClean="0"/>
            </a:br>
            <a:r>
              <a:rPr lang="en-US" smtClean="0"/>
              <a:t>D-cache, 16-word blocks, SPEC2000</a:t>
            </a:r>
          </a:p>
          <a:p>
            <a:pPr lvl="1" eaLnBrk="1" hangingPunct="1"/>
            <a:r>
              <a:rPr lang="en-US" smtClean="0"/>
              <a:t>1-way: 10.3%</a:t>
            </a:r>
          </a:p>
          <a:p>
            <a:pPr lvl="1" eaLnBrk="1" hangingPunct="1"/>
            <a:r>
              <a:rPr lang="en-US" smtClean="0"/>
              <a:t>2-way: 8.6%</a:t>
            </a:r>
          </a:p>
          <a:p>
            <a:pPr lvl="1" eaLnBrk="1" hangingPunct="1"/>
            <a:r>
              <a:rPr lang="en-US" smtClean="0"/>
              <a:t>4-way: 8.3%</a:t>
            </a:r>
          </a:p>
          <a:p>
            <a:pPr lvl="1" eaLnBrk="1" hangingPunct="1"/>
            <a:r>
              <a:rPr lang="en-US" smtClean="0"/>
              <a:t>8-way: 8.1%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Set Associative Cache Organization</a:t>
            </a:r>
            <a:endParaRPr lang="en-AU" sz="3600" smtClean="0"/>
          </a:p>
        </p:txBody>
      </p:sp>
      <p:pic>
        <p:nvPicPr>
          <p:cNvPr id="35843" name="Picture 4" descr="f05-17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Replacement Policy</a:t>
            </a:r>
            <a:endParaRPr lang="en-AU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Gives approximately the same performance as LRU for high associativity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Multilevel Caches</a:t>
            </a:r>
            <a:endParaRPr lang="en-AU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cache attached to CPU</a:t>
            </a:r>
          </a:p>
          <a:p>
            <a:pPr lvl="1" eaLnBrk="1" hangingPunct="1"/>
            <a:r>
              <a:rPr lang="en-US" smtClean="0"/>
              <a:t>Small, but fast</a:t>
            </a:r>
          </a:p>
          <a:p>
            <a:pPr eaLnBrk="1" hangingPunct="1"/>
            <a:r>
              <a:rPr lang="en-US" smtClean="0"/>
              <a:t>Level-2 cache services misses from primary cache</a:t>
            </a:r>
          </a:p>
          <a:p>
            <a:pPr lvl="1" eaLnBrk="1" hangingPunct="1"/>
            <a:r>
              <a:rPr lang="en-US" smtClean="0"/>
              <a:t>Larger, slower, but still faster than main memory</a:t>
            </a:r>
          </a:p>
          <a:p>
            <a:pPr eaLnBrk="1" hangingPunct="1"/>
            <a:r>
              <a:rPr lang="en-US" smtClean="0"/>
              <a:t>Main memory services L-2 cache misses</a:t>
            </a:r>
          </a:p>
          <a:p>
            <a:pPr eaLnBrk="1" hangingPunct="1"/>
            <a:r>
              <a:rPr lang="en-US" smtClean="0"/>
              <a:t>Some high-end systems include L-3 cache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Multilevel Cache Example</a:t>
            </a:r>
            <a:endParaRPr lang="en-AU" smtClean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</a:t>
            </a:r>
          </a:p>
          <a:p>
            <a:pPr lvl="1" eaLnBrk="1" hangingPunct="1"/>
            <a:r>
              <a:rPr lang="en-US" smtClean="0"/>
              <a:t>CPU base CPI = 1, clock rate = 4GHz</a:t>
            </a:r>
          </a:p>
          <a:p>
            <a:pPr lvl="1" eaLnBrk="1" hangingPunct="1"/>
            <a:r>
              <a:rPr lang="en-US" smtClean="0"/>
              <a:t>Miss rate/instruction = 2%</a:t>
            </a:r>
          </a:p>
          <a:p>
            <a:pPr lvl="1" eaLnBrk="1" hangingPunct="1"/>
            <a:r>
              <a:rPr lang="en-US" smtClean="0"/>
              <a:t>Main memory access time = 100ns</a:t>
            </a:r>
          </a:p>
          <a:p>
            <a:pPr eaLnBrk="1" hangingPunct="1"/>
            <a:r>
              <a:rPr lang="en-US" smtClean="0"/>
              <a:t>With just primary cache</a:t>
            </a:r>
          </a:p>
          <a:p>
            <a:pPr lvl="1" eaLnBrk="1" hangingPunct="1"/>
            <a:r>
              <a:rPr lang="en-US" smtClean="0"/>
              <a:t>Miss penalty = 100ns/0.25ns = 400 cycles</a:t>
            </a:r>
          </a:p>
          <a:p>
            <a:pPr lvl="1" eaLnBrk="1" hangingPunct="1"/>
            <a:r>
              <a:rPr lang="en-US" smtClean="0"/>
              <a:t>Effective CPI = 1 + 0.02 × 400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  <a:endParaRPr lang="en-AU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 add L-2 cache</a:t>
            </a:r>
          </a:p>
          <a:p>
            <a:pPr lvl="1" eaLnBrk="1" hangingPunct="1"/>
            <a:r>
              <a:rPr lang="en-US" smtClean="0"/>
              <a:t>Access time = 5ns</a:t>
            </a:r>
          </a:p>
          <a:p>
            <a:pPr lvl="1" eaLnBrk="1" hangingPunct="1"/>
            <a:r>
              <a:rPr lang="en-US" smtClean="0"/>
              <a:t>Global miss rate to main memory = 0.5%</a:t>
            </a:r>
          </a:p>
          <a:p>
            <a:pPr eaLnBrk="1" hangingPunct="1"/>
            <a:r>
              <a:rPr lang="en-US" smtClean="0"/>
              <a:t>Primary miss with L-2 hit</a:t>
            </a:r>
          </a:p>
          <a:p>
            <a:pPr lvl="1" eaLnBrk="1" hangingPunct="1"/>
            <a:r>
              <a:rPr lang="en-US" smtClean="0"/>
              <a:t>Penalty = 5ns/0.25ns = 20 cycles</a:t>
            </a:r>
          </a:p>
          <a:p>
            <a:pPr eaLnBrk="1" hangingPunct="1"/>
            <a:r>
              <a:rPr lang="en-US" smtClean="0"/>
              <a:t>Primary miss with L-2 miss</a:t>
            </a:r>
          </a:p>
          <a:p>
            <a:pPr lvl="1" eaLnBrk="1" hangingPunct="1"/>
            <a:r>
              <a:rPr lang="en-US" smtClean="0"/>
              <a:t>Extra penalty = 420 cycles</a:t>
            </a:r>
          </a:p>
          <a:p>
            <a:pPr eaLnBrk="1" hangingPunct="1"/>
            <a:r>
              <a:rPr lang="en-US" smtClean="0"/>
              <a:t>CPI = 1 + 0.02 × 20 + 0.005 × 400 = 3.4</a:t>
            </a:r>
          </a:p>
          <a:p>
            <a:pPr eaLnBrk="1" hangingPunct="1"/>
            <a:r>
              <a:rPr lang="en-US" smtClean="0"/>
              <a:t>Performance ratio = 9/3.4 = 2.6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 smtClean="0"/>
              <a:t>Multilevel Cache Considerations</a:t>
            </a:r>
            <a:endParaRPr lang="en-AU" sz="4000" smtClean="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Primary cache</a:t>
            </a:r>
          </a:p>
          <a:p>
            <a:pPr lvl="1" eaLnBrk="1" hangingPunct="1"/>
            <a:r>
              <a:rPr lang="en-US" smtClean="0"/>
              <a:t>Focus on minimal hit time</a:t>
            </a:r>
          </a:p>
          <a:p>
            <a:pPr eaLnBrk="1" hangingPunct="1"/>
            <a:r>
              <a:rPr lang="en-US" smtClean="0"/>
              <a:t>L-2 cache</a:t>
            </a:r>
          </a:p>
          <a:p>
            <a:pPr lvl="1" eaLnBrk="1" hangingPunct="1"/>
            <a:r>
              <a:rPr lang="en-US" smtClean="0"/>
              <a:t>Focus on low miss rate to avoid main memory access</a:t>
            </a:r>
          </a:p>
          <a:p>
            <a:pPr lvl="1" eaLnBrk="1" hangingPunct="1"/>
            <a:r>
              <a:rPr lang="en-US" smtClean="0"/>
              <a:t>Hit time has less overall impact</a:t>
            </a:r>
          </a:p>
          <a:p>
            <a:pPr eaLnBrk="1" hangingPunct="1"/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L-1 cache usually smaller than a single cache</a:t>
            </a:r>
          </a:p>
          <a:p>
            <a:pPr lvl="1" eaLnBrk="1" hangingPunct="1"/>
            <a:r>
              <a:rPr lang="en-US" smtClean="0"/>
              <a:t>L-1 block size smaller than L-2 block size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sz="3600" smtClean="0"/>
              <a:t>Interactions with Advanced CPUs</a:t>
            </a:r>
            <a:endParaRPr lang="en-AU" sz="3600" smtClean="0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Out-of-order CPUs can execute instructions during cache miss</a:t>
            </a:r>
          </a:p>
          <a:p>
            <a:pPr lvl="1" eaLnBrk="1" hangingPunct="1"/>
            <a:r>
              <a:rPr lang="en-US" smtClean="0"/>
              <a:t>Pending store stays in load/store unit</a:t>
            </a:r>
          </a:p>
          <a:p>
            <a:pPr lvl="1" eaLnBrk="1" hangingPunct="1"/>
            <a:r>
              <a:rPr lang="en-US" smtClean="0"/>
              <a:t>Dependent instructions wait in reservation stations</a:t>
            </a:r>
          </a:p>
          <a:p>
            <a:pPr lvl="2" eaLnBrk="1" hangingPunct="1"/>
            <a:r>
              <a:rPr lang="en-US" smtClean="0"/>
              <a:t>Independent instructions continue</a:t>
            </a:r>
          </a:p>
          <a:p>
            <a:pPr eaLnBrk="1" hangingPunct="1"/>
            <a:r>
              <a:rPr lang="en-US" smtClean="0"/>
              <a:t>Effect of miss depends on program data flow</a:t>
            </a:r>
          </a:p>
          <a:p>
            <a:pPr lvl="1" eaLnBrk="1" hangingPunct="1"/>
            <a:r>
              <a:rPr lang="en-US" smtClean="0"/>
              <a:t>Much harder to analyse</a:t>
            </a:r>
          </a:p>
          <a:p>
            <a:pPr lvl="1" eaLnBrk="1" hangingPunct="1"/>
            <a:r>
              <a:rPr lang="en-US" smtClean="0"/>
              <a:t>Use system simulation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Memory Hierarchy</a:t>
            </a:r>
            <a:endParaRPr lang="en-AU" smtClean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smtClean="0"/>
              <a:t>Common principles apply at all levels of the memory hierarchy</a:t>
            </a:r>
          </a:p>
          <a:p>
            <a:pPr lvl="1" eaLnBrk="1" hangingPunct="1"/>
            <a:r>
              <a:rPr lang="en-US" smtClean="0"/>
              <a:t>Based on notions of caching</a:t>
            </a:r>
          </a:p>
          <a:p>
            <a:pPr eaLnBrk="1" hangingPunct="1"/>
            <a:r>
              <a:rPr lang="en-US" smtClean="0"/>
              <a:t>At each level in the hierarchy</a:t>
            </a:r>
          </a:p>
          <a:p>
            <a:pPr lvl="1" eaLnBrk="1" hangingPunct="1"/>
            <a:r>
              <a:rPr lang="en-US" smtClean="0"/>
              <a:t>Block placement</a:t>
            </a:r>
          </a:p>
          <a:p>
            <a:pPr lvl="1" eaLnBrk="1" hangingPunct="1"/>
            <a:r>
              <a:rPr lang="en-US" smtClean="0"/>
              <a:t>Finding a block</a:t>
            </a:r>
          </a:p>
          <a:p>
            <a:pPr lvl="1" eaLnBrk="1" hangingPunct="1"/>
            <a:r>
              <a:rPr lang="en-US" smtClean="0"/>
              <a:t>Replacement on a miss</a:t>
            </a:r>
          </a:p>
          <a:p>
            <a:pPr lvl="1" eaLnBrk="1" hangingPunct="1"/>
            <a:r>
              <a:rPr lang="en-US" smtClean="0"/>
              <a:t>Write policy</a:t>
            </a:r>
            <a:endParaRPr lang="en-AU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folHlink"/>
                </a:solidFill>
              </a:rPr>
              <a:t>§5.5 A Common Framework for Memory Hierarchies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Placement</a:t>
            </a:r>
            <a:endParaRPr lang="en-AU" smtClean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Determined by associativity</a:t>
            </a:r>
          </a:p>
          <a:p>
            <a:pPr lvl="1" eaLnBrk="1" hangingPunct="1"/>
            <a:r>
              <a:rPr lang="en-US" smtClean="0"/>
              <a:t>Direct mapped (1-way associative)</a:t>
            </a:r>
          </a:p>
          <a:p>
            <a:pPr lvl="2" eaLnBrk="1" hangingPunct="1"/>
            <a:r>
              <a:rPr lang="en-US" smtClean="0"/>
              <a:t>One choice for placement</a:t>
            </a:r>
          </a:p>
          <a:p>
            <a:pPr lvl="1" eaLnBrk="1" hangingPunct="1"/>
            <a:r>
              <a:rPr lang="en-US" smtClean="0"/>
              <a:t>n-way set associative</a:t>
            </a:r>
          </a:p>
          <a:p>
            <a:pPr lvl="2" eaLnBrk="1" hangingPunct="1"/>
            <a:r>
              <a:rPr lang="en-US" smtClean="0"/>
              <a:t>n choices within a set</a:t>
            </a:r>
          </a:p>
          <a:p>
            <a:pPr lvl="1" eaLnBrk="1" hangingPunct="1"/>
            <a:r>
              <a:rPr lang="en-US" smtClean="0"/>
              <a:t>Fully associative</a:t>
            </a:r>
          </a:p>
          <a:p>
            <a:pPr lvl="2" eaLnBrk="1" hangingPunct="1"/>
            <a:r>
              <a:rPr lang="en-US" smtClean="0"/>
              <a:t>Any location</a:t>
            </a:r>
          </a:p>
          <a:p>
            <a:pPr eaLnBrk="1" hangingPunct="1"/>
            <a:r>
              <a:rPr lang="en-US" smtClean="0"/>
              <a:t>Higher associativity reduces miss rate</a:t>
            </a:r>
          </a:p>
          <a:p>
            <a:pPr lvl="1" eaLnBrk="1" hangingPunct="1"/>
            <a:r>
              <a:rPr lang="en-US" smtClean="0"/>
              <a:t>Increases complexity, cost, and access time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 descr="f05-05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Mapped Cache</a:t>
            </a:r>
            <a:endParaRPr lang="en-AU" smtClean="0"/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smtClean="0"/>
              <a:t>Location determined by address</a:t>
            </a:r>
          </a:p>
          <a:p>
            <a:pPr eaLnBrk="1" hangingPunct="1"/>
            <a:r>
              <a:rPr lang="en-US" smtClean="0"/>
              <a:t>Direct mapped: only one choice</a:t>
            </a:r>
          </a:p>
          <a:p>
            <a:pPr lvl="1" eaLnBrk="1" hangingPunct="1"/>
            <a:r>
              <a:rPr lang="en-US" smtClean="0"/>
              <a:t>(Block address) modulo (#Blocks in cache)</a:t>
            </a:r>
            <a:endParaRPr lang="en-AU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#Blocks is a power of 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Use low-order address bits</a:t>
            </a:r>
            <a:endParaRPr lang="en-A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a Block</a:t>
            </a:r>
            <a:endParaRPr lang="en-AU" smtClean="0"/>
          </a:p>
        </p:txBody>
      </p:sp>
      <p:sp>
        <p:nvSpPr>
          <p:cNvPr id="4505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Benefit in reduced miss rate</a:t>
            </a:r>
            <a:endParaRPr lang="en-AU" sz="2400" smtClean="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/>
                <a:gridCol w="2851150"/>
                <a:gridCol w="2189163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Replacement</a:t>
            </a:r>
            <a:endParaRPr lang="en-AU" smtClean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Choice of entry to replace on a miss</a:t>
            </a:r>
          </a:p>
          <a:p>
            <a:pPr lvl="1" eaLnBrk="1" hangingPunct="1"/>
            <a:r>
              <a:rPr lang="en-US" smtClean="0"/>
              <a:t>Least recently used (LRU)</a:t>
            </a:r>
          </a:p>
          <a:p>
            <a:pPr lvl="2" eaLnBrk="1" hangingPunct="1"/>
            <a:r>
              <a:rPr lang="en-US" smtClean="0"/>
              <a:t>Complex and costly hardware for high associativity</a:t>
            </a:r>
          </a:p>
          <a:p>
            <a:pPr lvl="1" eaLnBrk="1" hangingPunct="1"/>
            <a:r>
              <a:rPr lang="en-US" smtClean="0"/>
              <a:t>Random</a:t>
            </a:r>
          </a:p>
          <a:p>
            <a:pPr lvl="2" eaLnBrk="1" hangingPunct="1"/>
            <a:r>
              <a:rPr lang="en-US" smtClean="0"/>
              <a:t>Close to LRU, easier to implement</a:t>
            </a:r>
          </a:p>
          <a:p>
            <a:pPr eaLnBrk="1" hangingPunct="1"/>
            <a:r>
              <a:rPr lang="en-US" smtClean="0"/>
              <a:t>Virtual memory</a:t>
            </a:r>
          </a:p>
          <a:p>
            <a:pPr lvl="1" eaLnBrk="1" hangingPunct="1"/>
            <a:r>
              <a:rPr lang="en-US" smtClean="0"/>
              <a:t>LRU approximation with hardware support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Policy</a:t>
            </a:r>
            <a:endParaRPr lang="en-AU" smtClean="0"/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Only write-back is feasible, given disk write latency 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Misses</a:t>
            </a:r>
            <a:endParaRPr lang="en-AU" smtClean="0"/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Would not occur in a fully associative cache of the same total size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smtClean="0"/>
              <a:t>Cache Design Trade-offs</a:t>
            </a:r>
            <a:endParaRPr lang="en-AU" smtClean="0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Cache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sz="2800" smtClean="0"/>
              <a:t>Example cache characteristics</a:t>
            </a:r>
          </a:p>
          <a:p>
            <a:pPr lvl="1" eaLnBrk="1" hangingPunct="1"/>
            <a:r>
              <a:rPr lang="en-AU" sz="2400" smtClean="0"/>
              <a:t>Direct-mapped, write-back, write allocate</a:t>
            </a:r>
          </a:p>
          <a:p>
            <a:pPr lvl="1" eaLnBrk="1" hangingPunct="1"/>
            <a:r>
              <a:rPr lang="en-AU" sz="2400" smtClean="0"/>
              <a:t>Block size: 4 words (16 bytes)</a:t>
            </a:r>
          </a:p>
          <a:p>
            <a:pPr lvl="1" eaLnBrk="1" hangingPunct="1"/>
            <a:r>
              <a:rPr lang="en-AU" sz="2400" smtClean="0"/>
              <a:t>Cache size: 16 KB (1024 blocks)</a:t>
            </a:r>
          </a:p>
          <a:p>
            <a:pPr lvl="1" eaLnBrk="1" hangingPunct="1"/>
            <a:r>
              <a:rPr lang="en-AU" sz="2400" smtClean="0"/>
              <a:t>32-bit byte addresses</a:t>
            </a:r>
          </a:p>
          <a:p>
            <a:pPr lvl="1" eaLnBrk="1" hangingPunct="1"/>
            <a:r>
              <a:rPr lang="en-AU" sz="2400" smtClean="0"/>
              <a:t>Valid bit and dirty bit per block</a:t>
            </a:r>
          </a:p>
          <a:p>
            <a:pPr lvl="1" eaLnBrk="1" hangingPunct="1"/>
            <a:r>
              <a:rPr lang="en-AU" sz="2400" smtClean="0"/>
              <a:t>Blocking cache</a:t>
            </a:r>
          </a:p>
          <a:p>
            <a:pPr lvl="2" eaLnBrk="1" hangingPunct="1"/>
            <a:r>
              <a:rPr lang="en-AU" sz="2000" smtClean="0"/>
              <a:t>CPU waits until access is complete</a:t>
            </a:r>
          </a:p>
        </p:txBody>
      </p:sp>
      <p:grpSp>
        <p:nvGrpSpPr>
          <p:cNvPr id="5018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5018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Tag</a:t>
              </a:r>
              <a:endParaRPr lang="en-AU" sz="2400"/>
            </a:p>
          </p:txBody>
        </p:sp>
        <p:sp>
          <p:nvSpPr>
            <p:cNvPr id="5018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Index</a:t>
              </a:r>
              <a:endParaRPr lang="en-AU" sz="2400"/>
            </a:p>
          </p:txBody>
        </p:sp>
        <p:sp>
          <p:nvSpPr>
            <p:cNvPr id="5018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Offset</a:t>
              </a:r>
              <a:endParaRPr lang="en-AU" sz="2400"/>
            </a:p>
          </p:txBody>
        </p:sp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0</a:t>
              </a:r>
              <a:endParaRPr lang="en-AU"/>
            </a:p>
          </p:txBody>
        </p:sp>
        <p:sp>
          <p:nvSpPr>
            <p:cNvPr id="5018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AU"/>
            </a:p>
          </p:txBody>
        </p:sp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4</a:t>
              </a:r>
              <a:endParaRPr lang="en-AU"/>
            </a:p>
          </p:txBody>
        </p:sp>
        <p:sp>
          <p:nvSpPr>
            <p:cNvPr id="5018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9</a:t>
              </a:r>
              <a:endParaRPr lang="en-AU"/>
            </a:p>
          </p:txBody>
        </p:sp>
        <p:sp>
          <p:nvSpPr>
            <p:cNvPr id="5018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10</a:t>
              </a:r>
              <a:endParaRPr lang="en-AU"/>
            </a:p>
          </p:txBody>
        </p:sp>
        <p:sp>
          <p:nvSpPr>
            <p:cNvPr id="5018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31</a:t>
              </a:r>
              <a:endParaRPr lang="en-AU"/>
            </a:p>
          </p:txBody>
        </p:sp>
        <p:sp>
          <p:nvSpPr>
            <p:cNvPr id="5019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4 bits</a:t>
              </a:r>
              <a:endParaRPr lang="en-AU"/>
            </a:p>
          </p:txBody>
        </p:sp>
        <p:sp>
          <p:nvSpPr>
            <p:cNvPr id="5019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10 bits</a:t>
              </a:r>
              <a:endParaRPr lang="en-AU"/>
            </a:p>
          </p:txBody>
        </p:sp>
        <p:sp>
          <p:nvSpPr>
            <p:cNvPr id="5019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18 bits</a:t>
              </a:r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Interface Signals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/>
              <a:t>Cache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/>
              <a:t>CPU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AU"/>
              <a:t>Memory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Read/Write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Valid</a:t>
            </a:r>
          </a:p>
        </p:txBody>
      </p:sp>
      <p:sp>
        <p:nvSpPr>
          <p:cNvPr id="51210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Address</a:t>
            </a:r>
          </a:p>
        </p:txBody>
      </p:sp>
      <p:sp>
        <p:nvSpPr>
          <p:cNvPr id="51212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Write Data</a:t>
            </a:r>
          </a:p>
        </p:txBody>
      </p:sp>
      <p:sp>
        <p:nvSpPr>
          <p:cNvPr id="51214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 Data</a:t>
            </a:r>
          </a:p>
        </p:txBody>
      </p:sp>
      <p:sp>
        <p:nvSpPr>
          <p:cNvPr id="51216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Ready</a:t>
            </a:r>
          </a:p>
        </p:txBody>
      </p:sp>
      <p:sp>
        <p:nvSpPr>
          <p:cNvPr id="51218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32</a:t>
            </a:r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32</a:t>
            </a:r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32</a:t>
            </a:r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Read/Write</a:t>
            </a:r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Valid</a:t>
            </a:r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Address</a:t>
            </a:r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Write Data</a:t>
            </a:r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3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 Data</a:t>
            </a: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5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Ready</a:t>
            </a:r>
          </a:p>
        </p:txBody>
      </p:sp>
      <p:sp>
        <p:nvSpPr>
          <p:cNvPr id="51236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7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8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32</a:t>
            </a:r>
          </a:p>
        </p:txBody>
      </p:sp>
      <p:sp>
        <p:nvSpPr>
          <p:cNvPr id="51240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128</a:t>
            </a:r>
          </a:p>
        </p:txBody>
      </p:sp>
      <p:sp>
        <p:nvSpPr>
          <p:cNvPr id="51241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AU" sz="1400"/>
              <a:t>128</a:t>
            </a:r>
          </a:p>
        </p:txBody>
      </p:sp>
      <p:sp>
        <p:nvSpPr>
          <p:cNvPr id="51242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r>
              <a:rPr lang="en-AU"/>
              <a:t>Multiple cycles per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Multilevel On-Chip Caches</a:t>
            </a:r>
          </a:p>
        </p:txBody>
      </p:sp>
      <p:pic>
        <p:nvPicPr>
          <p:cNvPr id="52227" name="Picture 5" descr="f05-37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552575"/>
            <a:ext cx="62642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1023938" y="5799138"/>
            <a:ext cx="658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Per core: 32KB L1 I-cache, 32KB L1 D-cache, 512KB L2 cache</a:t>
            </a:r>
          </a:p>
        </p:txBody>
      </p: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1023938" y="1125538"/>
            <a:ext cx="337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AU"/>
              <a:t>Intel Nehalem 4-core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3-Level Cache Organization</a:t>
            </a:r>
          </a:p>
        </p:txBody>
      </p:sp>
      <p:graphicFrame>
        <p:nvGraphicFramePr>
          <p:cNvPr id="420942" name="Group 78"/>
          <p:cNvGraphicFramePr>
            <a:graphicFrameLocks noGrp="1"/>
          </p:cNvGraphicFramePr>
          <p:nvPr/>
        </p:nvGraphicFramePr>
        <p:xfrm>
          <a:off x="684213" y="1268413"/>
          <a:ext cx="8278812" cy="4901502"/>
        </p:xfrm>
        <a:graphic>
          <a:graphicData uri="http://schemas.openxmlformats.org/drawingml/2006/table">
            <a:tbl>
              <a:tblPr/>
              <a:tblGrid>
                <a:gridCol w="1439862"/>
                <a:gridCol w="3419475"/>
                <a:gridCol w="34194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Nehalem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AMD Opteron X4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 caches</a:t>
                      </a:r>
                      <a:b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(per core)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 I-cache: 32KB, 64-byte blocks, 4-way, approx LRU replacement, hit time n/a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 D-cache: 32KB, 64-byte blocks, 8-way, approx LRU replacement, write-back/allocate, hit time 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 I-cache: 32KB, 64-byte blocks, 2-way, LRU replacement, hit time 3 cycles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L1 D-cache: 32KB, 64-byte blocks, 2-way, LRU replacement, write-back/allocate, hit time 3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L2 unified cache</a:t>
                      </a:r>
                      <a:b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(per core)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256KB, 64-byte blocks, 8-way, approx LRU replacement, write-back/allocate, hit time 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512KB, 64-byte blocks, 16-way, approx LRU replacement, write-back/allocate, hit time 9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L3 unified cache (shared)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8MB, 64-byte blocks, 16-way, replacement n/a, write-back/allocate, hit time 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2MB, 64-byte blocks, 32-way, replace block shared by fewest cores, write-back/allocate, hit time 38 cycles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n/a: data not available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Tags and Valid Bits</a:t>
            </a:r>
            <a:endParaRPr lang="en-AU" smtClean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we know which particular block is stored in a cache location?</a:t>
            </a:r>
          </a:p>
          <a:p>
            <a:pPr lvl="1" eaLnBrk="1" hangingPunct="1"/>
            <a:r>
              <a:rPr lang="en-US" smtClean="0"/>
              <a:t>Store block address as well as the data</a:t>
            </a:r>
          </a:p>
          <a:p>
            <a:pPr lvl="1" eaLnBrk="1" hangingPunct="1"/>
            <a:r>
              <a:rPr lang="en-US" smtClean="0"/>
              <a:t>Actually, only need the high-order bits</a:t>
            </a:r>
          </a:p>
          <a:p>
            <a:pPr lvl="1" eaLnBrk="1" hangingPunct="1"/>
            <a:r>
              <a:rPr lang="en-US" smtClean="0"/>
              <a:t>Called the tag</a:t>
            </a:r>
          </a:p>
          <a:p>
            <a:pPr eaLnBrk="1" hangingPunct="1"/>
            <a:r>
              <a:rPr lang="en-US" smtClean="0"/>
              <a:t>What if there is no data in a location?</a:t>
            </a:r>
          </a:p>
          <a:p>
            <a:pPr lvl="1" eaLnBrk="1" hangingPunct="1"/>
            <a:r>
              <a:rPr lang="en-US" smtClean="0"/>
              <a:t>Valid bit: 1 = present, 0 = not present</a:t>
            </a:r>
          </a:p>
          <a:p>
            <a:pPr lvl="1" eaLnBrk="1" hangingPunct="1"/>
            <a:r>
              <a:rPr lang="en-US" smtClean="0"/>
              <a:t>Initially 0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Cache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Increases branch </a:t>
            </a:r>
            <a:r>
              <a:rPr lang="en-US" sz="2800" dirty="0" err="1" smtClean="0"/>
              <a:t>mis</a:t>
            </a:r>
            <a:r>
              <a:rPr lang="en-US" sz="2800" dirty="0" smtClean="0"/>
              <a:t>-prediction penalty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Makes it easier to increase associativity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8373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L2 must support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processors can hide L1 miss penalty but not L2 miss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744" y="1221134"/>
            <a:ext cx="4680520" cy="40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25788"/>
            <a:ext cx="6286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164"/>
            <a:ext cx="8259762" cy="707886"/>
          </a:xfrm>
        </p:spPr>
        <p:txBody>
          <a:bodyPr/>
          <a:lstStyle/>
          <a:p>
            <a:r>
              <a:rPr lang="en-US" sz="4000" dirty="0" smtClean="0"/>
              <a:t>Critical Word First, Early Restart</a:t>
            </a:r>
            <a:endParaRPr lang="en-AU" sz="40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buffering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841" y="2708920"/>
            <a:ext cx="4623295" cy="329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6624736" cy="352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296" y="908720"/>
            <a:ext cx="6347048" cy="52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Concluding Remarks</a:t>
            </a:r>
            <a:endParaRPr lang="en-AU" smtClean="0"/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 really want fast, large memories </a:t>
            </a:r>
            <a:r>
              <a:rPr lang="en-US" sz="2400" smtClean="0">
                <a:sym typeface="Wingdings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L1 cache </a:t>
            </a:r>
            <a:r>
              <a:rPr lang="en-US" sz="2400" smtClean="0">
                <a:sym typeface="Symbol" pitchFamily="18" charset="2"/>
              </a:rPr>
              <a:t> L2 cache  …  DRAM memory</a:t>
            </a:r>
            <a:br>
              <a:rPr lang="en-US" sz="2400" smtClean="0">
                <a:sym typeface="Symbol" pitchFamily="18" charset="2"/>
              </a:rPr>
            </a:br>
            <a:r>
              <a:rPr lang="en-US" sz="2400" smtClean="0">
                <a:sym typeface="Symbol" pitchFamily="18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Memory system design is critical for multiprocessors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sp>
        <p:nvSpPr>
          <p:cNvPr id="9219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smtClean="0"/>
              <a:t>8-blocks, 1 word/block, direct mapped</a:t>
            </a:r>
          </a:p>
          <a:p>
            <a:pPr eaLnBrk="1" hangingPunct="1"/>
            <a:r>
              <a:rPr lang="en-US" smtClean="0"/>
              <a:t>Initial state</a:t>
            </a:r>
            <a:endParaRPr lang="en-AU" smtClean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52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Cache Example</a:t>
            </a:r>
            <a:endParaRPr lang="en-AU" smtClean="0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1840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280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7346</TotalTime>
  <Words>3717</Words>
  <Application>Microsoft Macintosh PowerPoint</Application>
  <PresentationFormat>On-screen Show (4:3)</PresentationFormat>
  <Paragraphs>1017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Black</vt:lpstr>
      <vt:lpstr>Arial Unicode MS</vt:lpstr>
      <vt:lpstr>Symbol</vt:lpstr>
      <vt:lpstr>Times New Roman</vt:lpstr>
      <vt:lpstr>Wingdings</vt:lpstr>
      <vt:lpstr>Arial</vt:lpstr>
      <vt:lpstr>cod4e</vt:lpstr>
      <vt:lpstr>Equation</vt:lpstr>
      <vt:lpstr>Cache Organization</vt:lpstr>
      <vt:lpstr>Memory Hierarchy Levels</vt:lpstr>
      <vt:lpstr>Cache Memory</vt:lpstr>
      <vt:lpstr>Direct Mapped Cache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Example: Larger Block Size</vt:lpstr>
      <vt:lpstr>Block Size Considerations</vt:lpstr>
      <vt:lpstr>Block Size Tradeoff</vt:lpstr>
      <vt:lpstr>Extreme Example: single big line</vt:lpstr>
      <vt:lpstr>Cache Misses</vt:lpstr>
      <vt:lpstr>Write-Through</vt:lpstr>
      <vt:lpstr>Write-Back</vt:lpstr>
      <vt:lpstr>Write Allocation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Multilevel On-Chip Caches</vt:lpstr>
      <vt:lpstr>3-Level Cache Organization</vt:lpstr>
      <vt:lpstr>Way Prediction</vt:lpstr>
      <vt:lpstr>Pipelining Cache</vt:lpstr>
      <vt:lpstr>Nonblocking Caches</vt:lpstr>
      <vt:lpstr>Multibanked Caches</vt:lpstr>
      <vt:lpstr>Critical Word First, Early Restart</vt:lpstr>
      <vt:lpstr>Merging Write Buffer</vt:lpstr>
      <vt:lpstr>Compiler Optimizations</vt:lpstr>
      <vt:lpstr>Hardware Prefetching</vt:lpstr>
      <vt:lpstr>Compiler Prefetching</vt:lpstr>
      <vt:lpstr>Summary</vt:lpstr>
      <vt:lpstr>Concluding Remarks</vt:lpstr>
    </vt:vector>
  </TitlesOfParts>
  <Company>Ashenden Designs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Microsoft Office User</cp:lastModifiedBy>
  <cp:revision>41</cp:revision>
  <dcterms:created xsi:type="dcterms:W3CDTF">2008-08-25T10:09:57Z</dcterms:created>
  <dcterms:modified xsi:type="dcterms:W3CDTF">2016-11-14T04:29:48Z</dcterms:modified>
</cp:coreProperties>
</file>