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6" r:id="rId2"/>
    <p:sldId id="289" r:id="rId3"/>
    <p:sldId id="290" r:id="rId4"/>
    <p:sldId id="291" r:id="rId5"/>
    <p:sldId id="292" r:id="rId6"/>
    <p:sldId id="293" r:id="rId7"/>
    <p:sldId id="288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00"/>
    <a:srgbClr val="DC0081"/>
    <a:srgbClr val="FDA4B5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6"/>
    <p:restoredTop sz="86810" autoAdjust="0"/>
  </p:normalViewPr>
  <p:slideViewPr>
    <p:cSldViewPr>
      <p:cViewPr varScale="1">
        <p:scale>
          <a:sx n="97" d="100"/>
          <a:sy n="97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5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0250"/>
            <a:ext cx="4773612" cy="3579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560888"/>
            <a:ext cx="6303963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948137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F0EBACF0-CE21-497A-B4C0-40C87C6B2C11}" type="datetime3">
              <a:rPr lang="en-AU" smtClean="0"/>
              <a:pPr/>
              <a:t>23 October, 2018</a:t>
            </a:fld>
            <a:endParaRPr lang="en-AU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7 — Multicores, Multiprocessors, and Clusters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ED9CDEF2-9C2E-4779-8014-3689FB3158AC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3D2A7C32-BDC2-45A1-B4D5-9120A53E55DC}" type="datetime3">
              <a:rPr lang="en-AU" smtClean="0"/>
              <a:pPr/>
              <a:t>23 October, 2018</a:t>
            </a:fld>
            <a:endParaRPr lang="en-AU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7 — Multicores, Multiprocessors, and Clusters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40FFBC50-79A3-4264-A155-FA77439720A5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9D99AC3F-0E8D-4961-B20D-584D10EF897A}" type="datetime3">
              <a:rPr lang="en-AU" smtClean="0"/>
              <a:pPr/>
              <a:t>23 October, 2018</a:t>
            </a:fld>
            <a:endParaRPr lang="en-AU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7 — Multicores, Multiprocessors, and Clusters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1D9086D8-ABA3-4FD9-9F40-A697994A954A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7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7111263A-59BA-44A3-8953-00856F24BF1B}" type="datetime3">
              <a:rPr lang="en-AU" smtClean="0"/>
              <a:pPr/>
              <a:t>23 October, 2018</a:t>
            </a:fld>
            <a:endParaRPr lang="en-AU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AU"/>
              <a:t>Chapter 7 — Multicores, Multiprocessors, and Clusters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D6F71B68-E63B-4F58-B6DE-8A95C0A6D17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63550"/>
            <a:ext cx="1962150" cy="2889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734050" cy="2889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63550"/>
            <a:ext cx="752475" cy="368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63550"/>
            <a:ext cx="75247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09600" y="685800"/>
            <a:ext cx="8001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03200" indent="-203200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SzPct val="100000"/>
        <a:buChar char="°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latin typeface="+mn-lt"/>
        </a:defRPr>
      </a:lvl2pPr>
      <a:lvl3pPr marL="12573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Char char="-"/>
        <a:defRPr sz="2400" b="1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2514600"/>
            <a:ext cx="5160067" cy="555947"/>
          </a:xfrm>
        </p:spPr>
        <p:txBody>
          <a:bodyPr/>
          <a:lstStyle/>
          <a:p>
            <a:r>
              <a:rPr lang="en-US" sz="3200" dirty="0"/>
              <a:t>Multithreaded Processors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2604880" cy="426142"/>
          </a:xfrm>
        </p:spPr>
        <p:txBody>
          <a:bodyPr/>
          <a:lstStyle/>
          <a:p>
            <a:pPr eaLnBrk="1" hangingPunct="1"/>
            <a:r>
              <a:rPr lang="en-AU" sz="2800" dirty="0"/>
              <a:t>Multithreading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46063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/>
              <a:t>Performing multiple threads of execution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/>
              <a:t>Replicate registers, PC,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/>
              <a:t>Fast switching between threads</a:t>
            </a:r>
          </a:p>
          <a:p>
            <a:pPr eaLnBrk="1" hangingPunct="1">
              <a:lnSpc>
                <a:spcPct val="90000"/>
              </a:lnSpc>
            </a:pPr>
            <a:r>
              <a:rPr lang="en-AU" dirty="0"/>
              <a:t>Fine-grain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/>
              <a:t>Switch threads after each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/>
              <a:t>Interleave instruction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/>
              <a:t>If one thread stalls, others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AU" dirty="0"/>
              <a:t>Coarse-grain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/>
              <a:t>Only switch on long stall (e.g., L2-cache miss)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/>
              <a:t>Simplifies hardware, but doesn’t hide short stalls (</a:t>
            </a:r>
            <a:r>
              <a:rPr lang="en-AU" sz="2000" dirty="0" err="1"/>
              <a:t>eg</a:t>
            </a:r>
            <a:r>
              <a:rPr lang="en-AU" sz="2000" dirty="0"/>
              <a:t>, data hazards)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5060681" cy="426142"/>
          </a:xfrm>
        </p:spPr>
        <p:txBody>
          <a:bodyPr/>
          <a:lstStyle/>
          <a:p>
            <a:pPr eaLnBrk="1" hangingPunct="1"/>
            <a:r>
              <a:rPr lang="en-AU" sz="2800" dirty="0"/>
              <a:t>Simultaneous Multithreading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56959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/>
              <a:t>In superscalar dynamically scheduled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/>
              <a:t>Schedule instructions from multiple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/>
              <a:t>Instructions from independent threads execute when function units are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/>
              <a:t>Within threads, dependencies handled by scheduling and register renaming</a:t>
            </a:r>
          </a:p>
          <a:p>
            <a:pPr eaLnBrk="1" hangingPunct="1">
              <a:lnSpc>
                <a:spcPct val="90000"/>
              </a:lnSpc>
            </a:pPr>
            <a:r>
              <a:rPr lang="en-AU" dirty="0"/>
              <a:t>Examples: 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/>
              <a:t>Intel Xeon with </a:t>
            </a:r>
            <a:r>
              <a:rPr lang="en-AU" dirty="0" err="1"/>
              <a:t>Hyperthreading</a:t>
            </a:r>
            <a:r>
              <a:rPr lang="en-AU" dirty="0"/>
              <a:t>. Two threads: duplicated registers, shared function units and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/>
              <a:t>IBM Power – 4 threads.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5" descr="f07-05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288" y="1281113"/>
            <a:ext cx="47037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52475" cy="368300"/>
          </a:xfrm>
        </p:spPr>
        <p:txBody>
          <a:bodyPr/>
          <a:lstStyle/>
          <a:p>
            <a:pPr eaLnBrk="1" hangingPunct="1"/>
            <a:r>
              <a:rPr lang="en-AU" dirty="0"/>
              <a:t>Multithreading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75" name="Rectangle 63"/>
          <p:cNvSpPr>
            <a:spLocks noChangeArrowheads="1"/>
          </p:cNvSpPr>
          <p:nvPr/>
        </p:nvSpPr>
        <p:spPr bwMode="auto">
          <a:xfrm>
            <a:off x="6400800" y="4876800"/>
            <a:ext cx="2514600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04800"/>
            <a:ext cx="3265317" cy="426142"/>
          </a:xfrm>
        </p:spPr>
        <p:txBody>
          <a:bodyPr/>
          <a:lstStyle/>
          <a:p>
            <a:r>
              <a:rPr lang="en-US" sz="2800" dirty="0"/>
              <a:t>The SMT </a:t>
            </a:r>
            <a:r>
              <a:rPr lang="en-US" sz="2800" dirty="0" err="1"/>
              <a:t>Datapath</a:t>
            </a:r>
            <a:endParaRPr lang="en-US" sz="2800" dirty="0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381000" y="1447800"/>
            <a:ext cx="1676400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  <a:latin typeface="Arial" charset="0"/>
              </a:rPr>
              <a:t>Instruction</a:t>
            </a:r>
          </a:p>
          <a:p>
            <a:pPr algn="ctr"/>
            <a:r>
              <a:rPr lang="en-US" b="1">
                <a:solidFill>
                  <a:schemeClr val="bg2"/>
                </a:solidFill>
                <a:latin typeface="Arial" charset="0"/>
              </a:rPr>
              <a:t>Cache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304800" y="2667000"/>
            <a:ext cx="9144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Fetch</a:t>
            </a:r>
          </a:p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Unit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1752600" y="2743200"/>
            <a:ext cx="4572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PC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1676400" y="2819400"/>
            <a:ext cx="4572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PC</a:t>
            </a: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1600200" y="2895600"/>
            <a:ext cx="4572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PC</a:t>
            </a:r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1524000" y="2971800"/>
            <a:ext cx="4572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PC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304800" y="3581400"/>
            <a:ext cx="9144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Decode</a:t>
            </a: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1828800" y="3505200"/>
            <a:ext cx="7620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27" name="Rectangle 15"/>
          <p:cNvSpPr>
            <a:spLocks noChangeArrowheads="1"/>
          </p:cNvSpPr>
          <p:nvPr/>
        </p:nvSpPr>
        <p:spPr bwMode="auto">
          <a:xfrm>
            <a:off x="1752600" y="3581400"/>
            <a:ext cx="7620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1676400" y="3657600"/>
            <a:ext cx="7620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1600200" y="3733800"/>
            <a:ext cx="7620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Register</a:t>
            </a:r>
            <a:br>
              <a:rPr lang="en-US" sz="1400" b="1">
                <a:solidFill>
                  <a:schemeClr val="bg2"/>
                </a:solidFill>
                <a:latin typeface="Arial" charset="0"/>
              </a:rPr>
            </a:br>
            <a:r>
              <a:rPr lang="en-US" sz="1400" b="1">
                <a:solidFill>
                  <a:schemeClr val="bg2"/>
                </a:solidFill>
                <a:latin typeface="Arial" charset="0"/>
              </a:rPr>
              <a:t>Rename</a:t>
            </a:r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3352800" y="1600200"/>
            <a:ext cx="18288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  <a:latin typeface="Arial" charset="0"/>
              </a:rPr>
              <a:t>Issue Queue</a:t>
            </a:r>
          </a:p>
        </p:txBody>
      </p:sp>
      <p:sp>
        <p:nvSpPr>
          <p:cNvPr id="192531" name="Rectangle 19"/>
          <p:cNvSpPr>
            <a:spLocks noChangeArrowheads="1"/>
          </p:cNvSpPr>
          <p:nvPr/>
        </p:nvSpPr>
        <p:spPr bwMode="auto">
          <a:xfrm>
            <a:off x="3581400" y="2819400"/>
            <a:ext cx="16002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32" name="Rectangle 20"/>
          <p:cNvSpPr>
            <a:spLocks noChangeArrowheads="1"/>
          </p:cNvSpPr>
          <p:nvPr/>
        </p:nvSpPr>
        <p:spPr bwMode="auto">
          <a:xfrm>
            <a:off x="3505200" y="2895600"/>
            <a:ext cx="16002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3429000" y="2971800"/>
            <a:ext cx="16002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3352800" y="3048000"/>
            <a:ext cx="16002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Load/Store</a:t>
            </a:r>
          </a:p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Queues</a:t>
            </a:r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5715000" y="1676400"/>
            <a:ext cx="990600" cy="114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2"/>
                </a:solidFill>
                <a:latin typeface="Arial" charset="0"/>
              </a:rPr>
              <a:t>Register</a:t>
            </a:r>
          </a:p>
          <a:p>
            <a:pPr algn="ctr"/>
            <a:r>
              <a:rPr lang="en-US" sz="1600" b="1">
                <a:solidFill>
                  <a:schemeClr val="bg2"/>
                </a:solidFill>
                <a:latin typeface="Arial" charset="0"/>
              </a:rPr>
              <a:t>File</a:t>
            </a:r>
          </a:p>
        </p:txBody>
      </p:sp>
      <p:sp>
        <p:nvSpPr>
          <p:cNvPr id="192536" name="Rectangle 24"/>
          <p:cNvSpPr>
            <a:spLocks noChangeArrowheads="1"/>
          </p:cNvSpPr>
          <p:nvPr/>
        </p:nvSpPr>
        <p:spPr bwMode="auto">
          <a:xfrm>
            <a:off x="7391400" y="1600200"/>
            <a:ext cx="838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  <a:latin typeface="Arial" charset="0"/>
              </a:rPr>
              <a:t>PC</a:t>
            </a:r>
          </a:p>
        </p:txBody>
      </p:sp>
      <p:sp>
        <p:nvSpPr>
          <p:cNvPr id="192537" name="Rectangle 25"/>
          <p:cNvSpPr>
            <a:spLocks noChangeArrowheads="1"/>
          </p:cNvSpPr>
          <p:nvPr/>
        </p:nvSpPr>
        <p:spPr bwMode="auto">
          <a:xfrm>
            <a:off x="7315200" y="1676400"/>
            <a:ext cx="838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  <a:latin typeface="Arial" charset="0"/>
              </a:rPr>
              <a:t>PC</a:t>
            </a:r>
          </a:p>
        </p:txBody>
      </p:sp>
      <p:sp>
        <p:nvSpPr>
          <p:cNvPr id="192538" name="Rectangle 26"/>
          <p:cNvSpPr>
            <a:spLocks noChangeArrowheads="1"/>
          </p:cNvSpPr>
          <p:nvPr/>
        </p:nvSpPr>
        <p:spPr bwMode="auto">
          <a:xfrm>
            <a:off x="7239000" y="1752600"/>
            <a:ext cx="838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  <a:latin typeface="Arial" charset="0"/>
              </a:rPr>
              <a:t>PC</a:t>
            </a:r>
          </a:p>
        </p:txBody>
      </p:sp>
      <p:sp>
        <p:nvSpPr>
          <p:cNvPr id="192539" name="Rectangle 27"/>
          <p:cNvSpPr>
            <a:spLocks noChangeArrowheads="1"/>
          </p:cNvSpPr>
          <p:nvPr/>
        </p:nvSpPr>
        <p:spPr bwMode="auto">
          <a:xfrm>
            <a:off x="7162800" y="1828800"/>
            <a:ext cx="838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2"/>
                </a:solidFill>
                <a:latin typeface="Arial" charset="0"/>
              </a:rPr>
              <a:t>Execution</a:t>
            </a:r>
          </a:p>
          <a:p>
            <a:pPr algn="ctr"/>
            <a:r>
              <a:rPr lang="en-US" sz="1200" b="1">
                <a:solidFill>
                  <a:schemeClr val="bg2"/>
                </a:solidFill>
                <a:latin typeface="Arial" charset="0"/>
              </a:rPr>
              <a:t>Units</a:t>
            </a:r>
          </a:p>
        </p:txBody>
      </p:sp>
      <p:sp>
        <p:nvSpPr>
          <p:cNvPr id="192540" name="Rectangle 28"/>
          <p:cNvSpPr>
            <a:spLocks noChangeArrowheads="1"/>
          </p:cNvSpPr>
          <p:nvPr/>
        </p:nvSpPr>
        <p:spPr bwMode="auto">
          <a:xfrm>
            <a:off x="7315200" y="2514600"/>
            <a:ext cx="990600" cy="1905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  <a:latin typeface="Arial" charset="0"/>
              </a:rPr>
              <a:t>Data</a:t>
            </a:r>
          </a:p>
          <a:p>
            <a:pPr algn="ctr"/>
            <a:r>
              <a:rPr lang="en-US" b="1">
                <a:solidFill>
                  <a:schemeClr val="bg2"/>
                </a:solidFill>
                <a:latin typeface="Arial" charset="0"/>
              </a:rPr>
              <a:t>Cache</a:t>
            </a:r>
          </a:p>
        </p:txBody>
      </p:sp>
      <p:sp>
        <p:nvSpPr>
          <p:cNvPr id="192543" name="Rectangle 31"/>
          <p:cNvSpPr>
            <a:spLocks noChangeArrowheads="1"/>
          </p:cNvSpPr>
          <p:nvPr/>
        </p:nvSpPr>
        <p:spPr bwMode="auto">
          <a:xfrm>
            <a:off x="5867400" y="3276600"/>
            <a:ext cx="838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  <a:latin typeface="Arial" charset="0"/>
              </a:rPr>
              <a:t>PC</a:t>
            </a:r>
          </a:p>
        </p:txBody>
      </p:sp>
      <p:sp>
        <p:nvSpPr>
          <p:cNvPr id="192544" name="Rectangle 32"/>
          <p:cNvSpPr>
            <a:spLocks noChangeArrowheads="1"/>
          </p:cNvSpPr>
          <p:nvPr/>
        </p:nvSpPr>
        <p:spPr bwMode="auto">
          <a:xfrm>
            <a:off x="5791200" y="3352800"/>
            <a:ext cx="838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2"/>
                </a:solidFill>
                <a:latin typeface="Arial" charset="0"/>
              </a:rPr>
              <a:t>LDST</a:t>
            </a:r>
          </a:p>
          <a:p>
            <a:pPr algn="ctr"/>
            <a:r>
              <a:rPr lang="en-US" sz="1200" b="1">
                <a:solidFill>
                  <a:schemeClr val="bg2"/>
                </a:solidFill>
                <a:latin typeface="Arial" charset="0"/>
              </a:rPr>
              <a:t>Units</a:t>
            </a:r>
          </a:p>
        </p:txBody>
      </p:sp>
      <p:sp>
        <p:nvSpPr>
          <p:cNvPr id="192545" name="Rectangle 33"/>
          <p:cNvSpPr>
            <a:spLocks noChangeArrowheads="1"/>
          </p:cNvSpPr>
          <p:nvPr/>
        </p:nvSpPr>
        <p:spPr bwMode="auto">
          <a:xfrm>
            <a:off x="914400" y="4572000"/>
            <a:ext cx="2971800" cy="914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46" name="Rectangle 34"/>
          <p:cNvSpPr>
            <a:spLocks noChangeArrowheads="1"/>
          </p:cNvSpPr>
          <p:nvPr/>
        </p:nvSpPr>
        <p:spPr bwMode="auto">
          <a:xfrm>
            <a:off x="838200" y="4648200"/>
            <a:ext cx="2971800" cy="914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47" name="Rectangle 35"/>
          <p:cNvSpPr>
            <a:spLocks noChangeArrowheads="1"/>
          </p:cNvSpPr>
          <p:nvPr/>
        </p:nvSpPr>
        <p:spPr bwMode="auto">
          <a:xfrm>
            <a:off x="762000" y="4724400"/>
            <a:ext cx="2971800" cy="914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48" name="Rectangle 36"/>
          <p:cNvSpPr>
            <a:spLocks noChangeArrowheads="1"/>
          </p:cNvSpPr>
          <p:nvPr/>
        </p:nvSpPr>
        <p:spPr bwMode="auto">
          <a:xfrm>
            <a:off x="685800" y="4800600"/>
            <a:ext cx="2971800" cy="914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  <a:latin typeface="Arial" charset="0"/>
              </a:rPr>
              <a:t>Re-order Buffers</a:t>
            </a:r>
          </a:p>
        </p:txBody>
      </p:sp>
      <p:sp>
        <p:nvSpPr>
          <p:cNvPr id="192549" name="Line 37"/>
          <p:cNvSpPr>
            <a:spLocks noChangeShapeType="1"/>
          </p:cNvSpPr>
          <p:nvPr/>
        </p:nvSpPr>
        <p:spPr bwMode="auto">
          <a:xfrm>
            <a:off x="609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50" name="Line 38"/>
          <p:cNvSpPr>
            <a:spLocks noChangeShapeType="1"/>
          </p:cNvSpPr>
          <p:nvPr/>
        </p:nvSpPr>
        <p:spPr bwMode="auto">
          <a:xfrm>
            <a:off x="1143000" y="106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51" name="Line 39"/>
          <p:cNvSpPr>
            <a:spLocks noChangeShapeType="1"/>
          </p:cNvSpPr>
          <p:nvPr/>
        </p:nvSpPr>
        <p:spPr bwMode="auto">
          <a:xfrm flipV="1">
            <a:off x="1371600" y="106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52" name="Line 40"/>
          <p:cNvSpPr>
            <a:spLocks noChangeShapeType="1"/>
          </p:cNvSpPr>
          <p:nvPr/>
        </p:nvSpPr>
        <p:spPr bwMode="auto">
          <a:xfrm flipV="1">
            <a:off x="9144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54" name="Line 42"/>
          <p:cNvSpPr>
            <a:spLocks noChangeShapeType="1"/>
          </p:cNvSpPr>
          <p:nvPr/>
        </p:nvSpPr>
        <p:spPr bwMode="auto">
          <a:xfrm>
            <a:off x="685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55" name="Line 43"/>
          <p:cNvSpPr>
            <a:spLocks noChangeShapeType="1"/>
          </p:cNvSpPr>
          <p:nvPr/>
        </p:nvSpPr>
        <p:spPr bwMode="auto">
          <a:xfrm rot="5400000" flipV="1">
            <a:off x="1371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56" name="Line 44"/>
          <p:cNvSpPr>
            <a:spLocks noChangeShapeType="1"/>
          </p:cNvSpPr>
          <p:nvPr/>
        </p:nvSpPr>
        <p:spPr bwMode="auto">
          <a:xfrm rot="-5400000" flipH="1" flipV="1">
            <a:off x="1371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57" name="Line 45"/>
          <p:cNvSpPr>
            <a:spLocks noChangeShapeType="1"/>
          </p:cNvSpPr>
          <p:nvPr/>
        </p:nvSpPr>
        <p:spPr bwMode="auto">
          <a:xfrm rot="5400000" flipV="1">
            <a:off x="1409700" y="3771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58" name="Line 46"/>
          <p:cNvSpPr>
            <a:spLocks noChangeShapeType="1"/>
          </p:cNvSpPr>
          <p:nvPr/>
        </p:nvSpPr>
        <p:spPr bwMode="auto">
          <a:xfrm rot="5400000" flipV="1">
            <a:off x="3162300" y="1714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59" name="Line 47"/>
          <p:cNvSpPr>
            <a:spLocks noChangeShapeType="1"/>
          </p:cNvSpPr>
          <p:nvPr/>
        </p:nvSpPr>
        <p:spPr bwMode="auto">
          <a:xfrm rot="5400000" flipV="1">
            <a:off x="3162300" y="3162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60" name="Line 48"/>
          <p:cNvSpPr>
            <a:spLocks noChangeShapeType="1"/>
          </p:cNvSpPr>
          <p:nvPr/>
        </p:nvSpPr>
        <p:spPr bwMode="auto">
          <a:xfrm>
            <a:off x="2971800" y="1905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61" name="Line 49"/>
          <p:cNvSpPr>
            <a:spLocks noChangeShapeType="1"/>
          </p:cNvSpPr>
          <p:nvPr/>
        </p:nvSpPr>
        <p:spPr bwMode="auto">
          <a:xfrm flipH="1">
            <a:off x="25908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62" name="Line 50"/>
          <p:cNvSpPr>
            <a:spLocks noChangeShapeType="1"/>
          </p:cNvSpPr>
          <p:nvPr/>
        </p:nvSpPr>
        <p:spPr bwMode="auto">
          <a:xfrm rot="5400000" flipV="1">
            <a:off x="5448300" y="1714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63" name="Line 51"/>
          <p:cNvSpPr>
            <a:spLocks noChangeShapeType="1"/>
          </p:cNvSpPr>
          <p:nvPr/>
        </p:nvSpPr>
        <p:spPr bwMode="auto">
          <a:xfrm rot="5400000" flipV="1">
            <a:off x="5638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64" name="Line 52"/>
          <p:cNvSpPr>
            <a:spLocks noChangeShapeType="1"/>
          </p:cNvSpPr>
          <p:nvPr/>
        </p:nvSpPr>
        <p:spPr bwMode="auto">
          <a:xfrm>
            <a:off x="5181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65" name="Line 53"/>
          <p:cNvSpPr>
            <a:spLocks noChangeShapeType="1"/>
          </p:cNvSpPr>
          <p:nvPr/>
        </p:nvSpPr>
        <p:spPr bwMode="auto">
          <a:xfrm>
            <a:off x="54864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66" name="Line 54"/>
          <p:cNvSpPr>
            <a:spLocks noChangeShapeType="1"/>
          </p:cNvSpPr>
          <p:nvPr/>
        </p:nvSpPr>
        <p:spPr bwMode="auto">
          <a:xfrm rot="5400000" flipV="1">
            <a:off x="6934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67" name="Line 55"/>
          <p:cNvSpPr>
            <a:spLocks noChangeShapeType="1"/>
          </p:cNvSpPr>
          <p:nvPr/>
        </p:nvSpPr>
        <p:spPr bwMode="auto">
          <a:xfrm rot="-5400000" flipH="1" flipV="1">
            <a:off x="69342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68" name="Line 56"/>
          <p:cNvSpPr>
            <a:spLocks noChangeShapeType="1"/>
          </p:cNvSpPr>
          <p:nvPr/>
        </p:nvSpPr>
        <p:spPr bwMode="auto">
          <a:xfrm rot="5400000" flipV="1">
            <a:off x="70104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69" name="Line 57"/>
          <p:cNvSpPr>
            <a:spLocks noChangeShapeType="1"/>
          </p:cNvSpPr>
          <p:nvPr/>
        </p:nvSpPr>
        <p:spPr bwMode="auto">
          <a:xfrm rot="-5400000" flipH="1" flipV="1">
            <a:off x="7010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0" name="Line 58"/>
          <p:cNvSpPr>
            <a:spLocks noChangeShapeType="1"/>
          </p:cNvSpPr>
          <p:nvPr/>
        </p:nvSpPr>
        <p:spPr bwMode="auto">
          <a:xfrm>
            <a:off x="18288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1" name="Line 59"/>
          <p:cNvSpPr>
            <a:spLocks noChangeShapeType="1"/>
          </p:cNvSpPr>
          <p:nvPr/>
        </p:nvSpPr>
        <p:spPr bwMode="auto">
          <a:xfrm flipV="1">
            <a:off x="21336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2" name="Rectangle 60"/>
          <p:cNvSpPr>
            <a:spLocks noChangeArrowheads="1"/>
          </p:cNvSpPr>
          <p:nvPr/>
        </p:nvSpPr>
        <p:spPr bwMode="auto">
          <a:xfrm>
            <a:off x="6477000" y="4953000"/>
            <a:ext cx="304800" cy="22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73" name="Rectangle 61"/>
          <p:cNvSpPr>
            <a:spLocks noChangeArrowheads="1"/>
          </p:cNvSpPr>
          <p:nvPr/>
        </p:nvSpPr>
        <p:spPr bwMode="auto">
          <a:xfrm>
            <a:off x="6477000" y="5334000"/>
            <a:ext cx="3048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74" name="Text Box 62"/>
          <p:cNvSpPr txBox="1">
            <a:spLocks noChangeArrowheads="1"/>
          </p:cNvSpPr>
          <p:nvPr/>
        </p:nvSpPr>
        <p:spPr bwMode="auto">
          <a:xfrm>
            <a:off x="6858000" y="4876801"/>
            <a:ext cx="2667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</a:rPr>
              <a:t>Private Resources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</a:rPr>
              <a:t>Shared Resources</a:t>
            </a:r>
          </a:p>
        </p:txBody>
      </p:sp>
      <p:sp>
        <p:nvSpPr>
          <p:cNvPr id="192576" name="Line 64"/>
          <p:cNvSpPr>
            <a:spLocks noChangeShapeType="1"/>
          </p:cNvSpPr>
          <p:nvPr/>
        </p:nvSpPr>
        <p:spPr bwMode="auto">
          <a:xfrm rot="5400000" flipV="1">
            <a:off x="8458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7" name="Line 65"/>
          <p:cNvSpPr>
            <a:spLocks noChangeShapeType="1"/>
          </p:cNvSpPr>
          <p:nvPr/>
        </p:nvSpPr>
        <p:spPr bwMode="auto">
          <a:xfrm rot="-5400000" flipH="1" flipV="1">
            <a:off x="84582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8" name="Rectangle 66"/>
          <p:cNvSpPr>
            <a:spLocks noChangeArrowheads="1"/>
          </p:cNvSpPr>
          <p:nvPr/>
        </p:nvSpPr>
        <p:spPr bwMode="auto">
          <a:xfrm>
            <a:off x="4495800" y="4572000"/>
            <a:ext cx="914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79" name="Rectangle 67"/>
          <p:cNvSpPr>
            <a:spLocks noChangeArrowheads="1"/>
          </p:cNvSpPr>
          <p:nvPr/>
        </p:nvSpPr>
        <p:spPr bwMode="auto">
          <a:xfrm>
            <a:off x="4419600" y="4648200"/>
            <a:ext cx="914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80" name="Rectangle 68"/>
          <p:cNvSpPr>
            <a:spLocks noChangeArrowheads="1"/>
          </p:cNvSpPr>
          <p:nvPr/>
        </p:nvSpPr>
        <p:spPr bwMode="auto">
          <a:xfrm>
            <a:off x="4343400" y="4724400"/>
            <a:ext cx="914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2581" name="Rectangle 69"/>
          <p:cNvSpPr>
            <a:spLocks noChangeArrowheads="1"/>
          </p:cNvSpPr>
          <p:nvPr/>
        </p:nvSpPr>
        <p:spPr bwMode="auto">
          <a:xfrm>
            <a:off x="4267200" y="4800600"/>
            <a:ext cx="914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" charset="0"/>
              </a:rPr>
              <a:t>Arch</a:t>
            </a:r>
            <a:br>
              <a:rPr lang="en-US" sz="1400" b="1">
                <a:solidFill>
                  <a:schemeClr val="bg2"/>
                </a:solidFill>
                <a:latin typeface="Arial" charset="0"/>
              </a:rPr>
            </a:br>
            <a:r>
              <a:rPr lang="en-US" sz="1400" b="1">
                <a:solidFill>
                  <a:schemeClr val="bg2"/>
                </a:solidFill>
                <a:latin typeface="Arial" charset="0"/>
              </a:rPr>
              <a:t>State</a:t>
            </a:r>
          </a:p>
        </p:txBody>
      </p:sp>
      <p:sp>
        <p:nvSpPr>
          <p:cNvPr id="192582" name="Line 70"/>
          <p:cNvSpPr>
            <a:spLocks noChangeShapeType="1"/>
          </p:cNvSpPr>
          <p:nvPr/>
        </p:nvSpPr>
        <p:spPr bwMode="auto">
          <a:xfrm rot="5400000" flipV="1">
            <a:off x="4076700" y="4838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83" name="Line 71"/>
          <p:cNvSpPr>
            <a:spLocks noChangeShapeType="1"/>
          </p:cNvSpPr>
          <p:nvPr/>
        </p:nvSpPr>
        <p:spPr bwMode="auto">
          <a:xfrm rot="-5400000" flipH="1" flipV="1">
            <a:off x="4076700" y="4991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152400"/>
            <a:ext cx="4727256" cy="479747"/>
          </a:xfrm>
        </p:spPr>
        <p:txBody>
          <a:bodyPr/>
          <a:lstStyle/>
          <a:p>
            <a:r>
              <a:rPr lang="en-US" sz="3200" dirty="0"/>
              <a:t>SMT Key Design Issues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Preventing one thread from hogging the shared datapath resources, and thus denying them to the instructions from other threads</a:t>
            </a:r>
          </a:p>
          <a:p>
            <a:pPr>
              <a:lnSpc>
                <a:spcPct val="90000"/>
              </a:lnSpc>
            </a:pPr>
            <a:r>
              <a:rPr lang="en-US"/>
              <a:t>Previous techniques address this in one of two ways:</a:t>
            </a:r>
          </a:p>
          <a:p>
            <a:pPr lvl="1">
              <a:lnSpc>
                <a:spcPct val="90000"/>
              </a:lnSpc>
            </a:pPr>
            <a:r>
              <a:rPr lang="en-US"/>
              <a:t>Indirectly via the use of various fetching policies</a:t>
            </a:r>
          </a:p>
          <a:p>
            <a:pPr lvl="1">
              <a:lnSpc>
                <a:spcPct val="90000"/>
              </a:lnSpc>
            </a:pPr>
            <a:r>
              <a:rPr lang="en-US"/>
              <a:t>Directly via static partitioning of datapath resources, rather than complete sharing.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2475" cy="368300"/>
          </a:xfrm>
        </p:spPr>
        <p:txBody>
          <a:bodyPr/>
          <a:lstStyle/>
          <a:p>
            <a:pPr eaLnBrk="1" hangingPunct="1"/>
            <a:r>
              <a:rPr lang="en-AU" dirty="0"/>
              <a:t>Future of Multithreading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Will it survive? In what form?</a:t>
            </a:r>
          </a:p>
          <a:p>
            <a:pPr eaLnBrk="1" hangingPunct="1"/>
            <a:r>
              <a:rPr lang="en-AU" dirty="0"/>
              <a:t>Power considerations </a:t>
            </a:r>
            <a:r>
              <a:rPr lang="en-AU" dirty="0">
                <a:sym typeface="Symbol" pitchFamily="18" charset="2"/>
              </a:rPr>
              <a:t> simplified </a:t>
            </a:r>
            <a:r>
              <a:rPr lang="en-AU" dirty="0" err="1">
                <a:sym typeface="Symbol" pitchFamily="18" charset="2"/>
              </a:rPr>
              <a:t>microarchitectures</a:t>
            </a:r>
            <a:endParaRPr lang="en-AU" dirty="0">
              <a:sym typeface="Symbol" pitchFamily="18" charset="2"/>
            </a:endParaRPr>
          </a:p>
          <a:p>
            <a:pPr lvl="1" eaLnBrk="1" hangingPunct="1"/>
            <a:r>
              <a:rPr lang="en-AU" dirty="0">
                <a:sym typeface="Symbol" pitchFamily="18" charset="2"/>
              </a:rPr>
              <a:t>Simpler forms of multithreading</a:t>
            </a:r>
          </a:p>
          <a:p>
            <a:pPr eaLnBrk="1" hangingPunct="1"/>
            <a:r>
              <a:rPr lang="en-AU" dirty="0">
                <a:sym typeface="Symbol" pitchFamily="18" charset="2"/>
              </a:rPr>
              <a:t>Tolerating cache-miss latency</a:t>
            </a:r>
          </a:p>
          <a:p>
            <a:pPr lvl="1" eaLnBrk="1" hangingPunct="1"/>
            <a:r>
              <a:rPr lang="en-AU" dirty="0">
                <a:sym typeface="Symbol" pitchFamily="18" charset="2"/>
              </a:rPr>
              <a:t>Thread switch may be most effective</a:t>
            </a:r>
          </a:p>
          <a:p>
            <a:pPr eaLnBrk="1" hangingPunct="1"/>
            <a:r>
              <a:rPr lang="en-AU" dirty="0">
                <a:sym typeface="Symbol" pitchFamily="18" charset="2"/>
              </a:rPr>
              <a:t>Multiple simple cores might share resources more effectively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12048</TotalTime>
  <Pages>48</Pages>
  <Words>312</Words>
  <Application>Microsoft Macintosh PowerPoint</Application>
  <PresentationFormat>On-screen Show (4:3)</PresentationFormat>
  <Paragraphs>79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Symbol</vt:lpstr>
      <vt:lpstr>Times New Roman</vt:lpstr>
      <vt:lpstr>Default Design</vt:lpstr>
      <vt:lpstr>Multithreaded Processors</vt:lpstr>
      <vt:lpstr>Multithreading</vt:lpstr>
      <vt:lpstr>Simultaneous Multithreading</vt:lpstr>
      <vt:lpstr>Multithreading Example</vt:lpstr>
      <vt:lpstr>The SMT Datapath</vt:lpstr>
      <vt:lpstr>SMT Key Design Issues</vt:lpstr>
      <vt:lpstr>Future of Multithreading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technology</dc:title>
  <dc:creator>Dave</dc:creator>
  <cp:lastModifiedBy>Microsoft Office User</cp:lastModifiedBy>
  <cp:revision>19</cp:revision>
  <cp:lastPrinted>2016-04-08T13:27:40Z</cp:lastPrinted>
  <dcterms:created xsi:type="dcterms:W3CDTF">1997-10-29T08:29:00Z</dcterms:created>
  <dcterms:modified xsi:type="dcterms:W3CDTF">2018-10-23T17:58:42Z</dcterms:modified>
</cp:coreProperties>
</file>