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6"/>
    <p:restoredTop sz="94632"/>
  </p:normalViewPr>
  <p:slideViewPr>
    <p:cSldViewPr snapToGrid="0" snapToObjects="1">
      <p:cViewPr>
        <p:scale>
          <a:sx n="125" d="100"/>
          <a:sy n="125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FC333-A1EE-0D4C-8E81-10222754471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EA5B-DFD1-E244-9A20-A414E9B0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4EA5B-DFD1-E244-9A20-A414E9B0B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210C46-B660-354D-976D-B5B4C184B1D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C4E44F-7EC7-D842-A487-C9B66AF2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7D8F-4D06-7E42-85B7-87F0FA414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Pumping Lemma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41002-4134-CD47-91DD-AC3FD5CBA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Kevin Andrade</a:t>
            </a:r>
          </a:p>
        </p:txBody>
      </p:sp>
    </p:spTree>
    <p:extLst>
      <p:ext uri="{BB962C8B-B14F-4D97-AF65-F5344CB8AC3E}">
        <p14:creationId xmlns:p14="http://schemas.microsoft.com/office/powerpoint/2010/main" val="5251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237-1D36-8843-91DC-B38AC592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AB618-180E-F84A-B0AE-BC28D2B0C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L = {w | w is 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0, 1, 2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(the number of 0’s in w divides the number of 1’s in w or the number of 0’s in w &gt; the number of 2’s in w}) is not regular.  </a:t>
                </a:r>
              </a:p>
              <a:p>
                <a:pPr lvl="1"/>
                <a:r>
                  <a:rPr lang="en-US" sz="1800" dirty="0"/>
                  <a:t>Assume L is Regular.  If L is Regular then L has pumping length p and for any string s in L with |s| &gt;= p then s can be broken into 3 pieces, s = </a:t>
                </a:r>
                <a:r>
                  <a:rPr lang="en-US" sz="1800" dirty="0" err="1"/>
                  <a:t>xyz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s.t</a:t>
                </a:r>
                <a:r>
                  <a:rPr lang="en-US" sz="1800" dirty="0"/>
                  <a:t> that following conditions must be true:</a:t>
                </a:r>
              </a:p>
              <a:p>
                <a:pPr lvl="2"/>
                <a:r>
                  <a:rPr lang="en-US" sz="1800" dirty="0"/>
                  <a:t>1) x </a:t>
                </a:r>
                <a:r>
                  <a:rPr lang="en-US" sz="1800" dirty="0" err="1"/>
                  <a:t>y^i</a:t>
                </a:r>
                <a:r>
                  <a:rPr lang="en-US" sz="1800" dirty="0"/>
                  <a:t> z is an element in L, for every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&gt;=0</a:t>
                </a:r>
              </a:p>
              <a:p>
                <a:pPr lvl="2"/>
                <a:r>
                  <a:rPr lang="en-US" sz="1800" dirty="0"/>
                  <a:t>2) |y| &gt; 0</a:t>
                </a:r>
              </a:p>
              <a:p>
                <a:pPr lvl="2"/>
                <a:r>
                  <a:rPr lang="en-US" sz="1800" dirty="0"/>
                  <a:t>3)|</a:t>
                </a:r>
                <a:r>
                  <a:rPr lang="en-US" sz="1800" dirty="0" err="1"/>
                  <a:t>xy</a:t>
                </a:r>
                <a:r>
                  <a:rPr lang="en-US" sz="1800" dirty="0"/>
                  <a:t>| &lt;= 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AB618-180E-F84A-B0AE-BC28D2B0C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 r="-493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667B-8AB4-FF4E-B352-A11E206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– Finding a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6ABF6-E1A0-BC43-899D-3316D3D34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79598"/>
                <a:ext cx="7729728" cy="2524991"/>
              </a:xfrm>
            </p:spPr>
            <p:txBody>
              <a:bodyPr wrap="square" anchor="ctr"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𝑆𝑡𝑟𝑖𝑛𝑔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6ABF6-E1A0-BC43-899D-3316D3D34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79598"/>
                <a:ext cx="7729728" cy="25249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1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D01C-401E-3C44-B544-D181A295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Step- Splitting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3CB77-207A-2E41-A05D-CEF78B6BD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Take a string  from p with |S| &gt;= P</a:t>
                </a:r>
              </a:p>
              <a:p>
                <a:r>
                  <a:rPr lang="en-US" sz="2400" dirty="0"/>
                  <a:t>Divide into </a:t>
                </a:r>
                <a:r>
                  <a:rPr lang="en-US" sz="2400" dirty="0" err="1"/>
                  <a:t>xyz</a:t>
                </a:r>
                <a:endParaRPr lang="en-US" sz="2400" dirty="0"/>
              </a:p>
              <a:p>
                <a:pPr lvl="1"/>
                <a:r>
                  <a:rPr lang="en-US" sz="2400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+1 −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3CB77-207A-2E41-A05D-CEF78B6BD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9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0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B4E-6F7C-C946-BA81-9792D8B5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Step - Pumping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34F6-3BC4-B543-A932-D2CB64ED1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our condition of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being an element of L for every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0</a:t>
                </a:r>
              </a:p>
              <a:p>
                <a:pPr marL="228600" lvl="1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+1 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4175" lvl="8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z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Simplify the equation……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34F6-3BC4-B543-A932-D2CB64ED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1149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0DEF7E27-F8B7-0243-8525-D9FAE794AC2D}"/>
              </a:ext>
            </a:extLst>
          </p:cNvPr>
          <p:cNvSpPr/>
          <p:nvPr/>
        </p:nvSpPr>
        <p:spPr>
          <a:xfrm>
            <a:off x="3709554" y="3651780"/>
            <a:ext cx="592282" cy="293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75FEF7A-FBD2-854B-BBC7-3A79814C986A}"/>
              </a:ext>
            </a:extLst>
          </p:cNvPr>
          <p:cNvSpPr/>
          <p:nvPr/>
        </p:nvSpPr>
        <p:spPr>
          <a:xfrm rot="5400000">
            <a:off x="4643040" y="3770204"/>
            <a:ext cx="128083" cy="4779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98FD0AD-942E-7E47-9B4C-149FE3BC02AE}"/>
              </a:ext>
            </a:extLst>
          </p:cNvPr>
          <p:cNvSpPr/>
          <p:nvPr/>
        </p:nvSpPr>
        <p:spPr>
          <a:xfrm rot="5400000">
            <a:off x="5465981" y="3591500"/>
            <a:ext cx="128083" cy="835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029002B-460E-B34C-AEA9-F724019D4284}"/>
              </a:ext>
            </a:extLst>
          </p:cNvPr>
          <p:cNvSpPr/>
          <p:nvPr/>
        </p:nvSpPr>
        <p:spPr>
          <a:xfrm rot="5400000">
            <a:off x="7657848" y="2383305"/>
            <a:ext cx="128083" cy="3251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B1E3-B501-2C45-98B0-990ADCAF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8E276-2A6D-7E48-81E3-D5BBDF27B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	    </a:t>
                </a:r>
                <a:r>
                  <a:rPr lang="en-US" dirty="0"/>
                  <a:t># 1’s              #0’s	      #2’s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8E276-2A6D-7E48-81E3-D5BBDF27B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F374B384-DEBD-9F41-9714-96B15E703F9B}"/>
              </a:ext>
            </a:extLst>
          </p:cNvPr>
          <p:cNvSpPr/>
          <p:nvPr/>
        </p:nvSpPr>
        <p:spPr>
          <a:xfrm rot="5400000">
            <a:off x="4891447" y="3148937"/>
            <a:ext cx="128083" cy="1578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2BE67A4-CC6E-5C43-A354-0AC0FFA1E734}"/>
              </a:ext>
            </a:extLst>
          </p:cNvPr>
          <p:cNvSpPr/>
          <p:nvPr/>
        </p:nvSpPr>
        <p:spPr>
          <a:xfrm rot="5400000">
            <a:off x="6181380" y="3475266"/>
            <a:ext cx="128083" cy="925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3E8BF6-FAA7-9D4A-B32D-BE31725230F5}"/>
              </a:ext>
            </a:extLst>
          </p:cNvPr>
          <p:cNvSpPr/>
          <p:nvPr/>
        </p:nvSpPr>
        <p:spPr>
          <a:xfrm rot="5400000">
            <a:off x="7380322" y="3382567"/>
            <a:ext cx="128083" cy="1111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B1E3-B501-2C45-98B0-990ADCAF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contradiction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8E276-2A6D-7E48-81E3-D5BBDF27B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7729729" cy="421995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Reminder: m &lt; p+1 </a:t>
                </a:r>
              </a:p>
              <a:p>
                <a:pPr lvl="1"/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r>
                  <a:rPr lang="en-US" sz="15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1’s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15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#0’s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17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#2’s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0’s in w divides the number of 1’s in w</a:t>
                </a:r>
              </a:p>
              <a:p>
                <a:pPr lvl="1"/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#1’s 		 m+p+1</a:t>
                </a:r>
              </a:p>
              <a:p>
                <a:pPr lvl="1"/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#0’s                        p+1</a:t>
                </a:r>
              </a:p>
              <a:p>
                <a:pPr lvl="1"/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see that this is a contradiction and does not lie in our language L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8E276-2A6D-7E48-81E3-D5BBDF27B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7729729" cy="4219955"/>
              </a:xfrm>
              <a:blipFill>
                <a:blip r:embed="rId2"/>
                <a:stretch>
                  <a:fillRect l="-32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A08BA5F0-B305-804E-925D-5E86E78EB6C2}"/>
              </a:ext>
            </a:extLst>
          </p:cNvPr>
          <p:cNvSpPr/>
          <p:nvPr/>
        </p:nvSpPr>
        <p:spPr>
          <a:xfrm>
            <a:off x="3396342" y="4579790"/>
            <a:ext cx="548640" cy="27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AE32A4F-CAF9-3842-A1F8-6D2E1593380B}"/>
              </a:ext>
            </a:extLst>
          </p:cNvPr>
          <p:cNvSpPr/>
          <p:nvPr/>
        </p:nvSpPr>
        <p:spPr>
          <a:xfrm>
            <a:off x="3396342" y="4997632"/>
            <a:ext cx="548640" cy="27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B1E3-B501-2C45-98B0-990ADCAF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contradiction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8E276-2A6D-7E48-81E3-D5BBDF27B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5" y="2638044"/>
                <a:ext cx="7729729" cy="421995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9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#1’s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19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#0’s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19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#2’s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0’s in w &gt; the number of 2’s in w</a:t>
                </a:r>
              </a:p>
              <a:p>
                <a:pPr lvl="1"/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#0’s 		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p+1</a:t>
                </a:r>
                <a:endPara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#2’s                    2p+2</a:t>
                </a:r>
              </a:p>
              <a:p>
                <a:pPr lvl="1"/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p+1 &gt; 2p + 2 </a:t>
                </a:r>
              </a:p>
              <a:p>
                <a:pPr lvl="1"/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see that this is a contradiction and does not lie in our language L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8E276-2A6D-7E48-81E3-D5BBDF27B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5" y="2638044"/>
                <a:ext cx="7729729" cy="4219955"/>
              </a:xfrm>
              <a:blipFill>
                <a:blip r:embed="rId2"/>
                <a:stretch>
                  <a:fillRect l="-493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A08BA5F0-B305-804E-925D-5E86E78EB6C2}"/>
              </a:ext>
            </a:extLst>
          </p:cNvPr>
          <p:cNvSpPr/>
          <p:nvPr/>
        </p:nvSpPr>
        <p:spPr>
          <a:xfrm>
            <a:off x="3396342" y="4241244"/>
            <a:ext cx="548640" cy="27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AE32A4F-CAF9-3842-A1F8-6D2E1593380B}"/>
              </a:ext>
            </a:extLst>
          </p:cNvPr>
          <p:cNvSpPr/>
          <p:nvPr/>
        </p:nvSpPr>
        <p:spPr>
          <a:xfrm>
            <a:off x="3396342" y="4612143"/>
            <a:ext cx="548640" cy="27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667B-8AB4-FF4E-B352-A11E206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6ABF6-E1A0-BC43-899D-3316D3D34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79598"/>
                <a:ext cx="7729728" cy="4678402"/>
              </a:xfrm>
            </p:spPr>
            <p:txBody>
              <a:bodyPr wrap="square" anchor="t">
                <a:normAutofit fontScale="9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𝑆𝑡𝑟𝑖𝑛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p = 7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get: 11111111  00000000  2222222222222222 as our string </a:t>
                </a:r>
              </a:p>
              <a:p>
                <a:pPr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Splitting into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&lt;= p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&gt; 0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1111 111 1000000002222222222222222</a:t>
                </a:r>
              </a:p>
              <a:p>
                <a:pPr marL="228600" lvl="1" indent="0" algn="just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x       y                           z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Pumping up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1111 111111 1000000002222222222222222</a:t>
                </a:r>
              </a:p>
              <a:p>
                <a:pPr marL="457200" lvl="2" indent="0" algn="just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x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z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zeros does not divide the number of 1’s</a:t>
                </a:r>
              </a:p>
              <a:p>
                <a:pPr lvl="2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zero’s vs 11 one’s 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zeros is not greater than the number of 2’s</a:t>
                </a:r>
              </a:p>
              <a:p>
                <a:pPr lvl="2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zero’s vs 16 two’s </a:t>
                </a:r>
              </a:p>
              <a:p>
                <a:pPr lvl="1" algn="just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it’s a contradiction and does not lie in 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6ABF6-E1A0-BC43-899D-3316D3D34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79598"/>
                <a:ext cx="7729728" cy="467840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AAFAD2A2-6600-2541-814D-6FD1397BCFB0}"/>
              </a:ext>
            </a:extLst>
          </p:cNvPr>
          <p:cNvSpPr/>
          <p:nvPr/>
        </p:nvSpPr>
        <p:spPr>
          <a:xfrm rot="5400000">
            <a:off x="4370287" y="3182107"/>
            <a:ext cx="128083" cy="2069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8AC6D8D-695D-B945-AB4D-724C5ADA899C}"/>
              </a:ext>
            </a:extLst>
          </p:cNvPr>
          <p:cNvSpPr/>
          <p:nvPr/>
        </p:nvSpPr>
        <p:spPr>
          <a:xfrm rot="5400000">
            <a:off x="3185654" y="4103911"/>
            <a:ext cx="128083" cy="225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4545DF1-1CC8-384A-B6A1-77E438FBAEB0}"/>
              </a:ext>
            </a:extLst>
          </p:cNvPr>
          <p:cNvSpPr/>
          <p:nvPr/>
        </p:nvSpPr>
        <p:spPr>
          <a:xfrm rot="5400000">
            <a:off x="2860238" y="4041324"/>
            <a:ext cx="128083" cy="350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46DA639-DE74-8F4C-8B17-20FA18BAD40A}"/>
              </a:ext>
            </a:extLst>
          </p:cNvPr>
          <p:cNvSpPr/>
          <p:nvPr/>
        </p:nvSpPr>
        <p:spPr>
          <a:xfrm rot="5400000">
            <a:off x="3089973" y="4872892"/>
            <a:ext cx="128083" cy="316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FCC3FC2-39C1-8146-A963-85401370C534}"/>
              </a:ext>
            </a:extLst>
          </p:cNvPr>
          <p:cNvSpPr/>
          <p:nvPr/>
        </p:nvSpPr>
        <p:spPr>
          <a:xfrm rot="5400000">
            <a:off x="3528762" y="4800900"/>
            <a:ext cx="128083" cy="460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E56C013-380E-EB48-B8BC-C301A0109CF2}"/>
              </a:ext>
            </a:extLst>
          </p:cNvPr>
          <p:cNvSpPr/>
          <p:nvPr/>
        </p:nvSpPr>
        <p:spPr>
          <a:xfrm rot="5400000">
            <a:off x="4838966" y="3994110"/>
            <a:ext cx="128083" cy="2069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60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{62B6C8AB-D50D-5F4E-BF97-21B3E8CA2649}tf10001120</Template>
  <TotalTime>184</TotalTime>
  <Words>370</Words>
  <Application>Microsoft Macintosh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Times New Roman</vt:lpstr>
      <vt:lpstr>Parcel</vt:lpstr>
      <vt:lpstr>Pumping Lemma </vt:lpstr>
      <vt:lpstr>The problem</vt:lpstr>
      <vt:lpstr>First Step – Finding a string</vt:lpstr>
      <vt:lpstr>Second Step- Splitting</vt:lpstr>
      <vt:lpstr>Third Step - Pumping up</vt:lpstr>
      <vt:lpstr>Algebra Magic</vt:lpstr>
      <vt:lpstr>Step 5 – contradiction 1</vt:lpstr>
      <vt:lpstr>Step 6 – contradiction II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 </dc:title>
  <dc:creator>Kevin Andrade</dc:creator>
  <cp:lastModifiedBy>Kevin Andrade</cp:lastModifiedBy>
  <cp:revision>12</cp:revision>
  <dcterms:created xsi:type="dcterms:W3CDTF">2019-02-27T05:51:33Z</dcterms:created>
  <dcterms:modified xsi:type="dcterms:W3CDTF">2019-02-27T21:41:18Z</dcterms:modified>
</cp:coreProperties>
</file>