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64" r:id="rId3"/>
    <p:sldId id="273" r:id="rId4"/>
    <p:sldId id="274" r:id="rId5"/>
    <p:sldId id="275" r:id="rId6"/>
    <p:sldId id="258" r:id="rId7"/>
    <p:sldId id="265" r:id="rId8"/>
    <p:sldId id="259" r:id="rId9"/>
    <p:sldId id="266" r:id="rId10"/>
    <p:sldId id="267" r:id="rId11"/>
    <p:sldId id="268" r:id="rId12"/>
    <p:sldId id="269" r:id="rId13"/>
    <p:sldId id="270" r:id="rId14"/>
    <p:sldId id="271" r:id="rId15"/>
    <p:sldId id="272"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888A24-7866-4A1E-BD9A-3B283DFB2549}" v="4" dt="2023-01-31T09:15:48.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A692953-2E94-40B1-805A-66E435A1EBDC}" type="datetimeFigureOut">
              <a:rPr lang="en-IN" smtClean="0"/>
              <a:t>30-01-2023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127694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92953-2E94-40B1-805A-66E435A1EBDC}"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13026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A692953-2E94-40B1-805A-66E435A1EBDC}" type="datetimeFigureOut">
              <a:rPr lang="en-IN" smtClean="0"/>
              <a:t>30-01-2023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65782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A692953-2E94-40B1-805A-66E435A1EBDC}" type="datetimeFigureOut">
              <a:rPr lang="en-IN" smtClean="0"/>
              <a:t>30-01-2023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123DC0F-8A84-4CD6-97CB-BC2C45E1BA9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3476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A692953-2E94-40B1-805A-66E435A1EBDC}" type="datetimeFigureOut">
              <a:rPr lang="en-IN" smtClean="0"/>
              <a:t>30-01-2023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417622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692953-2E94-40B1-805A-66E435A1EBDC}"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3907007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692953-2E94-40B1-805A-66E435A1EBDC}"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3874733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92953-2E94-40B1-805A-66E435A1EBDC}"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2640283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A692953-2E94-40B1-805A-66E435A1EBDC}" type="datetimeFigureOut">
              <a:rPr lang="en-IN" smtClean="0"/>
              <a:t>30-01-2023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292289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92953-2E94-40B1-805A-66E435A1EBDC}"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1877244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A692953-2E94-40B1-805A-66E435A1EBDC}" type="datetimeFigureOut">
              <a:rPr lang="en-IN" smtClean="0"/>
              <a:t>30-01-2023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2564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692953-2E94-40B1-805A-66E435A1EBDC}"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220365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2953-2E94-40B1-805A-66E435A1EBDC}"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326137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92953-2E94-40B1-805A-66E435A1EBDC}"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99853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92953-2E94-40B1-805A-66E435A1EBDC}"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233142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92953-2E94-40B1-805A-66E435A1EBDC}"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20598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92953-2E94-40B1-805A-66E435A1EBDC}"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3DC0F-8A84-4CD6-97CB-BC2C45E1BA9A}" type="slidenum">
              <a:rPr lang="en-IN" smtClean="0"/>
              <a:t>‹#›</a:t>
            </a:fld>
            <a:endParaRPr lang="en-IN"/>
          </a:p>
        </p:txBody>
      </p:sp>
    </p:spTree>
    <p:extLst>
      <p:ext uri="{BB962C8B-B14F-4D97-AF65-F5344CB8AC3E}">
        <p14:creationId xmlns:p14="http://schemas.microsoft.com/office/powerpoint/2010/main" val="288044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692953-2E94-40B1-805A-66E435A1EBDC}" type="datetimeFigureOut">
              <a:rPr lang="en-IN" smtClean="0"/>
              <a:t>30-01-2023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23DC0F-8A84-4CD6-97CB-BC2C45E1BA9A}" type="slidenum">
              <a:rPr lang="en-IN" smtClean="0"/>
              <a:t>‹#›</a:t>
            </a:fld>
            <a:endParaRPr lang="en-IN"/>
          </a:p>
        </p:txBody>
      </p:sp>
    </p:spTree>
    <p:extLst>
      <p:ext uri="{BB962C8B-B14F-4D97-AF65-F5344CB8AC3E}">
        <p14:creationId xmlns:p14="http://schemas.microsoft.com/office/powerpoint/2010/main" val="44799238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10B065-28B6-3495-E1C8-9AF6B03D9EDD}"/>
              </a:ext>
            </a:extLst>
          </p:cNvPr>
          <p:cNvSpPr/>
          <p:nvPr/>
        </p:nvSpPr>
        <p:spPr>
          <a:xfrm>
            <a:off x="4976028" y="965200"/>
            <a:ext cx="6170943" cy="432964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cap="all" dirty="0">
                <a:latin typeface="+mj-lt"/>
                <a:ea typeface="+mj-ea"/>
                <a:cs typeface="+mj-cs"/>
              </a:rPr>
              <a:t>Classifying Online  Shopper’s Intention</a:t>
            </a:r>
            <a:endParaRPr lang="en-US" sz="5400" b="1" cap="all" spc="0" dirty="0">
              <a:ln w="13462">
                <a:solidFill>
                  <a:schemeClr val="bg1"/>
                </a:solidFill>
                <a:prstDash val="solid"/>
              </a:ln>
              <a:effectLst>
                <a:outerShdw dist="38100" dir="2700000" algn="bl" rotWithShape="0">
                  <a:schemeClr val="accent5"/>
                </a:outerShdw>
              </a:effectLst>
              <a:latin typeface="+mj-lt"/>
              <a:ea typeface="+mj-ea"/>
              <a:cs typeface="+mj-cs"/>
            </a:endParaRPr>
          </a:p>
        </p:txBody>
      </p:sp>
      <p:sp>
        <p:nvSpPr>
          <p:cNvPr id="3" name="Subtitle 2">
            <a:extLst>
              <a:ext uri="{FF2B5EF4-FFF2-40B4-BE49-F238E27FC236}">
                <a16:creationId xmlns:a16="http://schemas.microsoft.com/office/drawing/2014/main" id="{65302246-A73F-F401-C32A-0D4F584FB9FE}"/>
              </a:ext>
            </a:extLst>
          </p:cNvPr>
          <p:cNvSpPr>
            <a:spLocks noGrp="1"/>
          </p:cNvSpPr>
          <p:nvPr>
            <p:ph type="subTitle" idx="1"/>
          </p:nvPr>
        </p:nvSpPr>
        <p:spPr>
          <a:xfrm>
            <a:off x="965200" y="965200"/>
            <a:ext cx="3367361" cy="4329641"/>
          </a:xfrm>
        </p:spPr>
        <p:txBody>
          <a:bodyPr vert="horz" lIns="91440" tIns="45720" rIns="91440" bIns="45720" rtlCol="0" anchor="ctr">
            <a:normAutofit/>
          </a:bodyPr>
          <a:lstStyle/>
          <a:p>
            <a:pPr algn="r"/>
            <a:r>
              <a:rPr lang="en-US" sz="1900"/>
              <a:t>**The Data:</a:t>
            </a:r>
          </a:p>
          <a:p>
            <a:pPr algn="r"/>
            <a:r>
              <a:rPr lang="en-US" sz="1900"/>
              <a:t>The data set is a set of 18 features: 10 numerical and 8 categorical. This dataset has 12330 entries, split into 10,422 entries where the shoppers did not purchase and 1908 entries where the shoppers did purchase. Each entry is based on unique users in a 1-year period to avoid any trends specific to a specific campaign. </a:t>
            </a:r>
          </a:p>
        </p:txBody>
      </p:sp>
    </p:spTree>
    <p:extLst>
      <p:ext uri="{BB962C8B-B14F-4D97-AF65-F5344CB8AC3E}">
        <p14:creationId xmlns:p14="http://schemas.microsoft.com/office/powerpoint/2010/main" val="29373913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8968068-BF1D-4383-B048-B8CC1C225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B4C25584-5398-4610-B5E5-21CFFB2D1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81C56-F13D-9810-20CC-2622CAF1D78F}"/>
              </a:ext>
            </a:extLst>
          </p:cNvPr>
          <p:cNvSpPr>
            <a:spLocks noGrp="1"/>
          </p:cNvSpPr>
          <p:nvPr>
            <p:ph type="ctrTitle"/>
          </p:nvPr>
        </p:nvSpPr>
        <p:spPr>
          <a:xfrm>
            <a:off x="493132" y="-2024652"/>
            <a:ext cx="6273428" cy="3446373"/>
          </a:xfrm>
          <a:noFill/>
          <a:ln w="19050">
            <a:noFill/>
            <a:prstDash val="dash"/>
          </a:ln>
        </p:spPr>
        <p:txBody>
          <a:bodyPr>
            <a:normAutofit/>
          </a:bodyPr>
          <a:lstStyle/>
          <a:p>
            <a:r>
              <a:rPr lang="en-IN" sz="4800" dirty="0">
                <a:effectLst>
                  <a:outerShdw blurRad="38100" dist="38100" dir="2700000" algn="tl">
                    <a:srgbClr val="000000">
                      <a:alpha val="43137"/>
                    </a:srgbClr>
                  </a:outerShdw>
                </a:effectLst>
              </a:rPr>
              <a:t>Model Building</a:t>
            </a:r>
          </a:p>
        </p:txBody>
      </p:sp>
      <p:sp>
        <p:nvSpPr>
          <p:cNvPr id="3" name="Subtitle 2">
            <a:extLst>
              <a:ext uri="{FF2B5EF4-FFF2-40B4-BE49-F238E27FC236}">
                <a16:creationId xmlns:a16="http://schemas.microsoft.com/office/drawing/2014/main" id="{A4D5C62C-63E0-D9F0-8E82-B8F43603F2BC}"/>
              </a:ext>
            </a:extLst>
          </p:cNvPr>
          <p:cNvSpPr>
            <a:spLocks noGrp="1"/>
          </p:cNvSpPr>
          <p:nvPr>
            <p:ph type="subTitle" idx="1"/>
          </p:nvPr>
        </p:nvSpPr>
        <p:spPr>
          <a:xfrm>
            <a:off x="326133" y="1721853"/>
            <a:ext cx="5769867" cy="1630947"/>
          </a:xfrm>
          <a:noFill/>
          <a:ln w="19050">
            <a:noFill/>
            <a:prstDash val="dash"/>
          </a:ln>
        </p:spPr>
        <p:txBody>
          <a:bodyPr>
            <a:normAutofit/>
          </a:bodyPr>
          <a:lstStyle/>
          <a:p>
            <a:r>
              <a:rPr lang="en-IN" dirty="0">
                <a:highlight>
                  <a:srgbClr val="FFFF00"/>
                </a:highlight>
              </a:rPr>
              <a:t>Approach 1(With out balancing the class</a:t>
            </a:r>
            <a:r>
              <a:rPr lang="en-IN" dirty="0"/>
              <a:t>)</a:t>
            </a:r>
          </a:p>
          <a:p>
            <a:pPr marL="342900" indent="-342900">
              <a:buFont typeface="Arial" panose="020B0604020202020204" pitchFamily="34" charset="0"/>
              <a:buChar char="•"/>
            </a:pPr>
            <a:r>
              <a:rPr lang="en-IN" dirty="0"/>
              <a:t>Have applied below mentioned ML models for the data set, the results are as follows:</a:t>
            </a:r>
          </a:p>
          <a:p>
            <a:pPr marL="342900" indent="-342900">
              <a:buFont typeface="Arial" panose="020B0604020202020204" pitchFamily="34" charset="0"/>
              <a:buChar char="•"/>
            </a:pPr>
            <a:endParaRPr lang="en-IN" dirty="0"/>
          </a:p>
        </p:txBody>
      </p:sp>
      <p:sp>
        <p:nvSpPr>
          <p:cNvPr id="45" name="Rectangle 44">
            <a:extLst>
              <a:ext uri="{FF2B5EF4-FFF2-40B4-BE49-F238E27FC236}">
                <a16:creationId xmlns:a16="http://schemas.microsoft.com/office/drawing/2014/main" id="{3B03AF63-3ED4-4E74-B8EA-736C3FFE0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5BAFC9A-1582-279F-3EC4-CDBAE48916AD}"/>
              </a:ext>
            </a:extLst>
          </p:cNvPr>
          <p:cNvPicPr>
            <a:picLocks noChangeAspect="1"/>
          </p:cNvPicPr>
          <p:nvPr/>
        </p:nvPicPr>
        <p:blipFill>
          <a:blip r:embed="rId2"/>
          <a:stretch>
            <a:fillRect/>
          </a:stretch>
        </p:blipFill>
        <p:spPr>
          <a:xfrm>
            <a:off x="6422133" y="536714"/>
            <a:ext cx="5276735" cy="4228326"/>
          </a:xfrm>
          <a:prstGeom prst="rect">
            <a:avLst/>
          </a:prstGeom>
        </p:spPr>
      </p:pic>
      <p:pic>
        <p:nvPicPr>
          <p:cNvPr id="6" name="Picture 5">
            <a:extLst>
              <a:ext uri="{FF2B5EF4-FFF2-40B4-BE49-F238E27FC236}">
                <a16:creationId xmlns:a16="http://schemas.microsoft.com/office/drawing/2014/main" id="{620EB088-4E69-A37A-2CA7-1AEB7F7FDB6E}"/>
              </a:ext>
            </a:extLst>
          </p:cNvPr>
          <p:cNvPicPr>
            <a:picLocks noChangeAspect="1"/>
          </p:cNvPicPr>
          <p:nvPr/>
        </p:nvPicPr>
        <p:blipFill>
          <a:blip r:embed="rId3"/>
          <a:stretch>
            <a:fillRect/>
          </a:stretch>
        </p:blipFill>
        <p:spPr>
          <a:xfrm>
            <a:off x="640079" y="3589867"/>
            <a:ext cx="4216401" cy="1984785"/>
          </a:xfrm>
          <a:prstGeom prst="rect">
            <a:avLst/>
          </a:prstGeom>
        </p:spPr>
      </p:pic>
    </p:spTree>
    <p:extLst>
      <p:ext uri="{BB962C8B-B14F-4D97-AF65-F5344CB8AC3E}">
        <p14:creationId xmlns:p14="http://schemas.microsoft.com/office/powerpoint/2010/main" val="891879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2D804-FE03-963B-F3ED-E94A73E06B48}"/>
              </a:ext>
            </a:extLst>
          </p:cNvPr>
          <p:cNvSpPr>
            <a:spLocks noGrp="1"/>
          </p:cNvSpPr>
          <p:nvPr>
            <p:ph idx="1"/>
          </p:nvPr>
        </p:nvSpPr>
        <p:spPr>
          <a:xfrm>
            <a:off x="685800" y="1409700"/>
            <a:ext cx="10820400" cy="4808985"/>
          </a:xfrm>
        </p:spPr>
        <p:txBody>
          <a:bodyPr/>
          <a:lstStyle/>
          <a:p>
            <a:endParaRPr lang="en-US" dirty="0"/>
          </a:p>
          <a:p>
            <a:pPr marL="0" indent="0">
              <a:buNone/>
            </a:pPr>
            <a:r>
              <a:rPr lang="en-US" dirty="0">
                <a:highlight>
                  <a:srgbClr val="FFFF00"/>
                </a:highlight>
              </a:rPr>
              <a:t>Approach 2(balancing the revenue class)</a:t>
            </a:r>
          </a:p>
          <a:p>
            <a:r>
              <a:rPr lang="en-US" dirty="0"/>
              <a:t>Stratifying Training Data </a:t>
            </a:r>
          </a:p>
          <a:p>
            <a:r>
              <a:rPr lang="en-US" dirty="0"/>
              <a:t>Because the training data is so heavily skewed in the direction of the 'No purchase made' category, we must stratify our training data so that the ratio of training labels is equal. We use the stratified shuffle split package included in the Sci-kit learn library to achieve this.</a:t>
            </a:r>
            <a:endParaRPr lang="en-IN" dirty="0"/>
          </a:p>
        </p:txBody>
      </p:sp>
    </p:spTree>
    <p:extLst>
      <p:ext uri="{BB962C8B-B14F-4D97-AF65-F5344CB8AC3E}">
        <p14:creationId xmlns:p14="http://schemas.microsoft.com/office/powerpoint/2010/main" val="205299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40F44-B2DC-2E34-81B5-36308E62628F}"/>
              </a:ext>
            </a:extLst>
          </p:cNvPr>
          <p:cNvSpPr>
            <a:spLocks noGrp="1"/>
          </p:cNvSpPr>
          <p:nvPr>
            <p:ph idx="1"/>
          </p:nvPr>
        </p:nvSpPr>
        <p:spPr>
          <a:xfrm>
            <a:off x="685800" y="1295399"/>
            <a:ext cx="10820400" cy="4923285"/>
          </a:xfrm>
        </p:spPr>
        <p:txBody>
          <a:bodyPr/>
          <a:lstStyle/>
          <a:p>
            <a:pPr marL="0" indent="0">
              <a:buNone/>
            </a:pPr>
            <a:r>
              <a:rPr lang="en-US" dirty="0">
                <a:highlight>
                  <a:srgbClr val="FFFF00"/>
                </a:highlight>
              </a:rPr>
              <a:t>Approach 3</a:t>
            </a:r>
          </a:p>
          <a:p>
            <a:r>
              <a:rPr lang="en-US" dirty="0"/>
              <a:t>Feature Importance</a:t>
            </a:r>
          </a:p>
          <a:p>
            <a:r>
              <a:rPr lang="en-US" dirty="0"/>
              <a:t>To see if we can improve our model,</a:t>
            </a:r>
          </a:p>
          <a:p>
            <a:pPr marL="0" indent="0">
              <a:buNone/>
            </a:pPr>
            <a:r>
              <a:rPr lang="en-US" dirty="0"/>
              <a:t> let us track the feature importance of </a:t>
            </a:r>
          </a:p>
          <a:p>
            <a:pPr marL="0" indent="0">
              <a:buNone/>
            </a:pPr>
            <a:r>
              <a:rPr lang="en-US" dirty="0"/>
              <a:t>each of our features to see </a:t>
            </a:r>
          </a:p>
          <a:p>
            <a:pPr marL="0" indent="0">
              <a:buNone/>
            </a:pPr>
            <a:r>
              <a:rPr lang="en-US" dirty="0"/>
              <a:t>features matter to the outcome of </a:t>
            </a:r>
          </a:p>
          <a:p>
            <a:pPr marL="0" indent="0">
              <a:buNone/>
            </a:pPr>
            <a:r>
              <a:rPr lang="en-US" dirty="0"/>
              <a:t>the prediction.</a:t>
            </a:r>
            <a:endParaRPr lang="en-IN" dirty="0"/>
          </a:p>
        </p:txBody>
      </p:sp>
      <p:pic>
        <p:nvPicPr>
          <p:cNvPr id="5" name="Picture 4">
            <a:extLst>
              <a:ext uri="{FF2B5EF4-FFF2-40B4-BE49-F238E27FC236}">
                <a16:creationId xmlns:a16="http://schemas.microsoft.com/office/drawing/2014/main" id="{B9205A7F-5CF9-F8F8-97A2-54F5EC2AA7F5}"/>
              </a:ext>
            </a:extLst>
          </p:cNvPr>
          <p:cNvPicPr>
            <a:picLocks noChangeAspect="1"/>
          </p:cNvPicPr>
          <p:nvPr/>
        </p:nvPicPr>
        <p:blipFill>
          <a:blip r:embed="rId2"/>
          <a:stretch>
            <a:fillRect/>
          </a:stretch>
        </p:blipFill>
        <p:spPr>
          <a:xfrm>
            <a:off x="7124700" y="639316"/>
            <a:ext cx="5067300" cy="5943600"/>
          </a:xfrm>
          <a:prstGeom prst="rect">
            <a:avLst/>
          </a:prstGeom>
        </p:spPr>
      </p:pic>
    </p:spTree>
    <p:extLst>
      <p:ext uri="{BB962C8B-B14F-4D97-AF65-F5344CB8AC3E}">
        <p14:creationId xmlns:p14="http://schemas.microsoft.com/office/powerpoint/2010/main" val="76493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A038C8-260C-A01A-86BE-A772C9E6D156}"/>
              </a:ext>
            </a:extLst>
          </p:cNvPr>
          <p:cNvPicPr>
            <a:picLocks noGrp="1" noChangeAspect="1"/>
          </p:cNvPicPr>
          <p:nvPr>
            <p:ph idx="1"/>
          </p:nvPr>
        </p:nvPicPr>
        <p:blipFill>
          <a:blip r:embed="rId2"/>
          <a:stretch>
            <a:fillRect/>
          </a:stretch>
        </p:blipFill>
        <p:spPr>
          <a:xfrm>
            <a:off x="1495425" y="1485900"/>
            <a:ext cx="8362950" cy="4732338"/>
          </a:xfrm>
        </p:spPr>
      </p:pic>
    </p:spTree>
    <p:extLst>
      <p:ext uri="{BB962C8B-B14F-4D97-AF65-F5344CB8AC3E}">
        <p14:creationId xmlns:p14="http://schemas.microsoft.com/office/powerpoint/2010/main" val="281757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267B5A2-DD1A-4DA9-86D4-9449803F2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64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25972B-A698-6CE4-C388-23B5A75A1FB5}"/>
              </a:ext>
            </a:extLst>
          </p:cNvPr>
          <p:cNvSpPr>
            <a:spLocks noGrp="1"/>
          </p:cNvSpPr>
          <p:nvPr>
            <p:ph idx="1"/>
          </p:nvPr>
        </p:nvSpPr>
        <p:spPr>
          <a:xfrm>
            <a:off x="6441444" y="152401"/>
            <a:ext cx="5080000" cy="3414524"/>
          </a:xfrm>
        </p:spPr>
        <p:txBody>
          <a:bodyPr>
            <a:normAutofit/>
          </a:bodyPr>
          <a:lstStyle/>
          <a:p>
            <a:r>
              <a:rPr lang="en-IN" dirty="0">
                <a:highlight>
                  <a:srgbClr val="FFFF00"/>
                </a:highlight>
              </a:rPr>
              <a:t>Approach-4</a:t>
            </a:r>
          </a:p>
          <a:p>
            <a:r>
              <a:rPr lang="en-IN" dirty="0"/>
              <a:t>Since we have imbalanced dataset , have used random over sampler method to balance the imbalance class.</a:t>
            </a:r>
          </a:p>
          <a:p>
            <a:r>
              <a:rPr lang="en-IN" dirty="0"/>
              <a:t>Applied ML models to the transformed dataset and the results seems be more accurate .</a:t>
            </a:r>
          </a:p>
          <a:p>
            <a:endParaRPr lang="en-IN" dirty="0"/>
          </a:p>
        </p:txBody>
      </p:sp>
      <p:pic>
        <p:nvPicPr>
          <p:cNvPr id="9" name="Picture 8">
            <a:extLst>
              <a:ext uri="{FF2B5EF4-FFF2-40B4-BE49-F238E27FC236}">
                <a16:creationId xmlns:a16="http://schemas.microsoft.com/office/drawing/2014/main" id="{1879B9D3-B2D3-BA3F-15A2-5502A181D73C}"/>
              </a:ext>
            </a:extLst>
          </p:cNvPr>
          <p:cNvPicPr>
            <a:picLocks noChangeAspect="1"/>
          </p:cNvPicPr>
          <p:nvPr/>
        </p:nvPicPr>
        <p:blipFill>
          <a:blip r:embed="rId2"/>
          <a:stretch>
            <a:fillRect/>
          </a:stretch>
        </p:blipFill>
        <p:spPr>
          <a:xfrm>
            <a:off x="6909756" y="3566925"/>
            <a:ext cx="4143375" cy="2533650"/>
          </a:xfrm>
          <a:prstGeom prst="rect">
            <a:avLst/>
          </a:prstGeom>
        </p:spPr>
      </p:pic>
      <p:pic>
        <p:nvPicPr>
          <p:cNvPr id="11" name="Picture 10">
            <a:extLst>
              <a:ext uri="{FF2B5EF4-FFF2-40B4-BE49-F238E27FC236}">
                <a16:creationId xmlns:a16="http://schemas.microsoft.com/office/drawing/2014/main" id="{127A29E4-0D5E-8DB8-ADCF-FCF86973858E}"/>
              </a:ext>
            </a:extLst>
          </p:cNvPr>
          <p:cNvPicPr>
            <a:picLocks noChangeAspect="1"/>
          </p:cNvPicPr>
          <p:nvPr/>
        </p:nvPicPr>
        <p:blipFill>
          <a:blip r:embed="rId3"/>
          <a:stretch>
            <a:fillRect/>
          </a:stretch>
        </p:blipFill>
        <p:spPr>
          <a:xfrm>
            <a:off x="1209712" y="500062"/>
            <a:ext cx="4343400" cy="5667375"/>
          </a:xfrm>
          <a:prstGeom prst="rect">
            <a:avLst/>
          </a:prstGeom>
        </p:spPr>
      </p:pic>
    </p:spTree>
    <p:extLst>
      <p:ext uri="{BB962C8B-B14F-4D97-AF65-F5344CB8AC3E}">
        <p14:creationId xmlns:p14="http://schemas.microsoft.com/office/powerpoint/2010/main" val="138231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29FF-1F0A-5759-FE09-0FD399D08AA7}"/>
              </a:ext>
            </a:extLst>
          </p:cNvPr>
          <p:cNvSpPr>
            <a:spLocks noGrp="1"/>
          </p:cNvSpPr>
          <p:nvPr>
            <p:ph type="title"/>
          </p:nvPr>
        </p:nvSpPr>
        <p:spPr>
          <a:xfrm>
            <a:off x="1476375" y="1097748"/>
            <a:ext cx="8610600" cy="1293028"/>
          </a:xfrm>
        </p:spPr>
        <p:txBody>
          <a:bodyPr/>
          <a:lstStyle/>
          <a:p>
            <a:pPr algn="ctr"/>
            <a:r>
              <a:rPr lang="en-US" sz="3600" dirty="0">
                <a:solidFill>
                  <a:schemeClr val="accent1"/>
                </a:solidFill>
                <a:effectLst>
                  <a:outerShdw blurRad="38100" dist="38100" dir="2700000" algn="tl">
                    <a:srgbClr val="000000">
                      <a:alpha val="43137"/>
                    </a:srgbClr>
                  </a:outerShdw>
                </a:effectLst>
              </a:rPr>
              <a:t>Conclusion</a:t>
            </a:r>
            <a:br>
              <a:rPr lang="en-US" dirty="0"/>
            </a:br>
            <a:endParaRPr lang="en-IN" dirty="0"/>
          </a:p>
        </p:txBody>
      </p:sp>
      <p:sp>
        <p:nvSpPr>
          <p:cNvPr id="3" name="Content Placeholder 2">
            <a:extLst>
              <a:ext uri="{FF2B5EF4-FFF2-40B4-BE49-F238E27FC236}">
                <a16:creationId xmlns:a16="http://schemas.microsoft.com/office/drawing/2014/main" id="{A5B8AA85-0AC7-C417-CCF2-47130CBF5A38}"/>
              </a:ext>
            </a:extLst>
          </p:cNvPr>
          <p:cNvSpPr>
            <a:spLocks noGrp="1"/>
          </p:cNvSpPr>
          <p:nvPr>
            <p:ph idx="1"/>
          </p:nvPr>
        </p:nvSpPr>
        <p:spPr/>
        <p:txBody>
          <a:bodyPr/>
          <a:lstStyle/>
          <a:p>
            <a:endParaRPr lang="en-US" dirty="0"/>
          </a:p>
          <a:p>
            <a:r>
              <a:rPr lang="en-US" dirty="0"/>
              <a:t> By using a random forest classifier, we are able to achieve approximately 94% accuracy. If we were to deploy this model, the most efficient model to select would be our simple model. The simple model performs similarly to our other models, and only bases its classification by five features.</a:t>
            </a:r>
            <a:endParaRPr lang="en-IN" dirty="0"/>
          </a:p>
        </p:txBody>
      </p:sp>
    </p:spTree>
    <p:extLst>
      <p:ext uri="{BB962C8B-B14F-4D97-AF65-F5344CB8AC3E}">
        <p14:creationId xmlns:p14="http://schemas.microsoft.com/office/powerpoint/2010/main" val="3222339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0AB1A-2B59-5230-52A8-7DC86BC65D89}"/>
              </a:ext>
            </a:extLst>
          </p:cNvPr>
          <p:cNvSpPr>
            <a:spLocks noGrp="1"/>
          </p:cNvSpPr>
          <p:nvPr>
            <p:ph idx="1"/>
          </p:nvPr>
        </p:nvSpPr>
        <p:spPr>
          <a:xfrm>
            <a:off x="685800" y="3429000"/>
            <a:ext cx="10820400" cy="1577340"/>
          </a:xfrm>
        </p:spPr>
        <p:txBody>
          <a:bodyPr>
            <a:normAutofit/>
          </a:bodyPr>
          <a:lstStyle/>
          <a:p>
            <a:pPr marL="0" indent="0" algn="ctr">
              <a:buNone/>
            </a:pPr>
            <a:r>
              <a:rPr lang="en-IN" sz="7200" cap="all" dirty="0">
                <a:solidFill>
                  <a:schemeClr val="accent1"/>
                </a:solidFill>
                <a:effectLst>
                  <a:outerShdw blurRad="38100" dist="38100" dir="2700000" algn="tl">
                    <a:srgbClr val="000000">
                      <a:alpha val="43137"/>
                    </a:srgbClr>
                  </a:outerShdw>
                </a:effectLst>
                <a:latin typeface="+mj-lt"/>
                <a:ea typeface="+mj-ea"/>
                <a:cs typeface="+mj-cs"/>
              </a:rPr>
              <a:t>THANK YOU</a:t>
            </a:r>
          </a:p>
        </p:txBody>
      </p:sp>
    </p:spTree>
    <p:extLst>
      <p:ext uri="{BB962C8B-B14F-4D97-AF65-F5344CB8AC3E}">
        <p14:creationId xmlns:p14="http://schemas.microsoft.com/office/powerpoint/2010/main" val="324076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93AF-3A0F-2AD4-917C-5120330799D0}"/>
              </a:ext>
            </a:extLst>
          </p:cNvPr>
          <p:cNvSpPr>
            <a:spLocks noGrp="1"/>
          </p:cNvSpPr>
          <p:nvPr>
            <p:ph type="title"/>
          </p:nvPr>
        </p:nvSpPr>
        <p:spPr>
          <a:xfrm>
            <a:off x="1026160" y="764373"/>
            <a:ext cx="10480040" cy="1293028"/>
          </a:xfrm>
        </p:spPr>
        <p:txBody>
          <a:bodyPr/>
          <a:lstStyle/>
          <a:p>
            <a:pPr algn="ctr"/>
            <a:r>
              <a:rPr lang="en-IN" sz="3600" dirty="0">
                <a:solidFill>
                  <a:schemeClr val="accent1"/>
                </a:solidFill>
                <a:effectLst>
                  <a:outerShdw blurRad="38100" dist="38100" dir="2700000" algn="tl">
                    <a:srgbClr val="000000">
                      <a:alpha val="43137"/>
                    </a:srgbClr>
                  </a:outerShdw>
                </a:effectLst>
              </a:rPr>
              <a:t>Problem Statement</a:t>
            </a:r>
          </a:p>
        </p:txBody>
      </p:sp>
      <p:sp>
        <p:nvSpPr>
          <p:cNvPr id="3" name="Content Placeholder 2">
            <a:extLst>
              <a:ext uri="{FF2B5EF4-FFF2-40B4-BE49-F238E27FC236}">
                <a16:creationId xmlns:a16="http://schemas.microsoft.com/office/drawing/2014/main" id="{02E1DF09-0E6B-0C1C-7B85-2D881FB76C6E}"/>
              </a:ext>
            </a:extLst>
          </p:cNvPr>
          <p:cNvSpPr>
            <a:spLocks noGrp="1"/>
          </p:cNvSpPr>
          <p:nvPr>
            <p:ph idx="1"/>
          </p:nvPr>
        </p:nvSpPr>
        <p:spPr>
          <a:xfrm>
            <a:off x="685800" y="2194561"/>
            <a:ext cx="10820400" cy="2722880"/>
          </a:xfrm>
        </p:spPr>
        <p:txBody>
          <a:bodyPr>
            <a:normAutofit/>
          </a:bodyPr>
          <a:lstStyle/>
          <a:p>
            <a:pPr marL="0" indent="0">
              <a:buNone/>
            </a:pPr>
            <a:r>
              <a:rPr lang="en-US" sz="4000" dirty="0">
                <a:solidFill>
                  <a:srgbClr val="000000"/>
                </a:solidFill>
                <a:latin typeface="Arial Nova" panose="020B0604020202020204" pitchFamily="34" charset="0"/>
              </a:rPr>
              <a:t>This is the data of an online retailing company where they are trying to find which online shopper will generate revenue by his/her online shoppers’ activity on their site.</a:t>
            </a:r>
            <a:endParaRPr lang="en-IN" sz="4000" dirty="0">
              <a:solidFill>
                <a:srgbClr val="000000"/>
              </a:solidFill>
              <a:latin typeface="Arial Nova" panose="020B0604020202020204" pitchFamily="34" charset="0"/>
            </a:endParaRPr>
          </a:p>
        </p:txBody>
      </p:sp>
    </p:spTree>
    <p:extLst>
      <p:ext uri="{BB962C8B-B14F-4D97-AF65-F5344CB8AC3E}">
        <p14:creationId xmlns:p14="http://schemas.microsoft.com/office/powerpoint/2010/main" val="416007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2F4F-9346-7C1A-F27A-7A8D72ED3D14}"/>
              </a:ext>
            </a:extLst>
          </p:cNvPr>
          <p:cNvSpPr>
            <a:spLocks noGrp="1"/>
          </p:cNvSpPr>
          <p:nvPr>
            <p:ph type="title"/>
          </p:nvPr>
        </p:nvSpPr>
        <p:spPr>
          <a:xfrm>
            <a:off x="1933575" y="954873"/>
            <a:ext cx="8610600" cy="1293028"/>
          </a:xfrm>
        </p:spPr>
        <p:txBody>
          <a:bodyPr/>
          <a:lstStyle/>
          <a:p>
            <a:pPr algn="ctr"/>
            <a:r>
              <a:rPr lang="en-IN" sz="3600" dirty="0">
                <a:solidFill>
                  <a:schemeClr val="accent1"/>
                </a:solidFill>
                <a:effectLst>
                  <a:outerShdw blurRad="38100" dist="38100" dir="2700000" algn="tl">
                    <a:srgbClr val="000000">
                      <a:alpha val="43137"/>
                    </a:srgbClr>
                  </a:outerShdw>
                </a:effectLst>
              </a:rPr>
              <a:t>Work flow</a:t>
            </a:r>
          </a:p>
        </p:txBody>
      </p:sp>
      <p:pic>
        <p:nvPicPr>
          <p:cNvPr id="11" name="Content Placeholder 10">
            <a:extLst>
              <a:ext uri="{FF2B5EF4-FFF2-40B4-BE49-F238E27FC236}">
                <a16:creationId xmlns:a16="http://schemas.microsoft.com/office/drawing/2014/main" id="{5F442D50-7D3F-AE8B-5961-6865CBD5EAE3}"/>
              </a:ext>
            </a:extLst>
          </p:cNvPr>
          <p:cNvPicPr>
            <a:picLocks noGrp="1" noChangeAspect="1"/>
          </p:cNvPicPr>
          <p:nvPr>
            <p:ph idx="1"/>
          </p:nvPr>
        </p:nvPicPr>
        <p:blipFill>
          <a:blip r:embed="rId2"/>
          <a:stretch>
            <a:fillRect/>
          </a:stretch>
        </p:blipFill>
        <p:spPr>
          <a:xfrm>
            <a:off x="1000125" y="2796381"/>
            <a:ext cx="10191750" cy="2819400"/>
          </a:xfrm>
        </p:spPr>
      </p:pic>
    </p:spTree>
    <p:extLst>
      <p:ext uri="{BB962C8B-B14F-4D97-AF65-F5344CB8AC3E}">
        <p14:creationId xmlns:p14="http://schemas.microsoft.com/office/powerpoint/2010/main" val="225799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EC90-1DB9-4924-C17B-F1D3AA55A14D}"/>
              </a:ext>
            </a:extLst>
          </p:cNvPr>
          <p:cNvSpPr>
            <a:spLocks noGrp="1"/>
          </p:cNvSpPr>
          <p:nvPr>
            <p:ph type="title"/>
          </p:nvPr>
        </p:nvSpPr>
        <p:spPr>
          <a:xfrm>
            <a:off x="685800" y="764373"/>
            <a:ext cx="10820400" cy="1293028"/>
          </a:xfrm>
        </p:spPr>
        <p:txBody>
          <a:bodyPr/>
          <a:lstStyle/>
          <a:p>
            <a:pPr algn="ctr"/>
            <a:r>
              <a:rPr lang="en-IN" sz="3600" dirty="0">
                <a:solidFill>
                  <a:schemeClr val="accent1"/>
                </a:solidFill>
                <a:effectLst>
                  <a:outerShdw blurRad="38100" dist="38100" dir="2700000" algn="tl">
                    <a:srgbClr val="000000">
                      <a:alpha val="43137"/>
                    </a:srgbClr>
                  </a:outerShdw>
                </a:effectLst>
              </a:rPr>
              <a:t>OBJECTIVE</a:t>
            </a:r>
          </a:p>
        </p:txBody>
      </p:sp>
      <p:sp>
        <p:nvSpPr>
          <p:cNvPr id="3" name="Content Placeholder 2">
            <a:extLst>
              <a:ext uri="{FF2B5EF4-FFF2-40B4-BE49-F238E27FC236}">
                <a16:creationId xmlns:a16="http://schemas.microsoft.com/office/drawing/2014/main" id="{DFDDD059-1C3C-228F-A135-2E7AD42CDCCC}"/>
              </a:ext>
            </a:extLst>
          </p:cNvPr>
          <p:cNvSpPr>
            <a:spLocks noGrp="1"/>
          </p:cNvSpPr>
          <p:nvPr>
            <p:ph idx="1"/>
          </p:nvPr>
        </p:nvSpPr>
        <p:spPr/>
        <p:txBody>
          <a:bodyPr>
            <a:normAutofit lnSpcReduction="10000"/>
          </a:bodyPr>
          <a:lstStyle/>
          <a:p>
            <a:r>
              <a:rPr lang="en-US" dirty="0">
                <a:solidFill>
                  <a:srgbClr val="000000"/>
                </a:solidFill>
                <a:latin typeface="Helvetica Neue"/>
              </a:rPr>
              <a:t>Gaining insights about </a:t>
            </a:r>
            <a:r>
              <a:rPr lang="en-US" b="0" i="0" dirty="0">
                <a:solidFill>
                  <a:srgbClr val="000000"/>
                </a:solidFill>
                <a:effectLst/>
                <a:latin typeface="Helvetica Neue"/>
              </a:rPr>
              <a:t>how and when shoppers will research and purchase goods online as it is important to business as they can use customer behavior insights to target advertising, marketing, and deals to potential customers to further increase their sales and revenue.</a:t>
            </a:r>
          </a:p>
          <a:p>
            <a:r>
              <a:rPr lang="en-US" dirty="0">
                <a:solidFill>
                  <a:srgbClr val="000000"/>
                </a:solidFill>
                <a:latin typeface="Helvetica Neue"/>
              </a:rPr>
              <a:t>Proposed Methods:</a:t>
            </a:r>
          </a:p>
          <a:p>
            <a:r>
              <a:rPr lang="en-US" b="0" i="0" dirty="0">
                <a:solidFill>
                  <a:srgbClr val="000000"/>
                </a:solidFill>
                <a:effectLst/>
                <a:latin typeface="Helvetica Neue"/>
              </a:rPr>
              <a:t>Logistic Regression   </a:t>
            </a:r>
          </a:p>
          <a:p>
            <a:r>
              <a:rPr lang="en-US" dirty="0">
                <a:solidFill>
                  <a:srgbClr val="000000"/>
                </a:solidFill>
                <a:latin typeface="Helvetica Neue"/>
              </a:rPr>
              <a:t>Decision Tree</a:t>
            </a:r>
          </a:p>
          <a:p>
            <a:r>
              <a:rPr lang="en-US" b="0" i="0" dirty="0">
                <a:solidFill>
                  <a:srgbClr val="000000"/>
                </a:solidFill>
                <a:effectLst/>
                <a:latin typeface="Helvetica Neue"/>
              </a:rPr>
              <a:t>Random Forest</a:t>
            </a:r>
          </a:p>
          <a:p>
            <a:r>
              <a:rPr lang="en-US" dirty="0">
                <a:solidFill>
                  <a:srgbClr val="000000"/>
                </a:solidFill>
                <a:latin typeface="Helvetica Neue"/>
              </a:rPr>
              <a:t>Support Vector Machine</a:t>
            </a:r>
          </a:p>
          <a:p>
            <a:r>
              <a:rPr lang="en-US" b="0" i="0" dirty="0">
                <a:solidFill>
                  <a:srgbClr val="000000"/>
                </a:solidFill>
                <a:effectLst/>
                <a:latin typeface="Helvetica Neue"/>
              </a:rPr>
              <a:t>Naïve Bayes</a:t>
            </a:r>
          </a:p>
          <a:p>
            <a:r>
              <a:rPr lang="en-US" dirty="0">
                <a:solidFill>
                  <a:srgbClr val="000000"/>
                </a:solidFill>
                <a:latin typeface="Helvetica Neue"/>
              </a:rPr>
              <a:t>KNN</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14253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C05ECC-B121-E57D-C702-7A41FB62ACBD}"/>
              </a:ext>
            </a:extLst>
          </p:cNvPr>
          <p:cNvPicPr>
            <a:picLocks noGrp="1" noChangeAspect="1"/>
          </p:cNvPicPr>
          <p:nvPr>
            <p:ph idx="1"/>
          </p:nvPr>
        </p:nvPicPr>
        <p:blipFill>
          <a:blip r:embed="rId2"/>
          <a:stretch>
            <a:fillRect/>
          </a:stretch>
        </p:blipFill>
        <p:spPr>
          <a:xfrm>
            <a:off x="1623377" y="2419350"/>
            <a:ext cx="8010525" cy="2833370"/>
          </a:xfrm>
        </p:spPr>
      </p:pic>
      <p:sp>
        <p:nvSpPr>
          <p:cNvPr id="6" name="Title 1">
            <a:extLst>
              <a:ext uri="{FF2B5EF4-FFF2-40B4-BE49-F238E27FC236}">
                <a16:creationId xmlns:a16="http://schemas.microsoft.com/office/drawing/2014/main" id="{9DAC63C2-74EE-7D2E-D47D-7D056B2A3B6E}"/>
              </a:ext>
            </a:extLst>
          </p:cNvPr>
          <p:cNvSpPr>
            <a:spLocks noGrp="1"/>
          </p:cNvSpPr>
          <p:nvPr>
            <p:ph type="title"/>
          </p:nvPr>
        </p:nvSpPr>
        <p:spPr>
          <a:xfrm>
            <a:off x="1933575" y="954873"/>
            <a:ext cx="8610600" cy="1293028"/>
          </a:xfrm>
        </p:spPr>
        <p:txBody>
          <a:bodyPr/>
          <a:lstStyle/>
          <a:p>
            <a:pPr algn="ctr"/>
            <a:r>
              <a:rPr lang="en-IN" sz="3600" dirty="0">
                <a:solidFill>
                  <a:schemeClr val="accent1"/>
                </a:solidFill>
                <a:effectLst>
                  <a:outerShdw blurRad="38100" dist="38100" dir="2700000" algn="tl">
                    <a:srgbClr val="000000">
                      <a:alpha val="43137"/>
                    </a:srgbClr>
                  </a:outerShdw>
                </a:effectLst>
              </a:rPr>
              <a:t>Dataset </a:t>
            </a:r>
          </a:p>
        </p:txBody>
      </p:sp>
    </p:spTree>
    <p:extLst>
      <p:ext uri="{BB962C8B-B14F-4D97-AF65-F5344CB8AC3E}">
        <p14:creationId xmlns:p14="http://schemas.microsoft.com/office/powerpoint/2010/main" val="396205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08B9-BA1F-2E00-B4EB-5D41DDC9D1FC}"/>
              </a:ext>
            </a:extLst>
          </p:cNvPr>
          <p:cNvSpPr>
            <a:spLocks noGrp="1"/>
          </p:cNvSpPr>
          <p:nvPr>
            <p:ph type="title"/>
          </p:nvPr>
        </p:nvSpPr>
        <p:spPr>
          <a:xfrm>
            <a:off x="2895600" y="764373"/>
            <a:ext cx="8610600" cy="1293028"/>
          </a:xfrm>
        </p:spPr>
        <p:txBody>
          <a:bodyPr>
            <a:normAutofit/>
          </a:bodyPr>
          <a:lstStyle/>
          <a:p>
            <a:pPr algn="ctr"/>
            <a:r>
              <a:rPr lang="en-IN" sz="3600" dirty="0">
                <a:solidFill>
                  <a:schemeClr val="accent1"/>
                </a:solidFill>
                <a:effectLst>
                  <a:outerShdw blurRad="38100" dist="38100" dir="2700000" algn="tl">
                    <a:srgbClr val="000000">
                      <a:alpha val="43137"/>
                    </a:srgbClr>
                  </a:outerShdw>
                </a:effectLst>
              </a:rPr>
              <a:t>Exploratory Data Analysis</a:t>
            </a:r>
          </a:p>
        </p:txBody>
      </p:sp>
      <p:sp>
        <p:nvSpPr>
          <p:cNvPr id="3" name="Content Placeholder 2">
            <a:extLst>
              <a:ext uri="{FF2B5EF4-FFF2-40B4-BE49-F238E27FC236}">
                <a16:creationId xmlns:a16="http://schemas.microsoft.com/office/drawing/2014/main" id="{1610695F-350C-96C9-8C8E-0A1FD588D099}"/>
              </a:ext>
            </a:extLst>
          </p:cNvPr>
          <p:cNvSpPr>
            <a:spLocks noGrp="1"/>
          </p:cNvSpPr>
          <p:nvPr>
            <p:ph idx="1"/>
          </p:nvPr>
        </p:nvSpPr>
        <p:spPr>
          <a:xfrm>
            <a:off x="677333" y="2194560"/>
            <a:ext cx="5816600" cy="4024125"/>
          </a:xfrm>
        </p:spPr>
        <p:txBody>
          <a:bodyPr>
            <a:normAutofit/>
          </a:bodyPr>
          <a:lstStyle/>
          <a:p>
            <a:r>
              <a:rPr lang="en-IN" dirty="0">
                <a:latin typeface="Arial Nova" panose="020B0504020202020204" pitchFamily="34" charset="0"/>
              </a:rPr>
              <a:t>Identified that there are no null values in the dataset.</a:t>
            </a:r>
          </a:p>
          <a:p>
            <a:r>
              <a:rPr lang="en-IN" dirty="0">
                <a:latin typeface="Arial Nova" panose="020B0504020202020204" pitchFamily="34" charset="0"/>
              </a:rPr>
              <a:t>From the chart we can understand that </a:t>
            </a:r>
            <a:r>
              <a:rPr lang="en-US" dirty="0">
                <a:latin typeface="Arial Nova" panose="020B0504020202020204" pitchFamily="34" charset="0"/>
              </a:rPr>
              <a:t>number of entries where the customer ended up not purchasing is much higher that the number of entries where the customer ended up completing a transaction. This makes sense, as most normal online shopping ends without a purchase.</a:t>
            </a:r>
          </a:p>
          <a:p>
            <a:endParaRPr lang="en-IN" dirty="0"/>
          </a:p>
        </p:txBody>
      </p:sp>
      <p:pic>
        <p:nvPicPr>
          <p:cNvPr id="5" name="Picture 4">
            <a:extLst>
              <a:ext uri="{FF2B5EF4-FFF2-40B4-BE49-F238E27FC236}">
                <a16:creationId xmlns:a16="http://schemas.microsoft.com/office/drawing/2014/main" id="{4FC044DA-8810-BA4B-5DEC-6F2CD7BBBFF0}"/>
              </a:ext>
            </a:extLst>
          </p:cNvPr>
          <p:cNvPicPr>
            <a:picLocks noChangeAspect="1"/>
          </p:cNvPicPr>
          <p:nvPr/>
        </p:nvPicPr>
        <p:blipFill>
          <a:blip r:embed="rId2"/>
          <a:stretch>
            <a:fillRect/>
          </a:stretch>
        </p:blipFill>
        <p:spPr>
          <a:xfrm>
            <a:off x="6985000" y="2612899"/>
            <a:ext cx="4521200" cy="3187445"/>
          </a:xfrm>
          <a:prstGeom prst="rect">
            <a:avLst/>
          </a:prstGeom>
        </p:spPr>
      </p:pic>
    </p:spTree>
    <p:extLst>
      <p:ext uri="{BB962C8B-B14F-4D97-AF65-F5344CB8AC3E}">
        <p14:creationId xmlns:p14="http://schemas.microsoft.com/office/powerpoint/2010/main" val="196707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D4283-FDA7-39A2-189B-CD1255CDB26B}"/>
              </a:ext>
            </a:extLst>
          </p:cNvPr>
          <p:cNvSpPr>
            <a:spLocks noGrp="1"/>
          </p:cNvSpPr>
          <p:nvPr>
            <p:ph idx="1"/>
          </p:nvPr>
        </p:nvSpPr>
        <p:spPr>
          <a:xfrm>
            <a:off x="1299632" y="1819274"/>
            <a:ext cx="6797887" cy="4662805"/>
          </a:xfrm>
        </p:spPr>
        <p:txBody>
          <a:bodyPr>
            <a:normAutofit/>
          </a:bodyPr>
          <a:lstStyle/>
          <a:p>
            <a:r>
              <a:rPr lang="en-US" b="0" i="0" dirty="0">
                <a:effectLst/>
                <a:latin typeface="Arial Nova" panose="020B0504020202020204" pitchFamily="34" charset="0"/>
              </a:rPr>
              <a:t>Here we have the Operating Systems, labeled by number. Low-usage browsers have been consolidated into label '5'. We can see that most of users use operating system #2. Operating systems can indicate users of a specific type of computer and may portray certain user archetypes (Windows users, Mac users, Linux users). For now, we will forgo usage of this column for our classifier.</a:t>
            </a:r>
          </a:p>
          <a:p>
            <a:endParaRPr lang="en-IN" dirty="0">
              <a:latin typeface="Arial Nova" panose="020B0504020202020204" pitchFamily="34" charset="0"/>
            </a:endParaRPr>
          </a:p>
        </p:txBody>
      </p:sp>
      <p:pic>
        <p:nvPicPr>
          <p:cNvPr id="5" name="Picture 4">
            <a:extLst>
              <a:ext uri="{FF2B5EF4-FFF2-40B4-BE49-F238E27FC236}">
                <a16:creationId xmlns:a16="http://schemas.microsoft.com/office/drawing/2014/main" id="{2A673190-EB7F-3A97-1846-AA75634BF8AB}"/>
              </a:ext>
            </a:extLst>
          </p:cNvPr>
          <p:cNvPicPr>
            <a:picLocks noChangeAspect="1"/>
          </p:cNvPicPr>
          <p:nvPr/>
        </p:nvPicPr>
        <p:blipFill rotWithShape="1">
          <a:blip r:embed="rId2"/>
          <a:srcRect t="11895" b="6765"/>
          <a:stretch/>
        </p:blipFill>
        <p:spPr>
          <a:xfrm>
            <a:off x="8286750" y="1109239"/>
            <a:ext cx="3933190" cy="3300836"/>
          </a:xfrm>
          <a:prstGeom prst="rect">
            <a:avLst/>
          </a:prstGeom>
        </p:spPr>
      </p:pic>
    </p:spTree>
    <p:extLst>
      <p:ext uri="{BB962C8B-B14F-4D97-AF65-F5344CB8AC3E}">
        <p14:creationId xmlns:p14="http://schemas.microsoft.com/office/powerpoint/2010/main" val="384617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BB0E757-7A1C-C7F1-0FFF-BD641B009215}"/>
              </a:ext>
            </a:extLst>
          </p:cNvPr>
          <p:cNvSpPr>
            <a:spLocks noGrp="1"/>
          </p:cNvSpPr>
          <p:nvPr>
            <p:ph idx="1"/>
          </p:nvPr>
        </p:nvSpPr>
        <p:spPr>
          <a:xfrm>
            <a:off x="685800" y="1351280"/>
            <a:ext cx="6558280" cy="4867405"/>
          </a:xfrm>
        </p:spPr>
        <p:txBody>
          <a:bodyPr>
            <a:normAutofit fontScale="92500"/>
          </a:bodyPr>
          <a:lstStyle/>
          <a:p>
            <a:r>
              <a:rPr lang="en-US" dirty="0">
                <a:latin typeface="Arial Nova" panose="020B0504020202020204" pitchFamily="34" charset="0"/>
              </a:rPr>
              <a:t>We can see here that the 'Month' column is missing for January and April. We can see visually that several months have many samples (May, Nov) and a couple have very few samples (Feb, June).</a:t>
            </a:r>
          </a:p>
          <a:p>
            <a:endParaRPr lang="en-US" sz="1600" dirty="0"/>
          </a:p>
          <a:p>
            <a:endParaRPr lang="en-US" sz="1600" dirty="0"/>
          </a:p>
          <a:p>
            <a:endParaRPr lang="en-US" sz="1600" dirty="0"/>
          </a:p>
          <a:p>
            <a:endParaRPr lang="en-US" sz="1600" dirty="0"/>
          </a:p>
          <a:p>
            <a:endParaRPr lang="en-US" sz="1600" dirty="0"/>
          </a:p>
          <a:p>
            <a:r>
              <a:rPr lang="en-US" dirty="0">
                <a:latin typeface="Arial Nova" panose="020B0504020202020204" pitchFamily="34" charset="0"/>
              </a:rPr>
              <a:t>Browser choice is even more polarizing than Operating System. Here we see that a large majority of users use browser 2, with a smaller number of users using browser 1. All other browsers represent a small subsection of online users. We will not use this as it does not contribute much to our model.</a:t>
            </a:r>
            <a:endParaRPr lang="en-IN" dirty="0">
              <a:latin typeface="Arial Nova" panose="020B0504020202020204" pitchFamily="34" charset="0"/>
            </a:endParaRPr>
          </a:p>
        </p:txBody>
      </p:sp>
      <p:pic>
        <p:nvPicPr>
          <p:cNvPr id="9" name="Picture 8">
            <a:extLst>
              <a:ext uri="{FF2B5EF4-FFF2-40B4-BE49-F238E27FC236}">
                <a16:creationId xmlns:a16="http://schemas.microsoft.com/office/drawing/2014/main" id="{2F03BF7A-E56B-368C-A55F-36ABF4D869EA}"/>
              </a:ext>
            </a:extLst>
          </p:cNvPr>
          <p:cNvPicPr>
            <a:picLocks noChangeAspect="1"/>
          </p:cNvPicPr>
          <p:nvPr/>
        </p:nvPicPr>
        <p:blipFill>
          <a:blip r:embed="rId3"/>
          <a:stretch>
            <a:fillRect/>
          </a:stretch>
        </p:blipFill>
        <p:spPr>
          <a:xfrm>
            <a:off x="7426960" y="593648"/>
            <a:ext cx="4079240" cy="3028835"/>
          </a:xfrm>
          <a:prstGeom prst="rect">
            <a:avLst/>
          </a:prstGeom>
        </p:spPr>
      </p:pic>
      <p:pic>
        <p:nvPicPr>
          <p:cNvPr id="11" name="Picture 10">
            <a:extLst>
              <a:ext uri="{FF2B5EF4-FFF2-40B4-BE49-F238E27FC236}">
                <a16:creationId xmlns:a16="http://schemas.microsoft.com/office/drawing/2014/main" id="{9830F0DE-A8D3-F30E-28F2-0668B853ED8B}"/>
              </a:ext>
            </a:extLst>
          </p:cNvPr>
          <p:cNvPicPr>
            <a:picLocks noChangeAspect="1"/>
          </p:cNvPicPr>
          <p:nvPr/>
        </p:nvPicPr>
        <p:blipFill>
          <a:blip r:embed="rId4"/>
          <a:stretch>
            <a:fillRect/>
          </a:stretch>
        </p:blipFill>
        <p:spPr>
          <a:xfrm>
            <a:off x="7751895" y="3622483"/>
            <a:ext cx="3754305" cy="3028835"/>
          </a:xfrm>
          <a:prstGeom prst="rect">
            <a:avLst/>
          </a:prstGeom>
        </p:spPr>
      </p:pic>
    </p:spTree>
    <p:extLst>
      <p:ext uri="{BB962C8B-B14F-4D97-AF65-F5344CB8AC3E}">
        <p14:creationId xmlns:p14="http://schemas.microsoft.com/office/powerpoint/2010/main" val="6673078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CA6E5-973E-614E-1460-7D4C9DC74D79}"/>
              </a:ext>
            </a:extLst>
          </p:cNvPr>
          <p:cNvSpPr>
            <a:spLocks noGrp="1"/>
          </p:cNvSpPr>
          <p:nvPr>
            <p:ph idx="1"/>
          </p:nvPr>
        </p:nvSpPr>
        <p:spPr>
          <a:xfrm>
            <a:off x="685800" y="1937385"/>
            <a:ext cx="10820400" cy="4024125"/>
          </a:xfrm>
        </p:spPr>
        <p:txBody>
          <a:bodyPr/>
          <a:lstStyle/>
          <a:p>
            <a:r>
              <a:rPr lang="en-US" sz="2000" dirty="0">
                <a:latin typeface="Arial Nova" panose="020B0504020202020204" pitchFamily="34" charset="0"/>
              </a:rPr>
              <a:t>'Traffic Type': We leave this column out because Traffic sources are not quite useful for classifying if a user will make a purchase. It usually aids website owners in gauging traffic sources and can assist with determining where they should invest in advertisement.</a:t>
            </a:r>
          </a:p>
          <a:p>
            <a:endParaRPr lang="en-US" sz="2000" dirty="0">
              <a:latin typeface="Arial Nova" panose="020B0504020202020204" pitchFamily="34" charset="0"/>
            </a:endParaRPr>
          </a:p>
          <a:p>
            <a:r>
              <a:rPr lang="en-US" sz="2000" dirty="0">
                <a:latin typeface="Arial Nova" panose="020B0504020202020204" pitchFamily="34" charset="0"/>
              </a:rPr>
              <a:t>'Weekend': There is weak correlation between days of the week and online shopping</a:t>
            </a:r>
            <a:r>
              <a:rPr lang="en-US" dirty="0"/>
              <a:t>.</a:t>
            </a:r>
          </a:p>
          <a:p>
            <a:r>
              <a:rPr lang="en-US" sz="2000" dirty="0">
                <a:latin typeface="Arial Nova" panose="020B0504020202020204" pitchFamily="34" charset="0"/>
              </a:rPr>
              <a:t>Label and One Hot Encoding:</a:t>
            </a:r>
          </a:p>
          <a:p>
            <a:r>
              <a:rPr lang="en-US" sz="2000" dirty="0">
                <a:latin typeface="Arial Nova" panose="020B0504020202020204" pitchFamily="34" charset="0"/>
              </a:rPr>
              <a:t>In order to properly fit our classifier, we will need to encode our string variables to integer labels, then convert our labels from integers to One Hot columns .</a:t>
            </a:r>
            <a:endParaRPr lang="en-IN" sz="2000" dirty="0">
              <a:latin typeface="Arial Nova" panose="020B0504020202020204" pitchFamily="34" charset="0"/>
            </a:endParaRPr>
          </a:p>
        </p:txBody>
      </p:sp>
    </p:spTree>
    <p:extLst>
      <p:ext uri="{BB962C8B-B14F-4D97-AF65-F5344CB8AC3E}">
        <p14:creationId xmlns:p14="http://schemas.microsoft.com/office/powerpoint/2010/main" val="386380666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Override1.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themeOverride>
</file>

<file path=docProps/app.xml><?xml version="1.0" encoding="utf-8"?>
<Properties xmlns="http://schemas.openxmlformats.org/officeDocument/2006/extended-properties" xmlns:vt="http://schemas.openxmlformats.org/officeDocument/2006/docPropsVTypes">
  <Template/>
  <TotalTime>1497</TotalTime>
  <Words>727</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Nova</vt:lpstr>
      <vt:lpstr>Century Gothic</vt:lpstr>
      <vt:lpstr>Helvetica Neue</vt:lpstr>
      <vt:lpstr>Vapor Trail</vt:lpstr>
      <vt:lpstr>PowerPoint Presentation</vt:lpstr>
      <vt:lpstr>Problem Statement</vt:lpstr>
      <vt:lpstr>Work flow</vt:lpstr>
      <vt:lpstr>OBJECTIVE</vt:lpstr>
      <vt:lpstr>Dataset </vt:lpstr>
      <vt:lpstr>Exploratory Data Analysis</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Kumari, Kandukuri (Cognizant)</dc:creator>
  <cp:lastModifiedBy>Vaishnavi Kumari, Kandukuri (Cognizant)</cp:lastModifiedBy>
  <cp:revision>2</cp:revision>
  <dcterms:created xsi:type="dcterms:W3CDTF">2023-01-30T08:58:46Z</dcterms:created>
  <dcterms:modified xsi:type="dcterms:W3CDTF">2023-01-31T09:55:49Z</dcterms:modified>
</cp:coreProperties>
</file>