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94660"/>
  </p:normalViewPr>
  <p:slideViewPr>
    <p:cSldViewPr snapToGrid="0">
      <p:cViewPr varScale="1">
        <p:scale>
          <a:sx n="74" d="100"/>
          <a:sy n="74" d="100"/>
        </p:scale>
        <p:origin x="97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KandukuriAbhinav-03/AICTE-PROJECT-Secure-Data-Hiding-In-Images-Using-Steganography.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cap="none"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30" y="4544801"/>
            <a:ext cx="7938398"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Student Name :  </a:t>
            </a:r>
            <a:r>
              <a:rPr lang="en-US" sz="2000" b="1" dirty="0" err="1">
                <a:solidFill>
                  <a:schemeClr val="accent1">
                    <a:lumMod val="75000"/>
                  </a:schemeClr>
                </a:solidFill>
                <a:latin typeface="Arial" pitchFamily="34" charset="0"/>
                <a:cs typeface="Arial" pitchFamily="34" charset="0"/>
              </a:rPr>
              <a:t>Kandukuri</a:t>
            </a:r>
            <a:r>
              <a:rPr lang="en-US" sz="2000" b="1" dirty="0">
                <a:solidFill>
                  <a:schemeClr val="accent1">
                    <a:lumMod val="75000"/>
                  </a:schemeClr>
                </a:solidFill>
                <a:latin typeface="Arial" pitchFamily="34" charset="0"/>
                <a:cs typeface="Arial" pitchFamily="34" charset="0"/>
              </a:rPr>
              <a:t> Abhinav</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St. Martin’s Engineering College / Computer Science and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endParaRPr lang="en-IN" sz="1600" dirty="0"/>
          </a:p>
          <a:p>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hlinkClick r:id="rId2"/>
              </a:rPr>
              <a:t>https://github.com/KandukuriAbhinav-03/AICTE-PROJECT-Secure-Data-Hiding-In-Images-Using-Steganography.git</a:t>
            </a:r>
            <a:endParaRPr lang="en-IN" sz="1600" dirty="0">
              <a:latin typeface="Arial" panose="020B0604020202020204" pitchFamily="34" charset="0"/>
              <a:cs typeface="Arial" panose="020B0604020202020204" pitchFamily="34" charset="0"/>
            </a:endParaRPr>
          </a:p>
          <a:p>
            <a:pPr marL="0" indent="0">
              <a:buNone/>
            </a:pPr>
            <a:endParaRPr lang="en-IN" dirty="0"/>
          </a:p>
          <a:p>
            <a:endParaRPr lang="en-IN"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1" y="1229289"/>
            <a:ext cx="11029615" cy="4673324"/>
          </a:xfrm>
        </p:spPr>
        <p:txBody>
          <a:bodyPr/>
          <a:lstStyle/>
          <a:p>
            <a:r>
              <a:rPr lang="en-US" dirty="0">
                <a:latin typeface="Arial" panose="020B0604020202020204" pitchFamily="34" charset="0"/>
                <a:cs typeface="Arial" panose="020B0604020202020204" pitchFamily="34" charset="0"/>
              </a:rPr>
              <a:t>Support for multiple image formats and higher resolution images.</a:t>
            </a:r>
          </a:p>
          <a:p>
            <a:r>
              <a:rPr lang="en-US" dirty="0">
                <a:latin typeface="Arial" panose="020B0604020202020204" pitchFamily="34" charset="0"/>
                <a:cs typeface="Arial" panose="020B0604020202020204" pitchFamily="34" charset="0"/>
              </a:rPr>
              <a:t>Extend the approach to video steganography for dynamic data hiding.</a:t>
            </a:r>
          </a:p>
          <a:p>
            <a:r>
              <a:rPr lang="en-US" dirty="0">
                <a:latin typeface="Arial" panose="020B0604020202020204" pitchFamily="34" charset="0"/>
                <a:cs typeface="Arial" panose="020B0604020202020204" pitchFamily="34" charset="0"/>
              </a:rPr>
              <a:t> Incorporate advanced encryption algorithms to further secure the hidden message.</a:t>
            </a:r>
          </a:p>
          <a:p>
            <a:r>
              <a:rPr lang="en-US" dirty="0">
                <a:latin typeface="Arial" panose="020B0604020202020204" pitchFamily="34" charset="0"/>
                <a:cs typeface="Arial" panose="020B0604020202020204" pitchFamily="34" charset="0"/>
              </a:rPr>
              <a:t>Develop a web-based or mobile application for broader accessibility.</a:t>
            </a:r>
          </a:p>
          <a:p>
            <a:r>
              <a:rPr lang="en-US" dirty="0">
                <a:latin typeface="Arial" panose="020B0604020202020204" pitchFamily="34" charset="0"/>
                <a:cs typeface="Arial" panose="020B0604020202020204" pitchFamily="34" charset="0"/>
              </a:rPr>
              <a:t>Explore automated detection and extraction tools for </a:t>
            </a:r>
            <a:r>
              <a:rPr lang="en-US" dirty="0" err="1">
                <a:latin typeface="Arial" panose="020B0604020202020204" pitchFamily="34" charset="0"/>
                <a:cs typeface="Arial" panose="020B0604020202020204" pitchFamily="34" charset="0"/>
              </a:rPr>
              <a:t>stegnographic</a:t>
            </a:r>
            <a:r>
              <a:rPr lang="en-US" dirty="0">
                <a:latin typeface="Arial" panose="020B0604020202020204" pitchFamily="34" charset="0"/>
                <a:cs typeface="Arial" panose="020B0604020202020204" pitchFamily="34" charset="0"/>
              </a:rPr>
              <a:t> content.</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46628"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dirty="0"/>
              <a:t>In today’s digital age, ensuring data security and privacy is a top priority. Traditional encryption methods are often prone to detection and interception. Our project tackles this challenge by using </a:t>
            </a:r>
            <a:r>
              <a:rPr lang="en-US" sz="3200" dirty="0">
                <a:latin typeface="Arial" panose="020B0604020202020204" pitchFamily="34" charset="0"/>
                <a:cs typeface="Arial" panose="020B0604020202020204" pitchFamily="34" charset="0"/>
              </a:rPr>
              <a:t>steganography</a:t>
            </a:r>
            <a:r>
              <a:rPr lang="en-US" sz="3200" dirty="0"/>
              <a:t> to hide secret messages within images. This method offers a covert communication channel, enhancing data confidentiality without raising suspicion.</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232452"/>
            <a:ext cx="11596952" cy="5890696"/>
          </a:xfrm>
        </p:spPr>
        <p:txBody>
          <a:bodyPr vert="horz" lIns="91440" tIns="45720" rIns="91440" bIns="45720" rtlCol="0" anchor="ctr">
            <a:noAutofit/>
          </a:bodyPr>
          <a:lstStyle/>
          <a:p>
            <a:r>
              <a:rPr lang="en-IN" b="1" dirty="0">
                <a:latin typeface="Arial" panose="020B0604020202020204" pitchFamily="34" charset="0"/>
                <a:cs typeface="Arial" panose="020B0604020202020204" pitchFamily="34" charset="0"/>
              </a:rPr>
              <a:t>PROGRAMMING LANGUAGE:</a:t>
            </a:r>
            <a:r>
              <a:rPr lang="en-IN" dirty="0">
                <a:latin typeface="Arial" panose="020B0604020202020204" pitchFamily="34" charset="0"/>
                <a:cs typeface="Arial" panose="020B0604020202020204" pitchFamily="34" charset="0"/>
              </a:rPr>
              <a:t>  Python</a:t>
            </a:r>
          </a:p>
          <a:p>
            <a:r>
              <a:rPr lang="en-IN" b="1" dirty="0">
                <a:latin typeface="Arial" panose="020B0604020202020204" pitchFamily="34" charset="0"/>
                <a:cs typeface="Arial" panose="020B0604020202020204" pitchFamily="34" charset="0"/>
              </a:rPr>
              <a:t>LIBRARIES:  </a:t>
            </a:r>
          </a:p>
          <a:p>
            <a:pPr marL="0" indent="0">
              <a:buNone/>
            </a:pPr>
            <a:r>
              <a:rPr lang="en-IN" b="1" i="1" dirty="0">
                <a:latin typeface="Arial" panose="020B0604020202020204" pitchFamily="34" charset="0"/>
                <a:cs typeface="Arial" panose="020B0604020202020204" pitchFamily="34" charset="0"/>
              </a:rPr>
              <a:t>       OpenCV</a:t>
            </a:r>
            <a:r>
              <a:rPr lang="en-IN" dirty="0">
                <a:latin typeface="Arial" panose="020B0604020202020204" pitchFamily="34" charset="0"/>
                <a:cs typeface="Arial" panose="020B0604020202020204" pitchFamily="34" charset="0"/>
              </a:rPr>
              <a:t> for image processing</a:t>
            </a:r>
          </a:p>
          <a:p>
            <a:pPr marL="0" indent="0">
              <a:buNone/>
            </a:pPr>
            <a:r>
              <a:rPr lang="en-IN" b="1" i="1" dirty="0">
                <a:latin typeface="Arial" panose="020B0604020202020204" pitchFamily="34" charset="0"/>
                <a:cs typeface="Arial" panose="020B0604020202020204" pitchFamily="34" charset="0"/>
              </a:rPr>
              <a:t>       NumPy</a:t>
            </a:r>
            <a:r>
              <a:rPr lang="en-IN" dirty="0">
                <a:latin typeface="Arial" panose="020B0604020202020204" pitchFamily="34" charset="0"/>
                <a:cs typeface="Arial" panose="020B0604020202020204" pitchFamily="34" charset="0"/>
              </a:rPr>
              <a:t> for efficient array manipulation</a:t>
            </a:r>
          </a:p>
          <a:p>
            <a:pPr marL="0" indent="0">
              <a:buNone/>
            </a:pPr>
            <a:r>
              <a:rPr lang="en-IN" b="1" dirty="0">
                <a:latin typeface="Arial" panose="020B0604020202020204" pitchFamily="34" charset="0"/>
                <a:cs typeface="Arial" panose="020B0604020202020204" pitchFamily="34" charset="0"/>
              </a:rPr>
              <a:t>       OS</a:t>
            </a:r>
            <a:r>
              <a:rPr lang="en-IN" dirty="0">
                <a:latin typeface="Arial" panose="020B0604020202020204" pitchFamily="34" charset="0"/>
                <a:cs typeface="Arial" panose="020B0604020202020204" pitchFamily="34" charset="0"/>
              </a:rPr>
              <a:t> </a:t>
            </a:r>
            <a:r>
              <a:rPr lang="en-US" b="0" i="0" dirty="0">
                <a:solidFill>
                  <a:srgbClr val="040C28"/>
                </a:solidFill>
                <a:effectLst/>
                <a:latin typeface="Arial" panose="020B0604020202020204" pitchFamily="34" charset="0"/>
                <a:cs typeface="Arial" panose="020B0604020202020204" pitchFamily="34" charset="0"/>
              </a:rPr>
              <a:t>provides functions for interacting with the operating system</a:t>
            </a:r>
            <a:endParaRPr lang="en-IN" i="0" dirty="0">
              <a:solidFill>
                <a:srgbClr val="040C28"/>
              </a:solidFill>
              <a:effectLst/>
              <a:latin typeface="Arial" panose="020B0604020202020204" pitchFamily="34" charset="0"/>
              <a:cs typeface="Arial" panose="020B0604020202020204" pitchFamily="34" charset="0"/>
            </a:endParaRPr>
          </a:p>
          <a:p>
            <a:pPr marL="0" indent="0">
              <a:buNone/>
            </a:pPr>
            <a:r>
              <a:rPr lang="en-IN" b="1" dirty="0">
                <a:solidFill>
                  <a:srgbClr val="040C28"/>
                </a:solidFill>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String </a:t>
            </a:r>
            <a:r>
              <a:rPr lang="en-US" b="0" i="0" dirty="0">
                <a:solidFill>
                  <a:srgbClr val="040C28"/>
                </a:solidFill>
                <a:effectLst/>
                <a:latin typeface="Arial" panose="020B0604020202020204" pitchFamily="34" charset="0"/>
                <a:cs typeface="Arial" panose="020B0604020202020204" pitchFamily="34" charset="0"/>
              </a:rPr>
              <a:t>provides several constants for checking to see if a character, slice or string contains letters, digits, symbols</a:t>
            </a:r>
            <a:r>
              <a:rPr lang="en-US" dirty="0">
                <a:solidFill>
                  <a:srgbClr val="040C28"/>
                </a:solidFill>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ALGORITHMS: </a:t>
            </a:r>
            <a:r>
              <a:rPr lang="en-IN" dirty="0">
                <a:latin typeface="Arial" panose="020B0604020202020204" pitchFamily="34" charset="0"/>
                <a:cs typeface="Arial" panose="020B0604020202020204" pitchFamily="34" charset="0"/>
              </a:rPr>
              <a:t>RSA-( </a:t>
            </a:r>
            <a:r>
              <a:rPr lang="en-IN" dirty="0" err="1">
                <a:latin typeface="Arial" panose="020B0604020202020204" pitchFamily="34" charset="0"/>
                <a:cs typeface="Arial" panose="020B0604020202020204" pitchFamily="34" charset="0"/>
              </a:rPr>
              <a:t>Rivest,Shamir,Adleman</a:t>
            </a:r>
            <a:r>
              <a:rPr lang="en-IN" dirty="0">
                <a:latin typeface="Arial" panose="020B0604020202020204" pitchFamily="34" charset="0"/>
                <a:cs typeface="Arial" panose="020B0604020202020204" pitchFamily="34" charset="0"/>
              </a:rPr>
              <a:t> ), ESA-( Advanced Encryption Standard ).</a:t>
            </a:r>
          </a:p>
          <a:p>
            <a:r>
              <a:rPr lang="en-IN" b="1" dirty="0">
                <a:latin typeface="Arial" panose="020B0604020202020204" pitchFamily="34" charset="0"/>
                <a:cs typeface="Arial" panose="020B0604020202020204" pitchFamily="34" charset="0"/>
              </a:rPr>
              <a:t>PLATFORM:</a:t>
            </a:r>
            <a:r>
              <a:rPr lang="en-IN" dirty="0">
                <a:latin typeface="Arial" panose="020B0604020202020204" pitchFamily="34" charset="0"/>
                <a:cs typeface="Arial" panose="020B0604020202020204" pitchFamily="34" charset="0"/>
              </a:rPr>
              <a:t> Windows</a:t>
            </a:r>
          </a:p>
          <a:p>
            <a:r>
              <a:rPr lang="en-IN" b="1" dirty="0">
                <a:latin typeface="Arial" panose="020B0604020202020204" pitchFamily="34" charset="0"/>
                <a:cs typeface="Arial" panose="020B0604020202020204" pitchFamily="34" charset="0"/>
              </a:rPr>
              <a:t>TOOLS:</a:t>
            </a:r>
            <a:r>
              <a:rPr lang="en-IN" dirty="0">
                <a:latin typeface="Arial" panose="020B0604020202020204" pitchFamily="34" charset="0"/>
                <a:cs typeface="Arial" panose="020B0604020202020204" pitchFamily="34" charset="0"/>
              </a:rPr>
              <a:t> Visual Studio Code</a:t>
            </a:r>
          </a:p>
          <a:p>
            <a:r>
              <a:rPr lang="en-IN" b="1" dirty="0">
                <a:latin typeface="Arial" panose="020B0604020202020204" pitchFamily="34" charset="0"/>
                <a:cs typeface="Arial" panose="020B0604020202020204" pitchFamily="34" charset="0"/>
              </a:rPr>
              <a:t>SYSTEM REQUIREMENTS:</a:t>
            </a:r>
          </a:p>
          <a:p>
            <a:pPr marL="0" indent="0">
              <a:buNone/>
            </a:pPr>
            <a:r>
              <a:rPr lang="en-IN" b="1" dirty="0">
                <a:latin typeface="Arial" panose="020B0604020202020204" pitchFamily="34" charset="0"/>
                <a:cs typeface="Arial" panose="020B0604020202020204" pitchFamily="34" charset="0"/>
              </a:rPr>
              <a:t>     Ram: </a:t>
            </a:r>
            <a:r>
              <a:rPr lang="en-IN" dirty="0">
                <a:latin typeface="Arial" panose="020B0604020202020204" pitchFamily="34" charset="0"/>
                <a:cs typeface="Arial" panose="020B0604020202020204" pitchFamily="34" charset="0"/>
              </a:rPr>
              <a:t>4 GB</a:t>
            </a:r>
          </a:p>
          <a:p>
            <a:pPr marL="0" indent="0">
              <a:buNone/>
            </a:pPr>
            <a:r>
              <a:rPr lang="en-IN" b="1" dirty="0">
                <a:latin typeface="Arial" panose="020B0604020202020204" pitchFamily="34" charset="0"/>
                <a:cs typeface="Arial" panose="020B0604020202020204" pitchFamily="34" charset="0"/>
              </a:rPr>
              <a:t>     Rom: </a:t>
            </a:r>
            <a:r>
              <a:rPr lang="en-IN" dirty="0">
                <a:latin typeface="Arial" panose="020B0604020202020204" pitchFamily="34" charset="0"/>
                <a:cs typeface="Arial" panose="020B0604020202020204" pitchFamily="34" charset="0"/>
              </a:rPr>
              <a:t>256 GB</a:t>
            </a:r>
          </a:p>
          <a:p>
            <a:pPr marL="0" indent="0">
              <a:buNone/>
            </a:pPr>
            <a:r>
              <a:rPr lang="en-IN" b="1" dirty="0">
                <a:latin typeface="Arial" panose="020B0604020202020204" pitchFamily="34" charset="0"/>
                <a:cs typeface="Arial" panose="020B0604020202020204" pitchFamily="34" charset="0"/>
              </a:rPr>
              <a:t>     Processor (CPU)</a:t>
            </a:r>
            <a:r>
              <a:rPr lang="en-IN" dirty="0">
                <a:latin typeface="Arial" panose="020B0604020202020204" pitchFamily="34" charset="0"/>
                <a:cs typeface="Arial" panose="020B0604020202020204" pitchFamily="34" charset="0"/>
              </a:rPr>
              <a:t>: Intel I3</a:t>
            </a:r>
          </a:p>
          <a:p>
            <a:pPr marL="0" indent="0">
              <a:buNone/>
            </a:pP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029648"/>
            <a:ext cx="11316400" cy="4799651"/>
          </a:xfrm>
        </p:spPr>
        <p:txBody>
          <a:bodyPr/>
          <a:lstStyle/>
          <a:p>
            <a:r>
              <a:rPr lang="en-IN" sz="1800" dirty="0">
                <a:latin typeface="Arial" panose="020B0604020202020204" pitchFamily="34" charset="0"/>
                <a:cs typeface="Arial" panose="020B0604020202020204" pitchFamily="34" charset="0"/>
              </a:rPr>
              <a:t>Implements robust LSB steganography that embeds both the passcode and message length in the image header.</a:t>
            </a:r>
          </a:p>
          <a:p>
            <a:r>
              <a:rPr lang="en-IN" sz="1800" dirty="0">
                <a:latin typeface="Arial" panose="020B0604020202020204" pitchFamily="34" charset="0"/>
                <a:cs typeface="Arial" panose="020B0604020202020204" pitchFamily="34" charset="0"/>
              </a:rPr>
              <a:t>Uses lossless PNG format to preserve hidden data integrity.</a:t>
            </a:r>
          </a:p>
          <a:p>
            <a:r>
              <a:rPr lang="en-IN" sz="1800" dirty="0">
                <a:latin typeface="Arial" panose="020B0604020202020204" pitchFamily="34" charset="0"/>
                <a:cs typeface="Arial" panose="020B0604020202020204" pitchFamily="34" charset="0"/>
              </a:rPr>
              <a:t>Features a modern, user-friendly GUI for both encryption and decryption processes.</a:t>
            </a:r>
          </a:p>
          <a:p>
            <a:r>
              <a:rPr lang="en-IN" sz="1800" dirty="0">
                <a:latin typeface="Arial" panose="020B0604020202020204" pitchFamily="34" charset="0"/>
                <a:cs typeface="Arial" panose="020B0604020202020204" pitchFamily="34" charset="0"/>
              </a:rPr>
              <a:t>Combines advanced image processing techniques with secure data transmission.</a:t>
            </a:r>
            <a:endParaRPr lang="en-IN" sz="1800" b="1"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634536"/>
            <a:ext cx="10661772" cy="4225938"/>
          </a:xfrm>
        </p:spPr>
        <p:txBody>
          <a:bodyPr/>
          <a:lstStyle/>
          <a:p>
            <a:r>
              <a:rPr lang="en-US" dirty="0">
                <a:latin typeface="Arial" panose="020B0604020202020204" pitchFamily="34" charset="0"/>
                <a:cs typeface="Arial" panose="020B0604020202020204" pitchFamily="34" charset="0"/>
              </a:rPr>
              <a:t>Security professionals and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enthusiasts.</a:t>
            </a:r>
          </a:p>
          <a:p>
            <a:r>
              <a:rPr lang="en-US" dirty="0">
                <a:latin typeface="Arial" panose="020B0604020202020204" pitchFamily="34" charset="0"/>
                <a:cs typeface="Arial" panose="020B0604020202020204" pitchFamily="34" charset="0"/>
              </a:rPr>
              <a:t>Journalists, activists, and government agencies needing secure communication channels.</a:t>
            </a:r>
          </a:p>
          <a:p>
            <a:r>
              <a:rPr lang="en-US" dirty="0">
                <a:latin typeface="Arial" panose="020B0604020202020204" pitchFamily="34" charset="0"/>
                <a:cs typeface="Arial" panose="020B0604020202020204" pitchFamily="34" charset="0"/>
              </a:rPr>
              <a:t>Students and researchers interested in data privacy and steganography.</a:t>
            </a:r>
          </a:p>
          <a:p>
            <a:r>
              <a:rPr lang="en-US" dirty="0">
                <a:latin typeface="Arial" panose="020B0604020202020204" pitchFamily="34" charset="0"/>
                <a:cs typeface="Arial" panose="020B0604020202020204" pitchFamily="34" charset="0"/>
              </a:rPr>
              <a:t>General users looking for enhanced digital security.</a:t>
            </a:r>
          </a:p>
          <a:p>
            <a:r>
              <a:rPr lang="en-US" dirty="0">
                <a:latin typeface="Arial" panose="020B0604020202020204" pitchFamily="34" charset="0"/>
                <a:cs typeface="Arial" panose="020B0604020202020204" pitchFamily="34" charset="0"/>
              </a:rPr>
              <a:t>Majorly Steganography used by ARMY for sending secret messages.</a:t>
            </a:r>
          </a:p>
          <a:p>
            <a:r>
              <a:rPr lang="en-US" dirty="0">
                <a:latin typeface="Arial" panose="020B0604020202020204" pitchFamily="34" charset="0"/>
                <a:cs typeface="Arial" panose="020B0604020202020204" pitchFamily="34" charset="0"/>
              </a:rPr>
              <a:t>Now-a-days most MNC’s use the Steganography for recording the Employee’s Records.</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3" name="Picture 12">
            <a:extLst>
              <a:ext uri="{FF2B5EF4-FFF2-40B4-BE49-F238E27FC236}">
                <a16:creationId xmlns:a16="http://schemas.microsoft.com/office/drawing/2014/main" id="{8AD112AD-B775-A4B0-633F-E3316AB0326D}"/>
              </a:ext>
            </a:extLst>
          </p:cNvPr>
          <p:cNvPicPr>
            <a:picLocks noChangeAspect="1"/>
          </p:cNvPicPr>
          <p:nvPr/>
        </p:nvPicPr>
        <p:blipFill>
          <a:blip r:embed="rId2"/>
          <a:srcRect r="51083" b="10238"/>
          <a:stretch/>
        </p:blipFill>
        <p:spPr>
          <a:xfrm>
            <a:off x="536868" y="1232452"/>
            <a:ext cx="4959923" cy="5543775"/>
          </a:xfrm>
          <a:prstGeom prst="rect">
            <a:avLst/>
          </a:prstGeom>
        </p:spPr>
      </p:pic>
      <p:pic>
        <p:nvPicPr>
          <p:cNvPr id="15" name="Picture 14">
            <a:extLst>
              <a:ext uri="{FF2B5EF4-FFF2-40B4-BE49-F238E27FC236}">
                <a16:creationId xmlns:a16="http://schemas.microsoft.com/office/drawing/2014/main" id="{4D5E2165-6BE6-25C1-D064-FC008850AE89}"/>
              </a:ext>
            </a:extLst>
          </p:cNvPr>
          <p:cNvPicPr>
            <a:picLocks noChangeAspect="1"/>
          </p:cNvPicPr>
          <p:nvPr/>
        </p:nvPicPr>
        <p:blipFill>
          <a:blip r:embed="rId3"/>
          <a:stretch>
            <a:fillRect/>
          </a:stretch>
        </p:blipFill>
        <p:spPr>
          <a:xfrm>
            <a:off x="5778071" y="1391028"/>
            <a:ext cx="6140240" cy="464609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00A26-50BF-64DE-0482-E3DCEE5097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84B3E9-573A-334B-720B-72F71AEE93A9}"/>
              </a:ext>
            </a:extLst>
          </p:cNvPr>
          <p:cNvSpPr>
            <a:spLocks noGrp="1"/>
          </p:cNvSpPr>
          <p:nvPr>
            <p:ph type="title"/>
          </p:nvPr>
        </p:nvSpPr>
        <p:spPr/>
        <p:txBody>
          <a:bodyPr/>
          <a:lstStyle/>
          <a:p>
            <a:r>
              <a:rPr lang="en-IN" dirty="0">
                <a:solidFill>
                  <a:schemeClr val="accent1"/>
                </a:solidFill>
              </a:rPr>
              <a:t>Results</a:t>
            </a:r>
          </a:p>
        </p:txBody>
      </p:sp>
      <p:pic>
        <p:nvPicPr>
          <p:cNvPr id="6" name="Picture 5">
            <a:extLst>
              <a:ext uri="{FF2B5EF4-FFF2-40B4-BE49-F238E27FC236}">
                <a16:creationId xmlns:a16="http://schemas.microsoft.com/office/drawing/2014/main" id="{0C095EEC-ECD6-4762-1047-7701A0EF2AC2}"/>
              </a:ext>
            </a:extLst>
          </p:cNvPr>
          <p:cNvPicPr>
            <a:picLocks noChangeAspect="1"/>
          </p:cNvPicPr>
          <p:nvPr/>
        </p:nvPicPr>
        <p:blipFill>
          <a:blip r:embed="rId2"/>
          <a:stretch>
            <a:fillRect/>
          </a:stretch>
        </p:blipFill>
        <p:spPr>
          <a:xfrm>
            <a:off x="159327" y="3854471"/>
            <a:ext cx="11873345" cy="2518666"/>
          </a:xfrm>
          <a:prstGeom prst="rect">
            <a:avLst/>
          </a:prstGeom>
        </p:spPr>
      </p:pic>
      <p:pic>
        <p:nvPicPr>
          <p:cNvPr id="7" name="Picture 6">
            <a:extLst>
              <a:ext uri="{FF2B5EF4-FFF2-40B4-BE49-F238E27FC236}">
                <a16:creationId xmlns:a16="http://schemas.microsoft.com/office/drawing/2014/main" id="{3F3C3EC1-256F-4BAA-06A7-33F7260073FE}"/>
              </a:ext>
            </a:extLst>
          </p:cNvPr>
          <p:cNvPicPr>
            <a:picLocks noChangeAspect="1"/>
          </p:cNvPicPr>
          <p:nvPr/>
        </p:nvPicPr>
        <p:blipFill>
          <a:blip r:embed="rId3"/>
          <a:stretch>
            <a:fillRect/>
          </a:stretch>
        </p:blipFill>
        <p:spPr>
          <a:xfrm>
            <a:off x="2537603" y="1086980"/>
            <a:ext cx="6285521" cy="2518666"/>
          </a:xfrm>
          <a:prstGeom prst="rect">
            <a:avLst/>
          </a:prstGeom>
        </p:spPr>
      </p:pic>
    </p:spTree>
    <p:extLst>
      <p:ext uri="{BB962C8B-B14F-4D97-AF65-F5344CB8AC3E}">
        <p14:creationId xmlns:p14="http://schemas.microsoft.com/office/powerpoint/2010/main" val="3731327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468974" y="702156"/>
            <a:ext cx="11254052" cy="5189130"/>
          </a:xfrm>
        </p:spPr>
        <p:txBody>
          <a:bodyPr/>
          <a:lstStyle/>
          <a:p>
            <a:r>
              <a:rPr lang="en-US" dirty="0">
                <a:latin typeface="Arial" panose="020B0604020202020204" pitchFamily="34" charset="0"/>
                <a:cs typeface="Arial" panose="020B0604020202020204" pitchFamily="34" charset="0"/>
              </a:rPr>
              <a:t>Our project successfully demonstrates a novel approach to data security by hiding information within an image using LSB steganography. The technique is both secure and undetectable, thanks to embedding critical header information such as passcode and message lengths. The user-friendly GUI enhances the accessibility of the method, making it a practical tool for secure communication. This project contributes to the broader field of digital privacy and secure data transmission. In conclusion, </a:t>
            </a:r>
            <a:r>
              <a:rPr lang="en-US" b="1" dirty="0">
                <a:latin typeface="Arial" panose="020B0604020202020204" pitchFamily="34" charset="0"/>
                <a:cs typeface="Arial" panose="020B0604020202020204" pitchFamily="34" charset="0"/>
              </a:rPr>
              <a:t>secure data hiding using steganography</a:t>
            </a:r>
            <a:r>
              <a:rPr lang="en-US" dirty="0">
                <a:latin typeface="Arial" panose="020B0604020202020204" pitchFamily="34" charset="0"/>
                <a:cs typeface="Arial" panose="020B0604020202020204" pitchFamily="34" charset="0"/>
              </a:rPr>
              <a:t> in images is a powerful tool for information security, offering a covert means of protecting and transmitting sensitive data. This project highlights the importance of continuing to innovate and improve these techniques to meet the growing demands for secure digital communication.</a:t>
            </a: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fadb41d3-f9cb-40fb-903c-8cacaba95bb5"/>
    <ds:schemaRef ds:uri="http://schemas.microsoft.com/office/2006/documentManagement/types"/>
    <ds:schemaRef ds:uri="http://purl.org/dc/elements/1.1/"/>
    <ds:schemaRef ds:uri="http://www.w3.org/XML/1998/namespace"/>
    <ds:schemaRef ds:uri="http://purl.org/dc/terms/"/>
    <ds:schemaRef ds:uri="http://schemas.microsoft.com/office/infopath/2007/PartnerControls"/>
    <ds:schemaRef ds:uri="http://purl.org/dc/dcmitype/"/>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266</TotalTime>
  <Words>519</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KANDUKURI ABHINAV</cp:lastModifiedBy>
  <cp:revision>34</cp:revision>
  <dcterms:created xsi:type="dcterms:W3CDTF">2021-05-26T16:50:10Z</dcterms:created>
  <dcterms:modified xsi:type="dcterms:W3CDTF">2025-02-19T18:32:43Z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