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0" r:id="rId7"/>
    <p:sldId id="261" r:id="rId8"/>
    <p:sldId id="265" r:id="rId9"/>
    <p:sldId id="262" r:id="rId10"/>
    <p:sldId id="266" r:id="rId11"/>
    <p:sldId id="267" r:id="rId12"/>
    <p:sldId id="268" r:id="rId13"/>
    <p:sldId id="269" r:id="rId14"/>
    <p:sldId id="270" r:id="rId15"/>
    <p:sldId id="271" r:id="rId16"/>
    <p:sldId id="272" r:id="rId17"/>
    <p:sldId id="273"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sorterViewPr>
    <p:cViewPr>
      <p:scale>
        <a:sx n="100" d="100"/>
        <a:sy n="100" d="100"/>
      </p:scale>
      <p:origin x="0" y="-2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781235-F15B-4ADE-AA4C-5914AE9C773A}"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4B0C-F044-493B-B0B3-917EC70A03CA}" type="slidenum">
              <a:rPr lang="en-US" smtClean="0"/>
              <a:t>‹#›</a:t>
            </a:fld>
            <a:endParaRPr lang="en-US"/>
          </a:p>
        </p:txBody>
      </p:sp>
    </p:spTree>
    <p:extLst>
      <p:ext uri="{BB962C8B-B14F-4D97-AF65-F5344CB8AC3E}">
        <p14:creationId xmlns:p14="http://schemas.microsoft.com/office/powerpoint/2010/main" val="127923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1235-F15B-4ADE-AA4C-5914AE9C773A}"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4B0C-F044-493B-B0B3-917EC70A03CA}" type="slidenum">
              <a:rPr lang="en-US" smtClean="0"/>
              <a:t>‹#›</a:t>
            </a:fld>
            <a:endParaRPr lang="en-US"/>
          </a:p>
        </p:txBody>
      </p:sp>
    </p:spTree>
    <p:extLst>
      <p:ext uri="{BB962C8B-B14F-4D97-AF65-F5344CB8AC3E}">
        <p14:creationId xmlns:p14="http://schemas.microsoft.com/office/powerpoint/2010/main" val="3354766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1235-F15B-4ADE-AA4C-5914AE9C773A}"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4B0C-F044-493B-B0B3-917EC70A03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8881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1235-F15B-4ADE-AA4C-5914AE9C773A}"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4B0C-F044-493B-B0B3-917EC70A03CA}" type="slidenum">
              <a:rPr lang="en-US" smtClean="0"/>
              <a:t>‹#›</a:t>
            </a:fld>
            <a:endParaRPr lang="en-US"/>
          </a:p>
        </p:txBody>
      </p:sp>
    </p:spTree>
    <p:extLst>
      <p:ext uri="{BB962C8B-B14F-4D97-AF65-F5344CB8AC3E}">
        <p14:creationId xmlns:p14="http://schemas.microsoft.com/office/powerpoint/2010/main" val="1155010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1235-F15B-4ADE-AA4C-5914AE9C773A}"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4B0C-F044-493B-B0B3-917EC70A03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9633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1235-F15B-4ADE-AA4C-5914AE9C773A}"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4B0C-F044-493B-B0B3-917EC70A03CA}" type="slidenum">
              <a:rPr lang="en-US" smtClean="0"/>
              <a:t>‹#›</a:t>
            </a:fld>
            <a:endParaRPr lang="en-US"/>
          </a:p>
        </p:txBody>
      </p:sp>
    </p:spTree>
    <p:extLst>
      <p:ext uri="{BB962C8B-B14F-4D97-AF65-F5344CB8AC3E}">
        <p14:creationId xmlns:p14="http://schemas.microsoft.com/office/powerpoint/2010/main" val="3719549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81235-F15B-4ADE-AA4C-5914AE9C773A}"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4B0C-F044-493B-B0B3-917EC70A03CA}" type="slidenum">
              <a:rPr lang="en-US" smtClean="0"/>
              <a:t>‹#›</a:t>
            </a:fld>
            <a:endParaRPr lang="en-US"/>
          </a:p>
        </p:txBody>
      </p:sp>
    </p:spTree>
    <p:extLst>
      <p:ext uri="{BB962C8B-B14F-4D97-AF65-F5344CB8AC3E}">
        <p14:creationId xmlns:p14="http://schemas.microsoft.com/office/powerpoint/2010/main" val="157988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81235-F15B-4ADE-AA4C-5914AE9C773A}"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4B0C-F044-493B-B0B3-917EC70A03CA}" type="slidenum">
              <a:rPr lang="en-US" smtClean="0"/>
              <a:t>‹#›</a:t>
            </a:fld>
            <a:endParaRPr lang="en-US"/>
          </a:p>
        </p:txBody>
      </p:sp>
    </p:spTree>
    <p:extLst>
      <p:ext uri="{BB962C8B-B14F-4D97-AF65-F5344CB8AC3E}">
        <p14:creationId xmlns:p14="http://schemas.microsoft.com/office/powerpoint/2010/main" val="177531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781235-F15B-4ADE-AA4C-5914AE9C773A}"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4B0C-F044-493B-B0B3-917EC70A03CA}" type="slidenum">
              <a:rPr lang="en-US" smtClean="0"/>
              <a:t>‹#›</a:t>
            </a:fld>
            <a:endParaRPr lang="en-US"/>
          </a:p>
        </p:txBody>
      </p:sp>
    </p:spTree>
    <p:extLst>
      <p:ext uri="{BB962C8B-B14F-4D97-AF65-F5344CB8AC3E}">
        <p14:creationId xmlns:p14="http://schemas.microsoft.com/office/powerpoint/2010/main" val="26902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81235-F15B-4ADE-AA4C-5914AE9C773A}"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4B0C-F044-493B-B0B3-917EC70A03CA}" type="slidenum">
              <a:rPr lang="en-US" smtClean="0"/>
              <a:t>‹#›</a:t>
            </a:fld>
            <a:endParaRPr lang="en-US"/>
          </a:p>
        </p:txBody>
      </p:sp>
    </p:spTree>
    <p:extLst>
      <p:ext uri="{BB962C8B-B14F-4D97-AF65-F5344CB8AC3E}">
        <p14:creationId xmlns:p14="http://schemas.microsoft.com/office/powerpoint/2010/main" val="1984298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781235-F15B-4ADE-AA4C-5914AE9C773A}"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E4B0C-F044-493B-B0B3-917EC70A03CA}" type="slidenum">
              <a:rPr lang="en-US" smtClean="0"/>
              <a:t>‹#›</a:t>
            </a:fld>
            <a:endParaRPr lang="en-US"/>
          </a:p>
        </p:txBody>
      </p:sp>
    </p:spTree>
    <p:extLst>
      <p:ext uri="{BB962C8B-B14F-4D97-AF65-F5344CB8AC3E}">
        <p14:creationId xmlns:p14="http://schemas.microsoft.com/office/powerpoint/2010/main" val="2613803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781235-F15B-4ADE-AA4C-5914AE9C773A}" type="datetimeFigureOut">
              <a:rPr lang="en-US" smtClean="0"/>
              <a:t>10/13/2024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E4B0C-F044-493B-B0B3-917EC70A03CA}" type="slidenum">
              <a:rPr lang="en-US" smtClean="0"/>
              <a:t>‹#›</a:t>
            </a:fld>
            <a:endParaRPr lang="en-US"/>
          </a:p>
        </p:txBody>
      </p:sp>
    </p:spTree>
    <p:extLst>
      <p:ext uri="{BB962C8B-B14F-4D97-AF65-F5344CB8AC3E}">
        <p14:creationId xmlns:p14="http://schemas.microsoft.com/office/powerpoint/2010/main" val="1523485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781235-F15B-4ADE-AA4C-5914AE9C773A}" type="datetimeFigureOut">
              <a:rPr lang="en-US" smtClean="0"/>
              <a:t>10/13/2024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E4B0C-F044-493B-B0B3-917EC70A03CA}" type="slidenum">
              <a:rPr lang="en-US" smtClean="0"/>
              <a:t>‹#›</a:t>
            </a:fld>
            <a:endParaRPr lang="en-US"/>
          </a:p>
        </p:txBody>
      </p:sp>
    </p:spTree>
    <p:extLst>
      <p:ext uri="{BB962C8B-B14F-4D97-AF65-F5344CB8AC3E}">
        <p14:creationId xmlns:p14="http://schemas.microsoft.com/office/powerpoint/2010/main" val="49468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81235-F15B-4ADE-AA4C-5914AE9C773A}" type="datetimeFigureOut">
              <a:rPr lang="en-US" smtClean="0"/>
              <a:t>10/13/2024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E4B0C-F044-493B-B0B3-917EC70A03CA}" type="slidenum">
              <a:rPr lang="en-US" smtClean="0"/>
              <a:t>‹#›</a:t>
            </a:fld>
            <a:endParaRPr lang="en-US"/>
          </a:p>
        </p:txBody>
      </p:sp>
    </p:spTree>
    <p:extLst>
      <p:ext uri="{BB962C8B-B14F-4D97-AF65-F5344CB8AC3E}">
        <p14:creationId xmlns:p14="http://schemas.microsoft.com/office/powerpoint/2010/main" val="20913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781235-F15B-4ADE-AA4C-5914AE9C773A}"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E4B0C-F044-493B-B0B3-917EC70A03CA}" type="slidenum">
              <a:rPr lang="en-US" smtClean="0"/>
              <a:t>‹#›</a:t>
            </a:fld>
            <a:endParaRPr lang="en-US"/>
          </a:p>
        </p:txBody>
      </p:sp>
    </p:spTree>
    <p:extLst>
      <p:ext uri="{BB962C8B-B14F-4D97-AF65-F5344CB8AC3E}">
        <p14:creationId xmlns:p14="http://schemas.microsoft.com/office/powerpoint/2010/main" val="1725708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781235-F15B-4ADE-AA4C-5914AE9C773A}" type="datetimeFigureOut">
              <a:rPr lang="en-US" smtClean="0"/>
              <a:t>10/13/2024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E4B0C-F044-493B-B0B3-917EC70A03CA}" type="slidenum">
              <a:rPr lang="en-US" smtClean="0"/>
              <a:t>‹#›</a:t>
            </a:fld>
            <a:endParaRPr lang="en-US"/>
          </a:p>
        </p:txBody>
      </p:sp>
    </p:spTree>
    <p:extLst>
      <p:ext uri="{BB962C8B-B14F-4D97-AF65-F5344CB8AC3E}">
        <p14:creationId xmlns:p14="http://schemas.microsoft.com/office/powerpoint/2010/main" val="1605248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81235-F15B-4ADE-AA4C-5914AE9C773A}" type="datetimeFigureOut">
              <a:rPr lang="en-US" smtClean="0"/>
              <a:t>10/13/2024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6E4B0C-F044-493B-B0B3-917EC70A03CA}" type="slidenum">
              <a:rPr lang="en-US" smtClean="0"/>
              <a:t>‹#›</a:t>
            </a:fld>
            <a:endParaRPr lang="en-US"/>
          </a:p>
        </p:txBody>
      </p:sp>
    </p:spTree>
    <p:extLst>
      <p:ext uri="{BB962C8B-B14F-4D97-AF65-F5344CB8AC3E}">
        <p14:creationId xmlns:p14="http://schemas.microsoft.com/office/powerpoint/2010/main" val="4084890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AD40EA1-61F6-CB69-DB88-5119610FC0B3}"/>
              </a:ext>
            </a:extLst>
          </p:cNvPr>
          <p:cNvSpPr>
            <a:spLocks noGrp="1"/>
          </p:cNvSpPr>
          <p:nvPr>
            <p:ph type="subTitle" idx="1"/>
          </p:nvPr>
        </p:nvSpPr>
        <p:spPr>
          <a:xfrm>
            <a:off x="2133791" y="4883040"/>
            <a:ext cx="7766936" cy="1096899"/>
          </a:xfrm>
        </p:spPr>
        <p:txBody>
          <a:bodyPr>
            <a:normAutofit/>
          </a:bodyPr>
          <a:lstStyle/>
          <a:p>
            <a:r>
              <a:rPr lang="en-US" dirty="0"/>
              <a:t>Presented by </a:t>
            </a:r>
          </a:p>
          <a:p>
            <a:r>
              <a:rPr lang="en-US" dirty="0"/>
              <a:t>KANDUKURI JASWANTH</a:t>
            </a:r>
          </a:p>
          <a:p>
            <a:endParaRPr lang="en-US" dirty="0"/>
          </a:p>
          <a:p>
            <a:endParaRPr lang="en-US" dirty="0"/>
          </a:p>
        </p:txBody>
      </p:sp>
      <p:sp>
        <p:nvSpPr>
          <p:cNvPr id="5" name="AutoShape 2" descr="🧑‍💻">
            <a:extLst>
              <a:ext uri="{FF2B5EF4-FFF2-40B4-BE49-F238E27FC236}">
                <a16:creationId xmlns:a16="http://schemas.microsoft.com/office/drawing/2014/main" id="{D456AA9E-6F73-0558-4228-8648EC4E3124}"/>
              </a:ext>
            </a:extLst>
          </p:cNvPr>
          <p:cNvSpPr>
            <a:spLocks noChangeAspect="1" noChangeArrowheads="1"/>
          </p:cNvSpPr>
          <p:nvPr/>
        </p:nvSpPr>
        <p:spPr bwMode="auto">
          <a:xfrm>
            <a:off x="33782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a:extLst>
              <a:ext uri="{FF2B5EF4-FFF2-40B4-BE49-F238E27FC236}">
                <a16:creationId xmlns:a16="http://schemas.microsoft.com/office/drawing/2014/main" id="{AC4D437F-5BB7-E407-01E6-53BEA6CC8FC0}"/>
              </a:ext>
            </a:extLst>
          </p:cNvPr>
          <p:cNvSpPr/>
          <p:nvPr/>
        </p:nvSpPr>
        <p:spPr>
          <a:xfrm>
            <a:off x="2938409" y="2043455"/>
            <a:ext cx="8322068" cy="2044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sz="2800" dirty="0">
                <a:solidFill>
                  <a:srgbClr val="FF0000"/>
                </a:solidFill>
              </a:rPr>
            </a:br>
            <a:r>
              <a:rPr lang="en-US" sz="2800" dirty="0">
                <a:solidFill>
                  <a:srgbClr val="FF0000"/>
                </a:solidFill>
              </a:rPr>
              <a:t>Library Management System Analysis</a:t>
            </a:r>
          </a:p>
          <a:p>
            <a:pPr algn="ctr"/>
            <a:r>
              <a:rPr lang="en-US" sz="2800" dirty="0">
                <a:solidFill>
                  <a:srgbClr val="FF0000"/>
                </a:solidFill>
              </a:rPr>
              <a:t>                               SQL Queries and Analysis</a:t>
            </a:r>
          </a:p>
        </p:txBody>
      </p:sp>
    </p:spTree>
    <p:extLst>
      <p:ext uri="{BB962C8B-B14F-4D97-AF65-F5344CB8AC3E}">
        <p14:creationId xmlns:p14="http://schemas.microsoft.com/office/powerpoint/2010/main" val="2155980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225D-6FB9-6AF2-F767-C7AB7E5B89F3}"/>
              </a:ext>
            </a:extLst>
          </p:cNvPr>
          <p:cNvSpPr>
            <a:spLocks noGrp="1"/>
          </p:cNvSpPr>
          <p:nvPr>
            <p:ph type="title"/>
          </p:nvPr>
        </p:nvSpPr>
        <p:spPr>
          <a:xfrm>
            <a:off x="677334" y="609599"/>
            <a:ext cx="8596668" cy="5121349"/>
          </a:xfrm>
        </p:spPr>
        <p:txBody>
          <a:bodyPr>
            <a:noAutofit/>
          </a:bodyPr>
          <a:lstStyle/>
          <a:p>
            <a:r>
              <a:rPr lang="en-US" sz="2400" b="1" dirty="0">
                <a:latin typeface="Times New Roman" panose="02020603050405020304" pitchFamily="18" charset="0"/>
                <a:cs typeface="Times New Roman" panose="02020603050405020304" pitchFamily="18" charset="0"/>
              </a:rPr>
              <a:t>Task 2: "The Lost Tribe" Copies in Each Branch</a:t>
            </a:r>
            <a:br>
              <a:rPr lang="en-US" sz="2400" b="1" dirty="0">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Question:</a:t>
            </a:r>
            <a:r>
              <a:rPr lang="en-US" sz="2400" dirty="0">
                <a:solidFill>
                  <a:schemeClr val="tx1"/>
                </a:solidFill>
                <a:latin typeface="Times New Roman" panose="02020603050405020304" pitchFamily="18" charset="0"/>
                <a:cs typeface="Times New Roman" panose="02020603050405020304" pitchFamily="18" charset="0"/>
              </a:rPr>
              <a:t> How many copies of the book titled "The Lost Tribe" are owned by each library branch?</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The query retrieves the total number of copies of "The Lost Tribe" available at each library branch by joining the </a:t>
            </a:r>
            <a:r>
              <a:rPr lang="en-US" sz="2400" dirty="0" err="1">
                <a:solidFill>
                  <a:schemeClr val="tx1"/>
                </a:solidFill>
                <a:latin typeface="Times New Roman" panose="02020603050405020304" pitchFamily="18" charset="0"/>
                <a:cs typeface="Times New Roman" panose="02020603050405020304" pitchFamily="18" charset="0"/>
              </a:rPr>
              <a:t>book_copies</a:t>
            </a:r>
            <a:r>
              <a:rPr lang="en-US" sz="2400" dirty="0">
                <a:solidFill>
                  <a:schemeClr val="tx1"/>
                </a:solidFill>
                <a:latin typeface="Times New Roman" panose="02020603050405020304" pitchFamily="18" charset="0"/>
                <a:cs typeface="Times New Roman" panose="02020603050405020304" pitchFamily="18" charset="0"/>
              </a:rPr>
              <a:t>, books, and </a:t>
            </a:r>
            <a:r>
              <a:rPr lang="en-US" sz="2400" dirty="0" err="1">
                <a:solidFill>
                  <a:schemeClr val="tx1"/>
                </a:solidFill>
                <a:latin typeface="Times New Roman" panose="02020603050405020304" pitchFamily="18" charset="0"/>
                <a:cs typeface="Times New Roman" panose="02020603050405020304" pitchFamily="18" charset="0"/>
              </a:rPr>
              <a:t>library_branch</a:t>
            </a:r>
            <a:r>
              <a:rPr lang="en-US" sz="2400" dirty="0">
                <a:solidFill>
                  <a:schemeClr val="tx1"/>
                </a:solidFill>
                <a:latin typeface="Times New Roman" panose="02020603050405020304" pitchFamily="18" charset="0"/>
                <a:cs typeface="Times New Roman" panose="02020603050405020304" pitchFamily="18" charset="0"/>
              </a:rPr>
              <a:t> tables and grouping by branch names.</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Output:</a:t>
            </a:r>
            <a:br>
              <a:rPr lang="en-US" sz="2400" dirty="0">
                <a:solidFill>
                  <a:schemeClr val="tx1"/>
                </a:solidFill>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BB241FA-C306-0E75-A0F4-B21B05C91F07}"/>
              </a:ext>
            </a:extLst>
          </p:cNvPr>
          <p:cNvPicPr>
            <a:picLocks noGrp="1" noChangeAspect="1"/>
          </p:cNvPicPr>
          <p:nvPr>
            <p:ph idx="1"/>
          </p:nvPr>
        </p:nvPicPr>
        <p:blipFill>
          <a:blip r:embed="rId2"/>
          <a:stretch>
            <a:fillRect/>
          </a:stretch>
        </p:blipFill>
        <p:spPr>
          <a:xfrm>
            <a:off x="2188311" y="2056140"/>
            <a:ext cx="6259902" cy="1771581"/>
          </a:xfrm>
        </p:spPr>
      </p:pic>
      <p:pic>
        <p:nvPicPr>
          <p:cNvPr id="4" name="Picture 3">
            <a:extLst>
              <a:ext uri="{FF2B5EF4-FFF2-40B4-BE49-F238E27FC236}">
                <a16:creationId xmlns:a16="http://schemas.microsoft.com/office/drawing/2014/main" id="{B343B51A-AFD5-C42E-C351-3AA14A953AA1}"/>
              </a:ext>
            </a:extLst>
          </p:cNvPr>
          <p:cNvPicPr>
            <a:picLocks noChangeAspect="1"/>
          </p:cNvPicPr>
          <p:nvPr/>
        </p:nvPicPr>
        <p:blipFill>
          <a:blip r:embed="rId3"/>
          <a:stretch>
            <a:fillRect/>
          </a:stretch>
        </p:blipFill>
        <p:spPr>
          <a:xfrm>
            <a:off x="6161070" y="5514101"/>
            <a:ext cx="2730640" cy="1168460"/>
          </a:xfrm>
          <a:prstGeom prst="rect">
            <a:avLst/>
          </a:prstGeom>
        </p:spPr>
      </p:pic>
    </p:spTree>
    <p:extLst>
      <p:ext uri="{BB962C8B-B14F-4D97-AF65-F5344CB8AC3E}">
        <p14:creationId xmlns:p14="http://schemas.microsoft.com/office/powerpoint/2010/main" val="364157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CF10-3213-DE03-14D6-F4B613D3BCD0}"/>
              </a:ext>
            </a:extLst>
          </p:cNvPr>
          <p:cNvSpPr>
            <a:spLocks noGrp="1"/>
          </p:cNvSpPr>
          <p:nvPr>
            <p:ph type="title"/>
          </p:nvPr>
        </p:nvSpPr>
        <p:spPr/>
        <p:txBody>
          <a:bodyPr>
            <a:noAutofit/>
          </a:bodyPr>
          <a:lstStyle/>
          <a:p>
            <a:r>
              <a:rPr lang="en-US" sz="2800" b="1" dirty="0">
                <a:latin typeface="Times New Roman" panose="02020603050405020304" pitchFamily="18" charset="0"/>
                <a:cs typeface="Times New Roman" panose="02020603050405020304" pitchFamily="18" charset="0"/>
              </a:rPr>
              <a:t>Task 3: Borrowers with No Checked-Out Books</a:t>
            </a:r>
            <a:br>
              <a:rPr lang="en-US" sz="2800"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7D512ED-E1B1-1990-5A06-C85620DDC740}"/>
              </a:ext>
            </a:extLst>
          </p:cNvPr>
          <p:cNvPicPr>
            <a:picLocks noGrp="1" noChangeAspect="1"/>
          </p:cNvPicPr>
          <p:nvPr>
            <p:ph idx="1"/>
          </p:nvPr>
        </p:nvPicPr>
        <p:blipFill>
          <a:blip r:embed="rId2"/>
          <a:stretch>
            <a:fillRect/>
          </a:stretch>
        </p:blipFill>
        <p:spPr>
          <a:xfrm>
            <a:off x="3243090" y="4140490"/>
            <a:ext cx="8596312" cy="1196578"/>
          </a:xfrm>
        </p:spPr>
      </p:pic>
      <p:sp>
        <p:nvSpPr>
          <p:cNvPr id="6" name="Content Placeholder 2">
            <a:extLst>
              <a:ext uri="{FF2B5EF4-FFF2-40B4-BE49-F238E27FC236}">
                <a16:creationId xmlns:a16="http://schemas.microsoft.com/office/drawing/2014/main" id="{C69EFB90-CF23-923A-90FA-D27F5525CFC5}"/>
              </a:ext>
            </a:extLst>
          </p:cNvPr>
          <p:cNvSpPr txBox="1">
            <a:spLocks/>
          </p:cNvSpPr>
          <p:nvPr/>
        </p:nvSpPr>
        <p:spPr>
          <a:xfrm>
            <a:off x="542260" y="2179673"/>
            <a:ext cx="8910084" cy="386168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0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485C1553-7133-ED2C-D563-3476CFC2835A}"/>
              </a:ext>
            </a:extLst>
          </p:cNvPr>
          <p:cNvSpPr txBox="1">
            <a:spLocks/>
          </p:cNvSpPr>
          <p:nvPr/>
        </p:nvSpPr>
        <p:spPr>
          <a:xfrm>
            <a:off x="677334" y="2160589"/>
            <a:ext cx="8596668"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dirty="0"/>
              <a:t>Question:</a:t>
            </a:r>
            <a:r>
              <a:rPr lang="en-US" sz="2000" dirty="0"/>
              <a:t> Retrieve the names of all borrowers who do not have any books checked out.</a:t>
            </a:r>
          </a:p>
          <a:p>
            <a:r>
              <a:rPr lang="en-US" sz="2000" dirty="0"/>
              <a:t>To retrieve names of borrowers without checked-out books, use a LEFT JOIN or subquery. The queries identify borrowers whose </a:t>
            </a:r>
            <a:r>
              <a:rPr lang="en-US" sz="2000" dirty="0" err="1"/>
              <a:t>CardNo</a:t>
            </a:r>
            <a:r>
              <a:rPr lang="en-US" sz="2000" dirty="0"/>
              <a:t> is not present in the </a:t>
            </a:r>
            <a:r>
              <a:rPr lang="en-US" sz="2000" dirty="0" err="1"/>
              <a:t>book_loans</a:t>
            </a:r>
            <a:r>
              <a:rPr lang="en-US" sz="2000" dirty="0"/>
              <a:t> table, effectively filtering those without active loans.</a:t>
            </a:r>
          </a:p>
          <a:p>
            <a:endParaRPr lang="en-US" sz="2000" dirty="0"/>
          </a:p>
          <a:p>
            <a:endParaRPr lang="en-US" sz="2000" dirty="0"/>
          </a:p>
          <a:p>
            <a:endParaRPr lang="en-US" sz="2000" dirty="0"/>
          </a:p>
          <a:p>
            <a:r>
              <a:rPr lang="en-US" sz="2000" dirty="0"/>
              <a:t>Output:</a:t>
            </a:r>
          </a:p>
          <a:p>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6E936B-CBEC-2E5E-3041-31D8B06540D9}"/>
              </a:ext>
            </a:extLst>
          </p:cNvPr>
          <p:cNvPicPr>
            <a:picLocks noChangeAspect="1"/>
          </p:cNvPicPr>
          <p:nvPr/>
        </p:nvPicPr>
        <p:blipFill>
          <a:blip r:embed="rId3"/>
          <a:stretch>
            <a:fillRect/>
          </a:stretch>
        </p:blipFill>
        <p:spPr>
          <a:xfrm>
            <a:off x="3433449" y="5576190"/>
            <a:ext cx="1790792" cy="1390721"/>
          </a:xfrm>
          <a:prstGeom prst="rect">
            <a:avLst/>
          </a:prstGeom>
        </p:spPr>
      </p:pic>
    </p:spTree>
    <p:extLst>
      <p:ext uri="{BB962C8B-B14F-4D97-AF65-F5344CB8AC3E}">
        <p14:creationId xmlns:p14="http://schemas.microsoft.com/office/powerpoint/2010/main" val="211769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6122A-6AC4-3F00-4108-50FE52E97F36}"/>
              </a:ext>
            </a:extLst>
          </p:cNvPr>
          <p:cNvSpPr>
            <a:spLocks noGrp="1"/>
          </p:cNvSpPr>
          <p:nvPr>
            <p:ph type="title"/>
          </p:nvPr>
        </p:nvSpPr>
        <p:spPr/>
        <p:txBody>
          <a:bodyPr/>
          <a:lstStyle/>
          <a:p>
            <a:r>
              <a:rPr lang="en-US" dirty="0"/>
              <a:t>Task 4: Loan Details in Sharpstown</a:t>
            </a:r>
          </a:p>
        </p:txBody>
      </p:sp>
      <p:sp>
        <p:nvSpPr>
          <p:cNvPr id="3" name="Content Placeholder 2">
            <a:extLst>
              <a:ext uri="{FF2B5EF4-FFF2-40B4-BE49-F238E27FC236}">
                <a16:creationId xmlns:a16="http://schemas.microsoft.com/office/drawing/2014/main" id="{9E4D7C3F-FBE1-9867-82F6-E0C5FC4A3ACD}"/>
              </a:ext>
            </a:extLst>
          </p:cNvPr>
          <p:cNvSpPr>
            <a:spLocks noGrp="1"/>
          </p:cNvSpPr>
          <p:nvPr>
            <p:ph idx="1"/>
          </p:nvPr>
        </p:nvSpPr>
        <p:spPr>
          <a:xfrm>
            <a:off x="677334" y="1711843"/>
            <a:ext cx="8596668" cy="4329520"/>
          </a:xfrm>
        </p:spPr>
        <p:txBody>
          <a:bodyPr>
            <a:noAutofit/>
          </a:bodyPr>
          <a:lstStyle/>
          <a:p>
            <a:r>
              <a:rPr lang="en-US" b="1" dirty="0">
                <a:latin typeface="Times New Roman" panose="02020603050405020304" pitchFamily="18" charset="0"/>
                <a:cs typeface="Times New Roman" panose="02020603050405020304" pitchFamily="18" charset="0"/>
              </a:rPr>
              <a:t>Question:</a:t>
            </a:r>
            <a:r>
              <a:rPr lang="en-US" dirty="0">
                <a:latin typeface="Times New Roman" panose="02020603050405020304" pitchFamily="18" charset="0"/>
                <a:cs typeface="Times New Roman" panose="02020603050405020304" pitchFamily="18" charset="0"/>
              </a:rPr>
              <a:t> For each book loaned out from the "Sharpstown" branch and whose </a:t>
            </a:r>
            <a:r>
              <a:rPr lang="en-US" dirty="0" err="1">
                <a:latin typeface="Times New Roman" panose="02020603050405020304" pitchFamily="18" charset="0"/>
                <a:cs typeface="Times New Roman" panose="02020603050405020304" pitchFamily="18" charset="0"/>
              </a:rPr>
              <a:t>DueDate</a:t>
            </a:r>
            <a:r>
              <a:rPr lang="en-US" dirty="0">
                <a:latin typeface="Times New Roman" panose="02020603050405020304" pitchFamily="18" charset="0"/>
                <a:cs typeface="Times New Roman" panose="02020603050405020304" pitchFamily="18" charset="0"/>
              </a:rPr>
              <a:t> is 2/3/18, retrieve the book title, the borrower's name, and the borrower's address.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below  SQL query retrieves details of books loaned from the 'Sharpstown' library branch, including book ID, card number, branch name, and due date by joining the book loans and library branch tables.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Multiple JOIN operations are used to connect the Books, Borrowers, Loans, and Branches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WHERE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clause restricts the results to loans from the "Sharpstown" branch and with a due date of 2/3/18.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query retrieves the book title, borrower's name, and address.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9194FB-AEA7-535D-B94E-66B39414310B}"/>
              </a:ext>
            </a:extLst>
          </p:cNvPr>
          <p:cNvPicPr>
            <a:picLocks noChangeAspect="1"/>
          </p:cNvPicPr>
          <p:nvPr/>
        </p:nvPicPr>
        <p:blipFill>
          <a:blip r:embed="rId2"/>
          <a:stretch>
            <a:fillRect/>
          </a:stretch>
        </p:blipFill>
        <p:spPr>
          <a:xfrm>
            <a:off x="5443870" y="2434236"/>
            <a:ext cx="5074141" cy="1479177"/>
          </a:xfrm>
          <a:prstGeom prst="rect">
            <a:avLst/>
          </a:prstGeom>
        </p:spPr>
      </p:pic>
      <p:pic>
        <p:nvPicPr>
          <p:cNvPr id="6" name="Picture 5">
            <a:extLst>
              <a:ext uri="{FF2B5EF4-FFF2-40B4-BE49-F238E27FC236}">
                <a16:creationId xmlns:a16="http://schemas.microsoft.com/office/drawing/2014/main" id="{BC18B6DA-4C9E-DEBA-BB65-A446B97B18CF}"/>
              </a:ext>
            </a:extLst>
          </p:cNvPr>
          <p:cNvPicPr>
            <a:picLocks noChangeAspect="1"/>
          </p:cNvPicPr>
          <p:nvPr/>
        </p:nvPicPr>
        <p:blipFill>
          <a:blip r:embed="rId3"/>
          <a:stretch>
            <a:fillRect/>
          </a:stretch>
        </p:blipFill>
        <p:spPr>
          <a:xfrm>
            <a:off x="7042913" y="5643453"/>
            <a:ext cx="5010407" cy="901746"/>
          </a:xfrm>
          <a:prstGeom prst="rect">
            <a:avLst/>
          </a:prstGeom>
        </p:spPr>
      </p:pic>
    </p:spTree>
    <p:extLst>
      <p:ext uri="{BB962C8B-B14F-4D97-AF65-F5344CB8AC3E}">
        <p14:creationId xmlns:p14="http://schemas.microsoft.com/office/powerpoint/2010/main" val="151047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53FBA-C5E4-FF1D-E7C4-738B21D7A960}"/>
              </a:ext>
            </a:extLst>
          </p:cNvPr>
          <p:cNvSpPr>
            <a:spLocks noGrp="1"/>
          </p:cNvSpPr>
          <p:nvPr>
            <p:ph type="title"/>
          </p:nvPr>
        </p:nvSpPr>
        <p:spPr/>
        <p:txBody>
          <a:bodyPr/>
          <a:lstStyle/>
          <a:p>
            <a:r>
              <a:rPr lang="en-US" dirty="0"/>
              <a:t>Task 5: Total Books Loaned by Branch</a:t>
            </a:r>
          </a:p>
        </p:txBody>
      </p:sp>
      <p:sp>
        <p:nvSpPr>
          <p:cNvPr id="3" name="Content Placeholder 2">
            <a:extLst>
              <a:ext uri="{FF2B5EF4-FFF2-40B4-BE49-F238E27FC236}">
                <a16:creationId xmlns:a16="http://schemas.microsoft.com/office/drawing/2014/main" id="{6EC053C8-CE65-56E3-0149-6F21B2A0B6B8}"/>
              </a:ext>
            </a:extLst>
          </p:cNvPr>
          <p:cNvSpPr>
            <a:spLocks noGrp="1"/>
          </p:cNvSpPr>
          <p:nvPr>
            <p:ph idx="1"/>
          </p:nvPr>
        </p:nvSpPr>
        <p:spPr>
          <a:xfrm>
            <a:off x="780075" y="2160588"/>
            <a:ext cx="8596668" cy="3880773"/>
          </a:xfrm>
        </p:spPr>
        <p:txBody>
          <a:bodyPr>
            <a:noAutofit/>
          </a:bodyPr>
          <a:lstStyle/>
          <a:p>
            <a:r>
              <a:rPr lang="en-US" sz="1600" b="1" dirty="0">
                <a:latin typeface="Times New Roman" panose="02020603050405020304" pitchFamily="18" charset="0"/>
                <a:cs typeface="Times New Roman" panose="02020603050405020304" pitchFamily="18" charset="0"/>
              </a:rPr>
              <a:t>Question:</a:t>
            </a:r>
            <a:r>
              <a:rPr lang="en-US" sz="1600" dirty="0">
                <a:latin typeface="Times New Roman" panose="02020603050405020304" pitchFamily="18" charset="0"/>
                <a:cs typeface="Times New Roman" panose="02020603050405020304" pitchFamily="18" charset="0"/>
              </a:rPr>
              <a:t> For each library branch, retrieve the branch name and the total number of books loaned out from that branch.</a:t>
            </a:r>
          </a:p>
          <a:p>
            <a:r>
              <a:rPr lang="en-US" sz="1600" b="1" dirty="0">
                <a:latin typeface="Times New Roman" panose="02020603050405020304" pitchFamily="18" charset="0"/>
                <a:cs typeface="Times New Roman" panose="02020603050405020304" pitchFamily="18" charset="0"/>
              </a:rPr>
              <a:t>SQL Query:</a:t>
            </a: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a:t>
            </a:r>
            <a:r>
              <a:rPr lang="en-US" sz="1600" dirty="0" err="1">
                <a:latin typeface="Times New Roman" panose="02020603050405020304" pitchFamily="18" charset="0"/>
                <a:cs typeface="Times New Roman" panose="02020603050405020304" pitchFamily="18" charset="0"/>
              </a:rPr>
              <a:t>aboveSQL</a:t>
            </a:r>
            <a:r>
              <a:rPr lang="en-US" sz="1600" dirty="0">
                <a:latin typeface="Times New Roman" panose="02020603050405020304" pitchFamily="18" charset="0"/>
                <a:cs typeface="Times New Roman" panose="02020603050405020304" pitchFamily="18" charset="0"/>
              </a:rPr>
              <a:t> query retrieves all columns (SELECT *) from the </a:t>
            </a:r>
            <a:r>
              <a:rPr lang="en-US" sz="1600" dirty="0" err="1">
                <a:latin typeface="Times New Roman" panose="02020603050405020304" pitchFamily="18" charset="0"/>
                <a:cs typeface="Times New Roman" panose="02020603050405020304" pitchFamily="18" charset="0"/>
              </a:rPr>
              <a:t>book_loans</a:t>
            </a:r>
            <a:r>
              <a:rPr lang="en-US" sz="1600" dirty="0">
                <a:latin typeface="Times New Roman" panose="02020603050405020304" pitchFamily="18" charset="0"/>
                <a:cs typeface="Times New Roman" panose="02020603050405020304" pitchFamily="18" charset="0"/>
              </a:rPr>
              <a:t> (BL) and </a:t>
            </a:r>
            <a:r>
              <a:rPr lang="en-US" sz="1600" dirty="0" err="1">
                <a:latin typeface="Times New Roman" panose="02020603050405020304" pitchFamily="18" charset="0"/>
                <a:cs typeface="Times New Roman" panose="02020603050405020304" pitchFamily="18" charset="0"/>
              </a:rPr>
              <a:t>library_branch</a:t>
            </a:r>
            <a:r>
              <a:rPr lang="en-US" sz="1600" dirty="0">
                <a:latin typeface="Times New Roman" panose="02020603050405020304" pitchFamily="18" charset="0"/>
                <a:cs typeface="Times New Roman" panose="02020603050405020304" pitchFamily="18" charset="0"/>
              </a:rPr>
              <a:t> (LB) tables by joining them on the matching </a:t>
            </a:r>
            <a:r>
              <a:rPr lang="en-US" sz="1600" dirty="0" err="1">
                <a:latin typeface="Times New Roman" panose="02020603050405020304" pitchFamily="18" charset="0"/>
                <a:cs typeface="Times New Roman" panose="02020603050405020304" pitchFamily="18" charset="0"/>
              </a:rPr>
              <a:t>BranchID</a:t>
            </a:r>
            <a:r>
              <a:rPr lang="en-US" sz="1600" dirty="0">
                <a:latin typeface="Times New Roman" panose="02020603050405020304" pitchFamily="18" charset="0"/>
                <a:cs typeface="Times New Roman" panose="02020603050405020304" pitchFamily="18" charset="0"/>
              </a:rPr>
              <a:t> fields (</a:t>
            </a:r>
            <a:r>
              <a:rPr lang="en-US" sz="1600" dirty="0" err="1">
                <a:latin typeface="Times New Roman" panose="02020603050405020304" pitchFamily="18" charset="0"/>
                <a:cs typeface="Times New Roman" panose="02020603050405020304" pitchFamily="18" charset="0"/>
              </a:rPr>
              <a:t>book_loans_BranchID</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library_branch_BranchID</a:t>
            </a:r>
            <a:r>
              <a:rPr lang="en-US" sz="1600" dirty="0">
                <a:latin typeface="Times New Roman" panose="02020603050405020304" pitchFamily="18" charset="0"/>
                <a:cs typeface="Times New Roman" panose="02020603050405020304" pitchFamily="18" charset="0"/>
              </a:rPr>
              <a:t>).  The purpose is to combine related data from both tables.</a:t>
            </a:r>
          </a:p>
          <a:p>
            <a:r>
              <a:rPr lang="en-US" sz="1600"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1C787632-550F-0D22-350C-395A59548747}"/>
              </a:ext>
            </a:extLst>
          </p:cNvPr>
          <p:cNvPicPr>
            <a:picLocks noChangeAspect="1"/>
          </p:cNvPicPr>
          <p:nvPr/>
        </p:nvPicPr>
        <p:blipFill>
          <a:blip r:embed="rId2"/>
          <a:stretch>
            <a:fillRect/>
          </a:stretch>
        </p:blipFill>
        <p:spPr>
          <a:xfrm>
            <a:off x="2655961" y="2940453"/>
            <a:ext cx="8858705" cy="1587582"/>
          </a:xfrm>
          <a:prstGeom prst="rect">
            <a:avLst/>
          </a:prstGeom>
        </p:spPr>
      </p:pic>
      <p:pic>
        <p:nvPicPr>
          <p:cNvPr id="6" name="Picture 5">
            <a:extLst>
              <a:ext uri="{FF2B5EF4-FFF2-40B4-BE49-F238E27FC236}">
                <a16:creationId xmlns:a16="http://schemas.microsoft.com/office/drawing/2014/main" id="{F2D59BB9-6348-8DB5-E070-DBF341C13BDB}"/>
              </a:ext>
            </a:extLst>
          </p:cNvPr>
          <p:cNvPicPr>
            <a:picLocks noChangeAspect="1"/>
          </p:cNvPicPr>
          <p:nvPr/>
        </p:nvPicPr>
        <p:blipFill>
          <a:blip r:embed="rId3"/>
          <a:stretch>
            <a:fillRect/>
          </a:stretch>
        </p:blipFill>
        <p:spPr>
          <a:xfrm>
            <a:off x="5194146" y="5391075"/>
            <a:ext cx="2838596" cy="1466925"/>
          </a:xfrm>
          <a:prstGeom prst="rect">
            <a:avLst/>
          </a:prstGeom>
        </p:spPr>
      </p:pic>
    </p:spTree>
    <p:extLst>
      <p:ext uri="{BB962C8B-B14F-4D97-AF65-F5344CB8AC3E}">
        <p14:creationId xmlns:p14="http://schemas.microsoft.com/office/powerpoint/2010/main" val="1958488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1C9C-9D89-0660-1625-A369E1111FAA}"/>
              </a:ext>
            </a:extLst>
          </p:cNvPr>
          <p:cNvSpPr>
            <a:spLocks noGrp="1"/>
          </p:cNvSpPr>
          <p:nvPr>
            <p:ph type="title"/>
          </p:nvPr>
        </p:nvSpPr>
        <p:spPr/>
        <p:txBody>
          <a:bodyPr/>
          <a:lstStyle/>
          <a:p>
            <a:r>
              <a:rPr lang="en-US" dirty="0"/>
              <a:t>Task 6: Borrowers with More Than 5 Books</a:t>
            </a:r>
          </a:p>
        </p:txBody>
      </p:sp>
      <p:sp>
        <p:nvSpPr>
          <p:cNvPr id="3" name="Content Placeholder 2">
            <a:extLst>
              <a:ext uri="{FF2B5EF4-FFF2-40B4-BE49-F238E27FC236}">
                <a16:creationId xmlns:a16="http://schemas.microsoft.com/office/drawing/2014/main" id="{46EE9EE4-C6CA-0355-602B-001DFE92871E}"/>
              </a:ext>
            </a:extLst>
          </p:cNvPr>
          <p:cNvSpPr>
            <a:spLocks noGrp="1"/>
          </p:cNvSpPr>
          <p:nvPr>
            <p:ph idx="1"/>
          </p:nvPr>
        </p:nvSpPr>
        <p:spPr/>
        <p:txBody>
          <a:bodyPr>
            <a:noAutofit/>
          </a:bodyPr>
          <a:lstStyle/>
          <a:p>
            <a:r>
              <a:rPr lang="en-US" b="1" dirty="0">
                <a:latin typeface="Times New Roman" panose="02020603050405020304" pitchFamily="18" charset="0"/>
                <a:cs typeface="Times New Roman" panose="02020603050405020304" pitchFamily="18" charset="0"/>
              </a:rPr>
              <a:t>Question:</a:t>
            </a:r>
            <a:r>
              <a:rPr lang="en-US" dirty="0">
                <a:latin typeface="Times New Roman" panose="02020603050405020304" pitchFamily="18" charset="0"/>
                <a:cs typeface="Times New Roman" panose="02020603050405020304" pitchFamily="18" charset="0"/>
              </a:rPr>
              <a:t> Retrieve the names, addresses, and number of books checked out for all borrowers who have more than five books checked out.</a:t>
            </a:r>
          </a:p>
          <a:p>
            <a:r>
              <a:rPr lang="en-US" b="1" dirty="0">
                <a:latin typeface="Times New Roman" panose="02020603050405020304" pitchFamily="18" charset="0"/>
                <a:cs typeface="Times New Roman" panose="02020603050405020304" pitchFamily="18" charset="0"/>
              </a:rPr>
              <a:t>SQL Query:</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SQL query retrieves each library branch's name and the total number of books loaned. It joins the </a:t>
            </a:r>
            <a:r>
              <a:rPr lang="en-US" dirty="0" err="1">
                <a:latin typeface="Times New Roman" panose="02020603050405020304" pitchFamily="18" charset="0"/>
                <a:cs typeface="Times New Roman" panose="02020603050405020304" pitchFamily="18" charset="0"/>
              </a:rPr>
              <a:t>book_loans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library_branch</a:t>
            </a:r>
            <a:r>
              <a:rPr lang="en-US" dirty="0">
                <a:latin typeface="Times New Roman" panose="02020603050405020304" pitchFamily="18" charset="0"/>
                <a:cs typeface="Times New Roman" panose="02020603050405020304" pitchFamily="18" charset="0"/>
              </a:rPr>
              <a:t> tables based on </a:t>
            </a:r>
            <a:r>
              <a:rPr lang="en-US" dirty="0" err="1">
                <a:latin typeface="Times New Roman" panose="02020603050405020304" pitchFamily="18" charset="0"/>
                <a:cs typeface="Times New Roman" panose="02020603050405020304" pitchFamily="18" charset="0"/>
              </a:rPr>
              <a:t>BranchID</a:t>
            </a:r>
            <a:r>
              <a:rPr lang="en-US" dirty="0">
                <a:latin typeface="Times New Roman" panose="02020603050405020304" pitchFamily="18" charset="0"/>
                <a:cs typeface="Times New Roman" panose="02020603050405020304" pitchFamily="18" charset="0"/>
              </a:rPr>
              <a:t>, grouping results by branch to count loans per branch.</a:t>
            </a:r>
          </a:p>
          <a:p>
            <a:r>
              <a:rPr lang="en-US"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B59E3528-29DB-374F-EDDA-DE68AD94B60B}"/>
              </a:ext>
            </a:extLst>
          </p:cNvPr>
          <p:cNvPicPr>
            <a:picLocks noChangeAspect="1"/>
          </p:cNvPicPr>
          <p:nvPr/>
        </p:nvPicPr>
        <p:blipFill>
          <a:blip r:embed="rId2"/>
          <a:stretch>
            <a:fillRect/>
          </a:stretch>
        </p:blipFill>
        <p:spPr>
          <a:xfrm>
            <a:off x="2638257" y="2813855"/>
            <a:ext cx="7112366" cy="1866996"/>
          </a:xfrm>
          <a:prstGeom prst="rect">
            <a:avLst/>
          </a:prstGeom>
        </p:spPr>
      </p:pic>
      <p:pic>
        <p:nvPicPr>
          <p:cNvPr id="6" name="Picture 5">
            <a:extLst>
              <a:ext uri="{FF2B5EF4-FFF2-40B4-BE49-F238E27FC236}">
                <a16:creationId xmlns:a16="http://schemas.microsoft.com/office/drawing/2014/main" id="{19DE667B-274F-430D-93C0-B81B8EEB3C4C}"/>
              </a:ext>
            </a:extLst>
          </p:cNvPr>
          <p:cNvPicPr>
            <a:picLocks noChangeAspect="1"/>
          </p:cNvPicPr>
          <p:nvPr/>
        </p:nvPicPr>
        <p:blipFill>
          <a:blip r:embed="rId3"/>
          <a:stretch>
            <a:fillRect/>
          </a:stretch>
        </p:blipFill>
        <p:spPr>
          <a:xfrm>
            <a:off x="5968409" y="5887356"/>
            <a:ext cx="5150115" cy="768389"/>
          </a:xfrm>
          <a:prstGeom prst="rect">
            <a:avLst/>
          </a:prstGeom>
        </p:spPr>
      </p:pic>
    </p:spTree>
    <p:extLst>
      <p:ext uri="{BB962C8B-B14F-4D97-AF65-F5344CB8AC3E}">
        <p14:creationId xmlns:p14="http://schemas.microsoft.com/office/powerpoint/2010/main" val="1436781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1FBD-83DE-3572-FC8C-761E34E581DC}"/>
              </a:ext>
            </a:extLst>
          </p:cNvPr>
          <p:cNvSpPr>
            <a:spLocks noGrp="1"/>
          </p:cNvSpPr>
          <p:nvPr>
            <p:ph type="title"/>
          </p:nvPr>
        </p:nvSpPr>
        <p:spPr/>
        <p:txBody>
          <a:bodyPr/>
          <a:lstStyle/>
          <a:p>
            <a:r>
              <a:rPr lang="en-US" dirty="0"/>
              <a:t>Task 7: Stephen King Books in Central Branch</a:t>
            </a:r>
          </a:p>
        </p:txBody>
      </p:sp>
      <p:sp>
        <p:nvSpPr>
          <p:cNvPr id="3" name="Content Placeholder 2">
            <a:extLst>
              <a:ext uri="{FF2B5EF4-FFF2-40B4-BE49-F238E27FC236}">
                <a16:creationId xmlns:a16="http://schemas.microsoft.com/office/drawing/2014/main" id="{8E4FAD79-7AB4-50E0-A18D-524ED0BEA81E}"/>
              </a:ext>
            </a:extLst>
          </p:cNvPr>
          <p:cNvSpPr>
            <a:spLocks noGrp="1"/>
          </p:cNvSpPr>
          <p:nvPr>
            <p:ph idx="1"/>
          </p:nvPr>
        </p:nvSpPr>
        <p:spPr>
          <a:xfrm>
            <a:off x="985559" y="1811268"/>
            <a:ext cx="8596668" cy="3880773"/>
          </a:xfrm>
        </p:spPr>
        <p:txBody>
          <a:bodyPr>
            <a:noAutofit/>
          </a:bodyPr>
          <a:lstStyle/>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Question:</a:t>
            </a:r>
            <a:r>
              <a:rPr lang="en-US" sz="1400" dirty="0">
                <a:latin typeface="Times New Roman" panose="02020603050405020304" pitchFamily="18" charset="0"/>
                <a:cs typeface="Times New Roman" panose="02020603050405020304" pitchFamily="18" charset="0"/>
              </a:rPr>
              <a:t> For each book authored by "Stephen King," retrieve the title and the number of copies owned by the library branch whose name is "Central."</a:t>
            </a:r>
          </a:p>
          <a:p>
            <a:r>
              <a:rPr lang="en-US" sz="1400" dirty="0">
                <a:latin typeface="Times New Roman" panose="02020603050405020304" pitchFamily="18" charset="0"/>
                <a:cs typeface="Times New Roman" panose="02020603050405020304" pitchFamily="18" charset="0"/>
              </a:rPr>
              <a:t>SELECT     </a:t>
            </a:r>
            <a:r>
              <a:rPr lang="en-US" sz="1400" dirty="0" err="1">
                <a:latin typeface="Times New Roman" panose="02020603050405020304" pitchFamily="18" charset="0"/>
                <a:cs typeface="Times New Roman" panose="02020603050405020304" pitchFamily="18" charset="0"/>
              </a:rPr>
              <a:t>b.book_Title</a:t>
            </a:r>
            <a:r>
              <a:rPr lang="en-US" sz="1400" dirty="0">
                <a:latin typeface="Times New Roman" panose="02020603050405020304" pitchFamily="18" charset="0"/>
                <a:cs typeface="Times New Roman" panose="02020603050405020304" pitchFamily="18" charset="0"/>
              </a:rPr>
              <a:t>,                         -- Select the title of the book from the 'books' table    </a:t>
            </a:r>
            <a:r>
              <a:rPr lang="en-US" sz="1400" dirty="0" err="1">
                <a:latin typeface="Times New Roman" panose="02020603050405020304" pitchFamily="18" charset="0"/>
                <a:cs typeface="Times New Roman" panose="02020603050405020304" pitchFamily="18" charset="0"/>
              </a:rPr>
              <a:t>bc.book_copies_No_Of_Copies</a:t>
            </a:r>
            <a:r>
              <a:rPr lang="en-US" sz="1400" dirty="0">
                <a:latin typeface="Times New Roman" panose="02020603050405020304" pitchFamily="18" charset="0"/>
                <a:cs typeface="Times New Roman" panose="02020603050405020304" pitchFamily="18" charset="0"/>
              </a:rPr>
              <a:t>           -- Select the number of copies available from the '</a:t>
            </a:r>
            <a:r>
              <a:rPr lang="en-US" sz="1400" dirty="0" err="1">
                <a:latin typeface="Times New Roman" panose="02020603050405020304" pitchFamily="18" charset="0"/>
                <a:cs typeface="Times New Roman" panose="02020603050405020304" pitchFamily="18" charset="0"/>
              </a:rPr>
              <a:t>book_copies</a:t>
            </a:r>
            <a:r>
              <a:rPr lang="en-US" sz="1400" dirty="0">
                <a:latin typeface="Times New Roman" panose="02020603050405020304" pitchFamily="18" charset="0"/>
                <a:cs typeface="Times New Roman" panose="02020603050405020304" pitchFamily="18" charset="0"/>
              </a:rPr>
              <a:t>' table </a:t>
            </a:r>
          </a:p>
          <a:p>
            <a:r>
              <a:rPr lang="en-US" sz="1400" dirty="0">
                <a:latin typeface="Times New Roman" panose="02020603050405020304" pitchFamily="18" charset="0"/>
                <a:cs typeface="Times New Roman" panose="02020603050405020304" pitchFamily="18" charset="0"/>
              </a:rPr>
              <a:t>FROM     books b                               -- From the 'books' table, aliased as '</a:t>
            </a:r>
            <a:r>
              <a:rPr lang="en-US" sz="1400" dirty="0" err="1">
                <a:latin typeface="Times New Roman" panose="02020603050405020304" pitchFamily="18" charset="0"/>
                <a:cs typeface="Times New Roman" panose="02020603050405020304" pitchFamily="18" charset="0"/>
              </a:rPr>
              <a:t>b'JOIN</a:t>
            </a:r>
            <a:r>
              <a:rPr lang="en-US" sz="1400" dirty="0">
                <a:latin typeface="Times New Roman" panose="02020603050405020304" pitchFamily="18" charset="0"/>
                <a:cs typeface="Times New Roman" panose="02020603050405020304" pitchFamily="18" charset="0"/>
              </a:rPr>
              <a:t>     authors a ON </a:t>
            </a:r>
            <a:r>
              <a:rPr lang="en-US" sz="1400" dirty="0" err="1">
                <a:latin typeface="Times New Roman" panose="02020603050405020304" pitchFamily="18" charset="0"/>
                <a:cs typeface="Times New Roman" panose="02020603050405020304" pitchFamily="18" charset="0"/>
              </a:rPr>
              <a:t>b.book_BookID</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a.book_authors_BookID</a:t>
            </a:r>
            <a:r>
              <a:rPr lang="en-US" sz="1400" dirty="0">
                <a:latin typeface="Times New Roman" panose="02020603050405020304" pitchFamily="18" charset="0"/>
                <a:cs typeface="Times New Roman" panose="02020603050405020304" pitchFamily="18" charset="0"/>
              </a:rPr>
              <a:t>  -- Join the 'authors' table, matching book IDs between 'books' and '</a:t>
            </a:r>
            <a:r>
              <a:rPr lang="en-US" sz="1400" dirty="0" err="1">
                <a:latin typeface="Times New Roman" panose="02020603050405020304" pitchFamily="18" charset="0"/>
                <a:cs typeface="Times New Roman" panose="02020603050405020304" pitchFamily="18" charset="0"/>
              </a:rPr>
              <a:t>authors'JOIN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book_copies</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bc</a:t>
            </a:r>
            <a:r>
              <a:rPr lang="en-US" sz="1400" dirty="0">
                <a:latin typeface="Times New Roman" panose="02020603050405020304" pitchFamily="18" charset="0"/>
                <a:cs typeface="Times New Roman" panose="02020603050405020304" pitchFamily="18" charset="0"/>
              </a:rPr>
              <a:t> ON </a:t>
            </a:r>
            <a:r>
              <a:rPr lang="en-US" sz="1400" dirty="0" err="1">
                <a:latin typeface="Times New Roman" panose="02020603050405020304" pitchFamily="18" charset="0"/>
                <a:cs typeface="Times New Roman" panose="02020603050405020304" pitchFamily="18" charset="0"/>
              </a:rPr>
              <a:t>b.book_BookID</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bc.book_copies_ID</a:t>
            </a:r>
            <a:r>
              <a:rPr lang="en-US" sz="1400" dirty="0">
                <a:latin typeface="Times New Roman" panose="02020603050405020304" pitchFamily="18" charset="0"/>
                <a:cs typeface="Times New Roman" panose="02020603050405020304" pitchFamily="18" charset="0"/>
              </a:rPr>
              <a:t>   -- Join the '</a:t>
            </a:r>
            <a:r>
              <a:rPr lang="en-US" sz="1400" dirty="0" err="1">
                <a:latin typeface="Times New Roman" panose="02020603050405020304" pitchFamily="18" charset="0"/>
                <a:cs typeface="Times New Roman" panose="02020603050405020304" pitchFamily="18" charset="0"/>
              </a:rPr>
              <a:t>book_copies</a:t>
            </a:r>
            <a:r>
              <a:rPr lang="en-US" sz="1400" dirty="0">
                <a:latin typeface="Times New Roman" panose="02020603050405020304" pitchFamily="18" charset="0"/>
                <a:cs typeface="Times New Roman" panose="02020603050405020304" pitchFamily="18" charset="0"/>
              </a:rPr>
              <a:t>' table, matching book IDs between 'books' and '</a:t>
            </a:r>
            <a:r>
              <a:rPr lang="en-US" sz="1400" dirty="0" err="1">
                <a:latin typeface="Times New Roman" panose="02020603050405020304" pitchFamily="18" charset="0"/>
                <a:cs typeface="Times New Roman" panose="02020603050405020304" pitchFamily="18" charset="0"/>
              </a:rPr>
              <a:t>book_copies'JOIN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library_branch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lb</a:t>
            </a:r>
            <a:r>
              <a:rPr lang="en-US" sz="1400" dirty="0">
                <a:latin typeface="Times New Roman" panose="02020603050405020304" pitchFamily="18" charset="0"/>
                <a:cs typeface="Times New Roman" panose="02020603050405020304" pitchFamily="18" charset="0"/>
              </a:rPr>
              <a:t> ON </a:t>
            </a:r>
            <a:r>
              <a:rPr lang="en-US" sz="1400" dirty="0" err="1">
                <a:latin typeface="Times New Roman" panose="02020603050405020304" pitchFamily="18" charset="0"/>
                <a:cs typeface="Times New Roman" panose="02020603050405020304" pitchFamily="18" charset="0"/>
              </a:rPr>
              <a:t>bc.book_copies_BranchID</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lb.library_branch_BranchID</a:t>
            </a:r>
            <a:r>
              <a:rPr lang="en-US" sz="1400" dirty="0">
                <a:latin typeface="Times New Roman" panose="02020603050405020304" pitchFamily="18" charset="0"/>
                <a:cs typeface="Times New Roman" panose="02020603050405020304" pitchFamily="18" charset="0"/>
              </a:rPr>
              <a:t>  -- Join the '</a:t>
            </a:r>
            <a:r>
              <a:rPr lang="en-US" sz="1400" dirty="0" err="1">
                <a:latin typeface="Times New Roman" panose="02020603050405020304" pitchFamily="18" charset="0"/>
                <a:cs typeface="Times New Roman" panose="02020603050405020304" pitchFamily="18" charset="0"/>
              </a:rPr>
              <a:t>library_branch</a:t>
            </a:r>
            <a:r>
              <a:rPr lang="en-US" sz="1400" dirty="0">
                <a:latin typeface="Times New Roman" panose="02020603050405020304" pitchFamily="18" charset="0"/>
                <a:cs typeface="Times New Roman" panose="02020603050405020304" pitchFamily="18" charset="0"/>
              </a:rPr>
              <a:t>' table, matching branch IDs between '</a:t>
            </a:r>
            <a:r>
              <a:rPr lang="en-US" sz="1400" dirty="0" err="1">
                <a:latin typeface="Times New Roman" panose="02020603050405020304" pitchFamily="18" charset="0"/>
                <a:cs typeface="Times New Roman" panose="02020603050405020304" pitchFamily="18" charset="0"/>
              </a:rPr>
              <a:t>book_copies</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library_branch'WHERE</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a.book_authors_AuthorName</a:t>
            </a:r>
            <a:r>
              <a:rPr lang="en-US" sz="1400" dirty="0">
                <a:latin typeface="Times New Roman" panose="02020603050405020304" pitchFamily="18" charset="0"/>
                <a:cs typeface="Times New Roman" panose="02020603050405020304" pitchFamily="18" charset="0"/>
              </a:rPr>
              <a:t> = 'Stephen King';  -- Filter for books authored by 'Stephen King’</a:t>
            </a:r>
          </a:p>
          <a:p>
            <a:r>
              <a:rPr lang="en-US" sz="1400" dirty="0">
                <a:latin typeface="Times New Roman" panose="02020603050405020304" pitchFamily="18" charset="0"/>
                <a:cs typeface="Times New Roman" panose="02020603050405020304" pitchFamily="18" charset="0"/>
              </a:rPr>
              <a:t>The provided SQL query retrieves the titles and number of copies for books authored by "Stephen King." It joins the books, authors, </a:t>
            </a:r>
            <a:r>
              <a:rPr lang="en-US" sz="1400" dirty="0" err="1">
                <a:latin typeface="Times New Roman" panose="02020603050405020304" pitchFamily="18" charset="0"/>
                <a:cs typeface="Times New Roman" panose="02020603050405020304" pitchFamily="18" charset="0"/>
              </a:rPr>
              <a:t>book_copies</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library_branch</a:t>
            </a:r>
            <a:r>
              <a:rPr lang="en-US" sz="1400" dirty="0">
                <a:latin typeface="Times New Roman" panose="02020603050405020304" pitchFamily="18" charset="0"/>
                <a:cs typeface="Times New Roman" panose="02020603050405020304" pitchFamily="18" charset="0"/>
              </a:rPr>
              <a:t> tables based on their relationships to filter and display relevant data. This helps identify available titles by the author in the library's collection.</a:t>
            </a:r>
          </a:p>
          <a:p>
            <a:r>
              <a:rPr lang="en-US" sz="1400" dirty="0">
                <a:latin typeface="Times New Roman" panose="02020603050405020304" pitchFamily="18" charset="0"/>
                <a:cs typeface="Times New Roman" panose="02020603050405020304" pitchFamily="18" charset="0"/>
              </a:rPr>
              <a:t>Output:</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51D774-CB65-1811-BDC6-31B9FCA8FEE4}"/>
              </a:ext>
            </a:extLst>
          </p:cNvPr>
          <p:cNvPicPr>
            <a:picLocks noChangeAspect="1"/>
          </p:cNvPicPr>
          <p:nvPr/>
        </p:nvPicPr>
        <p:blipFill>
          <a:blip r:embed="rId2"/>
          <a:stretch>
            <a:fillRect/>
          </a:stretch>
        </p:blipFill>
        <p:spPr>
          <a:xfrm>
            <a:off x="4132533" y="5692041"/>
            <a:ext cx="2673487" cy="768389"/>
          </a:xfrm>
          <a:prstGeom prst="rect">
            <a:avLst/>
          </a:prstGeom>
        </p:spPr>
      </p:pic>
    </p:spTree>
    <p:extLst>
      <p:ext uri="{BB962C8B-B14F-4D97-AF65-F5344CB8AC3E}">
        <p14:creationId xmlns:p14="http://schemas.microsoft.com/office/powerpoint/2010/main" val="467033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A79D-364C-ECE8-0E1D-87A2FC0A38DD}"/>
              </a:ext>
            </a:extLst>
          </p:cNvPr>
          <p:cNvSpPr>
            <a:spLocks noGrp="1"/>
          </p:cNvSpPr>
          <p:nvPr>
            <p:ph type="title"/>
          </p:nvPr>
        </p:nvSpPr>
        <p:spPr/>
        <p:txBody>
          <a:bodyPr/>
          <a:lstStyle/>
          <a:p>
            <a:r>
              <a:rPr lang="en-US" dirty="0"/>
              <a:t>Summary of overall Findings</a:t>
            </a:r>
          </a:p>
        </p:txBody>
      </p:sp>
      <p:sp>
        <p:nvSpPr>
          <p:cNvPr id="3" name="Content Placeholder 2">
            <a:extLst>
              <a:ext uri="{FF2B5EF4-FFF2-40B4-BE49-F238E27FC236}">
                <a16:creationId xmlns:a16="http://schemas.microsoft.com/office/drawing/2014/main" id="{1A3ED6CB-DC51-963F-C1E5-E972E1AD382C}"/>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The queries addressed various aspects of library management, including book availability, borrower activity, and branch-specific book </a:t>
            </a:r>
            <a:r>
              <a:rPr lang="en-US" sz="2800" dirty="0" err="1">
                <a:latin typeface="Times New Roman" panose="02020603050405020304" pitchFamily="18" charset="0"/>
                <a:cs typeface="Times New Roman" panose="02020603050405020304" pitchFamily="18" charset="0"/>
              </a:rPr>
              <a:t>loans.By</a:t>
            </a:r>
            <a:r>
              <a:rPr lang="en-US" sz="2800" dirty="0">
                <a:latin typeface="Times New Roman" panose="02020603050405020304" pitchFamily="18" charset="0"/>
                <a:cs typeface="Times New Roman" panose="02020603050405020304" pitchFamily="18" charset="0"/>
              </a:rPr>
              <a:t> using SQL's JOIN, GROUP BY, and filtering mechanisms, we efficiently retrieved and summarized complex data from multiple interconnected tables.</a:t>
            </a:r>
          </a:p>
        </p:txBody>
      </p:sp>
    </p:spTree>
    <p:extLst>
      <p:ext uri="{BB962C8B-B14F-4D97-AF65-F5344CB8AC3E}">
        <p14:creationId xmlns:p14="http://schemas.microsoft.com/office/powerpoint/2010/main" val="3104288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E492F-83A3-691B-495E-01D95F323DAE}"/>
              </a:ext>
            </a:extLst>
          </p:cNvPr>
          <p:cNvSpPr>
            <a:spLocks noGrp="1"/>
          </p:cNvSpPr>
          <p:nvPr>
            <p:ph type="title"/>
          </p:nvPr>
        </p:nvSpPr>
        <p:spPr/>
        <p:txBody>
          <a:bodyPr>
            <a:noAutofit/>
          </a:bodyPr>
          <a:lstStyle/>
          <a:p>
            <a:r>
              <a:rPr lang="en-US" sz="4400" dirty="0"/>
              <a:t>Conclusion</a:t>
            </a:r>
            <a:br>
              <a:rPr lang="en-US" sz="4400" dirty="0"/>
            </a:br>
            <a:br>
              <a:rPr lang="en-US" sz="4400" dirty="0"/>
            </a:br>
            <a:endParaRPr lang="en-US" sz="4400" dirty="0"/>
          </a:p>
        </p:txBody>
      </p:sp>
      <p:sp>
        <p:nvSpPr>
          <p:cNvPr id="3" name="Content Placeholder 2">
            <a:extLst>
              <a:ext uri="{FF2B5EF4-FFF2-40B4-BE49-F238E27FC236}">
                <a16:creationId xmlns:a16="http://schemas.microsoft.com/office/drawing/2014/main" id="{A8BDEDE9-E321-2B9D-A213-90FAD5C32E9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In this set of SQL queries, we effectively retrieved valuable insights from a library database, focusing on book availability, borrower activity, and branch-specific operations. Using techniques like JOIN, GROUP BY, COUNT, and filtering with WHERE clauses, we answered key questions about book ownership, borrower activity, and loan details across branches. The queries demonstrated efficient data retrieval and grouping, providing essential information for library management, such as monitoring book circulation and borrower behavior, ultimately aiding in effective inventory and loan management.</a:t>
            </a:r>
          </a:p>
        </p:txBody>
      </p:sp>
    </p:spTree>
    <p:extLst>
      <p:ext uri="{BB962C8B-B14F-4D97-AF65-F5344CB8AC3E}">
        <p14:creationId xmlns:p14="http://schemas.microsoft.com/office/powerpoint/2010/main" val="339866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078ED4-6006-52CF-0E2B-912ED409A6CC}"/>
              </a:ext>
            </a:extLst>
          </p:cNvPr>
          <p:cNvSpPr>
            <a:spLocks noGrp="1"/>
          </p:cNvSpPr>
          <p:nvPr>
            <p:ph idx="1"/>
          </p:nvPr>
        </p:nvSpPr>
        <p:spPr>
          <a:xfrm>
            <a:off x="622906" y="1278846"/>
            <a:ext cx="8596668" cy="3880773"/>
          </a:xfrm>
        </p:spPr>
        <p:txBody>
          <a:bodyPr>
            <a:normAutofit/>
          </a:bodyPr>
          <a:lstStyle/>
          <a:p>
            <a:endParaRPr lang="en-US" sz="7200" dirty="0"/>
          </a:p>
          <a:p>
            <a:pPr marL="0" indent="0">
              <a:buNone/>
            </a:pPr>
            <a:r>
              <a:rPr lang="en-US" sz="7200" dirty="0"/>
              <a:t>         </a:t>
            </a:r>
            <a:r>
              <a:rPr lang="en-US" sz="7200" dirty="0">
                <a:solidFill>
                  <a:srgbClr val="00B0F0"/>
                </a:solidFill>
              </a:rPr>
              <a:t>Thank you</a:t>
            </a:r>
          </a:p>
        </p:txBody>
      </p:sp>
    </p:spTree>
    <p:extLst>
      <p:ext uri="{BB962C8B-B14F-4D97-AF65-F5344CB8AC3E}">
        <p14:creationId xmlns:p14="http://schemas.microsoft.com/office/powerpoint/2010/main" val="200415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F5AEE-DD70-D73F-25EC-73063CF0F51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Introduction</a:t>
            </a:r>
            <a:br>
              <a:rPr lang="en-US" sz="4000" b="1"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F8CC48-9FA7-E7BF-AA7E-A2AE9975539B}"/>
              </a:ext>
            </a:extLst>
          </p:cNvPr>
          <p:cNvSpPr>
            <a:spLocks noGrp="1"/>
          </p:cNvSpPr>
          <p:nvPr>
            <p:ph idx="1"/>
          </p:nvPr>
        </p:nvSpPr>
        <p:spPr>
          <a:xfrm>
            <a:off x="1345914" y="2075381"/>
            <a:ext cx="7928087" cy="3965982"/>
          </a:xfrm>
        </p:spPr>
        <p:txBody>
          <a:bodyPr>
            <a:normAutofit/>
          </a:bodyPr>
          <a:lstStyle/>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Objective:</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Goal:</a:t>
            </a:r>
            <a:r>
              <a:rPr lang="en-US" sz="2000" dirty="0">
                <a:latin typeface="Times New Roman" panose="02020603050405020304" pitchFamily="18" charset="0"/>
                <a:cs typeface="Times New Roman" panose="02020603050405020304" pitchFamily="18" charset="0"/>
              </a:rPr>
              <a:t> The objective of this presentation is to analyze the library management system’s data using SQL queries to answer key questions related to book loans, borrowers, and library branches.</a:t>
            </a:r>
          </a:p>
          <a:p>
            <a:pPr marL="0" indent="0">
              <a:buNone/>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Tools Used:</a:t>
            </a:r>
            <a:r>
              <a:rPr lang="en-US" sz="2000" dirty="0">
                <a:latin typeface="Times New Roman" panose="02020603050405020304" pitchFamily="18" charset="0"/>
                <a:cs typeface="Times New Roman" panose="02020603050405020304" pitchFamily="18" charset="0"/>
              </a:rPr>
              <a:t> SQL for data querying, database management systems for executing the queries.</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09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65434-C61D-8516-8731-FCDA43252C14}"/>
              </a:ext>
            </a:extLst>
          </p:cNvPr>
          <p:cNvSpPr>
            <a:spLocks noGrp="1"/>
          </p:cNvSpPr>
          <p:nvPr>
            <p:ph type="title"/>
          </p:nvPr>
        </p:nvSpPr>
        <p:spPr/>
        <p:txBody>
          <a:bodyPr>
            <a:normAutofit fontScale="90000"/>
          </a:bodyPr>
          <a:lstStyle/>
          <a:p>
            <a:r>
              <a:rPr lang="en-US" dirty="0"/>
              <a:t>Database Schema</a:t>
            </a:r>
            <a:br>
              <a:rPr lang="en-US" dirty="0"/>
            </a:br>
            <a:br>
              <a:rPr lang="en-US" dirty="0"/>
            </a:br>
            <a:br>
              <a:rPr lang="en-US" dirty="0"/>
            </a:br>
            <a:endParaRPr lang="en-US" dirty="0"/>
          </a:p>
        </p:txBody>
      </p:sp>
      <p:sp>
        <p:nvSpPr>
          <p:cNvPr id="4" name="Rectangle 1">
            <a:extLst>
              <a:ext uri="{FF2B5EF4-FFF2-40B4-BE49-F238E27FC236}">
                <a16:creationId xmlns:a16="http://schemas.microsoft.com/office/drawing/2014/main" id="{6CA0A048-749A-C916-CABA-D713A1DE23E4}"/>
              </a:ext>
            </a:extLst>
          </p:cNvPr>
          <p:cNvSpPr>
            <a:spLocks noGrp="1" noChangeArrowheads="1"/>
          </p:cNvSpPr>
          <p:nvPr>
            <p:ph idx="1"/>
          </p:nvPr>
        </p:nvSpPr>
        <p:spPr bwMode="auto">
          <a:xfrm>
            <a:off x="390418" y="2121075"/>
            <a:ext cx="888358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 we introduce the structure of the database and the various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Tables in the Database: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Books — Contains details about books such as title, author, and branch they belong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Borrowers — Stores information about individuals borrowing books.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Book Loans — Represents transactions where books are borrowed from the library.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library branch— Information about each library branch.</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latin typeface="Times New Roman" panose="02020603050405020304" pitchFamily="18" charset="0"/>
                <a:cs typeface="Times New Roman" panose="02020603050405020304" pitchFamily="18" charset="0"/>
              </a:rPr>
              <a:t> Publishers:  Here Books who publish in online or offline books.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latin typeface="Times New Roman" panose="02020603050405020304" pitchFamily="18" charset="0"/>
                <a:cs typeface="Times New Roman" panose="02020603050405020304" pitchFamily="18" charset="0"/>
              </a:rPr>
              <a:t> Book copies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Contains details about  Book copies such as copies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id,books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Branch id, no of copies they belong to.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130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61273-730B-D088-0C87-479075129594}"/>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Fields: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Books: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book_BookID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book_Title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book_PublisherName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Borrowers: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borrower_CardNo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borrower_BorrowerName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borrower_BorrowerAddress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borrower_BorrowerPhone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Book_loans:book_loans_LoanID,book_loans_BranchID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book_loans_CardNo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book_loans_DateOut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book_loans_DueDate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library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branch:library_branch_BranchID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library_branch_BranchName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library_branch_BranchAddress</a:t>
            </a:r>
            <a:endParaRPr lang="en-US" altLang="en-US" sz="2000" dirty="0">
              <a:solidFill>
                <a:schemeClr val="tx1"/>
              </a:solidFill>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Publishers: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publisher_PublisherID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publisher_PublisherName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publisher_PublisherAddress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publisher_PublisherPhone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latin typeface="Times New Roman" panose="02020603050405020304" pitchFamily="18" charset="0"/>
                <a:cs typeface="Times New Roman" panose="02020603050405020304" pitchFamily="18" charset="0"/>
              </a:rPr>
              <a:t>Book copies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book_copies_ID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book_copies_BookID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book_copies_BranchID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book_copies_No_Of_Copies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FC7BB50-3C6A-BE58-5B6D-2B820F3916E5}"/>
              </a:ext>
            </a:extLst>
          </p:cNvPr>
          <p:cNvSpPr txBox="1"/>
          <p:nvPr/>
        </p:nvSpPr>
        <p:spPr>
          <a:xfrm>
            <a:off x="801385" y="580116"/>
            <a:ext cx="6102848" cy="2308324"/>
          </a:xfrm>
          <a:prstGeom prst="rect">
            <a:avLst/>
          </a:prstGeom>
          <a:noFill/>
        </p:spPr>
        <p:txBody>
          <a:bodyPr wrap="square">
            <a:spAutoFit/>
          </a:bodyPr>
          <a:lstStyle/>
          <a:p>
            <a:r>
              <a:rPr lang="en-US" sz="3600" dirty="0">
                <a:solidFill>
                  <a:srgbClr val="92D050"/>
                </a:solidFill>
                <a:latin typeface="Times New Roman" panose="02020603050405020304" pitchFamily="18" charset="0"/>
                <a:cs typeface="Times New Roman" panose="02020603050405020304" pitchFamily="18" charset="0"/>
              </a:rPr>
              <a:t>Database Schema</a:t>
            </a:r>
            <a:br>
              <a:rPr lang="en-US" sz="3600" dirty="0">
                <a:solidFill>
                  <a:srgbClr val="92D050"/>
                </a:solidFill>
                <a:latin typeface="Times New Roman" panose="02020603050405020304" pitchFamily="18" charset="0"/>
                <a:cs typeface="Times New Roman" panose="02020603050405020304" pitchFamily="18" charset="0"/>
              </a:rPr>
            </a:br>
            <a:br>
              <a:rPr lang="en-US" sz="3600" dirty="0">
                <a:solidFill>
                  <a:srgbClr val="92D050"/>
                </a:solidFill>
                <a:latin typeface="Times New Roman" panose="02020603050405020304" pitchFamily="18" charset="0"/>
                <a:cs typeface="Times New Roman" panose="02020603050405020304" pitchFamily="18" charset="0"/>
              </a:rPr>
            </a:br>
            <a:br>
              <a:rPr lang="en-US" sz="3600" dirty="0">
                <a:solidFill>
                  <a:srgbClr val="92D050"/>
                </a:solidFill>
                <a:latin typeface="Times New Roman" panose="02020603050405020304" pitchFamily="18" charset="0"/>
                <a:cs typeface="Times New Roman" panose="02020603050405020304" pitchFamily="18" charset="0"/>
              </a:rPr>
            </a:br>
            <a:endParaRPr lang="en-US" sz="3600" dirty="0">
              <a:solidFill>
                <a:srgbClr val="92D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8261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B758-5022-78D6-507B-220CB457E2F5}"/>
              </a:ext>
            </a:extLst>
          </p:cNvPr>
          <p:cNvSpPr>
            <a:spLocks noGrp="1"/>
          </p:cNvSpPr>
          <p:nvPr>
            <p:ph type="title"/>
          </p:nvPr>
        </p:nvSpPr>
        <p:spPr/>
        <p:txBody>
          <a:bodyPr/>
          <a:lstStyle/>
          <a:p>
            <a:r>
              <a:rPr lang="en-US" dirty="0"/>
              <a:t>Data Import</a:t>
            </a:r>
          </a:p>
        </p:txBody>
      </p:sp>
      <p:sp>
        <p:nvSpPr>
          <p:cNvPr id="3" name="Content Placeholder 2">
            <a:extLst>
              <a:ext uri="{FF2B5EF4-FFF2-40B4-BE49-F238E27FC236}">
                <a16:creationId xmlns:a16="http://schemas.microsoft.com/office/drawing/2014/main" id="{35D1B9F1-A8E8-2EBE-16A8-B22617E0ED21}"/>
              </a:ext>
            </a:extLst>
          </p:cNvPr>
          <p:cNvSpPr>
            <a:spLocks noGrp="1"/>
          </p:cNvSpPr>
          <p:nvPr>
            <p:ph idx="1"/>
          </p:nvPr>
        </p:nvSpPr>
        <p:spPr>
          <a:xfrm>
            <a:off x="677334" y="2073293"/>
            <a:ext cx="8596668" cy="3880773"/>
          </a:xfrm>
        </p:spPr>
        <p:txBody>
          <a:bodyPr>
            <a:normAutofit/>
          </a:bodyPr>
          <a:lstStyle/>
          <a:p>
            <a:r>
              <a:rPr lang="en-US" dirty="0"/>
              <a:t>Here, you'll explain how the data was imported into the database: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Import Example (SQL Query for CSV import):</a:t>
            </a:r>
            <a:endParaRPr kumimoji="0" lang="en-US" altLang="en-US" sz="10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lang="en-US" dirty="0"/>
              <a:t>                                                Click on the authors right click</a:t>
            </a:r>
          </a:p>
          <a:p>
            <a:r>
              <a:rPr lang="en-US" dirty="0"/>
              <a:t>                                                      </a:t>
            </a:r>
          </a:p>
        </p:txBody>
      </p:sp>
      <p:pic>
        <p:nvPicPr>
          <p:cNvPr id="7" name="Picture 6">
            <a:extLst>
              <a:ext uri="{FF2B5EF4-FFF2-40B4-BE49-F238E27FC236}">
                <a16:creationId xmlns:a16="http://schemas.microsoft.com/office/drawing/2014/main" id="{91241B08-78EE-18DD-B4B5-3548D6EAD961}"/>
              </a:ext>
            </a:extLst>
          </p:cNvPr>
          <p:cNvPicPr>
            <a:picLocks noChangeAspect="1"/>
          </p:cNvPicPr>
          <p:nvPr/>
        </p:nvPicPr>
        <p:blipFill>
          <a:blip r:embed="rId2"/>
          <a:stretch>
            <a:fillRect/>
          </a:stretch>
        </p:blipFill>
        <p:spPr>
          <a:xfrm>
            <a:off x="1560015" y="3087893"/>
            <a:ext cx="1962251" cy="2387723"/>
          </a:xfrm>
          <a:prstGeom prst="rect">
            <a:avLst/>
          </a:prstGeom>
        </p:spPr>
      </p:pic>
      <p:pic>
        <p:nvPicPr>
          <p:cNvPr id="9" name="Picture 8">
            <a:extLst>
              <a:ext uri="{FF2B5EF4-FFF2-40B4-BE49-F238E27FC236}">
                <a16:creationId xmlns:a16="http://schemas.microsoft.com/office/drawing/2014/main" id="{C45F0CDF-6CC0-492E-B78A-15875B9E818E}"/>
              </a:ext>
            </a:extLst>
          </p:cNvPr>
          <p:cNvPicPr>
            <a:picLocks noChangeAspect="1"/>
          </p:cNvPicPr>
          <p:nvPr/>
        </p:nvPicPr>
        <p:blipFill>
          <a:blip r:embed="rId3"/>
          <a:stretch>
            <a:fillRect/>
          </a:stretch>
        </p:blipFill>
        <p:spPr>
          <a:xfrm>
            <a:off x="4831689" y="4013679"/>
            <a:ext cx="4060044" cy="1790427"/>
          </a:xfrm>
          <a:prstGeom prst="rect">
            <a:avLst/>
          </a:prstGeom>
        </p:spPr>
      </p:pic>
    </p:spTree>
    <p:extLst>
      <p:ext uri="{BB962C8B-B14F-4D97-AF65-F5344CB8AC3E}">
        <p14:creationId xmlns:p14="http://schemas.microsoft.com/office/powerpoint/2010/main" val="160052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85C97C-2C9D-30D4-DCD9-CD62B0F6621C}"/>
              </a:ext>
            </a:extLst>
          </p:cNvPr>
          <p:cNvPicPr>
            <a:picLocks noChangeAspect="1"/>
          </p:cNvPicPr>
          <p:nvPr/>
        </p:nvPicPr>
        <p:blipFill>
          <a:blip r:embed="rId2"/>
          <a:stretch>
            <a:fillRect/>
          </a:stretch>
        </p:blipFill>
        <p:spPr>
          <a:xfrm>
            <a:off x="677334" y="683839"/>
            <a:ext cx="5403205" cy="1122292"/>
          </a:xfrm>
          <a:prstGeom prst="rect">
            <a:avLst/>
          </a:prstGeom>
        </p:spPr>
      </p:pic>
      <p:pic>
        <p:nvPicPr>
          <p:cNvPr id="7" name="Picture 6">
            <a:extLst>
              <a:ext uri="{FF2B5EF4-FFF2-40B4-BE49-F238E27FC236}">
                <a16:creationId xmlns:a16="http://schemas.microsoft.com/office/drawing/2014/main" id="{C40EC965-DC87-888B-26A7-DED3164FD6B3}"/>
              </a:ext>
            </a:extLst>
          </p:cNvPr>
          <p:cNvPicPr>
            <a:picLocks noChangeAspect="1"/>
          </p:cNvPicPr>
          <p:nvPr/>
        </p:nvPicPr>
        <p:blipFill>
          <a:blip r:embed="rId3"/>
          <a:stretch>
            <a:fillRect/>
          </a:stretch>
        </p:blipFill>
        <p:spPr>
          <a:xfrm>
            <a:off x="7708595" y="2278899"/>
            <a:ext cx="2318984" cy="2521220"/>
          </a:xfrm>
          <a:prstGeom prst="rect">
            <a:avLst/>
          </a:prstGeom>
        </p:spPr>
      </p:pic>
      <p:sp>
        <p:nvSpPr>
          <p:cNvPr id="10" name="Rectangle 2">
            <a:extLst>
              <a:ext uri="{FF2B5EF4-FFF2-40B4-BE49-F238E27FC236}">
                <a16:creationId xmlns:a16="http://schemas.microsoft.com/office/drawing/2014/main" id="{2C2F3E9B-899E-0B1C-CC80-D17C48E8DE17}"/>
              </a:ext>
            </a:extLst>
          </p:cNvPr>
          <p:cNvSpPr>
            <a:spLocks noGrp="1" noChangeArrowheads="1"/>
          </p:cNvSpPr>
          <p:nvPr>
            <p:ph idx="1"/>
          </p:nvPr>
        </p:nvSpPr>
        <p:spPr bwMode="auto">
          <a:xfrm>
            <a:off x="677334" y="2392817"/>
            <a:ext cx="703814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t>SQL Query for CSV import:</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LOAD DATA INFILE Authors.csv'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INTO TABLE Books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FIELDS TERMINATED BY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LINES TERMINATED BY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IGNORE 1 ROWS;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Explanation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command loads data from 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CSV file into the table in the </a:t>
            </a:r>
            <a:r>
              <a:rPr kumimoji="0" lang="en-US" altLang="en-US" sz="1800" b="0" i="0" u="none" strike="noStrike" cap="none" normalizeH="0" baseline="0" dirty="0">
                <a:ln>
                  <a:noFill/>
                </a:ln>
                <a:solidFill>
                  <a:schemeClr val="tx1"/>
                </a:solidFill>
                <a:effectLst/>
                <a:latin typeface="Arial" panose="020B0604020202020204" pitchFamily="34" charset="0"/>
              </a:rPr>
              <a:t>Authors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database. Similar queries can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 used to load data Into the Borrowers, books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Book Loans, and </a:t>
            </a:r>
            <a:r>
              <a:rPr lang="en-US" altLang="en-US" sz="1800" dirty="0">
                <a:solidFill>
                  <a:schemeClr val="tx1"/>
                </a:solidFill>
                <a:latin typeface="Times New Roman" panose="02020603050405020304" pitchFamily="18" charset="0"/>
                <a:cs typeface="Times New Roman" panose="02020603050405020304" pitchFamily="18" charset="0"/>
              </a:rPr>
              <a:t>Library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Branches,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book_copies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publishers, tables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5765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EF5D-C3D6-D693-6365-CA5494C103EB}"/>
              </a:ext>
            </a:extLst>
          </p:cNvPr>
          <p:cNvSpPr>
            <a:spLocks noGrp="1"/>
          </p:cNvSpPr>
          <p:nvPr>
            <p:ph type="title"/>
          </p:nvPr>
        </p:nvSpPr>
        <p:spPr/>
        <p:txBody>
          <a:bodyPr/>
          <a:lstStyle/>
          <a:p>
            <a:r>
              <a:rPr lang="en-US" dirty="0"/>
              <a:t>EER Diagram</a:t>
            </a:r>
          </a:p>
        </p:txBody>
      </p:sp>
      <p:sp>
        <p:nvSpPr>
          <p:cNvPr id="4" name="Rectangle 1">
            <a:extLst>
              <a:ext uri="{FF2B5EF4-FFF2-40B4-BE49-F238E27FC236}">
                <a16:creationId xmlns:a16="http://schemas.microsoft.com/office/drawing/2014/main" id="{80E8F171-2A46-C995-ED5F-D1A9D7DFCE4C}"/>
              </a:ext>
            </a:extLst>
          </p:cNvPr>
          <p:cNvSpPr>
            <a:spLocks noGrp="1" noChangeArrowheads="1"/>
          </p:cNvSpPr>
          <p:nvPr>
            <p:ph idx="1"/>
          </p:nvPr>
        </p:nvSpPr>
        <p:spPr bwMode="auto">
          <a:xfrm>
            <a:off x="317739" y="2256551"/>
            <a:ext cx="935024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slide contains an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Entity-Relationship (ER) diagram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that visually represents the relationships between the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Relationships: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Books and Branches are connected through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BranchID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 each book belongs to a specific library branch).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Borrowers and Loans are connected through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BorrowerID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(i.e., a borrower can have many loans).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Books and Loans are connected through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BookID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(i.e., a book can be loaned out multiple times).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62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472E183-E2A1-E733-C020-419B549DC319}"/>
              </a:ext>
            </a:extLst>
          </p:cNvPr>
          <p:cNvPicPr>
            <a:picLocks noGrp="1" noChangeAspect="1"/>
          </p:cNvPicPr>
          <p:nvPr>
            <p:ph idx="1"/>
          </p:nvPr>
        </p:nvPicPr>
        <p:blipFill>
          <a:blip r:embed="rId2"/>
          <a:stretch>
            <a:fillRect/>
          </a:stretch>
        </p:blipFill>
        <p:spPr>
          <a:xfrm>
            <a:off x="3205536" y="544531"/>
            <a:ext cx="5219272" cy="6792730"/>
          </a:xfrm>
        </p:spPr>
      </p:pic>
      <p:sp>
        <p:nvSpPr>
          <p:cNvPr id="11" name="TextBox 10">
            <a:extLst>
              <a:ext uri="{FF2B5EF4-FFF2-40B4-BE49-F238E27FC236}">
                <a16:creationId xmlns:a16="http://schemas.microsoft.com/office/drawing/2014/main" id="{D7D1D474-A237-DF0F-4FA8-08CCBFE8FBEE}"/>
              </a:ext>
            </a:extLst>
          </p:cNvPr>
          <p:cNvSpPr txBox="1"/>
          <p:nvPr/>
        </p:nvSpPr>
        <p:spPr>
          <a:xfrm>
            <a:off x="400693" y="190588"/>
            <a:ext cx="6102848" cy="707886"/>
          </a:xfrm>
          <a:prstGeom prst="rect">
            <a:avLst/>
          </a:prstGeom>
          <a:noFill/>
        </p:spPr>
        <p:txBody>
          <a:bodyPr wrap="square">
            <a:spAutoFit/>
          </a:bodyPr>
          <a:lstStyle/>
          <a:p>
            <a:r>
              <a:rPr lang="en-US" sz="4000" dirty="0">
                <a:solidFill>
                  <a:srgbClr val="92D050"/>
                </a:solidFill>
                <a:latin typeface="Times New Roman" panose="02020603050405020304" pitchFamily="18" charset="0"/>
                <a:cs typeface="Times New Roman" panose="02020603050405020304" pitchFamily="18" charset="0"/>
              </a:rPr>
              <a:t>EER Diagram</a:t>
            </a:r>
          </a:p>
        </p:txBody>
      </p:sp>
    </p:spTree>
    <p:extLst>
      <p:ext uri="{BB962C8B-B14F-4D97-AF65-F5344CB8AC3E}">
        <p14:creationId xmlns:p14="http://schemas.microsoft.com/office/powerpoint/2010/main" val="1709843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70253-8381-95C6-62A7-C94E7885E97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Task Questions and Queries (Each with Detailed Explanation):</a:t>
            </a:r>
          </a:p>
        </p:txBody>
      </p:sp>
      <p:sp>
        <p:nvSpPr>
          <p:cNvPr id="3" name="Content Placeholder 2">
            <a:extLst>
              <a:ext uri="{FF2B5EF4-FFF2-40B4-BE49-F238E27FC236}">
                <a16:creationId xmlns:a16="http://schemas.microsoft.com/office/drawing/2014/main" id="{ADB495A8-A878-6E7D-E707-6209A4C68954}"/>
              </a:ext>
            </a:extLst>
          </p:cNvPr>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Task 1: "The Lost Tribe" Copies in Sharpstown</a:t>
            </a:r>
          </a:p>
          <a:p>
            <a:r>
              <a:rPr lang="en-US" sz="2000" b="1" dirty="0">
                <a:latin typeface="Times New Roman" panose="02020603050405020304" pitchFamily="18" charset="0"/>
                <a:cs typeface="Times New Roman" panose="02020603050405020304" pitchFamily="18" charset="0"/>
              </a:rPr>
              <a:t>Question:</a:t>
            </a:r>
            <a:r>
              <a:rPr lang="en-US" sz="2000" dirty="0">
                <a:latin typeface="Times New Roman" panose="02020603050405020304" pitchFamily="18" charset="0"/>
                <a:cs typeface="Times New Roman" panose="02020603050405020304" pitchFamily="18" charset="0"/>
              </a:rPr>
              <a:t> How many copies of the book titled "The Lost Tribe" are owned by the library branch named "Sharpstown"?</a:t>
            </a:r>
          </a:p>
          <a:p>
            <a:r>
              <a:rPr lang="en-US" sz="2000" b="1" dirty="0">
                <a:latin typeface="Times New Roman" panose="02020603050405020304" pitchFamily="18" charset="0"/>
                <a:cs typeface="Times New Roman" panose="02020603050405020304" pitchFamily="18" charset="0"/>
              </a:rPr>
              <a:t>SQL Query:</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SQL query sums the total number of copies of the book titled "The Lost Tribe" available in the "Sharpstown" library branch by joining the `</a:t>
            </a:r>
            <a:r>
              <a:rPr lang="en-US" sz="2000" dirty="0" err="1">
                <a:latin typeface="Times New Roman" panose="02020603050405020304" pitchFamily="18" charset="0"/>
                <a:cs typeface="Times New Roman" panose="02020603050405020304" pitchFamily="18" charset="0"/>
              </a:rPr>
              <a:t>book_copies</a:t>
            </a:r>
            <a:r>
              <a:rPr lang="en-US" sz="2000" dirty="0">
                <a:latin typeface="Times New Roman" panose="02020603050405020304" pitchFamily="18" charset="0"/>
                <a:cs typeface="Times New Roman" panose="02020603050405020304" pitchFamily="18" charset="0"/>
              </a:rPr>
              <a:t>`, `books`, and `</a:t>
            </a:r>
            <a:r>
              <a:rPr lang="en-US" sz="2000" dirty="0" err="1">
                <a:latin typeface="Times New Roman" panose="02020603050405020304" pitchFamily="18" charset="0"/>
                <a:cs typeface="Times New Roman" panose="02020603050405020304" pitchFamily="18" charset="0"/>
              </a:rPr>
              <a:t>library_branch</a:t>
            </a:r>
            <a:r>
              <a:rPr lang="en-US" sz="2000" dirty="0">
                <a:latin typeface="Times New Roman" panose="02020603050405020304" pitchFamily="18" charset="0"/>
                <a:cs typeface="Times New Roman" panose="02020603050405020304" pitchFamily="18" charset="0"/>
              </a:rPr>
              <a:t>` tables.</a:t>
            </a:r>
          </a:p>
        </p:txBody>
      </p:sp>
      <p:pic>
        <p:nvPicPr>
          <p:cNvPr id="5" name="Picture 4">
            <a:extLst>
              <a:ext uri="{FF2B5EF4-FFF2-40B4-BE49-F238E27FC236}">
                <a16:creationId xmlns:a16="http://schemas.microsoft.com/office/drawing/2014/main" id="{AF3E75B0-7380-F6D1-E2F8-02E21D9272F5}"/>
              </a:ext>
            </a:extLst>
          </p:cNvPr>
          <p:cNvPicPr>
            <a:picLocks noChangeAspect="1"/>
          </p:cNvPicPr>
          <p:nvPr/>
        </p:nvPicPr>
        <p:blipFill>
          <a:blip r:embed="rId2"/>
          <a:stretch>
            <a:fillRect/>
          </a:stretch>
        </p:blipFill>
        <p:spPr>
          <a:xfrm>
            <a:off x="3007479" y="3346569"/>
            <a:ext cx="7848063" cy="1656946"/>
          </a:xfrm>
          <a:prstGeom prst="rect">
            <a:avLst/>
          </a:prstGeom>
        </p:spPr>
      </p:pic>
      <p:pic>
        <p:nvPicPr>
          <p:cNvPr id="6" name="Picture 5">
            <a:extLst>
              <a:ext uri="{FF2B5EF4-FFF2-40B4-BE49-F238E27FC236}">
                <a16:creationId xmlns:a16="http://schemas.microsoft.com/office/drawing/2014/main" id="{772B9869-8911-483F-ACF4-9B596810FF53}"/>
              </a:ext>
            </a:extLst>
          </p:cNvPr>
          <p:cNvPicPr>
            <a:picLocks noChangeAspect="1"/>
          </p:cNvPicPr>
          <p:nvPr/>
        </p:nvPicPr>
        <p:blipFill>
          <a:blip r:embed="rId3"/>
          <a:stretch>
            <a:fillRect/>
          </a:stretch>
        </p:blipFill>
        <p:spPr>
          <a:xfrm>
            <a:off x="10228443" y="5660342"/>
            <a:ext cx="952549" cy="762039"/>
          </a:xfrm>
          <a:prstGeom prst="rect">
            <a:avLst/>
          </a:prstGeom>
        </p:spPr>
      </p:pic>
    </p:spTree>
    <p:extLst>
      <p:ext uri="{BB962C8B-B14F-4D97-AF65-F5344CB8AC3E}">
        <p14:creationId xmlns:p14="http://schemas.microsoft.com/office/powerpoint/2010/main" val="16638432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521</TotalTime>
  <Words>1507</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 Unicode MS</vt:lpstr>
      <vt:lpstr>Arial</vt:lpstr>
      <vt:lpstr>Times New Roman</vt:lpstr>
      <vt:lpstr>Trebuchet MS</vt:lpstr>
      <vt:lpstr>Wingdings 3</vt:lpstr>
      <vt:lpstr>Facet</vt:lpstr>
      <vt:lpstr>PowerPoint Presentation</vt:lpstr>
      <vt:lpstr>Introduction </vt:lpstr>
      <vt:lpstr>Database Schema   </vt:lpstr>
      <vt:lpstr>PowerPoint Presentation</vt:lpstr>
      <vt:lpstr>Data Import</vt:lpstr>
      <vt:lpstr>PowerPoint Presentation</vt:lpstr>
      <vt:lpstr>EER Diagram</vt:lpstr>
      <vt:lpstr>PowerPoint Presentation</vt:lpstr>
      <vt:lpstr>Task Questions and Queries (Each with Detailed Explanation):</vt:lpstr>
      <vt:lpstr>Task 2: "The Lost Tribe" Copies in Each Branch Question: How many copies of the book titled "The Lost Tribe" are owned by each library branch?         The query retrieves the total number of copies of "The Lost Tribe" available at each library branch by joining the book_copies, books, and library_branch tables and grouping by branch names.  Output:  </vt:lpstr>
      <vt:lpstr>Task 3: Borrowers with No Checked-Out Books . </vt:lpstr>
      <vt:lpstr>Task 4: Loan Details in Sharpstown</vt:lpstr>
      <vt:lpstr>Task 5: Total Books Loaned by Branch</vt:lpstr>
      <vt:lpstr>Task 6: Borrowers with More Than 5 Books</vt:lpstr>
      <vt:lpstr>Task 7: Stephen King Books in Central Branch</vt:lpstr>
      <vt:lpstr>Summary of overall Findings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Speakers</dc:title>
  <dc:creator>Kandukuri Jaswanth</dc:creator>
  <cp:lastModifiedBy>Jaswanth sai</cp:lastModifiedBy>
  <cp:revision>31</cp:revision>
  <dcterms:created xsi:type="dcterms:W3CDTF">2022-09-15T02:31:34Z</dcterms:created>
  <dcterms:modified xsi:type="dcterms:W3CDTF">2024-10-13T17:33:49Z</dcterms:modified>
</cp:coreProperties>
</file>