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F974E-FE9A-4448-A4A4-9C5E7B0724D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858EF-6075-46C6-B415-BC9528BE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0C34-E181-6907-ABB8-976BF5A10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6971F-1626-A7AD-6294-5317C57FB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6E4C0-B7B8-5B5A-85EB-F23FFB2D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4B5E-8159-4046-AD42-A4B3A2A8AF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C7D4-4EA8-0053-47C4-4D533C1A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25E88-2EA8-A32E-52BB-5629AA32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6531-CE0A-4291-9E4E-CCF9C46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8438-D6ED-63D0-DFF5-FCF6A270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C8020-DADF-7D6C-765B-FE9457B88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E140-17CA-1E62-1B3F-A3F4D31E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4B5E-8159-4046-AD42-A4B3A2A8AF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1F3C4-1D72-908E-1C60-0DE6CF83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14DF-DBD8-E939-1D31-5337DB48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6531-CE0A-4291-9E4E-CCF9C46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5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C3EB2-0C3B-EDDB-3E54-D4198A22F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EBA0-F52F-2AD6-4700-2FF2751FE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7ABFD-DE0D-1CDC-A8A3-40EDD3BB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4B5E-8159-4046-AD42-A4B3A2A8AF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1B6BD-8565-5793-5B9B-C629D8FA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2944-2AAA-1888-5C5A-6DCB6A41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6531-CE0A-4291-9E4E-CCF9C46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F290-E1EC-487E-B59B-754983E0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69FF-C4E4-348C-E3ED-0E5C401A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CAFB-320F-AA62-16EF-3722642A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4B5E-8159-4046-AD42-A4B3A2A8AF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4A10-4699-A91E-ECE3-627ECA06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269DB-4560-7A30-A88A-54421CBE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6531-CE0A-4291-9E4E-CCF9C46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3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2BFB-4ADD-3B89-3BEC-0CF7B4B4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60770-F15F-1A98-E2D0-7A2DD20E6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1488-115B-F015-BF56-9765F0A4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4B5E-8159-4046-AD42-A4B3A2A8AF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F676-B8C6-6E43-3CE8-BF45CAFB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7E81-BCAF-D231-C446-5F1335D2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6531-CE0A-4291-9E4E-CCF9C46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1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7655-08F0-243E-3E2A-9AA0CE44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65E9-F50D-388F-6075-714EA6982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B74C-BEE0-BB09-CFEB-F726213F7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58EEF-0BE6-DA1F-07A4-E57B5C6E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4B5E-8159-4046-AD42-A4B3A2A8AF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1F8B7-EDE1-675C-EAA4-1F1D7C11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9B0E4-FFEE-85E8-EF5D-45F97859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6531-CE0A-4291-9E4E-CCF9C46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46A9-1EB0-D4E2-5932-919B21ED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4D9BD-4623-16CC-F381-A81F8E56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10BF-709D-9D90-834D-E7E772C2A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9C3C3-8CDA-AC58-8BF5-A9B3A3F15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6B468-43D2-6450-49AD-756BB411C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F6B67-9DB4-B089-FE8B-B60B1FEE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4B5E-8159-4046-AD42-A4B3A2A8AF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12D42-FAE8-132E-8F41-A3CFA382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12BAF-4ECD-A4B1-722E-56D8366D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6531-CE0A-4291-9E4E-CCF9C46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1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A855-11A9-7498-920B-9D6FF3C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BC497-90B6-C97F-98F4-CC6267B0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4B5E-8159-4046-AD42-A4B3A2A8AF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6123-1234-63F4-35CC-88285672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4B5D-8475-06D8-09AC-E9E35F90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6531-CE0A-4291-9E4E-CCF9C46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2D11F-C18E-D254-4C41-4E746BF8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4B5E-8159-4046-AD42-A4B3A2A8AF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CBCB0-BF9D-09D9-5BC9-686C6990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B862-9D00-F00C-E17C-FD8BC04B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6531-CE0A-4291-9E4E-CCF9C46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2F0E-E083-952B-D1AA-C54FF381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1EDA-BFD6-566C-13D7-00A655FD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AA37C-E5E7-6038-D114-65B4BA866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7A83A-107E-80DE-4BF6-B7C387CB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4B5E-8159-4046-AD42-A4B3A2A8AF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43C36-5D7B-2A07-FB0D-9F4F148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D3A5D-E500-01DA-CA5A-F30B3B5C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6531-CE0A-4291-9E4E-CCF9C46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5219-C7E8-A6B0-0843-286CDC2B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DAFF2-C48B-0A16-B9DE-165087661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EED4F-F3CF-43D0-D5F4-3274F9D9F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A3142-31F9-FED3-A509-CCD37A9C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4B5E-8159-4046-AD42-A4B3A2A8AF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1A72-0B8A-82DF-6E80-76E866E6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F425-EE81-62AC-8BB1-74FE1566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6531-CE0A-4291-9E4E-CCF9C46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8C631-D031-DF19-76E8-AE99BCC6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086B-844A-C0E5-5C76-16B151B2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939F-B61D-54BF-5DE0-CFA68DCA0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B4B5E-8159-4046-AD42-A4B3A2A8AF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4305E-4DA2-B89E-B848-D1237FC88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BE35-0A97-142A-ABD7-1B6699303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B6531-CE0A-4291-9E4E-CCF9C46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67C7-1935-A160-1773-003980B7A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3C765-41AD-A8D0-38A5-1D8ED3296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oogle Shape;98;p1">
            <a:extLst>
              <a:ext uri="{FF2B5EF4-FFF2-40B4-BE49-F238E27FC236}">
                <a16:creationId xmlns:a16="http://schemas.microsoft.com/office/drawing/2014/main" id="{C1B26A67-5BFC-B5B5-821D-C0D9664C38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50" y="0"/>
            <a:ext cx="12190815" cy="68875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09261-E874-BFCD-E9DB-447BA9A0A9F8}"/>
              </a:ext>
            </a:extLst>
          </p:cNvPr>
          <p:cNvSpPr txBox="1"/>
          <p:nvPr/>
        </p:nvSpPr>
        <p:spPr>
          <a:xfrm>
            <a:off x="3705170" y="3985995"/>
            <a:ext cx="62056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on Engineering Graduates Employment Outcomes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AE662-037D-2C64-412C-6F41EA3114D9}"/>
              </a:ext>
            </a:extLst>
          </p:cNvPr>
          <p:cNvSpPr txBox="1"/>
          <p:nvPr/>
        </p:nvSpPr>
        <p:spPr>
          <a:xfrm>
            <a:off x="5522642" y="5888014"/>
            <a:ext cx="62056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Kandukuri Jaswanth</a:t>
            </a:r>
          </a:p>
        </p:txBody>
      </p:sp>
    </p:spTree>
    <p:extLst>
      <p:ext uri="{BB962C8B-B14F-4D97-AF65-F5344CB8AC3E}">
        <p14:creationId xmlns:p14="http://schemas.microsoft.com/office/powerpoint/2010/main" val="55501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3406-AFDF-1594-4ACC-401F2951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994A5-704E-9C61-9249-93D8DDB1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083" y="6299145"/>
            <a:ext cx="2746917" cy="558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5EEC08-6A2C-B034-7EE6-C6E19F15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3492"/>
            <a:ext cx="3089934" cy="32550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0EE346-609E-6C27-F553-4FDBF9A41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756" y="1176337"/>
            <a:ext cx="4580944" cy="3729409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F019E0D7-CE60-2CB8-CD5B-5F4137442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23" y="4962745"/>
            <a:ext cx="3957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hosts top engineering colleges with most candidates, while Delhi, Telangana, and Tamil Nadu excel in strong technical education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B97058ED-0EFC-504D-B017-0691492AA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1" y="4732365"/>
            <a:ext cx="346802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candidates are from Tier 0 cities, while a smaller proportion belongs to Tier 1 cities, highlighting urban education dominance.</a:t>
            </a:r>
          </a:p>
        </p:txBody>
      </p:sp>
    </p:spTree>
    <p:extLst>
      <p:ext uri="{BB962C8B-B14F-4D97-AF65-F5344CB8AC3E}">
        <p14:creationId xmlns:p14="http://schemas.microsoft.com/office/powerpoint/2010/main" val="285088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58B1-EC51-5C0D-829D-959108C5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4" y="191743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US" sz="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2DBBC-4B9D-BF79-D0DA-23B8B03B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8" y="1790037"/>
            <a:ext cx="3868427" cy="302650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E7CD5FB-1EC1-7C67-CF19-364ABBBA1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7"/>
            <a:ext cx="24878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ADE41-2EFD-752A-F79E-4EC68ED0AFDB}"/>
              </a:ext>
            </a:extLst>
          </p:cNvPr>
          <p:cNvSpPr txBox="1"/>
          <p:nvPr/>
        </p:nvSpPr>
        <p:spPr>
          <a:xfrm>
            <a:off x="181208" y="4915894"/>
            <a:ext cx="53386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illustrates the relationship between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salary and openness to experience. Higher salaries show varied openness, while lower salaries have concentrated openness levels, indicating potential correlations in career adaptability and compensation trends</a:t>
            </a:r>
            <a:endParaRPr lang="en-US" dirty="0">
              <a:highlight>
                <a:srgbClr val="FF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0E1D33-6EBA-9735-A6E3-CE78D295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8419"/>
            <a:ext cx="5563786" cy="3026508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8E247F97-B3D5-FBBE-7BDB-594829CAE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846" y="4512407"/>
            <a:ext cx="55637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The code processes salary data by gender using a strip plot, visualizing distribution and outliers. It loads data, maps gender categories, and plots salaries. The highest earner appears in the male category.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CEF4C7-41D2-615D-4786-B7E2B62CA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083" y="6299145"/>
            <a:ext cx="2746917" cy="5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4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A04D-70AE-2805-6571-7B13E79A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of India article dated Jan 18, 2019 states that “After doing your Computer Science Engineering if you take up jobs as a Programming Analyst, Software Engineer, Hardware Engineer and Associate Engineer you can earn up to 2.5-3 lakhs as a fresh graduate.” Test this claim with the data given to you.# Is there a relationship between gender and specialization? (i.e. Does the preference of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Specialisation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 on the Gender?)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32E436-0643-C857-9ACD-77904A658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49" y="1947807"/>
            <a:ext cx="5542872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32A286-D2FA-D5B9-46CB-88553FFDB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083" y="6299145"/>
            <a:ext cx="2746917" cy="558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3D733-5F3D-7CF1-6BAF-3D2BDDDADFC4}"/>
              </a:ext>
            </a:extLst>
          </p:cNvPr>
          <p:cNvSpPr txBox="1"/>
          <p:nvPr/>
        </p:nvSpPr>
        <p:spPr>
          <a:xfrm>
            <a:off x="6290791" y="3117753"/>
            <a:ext cx="6094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the graph above, </a:t>
            </a:r>
            <a:r>
              <a:rPr lang="en-US" b="1" dirty="0">
                <a:highlight>
                  <a:srgbClr val="FFFF00"/>
                </a:highlight>
              </a:rPr>
              <a:t>Computer Science and Engineering</a:t>
            </a:r>
            <a:r>
              <a:rPr lang="en-US" dirty="0">
                <a:highlight>
                  <a:srgbClr val="FFFF00"/>
                </a:highlight>
              </a:rPr>
              <a:t> emerges as the most prevalent specialization among both males and females. </a:t>
            </a:r>
            <a:r>
              <a:rPr lang="en-US" b="1" dirty="0">
                <a:highlight>
                  <a:srgbClr val="FFFF00"/>
                </a:highlight>
              </a:rPr>
              <a:t>Ceramic Engineering</a:t>
            </a:r>
            <a:r>
              <a:rPr lang="en-US" dirty="0">
                <a:highlight>
                  <a:srgbClr val="FFFF00"/>
                </a:highlight>
              </a:rPr>
              <a:t> appears to be the least common, while </a:t>
            </a:r>
            <a:r>
              <a:rPr lang="en-US" b="1" dirty="0">
                <a:highlight>
                  <a:srgbClr val="FFFF00"/>
                </a:highlight>
              </a:rPr>
              <a:t>Electronics and Communication Engineering</a:t>
            </a:r>
            <a:r>
              <a:rPr lang="en-US" dirty="0">
                <a:highlight>
                  <a:srgbClr val="FFFF00"/>
                </a:highlight>
              </a:rPr>
              <a:t> represents the median specialization in terms of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1056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CEC106-A54F-F54C-5D5E-5BE45984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083" y="6299145"/>
            <a:ext cx="2746917" cy="55885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01B882E-2B9D-B4ED-2259-879693CD0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7547" y="388649"/>
            <a:ext cx="11327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 correlation between college GPA and AMCAT scores?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4C17F1-3324-0052-4A1F-60EE5B7A8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82" y="1116922"/>
            <a:ext cx="6181725" cy="503872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EB83EBDC-A256-1335-BACC-CB3CE7FE1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47" y="1982002"/>
            <a:ext cx="476157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heatmap illustrates the correlations among various academic performance metrics. The highest correlation is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(self-correlation), while the strongest meaningful correlation,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0.64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exists between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10th percentage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12th percentage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reflecting a significant relationship between these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4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01EFE-D7AD-8B1B-AB88-47B19039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083" y="6299145"/>
            <a:ext cx="2746917" cy="558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18827-ECBF-9DC3-D43C-AFA65DC0A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48" y="1700314"/>
            <a:ext cx="6139327" cy="265981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9B0D24C-7625-5A43-0D56-1D4CF3D28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219" y="588681"/>
            <a:ext cx="1172500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fresh graduate salary distribution significantly different from the expected range?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3446C87-A46E-73B7-5261-EECA5467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82" y="4636821"/>
            <a:ext cx="102015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histogram visualizes the salary distribution of fresh graduates.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lower bound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2.5L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(red dashed line),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upper bound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(green dashed line), and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mean salary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indicated by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black 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highest salary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the dataset appears beyond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1.75M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 (ASL)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can be estimated from the distribution around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mean salary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Let me know if you need a precise calculation!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2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B6D9-9919-237B-985D-55D3387D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Project - AMCAT Data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comprehensive exploration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outcomes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engineering graduates 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Aspiring Minds Employment Outcome 2015 (AMEO) 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Through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study examines key factors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distribution, job roles, and correlations between skills and employment outcomes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employing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tests and data visualizations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t-tests, Chi-square tests, histograms, box plots, and scatter plots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research uncovers critical trends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variations, gender-based specialization, and skill impact on job placement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findings emphasize key employability patterns, enabling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to refine their preparation strategies, educators to enhance training methodologies, and recruiters to make data-driven hiring decisions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contributes valuable insights into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job market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perspective on employment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skill demand, and career opportunities. The results help stakeholders navigate the evolving job landscape with informed strategies and better decision-making.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A7D358-4080-2C3B-3994-A326CE5BB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2151" y="340541"/>
            <a:ext cx="324800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2FBA2-1F5B-8264-AAB4-B1A1B443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083" y="6299145"/>
            <a:ext cx="2746917" cy="5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DBD8-2113-243E-DE40-6A8E7597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b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b="1" dirty="0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F29B92-D896-97CF-CB59-D05F4A50A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386" y="1690688"/>
            <a:ext cx="11279529" cy="537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AMCAT (Aspiring Minds Computer Adaptive Test)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widely used assessment for evaluating candidates’ skills across various domains, including aptitude, logical reasoning, programming, and domain-specific knowledge. This project analyzes AMCAT-related data to uncover key insights, trends, and patterns that can help students and professionals improve their performance.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data analysis techniques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study explores the dataset, processes information, and visualizes important aspects such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distributions, skill correlations, and candidate strengths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goal is to provide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understanding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AMCAT results, highlighting areas for improvement and effective preparation strategies.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libraries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Matplotlib, and Seaborn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analysis uncovers valuable insights that can assist job seekers in optimizing their preparation. The findings can also help recruiters and educators refine their evaluation methods, ensuring a better match between candidates and industry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8D43E3-E6D8-5DBF-54F3-FFA1F7FA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389" y="6244683"/>
            <a:ext cx="3014612" cy="6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5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130D-5E80-29A6-E773-F724CBF7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420EAE-4A79-C1BF-4858-C38FF2F26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1444" y="1211302"/>
            <a:ext cx="9222059" cy="588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analyze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AMCAT (Aspiring Minds Computer Adaptive Test)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gain meaningful insights into candidates' performance across various skill domains. Key objectives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distributions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performance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between different skill areas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candidate strengths.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high and low scores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preparation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techniques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clear and effective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candidates, recruiters, and educators.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aims to enhance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AMCAT preparation strategies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support better recruitment decisions through data-driven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96E02-1AD7-E809-D26F-AE5896CC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083" y="6299145"/>
            <a:ext cx="2746917" cy="5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1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247F-D2E3-5D03-60B8-B97F07B5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F14D-0381-6D3F-394A-539C1759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utilizes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AMCAT (Aspiring Minds Computer Adaptive Test)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analyze candidates' performance across multiple skill domains. The dataset includes key attributes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aptitude scores, logical reasoning, technical skills, and overall performance metrics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involves: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Extracting and cleaning the dataset for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trends, distributions, and correlations.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Seaborn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graphical representation.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Evaluating key insights to enhance preparation strategies.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ensures a structured and data-driven evaluation, providing actionable insights for candidates, educators, and recruiters.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CDAFF-DAD5-BF51-744A-4E61D600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083" y="6299145"/>
            <a:ext cx="2746917" cy="5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2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9D38-F45D-7B03-BBB6-DAD93970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75188-18B2-931D-666F-FC95381DC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92" y="1690688"/>
            <a:ext cx="8470695" cy="34443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B548357-57C8-AB92-C8D5-02E14DF61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22141"/>
            <a:ext cx="989670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This displays the first five rows of the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F25DC-EBA3-58FE-7335-FFDB5878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083" y="6299145"/>
            <a:ext cx="2746917" cy="5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5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9FD7-FFD6-7AA1-3F4F-6ABF8C92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88" y="231310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15B56-1DF6-2035-7D4C-F6C9AD390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58" y="2163337"/>
            <a:ext cx="4636756" cy="18465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085CE-9B77-0F55-2787-D64BF876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6" y="4482506"/>
            <a:ext cx="7755508" cy="1747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D34FC2-27C6-FD03-A45F-772741828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382" y="1189391"/>
            <a:ext cx="3840130" cy="4479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FF99D-5100-6FB6-4567-04167C0A7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5083" y="6299145"/>
            <a:ext cx="2746917" cy="5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8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61A8-B1B4-EB04-71F9-AADD98B0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2" y="10014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  <a:endParaRPr lang="en-US" sz="5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EF3BE-525F-D042-B5EC-B0D406213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34" y="1690688"/>
            <a:ext cx="3841947" cy="9843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7C236-6861-C44A-BEAE-834E730A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4" y="2906190"/>
            <a:ext cx="5207268" cy="755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8211EB-6EA0-1D16-0099-314962D36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2" y="4064539"/>
            <a:ext cx="6579172" cy="2682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C36BD0-8A98-D8B2-9CDF-A404E0A3A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208" y="945783"/>
            <a:ext cx="6383814" cy="2497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E3A25E-0CCE-78EF-0F15-256971E3C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9112" y="3798224"/>
            <a:ext cx="2725579" cy="26821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CCD3FD-1D7E-C830-7429-28113A27173C}"/>
              </a:ext>
            </a:extLst>
          </p:cNvPr>
          <p:cNvSpPr txBox="1"/>
          <p:nvPr/>
        </p:nvSpPr>
        <p:spPr>
          <a:xfrm>
            <a:off x="9861402" y="4672360"/>
            <a:ext cx="1983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for Data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02D064E-28D2-5C8A-D642-8FD4A86DAB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4691" y="6326974"/>
            <a:ext cx="2497309" cy="5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4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9B16-E1D3-1A37-6279-F7BB2986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AEBE-BDD4-F78E-26E9-1D767ADF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AMCAT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reveals key trends in candidates' performance across various skill domains.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distributions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 common strengths and weaknesses, helping to identify areas requiring improvement.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aptitude, reasoning, and technical skills highlights how different competencies impact overall scores.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Seaborn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insights into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high-scoring candidates' characteristics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factors contributing to lower performance. Trends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section-wise difficulty levels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valuable guidance for targeted preparation.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assist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in optimizing their study strategies, recruiters in refining evaluation criteria, and educators in designing more effective training programs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9A07D-605C-67A4-48B6-E3EB3759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083" y="6299145"/>
            <a:ext cx="2746917" cy="5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5FF5-BD07-0524-2A62-5B66C0E2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F147-FAD8-EFC7-9443-A1C7982D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outliers using the </a:t>
            </a:r>
            <a:r>
              <a:rPr lang="en-US" b="1" dirty="0"/>
              <a:t>Interquartile Range (IQR) method</a:t>
            </a:r>
            <a:r>
              <a:rPr lang="en-US" dirty="0"/>
              <a:t> by selecting numerical columns and calculating Q1, Q3, and IQR. It identifies outliers beyond defined bounds and visualizes them with </a:t>
            </a:r>
            <a:r>
              <a:rPr lang="en-US" b="1" dirty="0"/>
              <a:t>Seaborn boxplots</a:t>
            </a:r>
            <a:r>
              <a:rPr lang="en-US" dirty="0"/>
              <a:t>, ensuring effective </a:t>
            </a:r>
            <a:r>
              <a:rPr lang="en-US" b="1" dirty="0"/>
              <a:t>data cleaning</a:t>
            </a:r>
            <a:r>
              <a:rPr lang="en-US" dirty="0"/>
              <a:t> and </a:t>
            </a:r>
            <a:r>
              <a:rPr lang="en-US" b="1" dirty="0"/>
              <a:t>improving model accuracy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4EE97-840C-2581-50CE-A522735B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083" y="6299145"/>
            <a:ext cx="2746917" cy="558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AE790-83A8-CC74-1982-237431416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473" y="3583837"/>
            <a:ext cx="5045113" cy="313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9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1152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                Introduction </vt:lpstr>
      <vt:lpstr>Objectives</vt:lpstr>
      <vt:lpstr>Data and Methodology</vt:lpstr>
      <vt:lpstr>Understanding data</vt:lpstr>
      <vt:lpstr>Understanding data</vt:lpstr>
      <vt:lpstr>Data Transformation</vt:lpstr>
      <vt:lpstr>Analysis and Insights</vt:lpstr>
      <vt:lpstr>Univariate Analysis</vt:lpstr>
      <vt:lpstr>Univariate Analysis</vt:lpstr>
      <vt:lpstr>Bivariate Analysis</vt:lpstr>
      <vt:lpstr>Times of India article dated Jan 18, 2019 states that “After doing your Computer Science Engineering if you take up jobs as a Programming Analyst, Software Engineer, Hardware Engineer and Associate Engineer you can earn up to 2.5-3 lakhs as a fresh graduate.” Test this claim with the data given to you.# Is there a relationship between gender and specialization? (i.e. Does the preference of Specialisation depend on the Gender?)</vt:lpstr>
      <vt:lpstr>Is there a correlation between college GPA and AMCAT scores?</vt:lpstr>
      <vt:lpstr>Is fresh graduate salary distribution significantly different from the expected range?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Jaswanth sai</dc:creator>
  <cp:lastModifiedBy>Jaswanth sai</cp:lastModifiedBy>
  <cp:revision>17</cp:revision>
  <dcterms:created xsi:type="dcterms:W3CDTF">2025-02-13T09:48:03Z</dcterms:created>
  <dcterms:modified xsi:type="dcterms:W3CDTF">2025-03-01T12:43:56Z</dcterms:modified>
</cp:coreProperties>
</file>