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6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B6CB88-4925-4D9F-B3CD-6DAC4F6E1842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8EE48B-2373-4A7F-BB42-EFE557407A8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01480" cy="23042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Topic : Stack using linked list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581128"/>
            <a:ext cx="2376264" cy="20882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Presented by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K.  </a:t>
            </a:r>
            <a:r>
              <a:rPr lang="en-US" dirty="0" err="1" smtClean="0">
                <a:solidFill>
                  <a:srgbClr val="FF0000"/>
                </a:solidFill>
              </a:rPr>
              <a:t>Jaswanth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IT-C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20241A12E2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4387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</a:rPr>
              <a:t>I am writing here function: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</a:rPr>
              <a:t>struct</a:t>
            </a:r>
            <a:r>
              <a:rPr lang="en-US" sz="1400" dirty="0" smtClean="0">
                <a:solidFill>
                  <a:schemeClr val="accent4"/>
                </a:solidFill>
              </a:rPr>
              <a:t>  node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{</a:t>
            </a:r>
          </a:p>
          <a:p>
            <a:pPr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int</a:t>
            </a:r>
            <a:r>
              <a:rPr lang="en-US" sz="1400" dirty="0" smtClean="0">
                <a:solidFill>
                  <a:schemeClr val="accent4"/>
                </a:solidFill>
              </a:rPr>
              <a:t> data;                 </a:t>
            </a:r>
            <a:r>
              <a:rPr lang="en-US" sz="1400" dirty="0" err="1" smtClean="0"/>
              <a:t>firt</a:t>
            </a:r>
            <a:r>
              <a:rPr lang="en-US" sz="1400" dirty="0" smtClean="0"/>
              <a:t> field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Struct</a:t>
            </a:r>
            <a:r>
              <a:rPr lang="en-US" sz="1400" dirty="0" smtClean="0">
                <a:solidFill>
                  <a:schemeClr val="accent4"/>
                </a:solidFill>
              </a:rPr>
              <a:t> node* link;                    </a:t>
            </a:r>
            <a:r>
              <a:rPr lang="en-US" sz="1400" dirty="0" smtClean="0"/>
              <a:t>It will store the address of the next node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};</a:t>
            </a:r>
          </a:p>
          <a:p>
            <a:pPr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Struct</a:t>
            </a:r>
            <a:r>
              <a:rPr lang="en-US" sz="1400" dirty="0" smtClean="0">
                <a:solidFill>
                  <a:schemeClr val="accent4"/>
                </a:solidFill>
              </a:rPr>
              <a:t> node*                </a:t>
            </a:r>
            <a:r>
              <a:rPr lang="en-US" sz="1400" dirty="0" err="1" smtClean="0"/>
              <a:t>decalring</a:t>
            </a:r>
            <a:r>
              <a:rPr lang="en-US" sz="1400" dirty="0" smtClean="0"/>
              <a:t> variable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Top=null;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Void push(</a:t>
            </a:r>
            <a:r>
              <a:rPr lang="en-US" sz="1400" dirty="0" err="1" smtClean="0">
                <a:solidFill>
                  <a:schemeClr val="accent4"/>
                </a:solidFill>
              </a:rPr>
              <a:t>int</a:t>
            </a:r>
            <a:r>
              <a:rPr lang="en-US" sz="1400" dirty="0" smtClean="0">
                <a:solidFill>
                  <a:schemeClr val="accent4"/>
                </a:solidFill>
              </a:rPr>
              <a:t> x)                     push function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{</a:t>
            </a:r>
          </a:p>
          <a:p>
            <a:pPr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Struct</a:t>
            </a:r>
            <a:r>
              <a:rPr lang="en-US" sz="1400" dirty="0" smtClean="0">
                <a:solidFill>
                  <a:schemeClr val="accent4"/>
                </a:solidFill>
              </a:rPr>
              <a:t> node*temp=(</a:t>
            </a:r>
            <a:r>
              <a:rPr lang="en-US" sz="1400" dirty="0" err="1" smtClean="0">
                <a:solidFill>
                  <a:schemeClr val="accent4"/>
                </a:solidFill>
              </a:rPr>
              <a:t>struct</a:t>
            </a:r>
            <a:r>
              <a:rPr lang="en-US" sz="1400" dirty="0" smtClean="0">
                <a:solidFill>
                  <a:schemeClr val="accent4"/>
                </a:solidFill>
              </a:rPr>
              <a:t> node*)</a:t>
            </a:r>
            <a:r>
              <a:rPr lang="en-US" sz="1400" dirty="0" err="1" smtClean="0">
                <a:solidFill>
                  <a:schemeClr val="accent4"/>
                </a:solidFill>
              </a:rPr>
              <a:t>malloc</a:t>
            </a:r>
            <a:r>
              <a:rPr lang="en-US" sz="1400" dirty="0" smtClean="0">
                <a:solidFill>
                  <a:schemeClr val="accent4"/>
                </a:solidFill>
              </a:rPr>
              <a:t>(</a:t>
            </a:r>
            <a:r>
              <a:rPr lang="en-US" sz="1400" dirty="0" err="1" smtClean="0">
                <a:solidFill>
                  <a:schemeClr val="accent4"/>
                </a:solidFill>
              </a:rPr>
              <a:t>sizeof</a:t>
            </a:r>
            <a:r>
              <a:rPr lang="en-US" sz="1400" dirty="0" smtClean="0">
                <a:solidFill>
                  <a:schemeClr val="accent4"/>
                </a:solidFill>
              </a:rPr>
              <a:t>(</a:t>
            </a:r>
            <a:r>
              <a:rPr lang="en-US" sz="1400" dirty="0" err="1" smtClean="0">
                <a:solidFill>
                  <a:schemeClr val="accent4"/>
                </a:solidFill>
              </a:rPr>
              <a:t>struct</a:t>
            </a:r>
            <a:r>
              <a:rPr lang="en-US" sz="1400" dirty="0" smtClean="0">
                <a:solidFill>
                  <a:schemeClr val="accent4"/>
                </a:solidFill>
              </a:rPr>
              <a:t> node*));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temp           data=x;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temp         link=top;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Top=temp;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1560" y="41490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1560" y="436510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99592" y="20608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19672" y="234888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7624" y="285293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19672" y="34290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686800" cy="541588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top</a:t>
            </a:r>
          </a:p>
          <a:p>
            <a:pPr>
              <a:buNone/>
            </a:pPr>
            <a:r>
              <a:rPr lang="en-US" dirty="0" smtClean="0"/>
              <a:t>                                null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2000" dirty="0" smtClean="0"/>
              <a:t>stack is empty and </a:t>
            </a:r>
            <a:r>
              <a:rPr lang="en-US" sz="2000" dirty="0" err="1" smtClean="0"/>
              <a:t>intializing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Top means </a:t>
            </a:r>
            <a:r>
              <a:rPr lang="en-US" sz="2000" dirty="0" err="1" smtClean="0"/>
              <a:t>intially</a:t>
            </a:r>
            <a:r>
              <a:rPr lang="en-US" sz="2000" dirty="0" smtClean="0"/>
              <a:t> my stack is empty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1000</a:t>
            </a:r>
          </a:p>
          <a:p>
            <a:pPr>
              <a:buNone/>
            </a:pPr>
            <a:r>
              <a:rPr lang="en-US" sz="2000" dirty="0" smtClean="0"/>
              <a:t>                                             push(2) as argument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temp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For example, we can write as  4 data          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39752" y="184482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75656" y="350100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2    0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0"/>
            <a:endCxn id="7" idx="2"/>
          </p:cNvCxnSpPr>
          <p:nvPr/>
        </p:nvCxnSpPr>
        <p:spPr>
          <a:xfrm>
            <a:off x="2123728" y="350100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rved Left Arrow 13"/>
          <p:cNvSpPr/>
          <p:nvPr/>
        </p:nvSpPr>
        <p:spPr>
          <a:xfrm>
            <a:off x="3995936" y="1700808"/>
            <a:ext cx="2808312" cy="19442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99592" y="1844824"/>
            <a:ext cx="64807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63688" y="479715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23728" y="40770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763688" y="2204864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112"/>
            <a:ext cx="9144000" cy="6021288"/>
          </a:xfr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top                1000</a:t>
            </a:r>
          </a:p>
          <a:p>
            <a:pPr>
              <a:buNone/>
            </a:pPr>
            <a:r>
              <a:rPr lang="en-US" dirty="0" smtClean="0"/>
              <a:t>                                                         null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                  4000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</a:p>
          <a:p>
            <a:pPr>
              <a:buNone/>
            </a:pPr>
            <a:r>
              <a:rPr lang="en-US" dirty="0" smtClean="0"/>
              <a:t> After the second push this is how my stack will look like.</a:t>
            </a:r>
          </a:p>
          <a:p>
            <a:pPr>
              <a:buNone/>
            </a:pPr>
            <a:r>
              <a:rPr lang="en-US" dirty="0" smtClean="0"/>
              <a:t>   top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null </a:t>
            </a:r>
          </a:p>
          <a:p>
            <a:pPr>
              <a:buNone/>
            </a:pPr>
            <a:r>
              <a:rPr lang="en-US" dirty="0" smtClean="0"/>
              <a:t>Top here is a </a:t>
            </a:r>
            <a:r>
              <a:rPr lang="en-US" dirty="0" err="1" smtClean="0"/>
              <a:t>gobal</a:t>
            </a:r>
            <a:r>
              <a:rPr lang="en-US" dirty="0" smtClean="0"/>
              <a:t> variable </a:t>
            </a:r>
            <a:r>
              <a:rPr lang="en-US" dirty="0" err="1" smtClean="0"/>
              <a:t>so,we</a:t>
            </a:r>
            <a:r>
              <a:rPr lang="en-US" dirty="0" smtClean="0"/>
              <a:t> do not need to pass it as </a:t>
            </a:r>
            <a:r>
              <a:rPr lang="en-US" dirty="0" err="1" smtClean="0"/>
              <a:t>arrugment</a:t>
            </a:r>
            <a:r>
              <a:rPr lang="en-US" dirty="0" smtClean="0"/>
              <a:t> to function, it is accessible to all functions.</a:t>
            </a:r>
          </a:p>
          <a:p>
            <a:pPr>
              <a:buNone/>
            </a:pPr>
            <a:r>
              <a:rPr lang="en-US" dirty="0" smtClean="0"/>
              <a:t>   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141277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792" y="1484784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2       0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3311860" y="148478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39952" y="17008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23728" y="285293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4           4000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43808" y="27809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907704" y="2204864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67744" y="1628800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67744" y="1484784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39752" y="1484784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491880" y="1988840"/>
            <a:ext cx="720080" cy="936104"/>
          </a:xfrm>
          <a:prstGeom prst="arc">
            <a:avLst>
              <a:gd name="adj1" fmla="val 16200000"/>
              <a:gd name="adj2" fmla="val 69673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43608" y="49411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4      4000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27784" y="4941168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2         0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7544" y="4437112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4000</a:t>
            </a:r>
            <a:endParaRPr lang="en-US" dirty="0"/>
          </a:p>
        </p:txBody>
      </p:sp>
      <p:cxnSp>
        <p:nvCxnSpPr>
          <p:cNvPr id="30" name="Straight Connector 29"/>
          <p:cNvCxnSpPr>
            <a:stCxn id="27" idx="0"/>
            <a:endCxn id="27" idx="2"/>
          </p:cNvCxnSpPr>
          <p:nvPr/>
        </p:nvCxnSpPr>
        <p:spPr>
          <a:xfrm>
            <a:off x="3311860" y="49411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0"/>
            <a:endCxn id="26" idx="2"/>
          </p:cNvCxnSpPr>
          <p:nvPr/>
        </p:nvCxnSpPr>
        <p:spPr>
          <a:xfrm>
            <a:off x="1619672" y="49411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67744" y="515719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59632" y="4725144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67944" y="50851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object-oriented implementation it can be a private field and we can set it as NULL in the constructor.</a:t>
            </a:r>
          </a:p>
          <a:p>
            <a:pPr>
              <a:buNone/>
            </a:pPr>
            <a:r>
              <a:rPr lang="en-US" dirty="0" smtClean="0"/>
              <a:t>Now I am creating pop function: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void pop()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{                                                   </a:t>
            </a:r>
            <a:r>
              <a:rPr lang="en-US" dirty="0" smtClean="0"/>
              <a:t>  pop()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struct</a:t>
            </a:r>
            <a:r>
              <a:rPr lang="en-US" dirty="0" smtClean="0">
                <a:solidFill>
                  <a:schemeClr val="accent5"/>
                </a:solidFill>
              </a:rPr>
              <a:t> node *temp;                </a:t>
            </a:r>
            <a:r>
              <a:rPr lang="en-US" dirty="0" smtClean="0"/>
              <a:t>   if the stack is already empty we 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if(top == null)                          </a:t>
            </a:r>
            <a:r>
              <a:rPr lang="en-US" dirty="0" smtClean="0"/>
              <a:t>we can check for the stack is      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return;                                        </a:t>
            </a:r>
            <a:r>
              <a:rPr lang="en-US" dirty="0" smtClean="0"/>
              <a:t>empty or not by checking   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 temp = top;                           </a:t>
            </a:r>
            <a:r>
              <a:rPr lang="en-US" dirty="0" smtClean="0"/>
              <a:t>whether top is null or not, if top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top =  top     link;                </a:t>
            </a:r>
            <a:r>
              <a:rPr lang="en-US" dirty="0" smtClean="0"/>
              <a:t> is null stack is empty.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Free(temp);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5656" y="56612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this case we can throw  errors and return.</a:t>
            </a:r>
          </a:p>
          <a:p>
            <a:pPr>
              <a:buNone/>
            </a:pPr>
            <a:r>
              <a:rPr lang="en-US" dirty="0" smtClean="0"/>
              <a:t>So this example stack is not empty.</a:t>
            </a:r>
          </a:p>
          <a:p>
            <a:pPr>
              <a:buNone/>
            </a:pPr>
            <a:r>
              <a:rPr lang="en-US" dirty="0" smtClean="0"/>
              <a:t>We have two integers in the stack.</a:t>
            </a:r>
          </a:p>
          <a:p>
            <a:pPr>
              <a:buNone/>
            </a:pPr>
            <a:r>
              <a:rPr lang="en-US" dirty="0" smtClean="0"/>
              <a:t>We are first doing creating a pointer to node temp and pointing </a:t>
            </a:r>
          </a:p>
          <a:p>
            <a:pPr>
              <a:buNone/>
            </a:pPr>
            <a:r>
              <a:rPr lang="en-US" dirty="0" smtClean="0"/>
              <a:t>It to the top node</a:t>
            </a:r>
          </a:p>
          <a:p>
            <a:pPr>
              <a:buNone/>
            </a:pPr>
            <a:r>
              <a:rPr lang="en-US" dirty="0" smtClean="0"/>
              <a:t>     top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null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1640" y="393305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1800" y="4869160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4       4000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5976" y="4869160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2         0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5076056" y="48691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5" idx="2"/>
          </p:cNvCxnSpPr>
          <p:nvPr/>
        </p:nvCxnSpPr>
        <p:spPr>
          <a:xfrm>
            <a:off x="3383868" y="48691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7704" y="4725144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4067944" y="4941168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8144" y="50131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79912" y="5733256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4000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851920" y="5373216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39752" y="4653136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267744" y="4797152"/>
            <a:ext cx="21602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6309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Now we are breaking this link we are setting the address in top</a:t>
            </a:r>
          </a:p>
          <a:p>
            <a:pPr>
              <a:buNone/>
            </a:pPr>
            <a:r>
              <a:rPr lang="en-US" dirty="0" smtClean="0"/>
              <a:t>As address of the next node and now using this pointer variable</a:t>
            </a:r>
          </a:p>
          <a:p>
            <a:pPr>
              <a:buNone/>
            </a:pPr>
            <a:r>
              <a:rPr lang="en-US" dirty="0" smtClean="0"/>
              <a:t>Temp, we are freeing memory allocated to the node being removed from the list.</a:t>
            </a:r>
          </a:p>
          <a:p>
            <a:pPr>
              <a:buNone/>
            </a:pPr>
            <a:r>
              <a:rPr lang="en-US" dirty="0" smtClean="0"/>
              <a:t>Once I exit the pop function, this is my stack.</a:t>
            </a:r>
          </a:p>
          <a:p>
            <a:pPr>
              <a:buNone/>
            </a:pPr>
            <a:r>
              <a:rPr lang="en-US" dirty="0" smtClean="0"/>
              <a:t>Overflow, unless we exhaust the memory of the machine itself.</a:t>
            </a:r>
          </a:p>
          <a:p>
            <a:pPr>
              <a:buNone/>
            </a:pPr>
            <a:r>
              <a:rPr lang="en-US" dirty="0" smtClean="0"/>
              <a:t>Some amount of extra memory is used in each node.</a:t>
            </a:r>
          </a:p>
          <a:p>
            <a:pPr>
              <a:buNone/>
            </a:pPr>
            <a:r>
              <a:rPr lang="en-US" dirty="0" smtClean="0"/>
              <a:t>     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z="4000" dirty="0" smtClean="0">
                <a:solidFill>
                  <a:srgbClr val="FF0000"/>
                </a:solidFill>
              </a:rPr>
              <a:t>Thank  you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using linked 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Stack- </a:t>
            </a:r>
            <a:r>
              <a:rPr lang="en-US" dirty="0" smtClean="0"/>
              <a:t>Linear Data Structures</a:t>
            </a:r>
          </a:p>
          <a:p>
            <a:r>
              <a:rPr lang="en-US" dirty="0" smtClean="0"/>
              <a:t>Stack follows </a:t>
            </a:r>
            <a:r>
              <a:rPr lang="en-US" dirty="0" smtClean="0"/>
              <a:t>LIFO (</a:t>
            </a:r>
            <a:r>
              <a:rPr lang="en-US" b="1" dirty="0" smtClean="0"/>
              <a:t>Last In First </a:t>
            </a:r>
            <a:r>
              <a:rPr lang="en-US" b="1" dirty="0" smtClean="0"/>
              <a:t>Out)- </a:t>
            </a:r>
            <a:r>
              <a:rPr lang="en-US" dirty="0" smtClean="0"/>
              <a:t>mechanism</a:t>
            </a:r>
            <a:endParaRPr lang="en-US" dirty="0" smtClean="0"/>
          </a:p>
          <a:p>
            <a:r>
              <a:rPr lang="en-US" dirty="0" smtClean="0"/>
              <a:t>LIFO means last is a stack comes out first</a:t>
            </a:r>
          </a:p>
          <a:p>
            <a:r>
              <a:rPr lang="en-US" dirty="0" smtClean="0"/>
              <a:t>A list with the restriction that insertion and deletion can be performed only from one end, called the top.</a:t>
            </a:r>
          </a:p>
          <a:p>
            <a:r>
              <a:rPr lang="en-US" dirty="0" smtClean="0"/>
              <a:t>Top is incremented while pushing an element into the stack </a:t>
            </a:r>
          </a:p>
          <a:p>
            <a:r>
              <a:rPr lang="en-US" dirty="0" smtClean="0"/>
              <a:t>Decremented while popping an element from the stack.</a:t>
            </a:r>
          </a:p>
          <a:p>
            <a:r>
              <a:rPr lang="en-US" dirty="0" smtClean="0"/>
              <a:t>Pushing- inserting</a:t>
            </a:r>
          </a:p>
          <a:p>
            <a:r>
              <a:rPr lang="en-US" dirty="0" smtClean="0"/>
              <a:t>Popping-  deleting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Stack operations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So we using here stack </a:t>
            </a:r>
            <a:r>
              <a:rPr lang="en-US" dirty="0" err="1" smtClean="0"/>
              <a:t>opertions</a:t>
            </a:r>
            <a:r>
              <a:rPr lang="en-US" dirty="0" smtClean="0"/>
              <a:t> are:</a:t>
            </a:r>
          </a:p>
          <a:p>
            <a:r>
              <a:rPr lang="en-US" dirty="0" smtClean="0"/>
              <a:t>1.push()</a:t>
            </a:r>
          </a:p>
          <a:p>
            <a:r>
              <a:rPr lang="en-US" dirty="0" smtClean="0"/>
              <a:t>2.pop()</a:t>
            </a:r>
          </a:p>
          <a:p>
            <a:r>
              <a:rPr lang="en-US" dirty="0" smtClean="0"/>
              <a:t>3.top()</a:t>
            </a:r>
          </a:p>
          <a:p>
            <a:r>
              <a:rPr lang="en-US" dirty="0" smtClean="0"/>
              <a:t>4.exit()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1400" dirty="0" smtClean="0"/>
              <a:t>Top=-1</a:t>
            </a:r>
            <a:r>
              <a:rPr lang="en-US" dirty="0" smtClean="0"/>
              <a:t>                                                           </a:t>
            </a:r>
          </a:p>
          <a:p>
            <a:pPr>
              <a:buNone/>
            </a:pPr>
            <a:r>
              <a:rPr lang="en-US" sz="1400" dirty="0" smtClean="0"/>
              <a:t>                                                Top=2                                  Top=1</a:t>
            </a:r>
          </a:p>
          <a:p>
            <a:pPr>
              <a:buNone/>
            </a:pPr>
            <a:r>
              <a:rPr lang="en-US" sz="1400" dirty="0" smtClean="0"/>
              <a:t>                                           stack[2]=3                      return stack[2]</a:t>
            </a:r>
          </a:p>
          <a:p>
            <a:pPr>
              <a:buNone/>
            </a:pPr>
            <a:r>
              <a:rPr lang="en-US" sz="1400" dirty="0" smtClean="0"/>
              <a:t>Top=0</a:t>
            </a:r>
          </a:p>
          <a:p>
            <a:pPr>
              <a:buNone/>
            </a:pPr>
            <a:r>
              <a:rPr lang="en-US" sz="1400" dirty="0" smtClean="0"/>
              <a:t>Stack[0]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100" dirty="0" smtClean="0"/>
              <a:t>     empty                  push                    </a:t>
            </a:r>
            <a:r>
              <a:rPr lang="en-US" sz="1100" dirty="0" err="1" smtClean="0"/>
              <a:t>push</a:t>
            </a:r>
            <a:r>
              <a:rPr lang="en-US" sz="1100" dirty="0" smtClean="0"/>
              <a:t>                    </a:t>
            </a:r>
            <a:r>
              <a:rPr lang="en-US" sz="1100" dirty="0" err="1" smtClean="0"/>
              <a:t>push</a:t>
            </a:r>
            <a:r>
              <a:rPr lang="en-US" sz="1100" dirty="0" smtClean="0"/>
              <a:t>                       pop                 </a:t>
            </a:r>
          </a:p>
          <a:p>
            <a:pPr>
              <a:buNone/>
            </a:pPr>
            <a:r>
              <a:rPr lang="en-US" sz="1100" dirty="0" smtClean="0"/>
              <a:t>     stack                            </a:t>
            </a:r>
          </a:p>
          <a:p>
            <a:pPr>
              <a:buNone/>
            </a:pPr>
            <a:r>
              <a:rPr lang="en-US" sz="1100" dirty="0" smtClean="0"/>
              <a:t> </a:t>
            </a:r>
          </a:p>
          <a:p>
            <a:pPr>
              <a:buNone/>
            </a:pPr>
            <a:r>
              <a:rPr lang="en-US" sz="1100" dirty="0" smtClean="0"/>
              <a:t>                                    Top=1                                         Top=3</a:t>
            </a:r>
          </a:p>
          <a:p>
            <a:pPr>
              <a:buNone/>
            </a:pPr>
            <a:r>
              <a:rPr lang="en-US" sz="1100" dirty="0" smtClean="0"/>
              <a:t>                                  stack[1]=2                               stack[3]=4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1840" y="3140968"/>
            <a:ext cx="6480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8024" y="3068960"/>
            <a:ext cx="7200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6136" y="3068960"/>
            <a:ext cx="7200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240" y="3140968"/>
            <a:ext cx="72008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0352" y="3140968"/>
            <a:ext cx="6480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2</a:t>
            </a:r>
          </a:p>
        </p:txBody>
      </p:sp>
      <p:cxnSp>
        <p:nvCxnSpPr>
          <p:cNvPr id="11" name="Straight Connector 10"/>
          <p:cNvCxnSpPr>
            <a:stCxn id="7" idx="1"/>
            <a:endCxn id="7" idx="3"/>
          </p:cNvCxnSpPr>
          <p:nvPr/>
        </p:nvCxnSpPr>
        <p:spPr>
          <a:xfrm>
            <a:off x="5796136" y="360902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32240" y="3573016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2240" y="386104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40352" y="350100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0352" y="386104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004048" y="46531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084168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20272" y="50131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028384" y="27089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55976" y="27809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Linked list operations: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7338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Void create();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insert_beg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insert_end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insert_before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insert_after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delete_after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delete_last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delete_before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delete_first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display();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66187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                         Head: The identify of a linked list is the address of the first node that we also  called </a:t>
            </a:r>
          </a:p>
          <a:p>
            <a:r>
              <a:rPr lang="en-US" sz="1400" dirty="0" smtClean="0"/>
              <a:t>                                       the HEAD node</a:t>
            </a:r>
          </a:p>
          <a:p>
            <a:r>
              <a:rPr lang="en-US" sz="1400" dirty="0" smtClean="0"/>
              <a:t>                            </a:t>
            </a:r>
          </a:p>
          <a:p>
            <a:r>
              <a:rPr lang="en-US" sz="1400" dirty="0" smtClean="0"/>
              <a:t>Start     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         1000                                            2000                                       4000                                  null                                     </a:t>
            </a:r>
          </a:p>
          <a:p>
            <a:endParaRPr lang="en-US" sz="1400" dirty="0" smtClean="0"/>
          </a:p>
          <a:p>
            <a:r>
              <a:rPr lang="en-US" sz="1400" dirty="0" smtClean="0"/>
              <a:t>Store data             next address  </a:t>
            </a:r>
          </a:p>
          <a:p>
            <a:r>
              <a:rPr lang="en-US" sz="1400" dirty="0" smtClean="0"/>
              <a:t>So above one, I am entering into the address as node  1 is 2000 and node 2 is 4000 and node  3 is 0</a:t>
            </a:r>
          </a:p>
          <a:p>
            <a:r>
              <a:rPr lang="en-US" sz="1400" dirty="0" smtClean="0"/>
              <a:t>So variable stores to address of the head node and we often name as the variable</a:t>
            </a:r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9592" y="3284984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2           2000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5816" y="328498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4            4000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4088" y="321297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6           0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0"/>
            <a:endCxn id="4" idx="2"/>
          </p:cNvCxnSpPr>
          <p:nvPr/>
        </p:nvCxnSpPr>
        <p:spPr>
          <a:xfrm>
            <a:off x="1691680" y="328498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5" idx="2"/>
          </p:cNvCxnSpPr>
          <p:nvPr/>
        </p:nvCxnSpPr>
        <p:spPr>
          <a:xfrm>
            <a:off x="3743908" y="328498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  <a:endCxn id="6" idx="2"/>
          </p:cNvCxnSpPr>
          <p:nvPr/>
        </p:nvCxnSpPr>
        <p:spPr>
          <a:xfrm>
            <a:off x="6192180" y="321297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007604" y="2960948"/>
            <a:ext cx="288032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99592" y="3933056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51720" y="4005064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27784" y="357301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88024" y="35730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7164288" y="3501008"/>
            <a:ext cx="360040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27584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75656" y="26369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                              </a:t>
            </a:r>
          </a:p>
          <a:p>
            <a:pPr>
              <a:buNone/>
            </a:pPr>
            <a:r>
              <a:rPr lang="en-US" sz="1400" dirty="0" smtClean="0"/>
              <a:t>                                                                             3000            </a:t>
            </a:r>
          </a:p>
          <a:p>
            <a:pPr>
              <a:buNone/>
            </a:pPr>
            <a:r>
              <a:rPr lang="en-US" sz="1400" dirty="0" smtClean="0"/>
              <a:t>                                                  I am taking </a:t>
            </a:r>
          </a:p>
          <a:p>
            <a:pPr>
              <a:buNone/>
            </a:pPr>
            <a:r>
              <a:rPr lang="en-US" sz="1400" dirty="0" smtClean="0"/>
              <a:t>                                                here new node                                             New node           </a:t>
            </a:r>
          </a:p>
          <a:p>
            <a:pPr>
              <a:buNone/>
            </a:pPr>
            <a:r>
              <a:rPr lang="en-US" sz="1400" dirty="0" smtClean="0"/>
              <a:t>We two options that  is        address is 3000</a:t>
            </a:r>
          </a:p>
          <a:p>
            <a:pPr>
              <a:buNone/>
            </a:pPr>
            <a:r>
              <a:rPr lang="en-US" sz="1400" dirty="0" smtClean="0"/>
              <a:t>  is Insert/delete at end of </a:t>
            </a:r>
          </a:p>
          <a:p>
            <a:pPr>
              <a:buNone/>
            </a:pPr>
            <a:r>
              <a:rPr lang="en-US" sz="1400" dirty="0" smtClean="0"/>
              <a:t>The list and at beginning    </a:t>
            </a:r>
            <a:r>
              <a:rPr lang="en-US" sz="1400" dirty="0" smtClean="0"/>
              <a:t>                                     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We create a new node and it contains some part of the memory to store some data.       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**** For  as stack we want that insertion and deletion must always from the same end. We can use linked list as stack if we always insert and delete a node at same end.                                                                                                                                                                                           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851920" y="2492896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 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16016" y="24928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 flipV="1">
            <a:off x="1403648" y="2348880"/>
            <a:ext cx="2376264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64088" y="28529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8058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Head                               </a:t>
            </a:r>
            <a:r>
              <a:rPr lang="en-US" sz="1400" dirty="0" smtClean="0"/>
              <a:t>Last node removed from the list from the computer memory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start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1000                 2000             4000           3000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null</a:t>
            </a:r>
          </a:p>
          <a:p>
            <a:pPr>
              <a:buNone/>
            </a:pPr>
            <a:r>
              <a:rPr lang="en-US" sz="1400" dirty="0" smtClean="0"/>
              <a:t>Insert/delete</a:t>
            </a:r>
          </a:p>
          <a:p>
            <a:pPr>
              <a:buNone/>
            </a:pPr>
            <a:r>
              <a:rPr lang="en-US" sz="1400" dirty="0" smtClean="0"/>
              <a:t>-at end of list(tail)            </a:t>
            </a:r>
            <a:r>
              <a:rPr lang="en-US" sz="1400" dirty="0" smtClean="0">
                <a:solidFill>
                  <a:srgbClr val="FF0000"/>
                </a:solidFill>
              </a:rPr>
              <a:t>o(n)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-at beginning(head)          </a:t>
            </a:r>
            <a:r>
              <a:rPr lang="en-US" sz="1400" dirty="0" smtClean="0">
                <a:solidFill>
                  <a:srgbClr val="FF0000"/>
                </a:solidFill>
              </a:rPr>
              <a:t>o(1)</a:t>
            </a:r>
          </a:p>
          <a:p>
            <a:pPr>
              <a:buNone/>
            </a:pP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1400" dirty="0" smtClean="0"/>
              <a:t> Is not option  for us because we will not be able to do push or pop in constant time. If we choose to insert  and  delete from end</a:t>
            </a:r>
          </a:p>
          <a:p>
            <a:pPr>
              <a:buNone/>
            </a:pPr>
            <a:r>
              <a:rPr lang="en-US" dirty="0" smtClean="0"/>
              <a:t>                                     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263691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34888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67744" y="314096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2       2000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5936" y="3140968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4        4000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24128" y="3140968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6        0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0"/>
            <a:endCxn id="7" idx="2"/>
          </p:cNvCxnSpPr>
          <p:nvPr/>
        </p:nvCxnSpPr>
        <p:spPr>
          <a:xfrm>
            <a:off x="2879812" y="31409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8" idx="2"/>
          </p:cNvCxnSpPr>
          <p:nvPr/>
        </p:nvCxnSpPr>
        <p:spPr>
          <a:xfrm>
            <a:off x="4680012" y="31409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9" idx="2"/>
          </p:cNvCxnSpPr>
          <p:nvPr/>
        </p:nvCxnSpPr>
        <p:spPr>
          <a:xfrm>
            <a:off x="6480212" y="31409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/>
          <p:nvPr/>
        </p:nvCxnSpPr>
        <p:spPr>
          <a:xfrm rot="16200000" flipH="1">
            <a:off x="1835696" y="3068960"/>
            <a:ext cx="504056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35896" y="335699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36096" y="335699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24328" y="31409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3          0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0"/>
            <a:endCxn id="23" idx="2"/>
          </p:cNvCxnSpPr>
          <p:nvPr/>
        </p:nvCxnSpPr>
        <p:spPr>
          <a:xfrm>
            <a:off x="8100392" y="31409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64288" y="33569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596336" y="3717032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380312" y="2492896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884368" y="2924944"/>
            <a:ext cx="57606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956376" y="3068960"/>
            <a:ext cx="43204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08304" y="3212976"/>
            <a:ext cx="14401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236296" y="3140968"/>
            <a:ext cx="28803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7020272" y="3789040"/>
            <a:ext cx="57606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051720" y="51571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95736" y="544522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91680" y="558924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51723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Head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</a:p>
          <a:p>
            <a:pPr>
              <a:buNone/>
            </a:pPr>
            <a:r>
              <a:rPr lang="en-US" dirty="0" smtClean="0"/>
              <a:t>                           start</a:t>
            </a:r>
          </a:p>
          <a:p>
            <a:pPr>
              <a:buNone/>
            </a:pPr>
            <a:r>
              <a:rPr lang="en-US" dirty="0" smtClean="0"/>
              <a:t>                              1000             2000            4000             null</a:t>
            </a:r>
          </a:p>
          <a:p>
            <a:pPr>
              <a:buNone/>
            </a:pPr>
            <a:r>
              <a:rPr lang="en-US" dirty="0" smtClean="0"/>
              <a:t>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sz="1400" dirty="0" smtClean="0"/>
              <a:t>again I created new node. So we build two   </a:t>
            </a:r>
          </a:p>
          <a:p>
            <a:pPr>
              <a:buNone/>
            </a:pPr>
            <a:r>
              <a:rPr lang="en-US" sz="1400" dirty="0" smtClean="0"/>
              <a:t>                                                                                                                                                                            links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  <a:r>
              <a:rPr lang="en-US" sz="1400" dirty="0" smtClean="0"/>
              <a:t>New Node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The address of the current head is and we can break  this link</a:t>
            </a:r>
          </a:p>
          <a:p>
            <a:pPr>
              <a:buNone/>
            </a:pPr>
            <a:r>
              <a:rPr lang="en-US" sz="1400" dirty="0" smtClean="0"/>
              <a:t>And we can make a new head by setting its address here it’s variable named head.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59632" y="314096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7624" y="285293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27784" y="400506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2       2000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39952" y="40050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4        4000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12160" y="400506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6        0</a:t>
            </a:r>
            <a:endParaRPr lang="en-US" dirty="0"/>
          </a:p>
        </p:txBody>
      </p:sp>
      <p:cxnSp>
        <p:nvCxnSpPr>
          <p:cNvPr id="15" name="Straight Connector 14"/>
          <p:cNvCxnSpPr>
            <a:stCxn id="11" idx="0"/>
            <a:endCxn id="11" idx="2"/>
          </p:cNvCxnSpPr>
          <p:nvPr/>
        </p:nvCxnSpPr>
        <p:spPr>
          <a:xfrm>
            <a:off x="3239852" y="400506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12" idx="2"/>
          </p:cNvCxnSpPr>
          <p:nvPr/>
        </p:nvCxnSpPr>
        <p:spPr>
          <a:xfrm>
            <a:off x="4860032" y="400506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>
          <a:xfrm>
            <a:off x="6660232" y="400506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7824" y="3789040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51920" y="4293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2120" y="42210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452320" y="386104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27784" y="522920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3          3000</a:t>
            </a:r>
            <a:endParaRPr lang="en-US" dirty="0"/>
          </a:p>
        </p:txBody>
      </p:sp>
      <p:cxnSp>
        <p:nvCxnSpPr>
          <p:cNvPr id="35" name="Straight Connector 34"/>
          <p:cNvCxnSpPr>
            <a:stCxn id="31" idx="0"/>
            <a:endCxn id="31" idx="2"/>
          </p:cNvCxnSpPr>
          <p:nvPr/>
        </p:nvCxnSpPr>
        <p:spPr>
          <a:xfrm>
            <a:off x="3347864" y="522920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347864" y="4509120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1680" y="3717032"/>
            <a:ext cx="93610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283968" y="54452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686800" cy="5949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top          start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null</a:t>
            </a:r>
          </a:p>
          <a:p>
            <a:pPr>
              <a:buNone/>
            </a:pPr>
            <a:r>
              <a:rPr lang="en-US" dirty="0" smtClean="0"/>
              <a:t>                  1000                 2000                4000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new node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dirty="0" smtClean="0"/>
              <a:t>Here we resetting the address </a:t>
            </a: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sz="1500" dirty="0" smtClean="0"/>
              <a:t>I mean link                                                                                                   Deletion from once again is a constant </a:t>
            </a:r>
          </a:p>
          <a:p>
            <a:pPr>
              <a:buNone/>
            </a:pPr>
            <a:r>
              <a:rPr lang="en-US" sz="1500" dirty="0" smtClean="0"/>
              <a:t>We can free the memory allocated to this particular node.                          Time operation.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r>
              <a:rPr lang="en-US" dirty="0" smtClean="0"/>
              <a:t>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648" y="256490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2         2000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1840" y="256490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4         4000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2040" y="256490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6            0   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0"/>
            <a:endCxn id="4" idx="2"/>
          </p:cNvCxnSpPr>
          <p:nvPr/>
        </p:nvCxnSpPr>
        <p:spPr>
          <a:xfrm>
            <a:off x="2087724" y="25649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5" idx="2"/>
          </p:cNvCxnSpPr>
          <p:nvPr/>
        </p:nvCxnSpPr>
        <p:spPr>
          <a:xfrm>
            <a:off x="3815916" y="25649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0"/>
            <a:endCxn id="6" idx="2"/>
          </p:cNvCxnSpPr>
          <p:nvPr/>
        </p:nvCxnSpPr>
        <p:spPr>
          <a:xfrm>
            <a:off x="5652120" y="25649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79712" y="2276872"/>
            <a:ext cx="14401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71800" y="29249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29249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520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59632" y="3861048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3         1000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44208" y="2780928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0"/>
            <a:endCxn id="25" idx="2"/>
          </p:cNvCxnSpPr>
          <p:nvPr/>
        </p:nvCxnSpPr>
        <p:spPr>
          <a:xfrm>
            <a:off x="1943708" y="386104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719572" y="2960948"/>
            <a:ext cx="936104" cy="7200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43808" y="41490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43608" y="3140968"/>
            <a:ext cx="21602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71600" y="3140968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9" idx="3"/>
          </p:cNvCxnSpPr>
          <p:nvPr/>
        </p:nvCxnSpPr>
        <p:spPr>
          <a:xfrm>
            <a:off x="1043608" y="2600908"/>
            <a:ext cx="288032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83568" y="4437112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699792" y="4437112"/>
            <a:ext cx="27363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1947</TotalTime>
  <Words>926</Words>
  <Application>Microsoft Office PowerPoint</Application>
  <PresentationFormat>On-screen Show (4:3)</PresentationFormat>
  <Paragraphs>222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         Topic : Stack using linked list    </vt:lpstr>
      <vt:lpstr>Stack using linked list:</vt:lpstr>
      <vt:lpstr>Stack operations</vt:lpstr>
      <vt:lpstr>Linked list operations: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K.Jaswanth 20241A12E2-IT-C Data Structure</dc:title>
  <dc:creator>Dell</dc:creator>
  <cp:lastModifiedBy>JASWANTH</cp:lastModifiedBy>
  <cp:revision>50</cp:revision>
  <dcterms:created xsi:type="dcterms:W3CDTF">2021-06-21T03:42:33Z</dcterms:created>
  <dcterms:modified xsi:type="dcterms:W3CDTF">2021-09-20T13:16:19Z</dcterms:modified>
</cp:coreProperties>
</file>