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2" Type="http://schemas.openxmlformats.org/officeDocument/2006/relationships/slide" Target="slides/slide6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6d57e412be_2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36d57e412be_2_7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6d57e412be_2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g36d57e412be_2_8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6d57e412be_2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g36d57e412be_2_8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6d57e412be_2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g36d57e412be_2_9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6d57e412b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6d57e412b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6d57e412be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6d57e412b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6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/>
          <p:nvPr>
            <p:ph type="title"/>
          </p:nvPr>
        </p:nvSpPr>
        <p:spPr>
          <a:xfrm>
            <a:off x="722313" y="3305175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7"/>
          <p:cNvSpPr txBox="1"/>
          <p:nvPr>
            <p:ph idx="1" type="body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6" name="Google Shape;76;p17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8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8"/>
          <p:cNvSpPr txBox="1"/>
          <p:nvPr>
            <p:ph idx="1" type="body"/>
          </p:nvPr>
        </p:nvSpPr>
        <p:spPr>
          <a:xfrm>
            <a:off x="457200" y="1200150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82" name="Google Shape;82;p18"/>
          <p:cNvSpPr txBox="1"/>
          <p:nvPr>
            <p:ph idx="2" type="body"/>
          </p:nvPr>
        </p:nvSpPr>
        <p:spPr>
          <a:xfrm>
            <a:off x="4648200" y="1200150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83" name="Google Shape;83;p18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8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8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9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9"/>
          <p:cNvSpPr txBox="1"/>
          <p:nvPr>
            <p:ph idx="1" type="body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89" name="Google Shape;89;p19"/>
          <p:cNvSpPr txBox="1"/>
          <p:nvPr>
            <p:ph idx="2" type="body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90" name="Google Shape;90;p19"/>
          <p:cNvSpPr txBox="1"/>
          <p:nvPr>
            <p:ph idx="3" type="body"/>
          </p:nvPr>
        </p:nvSpPr>
        <p:spPr>
          <a:xfrm>
            <a:off x="4645025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91" name="Google Shape;91;p19"/>
          <p:cNvSpPr txBox="1"/>
          <p:nvPr>
            <p:ph idx="4" type="body"/>
          </p:nvPr>
        </p:nvSpPr>
        <p:spPr>
          <a:xfrm>
            <a:off x="4645025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92" name="Google Shape;92;p19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9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457200" y="204788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02" name="Google Shape;102;p21"/>
          <p:cNvSpPr txBox="1"/>
          <p:nvPr>
            <p:ph idx="2" type="body"/>
          </p:nvPr>
        </p:nvSpPr>
        <p:spPr>
          <a:xfrm>
            <a:off x="457200" y="1076325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03" name="Google Shape;103;p21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2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10" name="Google Shape;110;p22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 rot="5400000">
            <a:off x="2874764" y="-1217414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6" name="Google Shape;116;p23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 rot="5400000">
            <a:off x="5463778" y="1371600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 rot="5400000">
            <a:off x="1272778" y="-609600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Dashboard Insights</a:t>
            </a:r>
            <a:endParaRPr/>
          </a:p>
        </p:txBody>
      </p:sp>
      <p:sp>
        <p:nvSpPr>
          <p:cNvPr id="130" name="Google Shape;130;p25"/>
          <p:cNvSpPr txBox="1"/>
          <p:nvPr>
            <p:ph idx="1" type="subTitle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GB">
                <a:solidFill>
                  <a:srgbClr val="888888"/>
                </a:solidFill>
              </a:rPr>
              <a:t>Kandukuri Jaswanth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Dashboard Snapshot</a:t>
            </a:r>
            <a:endParaRPr/>
          </a:p>
        </p:txBody>
      </p:sp>
      <p:pic>
        <p:nvPicPr>
          <p:cNvPr descr="line_chart.png" id="136" name="Google Shape;136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1028700"/>
            <a:ext cx="4114800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7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 Sales Data Insights</a:t>
            </a:r>
            <a:endParaRPr/>
          </a:p>
        </p:txBody>
      </p:sp>
      <p:sp>
        <p:nvSpPr>
          <p:cNvPr id="142" name="Google Shape;142;p27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GB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Top Performing Region: The South Region leads with the highest total sales.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GB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Popular Product Categories: Electronics and Groceries dominate sales.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GB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Seasonal Trends: Sales peak during November and December due to festive shopping.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GB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High Margin Insights: High-margin products differ from highest-selling items, suggesting opportunities for targeted marketing.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8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Sales Trend Visualization</a:t>
            </a:r>
            <a:endParaRPr/>
          </a:p>
        </p:txBody>
      </p:sp>
      <p:pic>
        <p:nvPicPr>
          <p:cNvPr descr="bar_chart.png" id="148" name="Google Shape;148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1028700"/>
            <a:ext cx="4114800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3000"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4" name="Google Shape;154;p29"/>
          <p:cNvSpPr txBox="1"/>
          <p:nvPr/>
        </p:nvSpPr>
        <p:spPr>
          <a:xfrm>
            <a:off x="390850" y="2079300"/>
            <a:ext cx="8040900" cy="26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4400"/>
              </a:spcBef>
              <a:spcAft>
                <a:spcPts val="440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sales dashboard analysis provides valuable insights into business performance and customer behavior. The South region emerges as the most profitable area, while Electronics and Groceries are the top-performing product categories. A clear seasonal pattern is observed, with significant sales spikes during November and December, driven by festive demand. Additionally, the contrast between high-margin and high-sales products reveals untapped opportunities for strategic marketing. These insights can guide data-driven decisions to boost profitability, optimize inventory, and enhance customer targeting.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0"/>
          <p:cNvSpPr txBox="1"/>
          <p:nvPr>
            <p:ph type="title"/>
          </p:nvPr>
        </p:nvSpPr>
        <p:spPr>
          <a:xfrm>
            <a:off x="769875" y="1863154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7060">
                <a:latin typeface="Times New Roman"/>
                <a:ea typeface="Times New Roman"/>
                <a:cs typeface="Times New Roman"/>
                <a:sym typeface="Times New Roman"/>
              </a:rPr>
              <a:t>Thank </a:t>
            </a:r>
            <a:endParaRPr sz="706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7060">
                <a:latin typeface="Times New Roman"/>
                <a:ea typeface="Times New Roman"/>
                <a:cs typeface="Times New Roman"/>
                <a:sym typeface="Times New Roman"/>
              </a:rPr>
              <a:t>         you</a:t>
            </a:r>
            <a:endParaRPr sz="706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