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0" r:id="rId6"/>
    <p:sldId id="293" r:id="rId7"/>
    <p:sldId id="260" r:id="rId8"/>
    <p:sldId id="261" r:id="rId9"/>
    <p:sldId id="262" r:id="rId10"/>
    <p:sldId id="291" r:id="rId11"/>
    <p:sldId id="263" r:id="rId12"/>
    <p:sldId id="264" r:id="rId13"/>
    <p:sldId id="265" r:id="rId14"/>
    <p:sldId id="266" r:id="rId15"/>
    <p:sldId id="289"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AC3DF-23B8-4270-8995-9BE5625C0D75}"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96C93292-09B3-4195-A9D1-F6993EF1C62E}">
      <dgm:prSet/>
      <dgm:spPr/>
      <dgm:t>
        <a:bodyPr/>
        <a:lstStyle/>
        <a:p>
          <a:r>
            <a:rPr lang="en-US"/>
            <a:t>Data Types</a:t>
          </a:r>
        </a:p>
      </dgm:t>
    </dgm:pt>
    <dgm:pt modelId="{EA31A5F6-C627-4127-BC6A-8C6806304FA4}" type="parTrans" cxnId="{27FAAECA-341A-4109-A740-9E4C49130F87}">
      <dgm:prSet/>
      <dgm:spPr/>
      <dgm:t>
        <a:bodyPr/>
        <a:lstStyle/>
        <a:p>
          <a:endParaRPr lang="en-US"/>
        </a:p>
      </dgm:t>
    </dgm:pt>
    <dgm:pt modelId="{49EA394B-7CC3-47D6-A1B5-B02E109F20CB}" type="sibTrans" cxnId="{27FAAECA-341A-4109-A740-9E4C49130F87}">
      <dgm:prSet/>
      <dgm:spPr/>
      <dgm:t>
        <a:bodyPr/>
        <a:lstStyle/>
        <a:p>
          <a:endParaRPr lang="en-US"/>
        </a:p>
      </dgm:t>
    </dgm:pt>
    <dgm:pt modelId="{C0644B97-1D5A-425B-8CA6-E7E4C1F7E0CB}">
      <dgm:prSet/>
      <dgm:spPr/>
      <dgm:t>
        <a:bodyPr/>
        <a:lstStyle/>
        <a:p>
          <a:r>
            <a:rPr lang="en-US"/>
            <a:t>Operators</a:t>
          </a:r>
        </a:p>
      </dgm:t>
    </dgm:pt>
    <dgm:pt modelId="{FBA6ABDA-F52C-48CC-9B51-BCEFF4AF1B1B}" type="parTrans" cxnId="{1E6185D7-5554-47D1-B018-22563BBEAC02}">
      <dgm:prSet/>
      <dgm:spPr/>
      <dgm:t>
        <a:bodyPr/>
        <a:lstStyle/>
        <a:p>
          <a:endParaRPr lang="en-US"/>
        </a:p>
      </dgm:t>
    </dgm:pt>
    <dgm:pt modelId="{9088D6B3-6599-4DA1-90A9-104702D0CADE}" type="sibTrans" cxnId="{1E6185D7-5554-47D1-B018-22563BBEAC02}">
      <dgm:prSet/>
      <dgm:spPr/>
      <dgm:t>
        <a:bodyPr/>
        <a:lstStyle/>
        <a:p>
          <a:endParaRPr lang="en-US"/>
        </a:p>
      </dgm:t>
    </dgm:pt>
    <dgm:pt modelId="{AF2E3F9C-D813-4734-A9D6-D9D70358C64B}">
      <dgm:prSet/>
      <dgm:spPr/>
      <dgm:t>
        <a:bodyPr/>
        <a:lstStyle/>
        <a:p>
          <a:r>
            <a:rPr lang="en-US"/>
            <a:t>Type Casting</a:t>
          </a:r>
        </a:p>
      </dgm:t>
    </dgm:pt>
    <dgm:pt modelId="{B6CBFCAA-4298-4CA3-BBE7-5428DCE9254A}" type="parTrans" cxnId="{8F3B388E-B60D-4F1F-AAC4-3E1BC4197891}">
      <dgm:prSet/>
      <dgm:spPr/>
      <dgm:t>
        <a:bodyPr/>
        <a:lstStyle/>
        <a:p>
          <a:endParaRPr lang="en-US"/>
        </a:p>
      </dgm:t>
    </dgm:pt>
    <dgm:pt modelId="{EFCF793F-0A86-4D62-92DD-183650669E0C}" type="sibTrans" cxnId="{8F3B388E-B60D-4F1F-AAC4-3E1BC4197891}">
      <dgm:prSet/>
      <dgm:spPr/>
      <dgm:t>
        <a:bodyPr/>
        <a:lstStyle/>
        <a:p>
          <a:endParaRPr lang="en-US"/>
        </a:p>
      </dgm:t>
    </dgm:pt>
    <dgm:pt modelId="{B8D06BFC-D1A8-402A-8D32-9E17399E0DB0}">
      <dgm:prSet/>
      <dgm:spPr/>
      <dgm:t>
        <a:bodyPr/>
        <a:lstStyle/>
        <a:p>
          <a:r>
            <a:rPr lang="en-US"/>
            <a:t>Conditional Statements</a:t>
          </a:r>
        </a:p>
      </dgm:t>
    </dgm:pt>
    <dgm:pt modelId="{1F002B6C-0159-4E0E-89E6-7A22057C13A0}" type="parTrans" cxnId="{921366D3-1B17-4A06-BF46-8B1666B88853}">
      <dgm:prSet/>
      <dgm:spPr/>
      <dgm:t>
        <a:bodyPr/>
        <a:lstStyle/>
        <a:p>
          <a:endParaRPr lang="en-US"/>
        </a:p>
      </dgm:t>
    </dgm:pt>
    <dgm:pt modelId="{F0567392-C417-435E-AC52-9323E77EDC84}" type="sibTrans" cxnId="{921366D3-1B17-4A06-BF46-8B1666B88853}">
      <dgm:prSet/>
      <dgm:spPr/>
      <dgm:t>
        <a:bodyPr/>
        <a:lstStyle/>
        <a:p>
          <a:endParaRPr lang="en-US"/>
        </a:p>
      </dgm:t>
    </dgm:pt>
    <dgm:pt modelId="{C590807E-FAD8-40FF-884F-FE2AC1F7B725}">
      <dgm:prSet/>
      <dgm:spPr/>
      <dgm:t>
        <a:bodyPr/>
        <a:lstStyle/>
        <a:p>
          <a:r>
            <a:rPr lang="en-US"/>
            <a:t>Control Statements</a:t>
          </a:r>
        </a:p>
      </dgm:t>
    </dgm:pt>
    <dgm:pt modelId="{E7504494-4111-49D7-A27B-D8A3A97DEC25}" type="parTrans" cxnId="{CEAFAB40-6D78-4745-9F68-36C97767EC17}">
      <dgm:prSet/>
      <dgm:spPr/>
      <dgm:t>
        <a:bodyPr/>
        <a:lstStyle/>
        <a:p>
          <a:endParaRPr lang="en-US"/>
        </a:p>
      </dgm:t>
    </dgm:pt>
    <dgm:pt modelId="{D3E8001B-778E-4617-9E81-599B8CB1E5EE}" type="sibTrans" cxnId="{CEAFAB40-6D78-4745-9F68-36C97767EC17}">
      <dgm:prSet/>
      <dgm:spPr/>
      <dgm:t>
        <a:bodyPr/>
        <a:lstStyle/>
        <a:p>
          <a:endParaRPr lang="en-US"/>
        </a:p>
      </dgm:t>
    </dgm:pt>
    <dgm:pt modelId="{452772A6-00EC-4C9C-9856-7F095C505F0A}">
      <dgm:prSet/>
      <dgm:spPr/>
      <dgm:t>
        <a:bodyPr/>
        <a:lstStyle/>
        <a:p>
          <a:r>
            <a:rPr lang="en-US"/>
            <a:t>Pass by Value, Reference, Out</a:t>
          </a:r>
        </a:p>
      </dgm:t>
    </dgm:pt>
    <dgm:pt modelId="{F8B29D82-96E3-415B-BAA2-16C137151E72}" type="parTrans" cxnId="{3CA00A9E-A191-432A-8CD8-5AB5EE99C744}">
      <dgm:prSet/>
      <dgm:spPr/>
      <dgm:t>
        <a:bodyPr/>
        <a:lstStyle/>
        <a:p>
          <a:endParaRPr lang="en-US"/>
        </a:p>
      </dgm:t>
    </dgm:pt>
    <dgm:pt modelId="{9C742360-56B9-4207-89FB-96FF799A351B}" type="sibTrans" cxnId="{3CA00A9E-A191-432A-8CD8-5AB5EE99C744}">
      <dgm:prSet/>
      <dgm:spPr/>
      <dgm:t>
        <a:bodyPr/>
        <a:lstStyle/>
        <a:p>
          <a:endParaRPr lang="en-US"/>
        </a:p>
      </dgm:t>
    </dgm:pt>
    <dgm:pt modelId="{C34E2996-DD6C-4A71-8B36-DAD5FF501424}">
      <dgm:prSet/>
      <dgm:spPr/>
      <dgm:t>
        <a:bodyPr/>
        <a:lstStyle/>
        <a:p>
          <a:r>
            <a:rPr lang="en-US"/>
            <a:t>Passing Array to Method</a:t>
          </a:r>
        </a:p>
      </dgm:t>
    </dgm:pt>
    <dgm:pt modelId="{A7F6EF92-32C8-4643-A7C6-64BA68053B46}" type="parTrans" cxnId="{AB0A5AB4-7924-4DA3-B615-0E75F8326A3A}">
      <dgm:prSet/>
      <dgm:spPr/>
      <dgm:t>
        <a:bodyPr/>
        <a:lstStyle/>
        <a:p>
          <a:endParaRPr lang="en-US"/>
        </a:p>
      </dgm:t>
    </dgm:pt>
    <dgm:pt modelId="{DB202DA8-E273-4EC5-ADB6-4D8E6469756D}" type="sibTrans" cxnId="{AB0A5AB4-7924-4DA3-B615-0E75F8326A3A}">
      <dgm:prSet/>
      <dgm:spPr/>
      <dgm:t>
        <a:bodyPr/>
        <a:lstStyle/>
        <a:p>
          <a:endParaRPr lang="en-US"/>
        </a:p>
      </dgm:t>
    </dgm:pt>
    <dgm:pt modelId="{0564E77A-125E-4219-805C-B64CEF8F75EF}">
      <dgm:prSet/>
      <dgm:spPr/>
      <dgm:t>
        <a:bodyPr/>
        <a:lstStyle/>
        <a:p>
          <a:r>
            <a:rPr lang="en-US"/>
            <a:t>Arrays</a:t>
          </a:r>
        </a:p>
      </dgm:t>
    </dgm:pt>
    <dgm:pt modelId="{E3F18079-4947-4B3E-ABCE-425CAA342138}" type="parTrans" cxnId="{FAD27C3B-86C2-452B-ABCD-72740FCD7C4F}">
      <dgm:prSet/>
      <dgm:spPr/>
      <dgm:t>
        <a:bodyPr/>
        <a:lstStyle/>
        <a:p>
          <a:endParaRPr lang="en-US"/>
        </a:p>
      </dgm:t>
    </dgm:pt>
    <dgm:pt modelId="{E76A6CE3-594F-4071-A5C1-9785E2E72955}" type="sibTrans" cxnId="{FAD27C3B-86C2-452B-ABCD-72740FCD7C4F}">
      <dgm:prSet/>
      <dgm:spPr/>
      <dgm:t>
        <a:bodyPr/>
        <a:lstStyle/>
        <a:p>
          <a:endParaRPr lang="en-US"/>
        </a:p>
      </dgm:t>
    </dgm:pt>
    <dgm:pt modelId="{A66BAD97-4F30-4671-A4F3-B9FFD6789563}">
      <dgm:prSet/>
      <dgm:spPr/>
      <dgm:t>
        <a:bodyPr/>
        <a:lstStyle/>
        <a:p>
          <a:r>
            <a:rPr lang="en-US"/>
            <a:t>Collections</a:t>
          </a:r>
        </a:p>
      </dgm:t>
    </dgm:pt>
    <dgm:pt modelId="{7D87E8A6-76A8-4264-8F42-26C4BB13F97C}" type="parTrans" cxnId="{0BF85E3B-D274-4D00-AD23-70305932AFED}">
      <dgm:prSet/>
      <dgm:spPr/>
      <dgm:t>
        <a:bodyPr/>
        <a:lstStyle/>
        <a:p>
          <a:endParaRPr lang="en-US"/>
        </a:p>
      </dgm:t>
    </dgm:pt>
    <dgm:pt modelId="{20938702-FD26-46A4-9736-46EF0A0881A6}" type="sibTrans" cxnId="{0BF85E3B-D274-4D00-AD23-70305932AFED}">
      <dgm:prSet/>
      <dgm:spPr/>
      <dgm:t>
        <a:bodyPr/>
        <a:lstStyle/>
        <a:p>
          <a:endParaRPr lang="en-US"/>
        </a:p>
      </dgm:t>
    </dgm:pt>
    <dgm:pt modelId="{E822DA29-28B1-4C2B-92A8-ED4FBAE4B6A8}">
      <dgm:prSet/>
      <dgm:spPr/>
      <dgm:t>
        <a:bodyPr/>
        <a:lstStyle/>
        <a:p>
          <a:r>
            <a:rPr lang="en-US"/>
            <a:t>Nullables.</a:t>
          </a:r>
        </a:p>
      </dgm:t>
    </dgm:pt>
    <dgm:pt modelId="{776CF9C2-40A3-44A5-BDC3-F67BEE7F117C}" type="parTrans" cxnId="{5F5BDB27-B31B-415B-AF13-C7663982D585}">
      <dgm:prSet/>
      <dgm:spPr/>
      <dgm:t>
        <a:bodyPr/>
        <a:lstStyle/>
        <a:p>
          <a:endParaRPr lang="en-US"/>
        </a:p>
      </dgm:t>
    </dgm:pt>
    <dgm:pt modelId="{33FB1A3A-FFA7-4A02-AD63-51130DE6D817}" type="sibTrans" cxnId="{5F5BDB27-B31B-415B-AF13-C7663982D585}">
      <dgm:prSet/>
      <dgm:spPr/>
      <dgm:t>
        <a:bodyPr/>
        <a:lstStyle/>
        <a:p>
          <a:endParaRPr lang="en-US"/>
        </a:p>
      </dgm:t>
    </dgm:pt>
    <dgm:pt modelId="{BA641E87-CE44-4132-8E4F-A5E99F673B18}" type="pres">
      <dgm:prSet presAssocID="{B58AC3DF-23B8-4270-8995-9BE5625C0D75}" presName="Name0" presStyleCnt="0">
        <dgm:presLayoutVars>
          <dgm:dir/>
          <dgm:animLvl val="lvl"/>
          <dgm:resizeHandles val="exact"/>
        </dgm:presLayoutVars>
      </dgm:prSet>
      <dgm:spPr/>
    </dgm:pt>
    <dgm:pt modelId="{B390738E-ABC9-4532-A48F-E9D527F43055}" type="pres">
      <dgm:prSet presAssocID="{96C93292-09B3-4195-A9D1-F6993EF1C62E}" presName="linNode" presStyleCnt="0"/>
      <dgm:spPr/>
    </dgm:pt>
    <dgm:pt modelId="{0E8B4F38-68DB-4287-9360-1084BE0C7963}" type="pres">
      <dgm:prSet presAssocID="{96C93292-09B3-4195-A9D1-F6993EF1C62E}" presName="parentText" presStyleLbl="node1" presStyleIdx="0" presStyleCnt="10">
        <dgm:presLayoutVars>
          <dgm:chMax val="1"/>
          <dgm:bulletEnabled val="1"/>
        </dgm:presLayoutVars>
      </dgm:prSet>
      <dgm:spPr/>
    </dgm:pt>
    <dgm:pt modelId="{05667A68-1D93-4CF5-A725-3A0A02EAA8DA}" type="pres">
      <dgm:prSet presAssocID="{49EA394B-7CC3-47D6-A1B5-B02E109F20CB}" presName="sp" presStyleCnt="0"/>
      <dgm:spPr/>
    </dgm:pt>
    <dgm:pt modelId="{C465B875-645A-4704-8A9C-54A9FB701535}" type="pres">
      <dgm:prSet presAssocID="{C0644B97-1D5A-425B-8CA6-E7E4C1F7E0CB}" presName="linNode" presStyleCnt="0"/>
      <dgm:spPr/>
    </dgm:pt>
    <dgm:pt modelId="{B5A158D5-75E8-46FC-A73C-6F22065BEE65}" type="pres">
      <dgm:prSet presAssocID="{C0644B97-1D5A-425B-8CA6-E7E4C1F7E0CB}" presName="parentText" presStyleLbl="node1" presStyleIdx="1" presStyleCnt="10">
        <dgm:presLayoutVars>
          <dgm:chMax val="1"/>
          <dgm:bulletEnabled val="1"/>
        </dgm:presLayoutVars>
      </dgm:prSet>
      <dgm:spPr/>
    </dgm:pt>
    <dgm:pt modelId="{D9B579D7-0434-4FDD-A584-29F627547B0D}" type="pres">
      <dgm:prSet presAssocID="{9088D6B3-6599-4DA1-90A9-104702D0CADE}" presName="sp" presStyleCnt="0"/>
      <dgm:spPr/>
    </dgm:pt>
    <dgm:pt modelId="{C981FFAB-5E19-4D30-B32A-92FF88DBCF0D}" type="pres">
      <dgm:prSet presAssocID="{AF2E3F9C-D813-4734-A9D6-D9D70358C64B}" presName="linNode" presStyleCnt="0"/>
      <dgm:spPr/>
    </dgm:pt>
    <dgm:pt modelId="{C858C11C-AE01-4FD3-BFB2-A3996E85F2E5}" type="pres">
      <dgm:prSet presAssocID="{AF2E3F9C-D813-4734-A9D6-D9D70358C64B}" presName="parentText" presStyleLbl="node1" presStyleIdx="2" presStyleCnt="10">
        <dgm:presLayoutVars>
          <dgm:chMax val="1"/>
          <dgm:bulletEnabled val="1"/>
        </dgm:presLayoutVars>
      </dgm:prSet>
      <dgm:spPr/>
    </dgm:pt>
    <dgm:pt modelId="{28695B0A-5EDB-4E61-AA2C-BE9F3BFE1B04}" type="pres">
      <dgm:prSet presAssocID="{EFCF793F-0A86-4D62-92DD-183650669E0C}" presName="sp" presStyleCnt="0"/>
      <dgm:spPr/>
    </dgm:pt>
    <dgm:pt modelId="{9DC404DE-2DED-4EC0-BC8B-092D49C20BAD}" type="pres">
      <dgm:prSet presAssocID="{B8D06BFC-D1A8-402A-8D32-9E17399E0DB0}" presName="linNode" presStyleCnt="0"/>
      <dgm:spPr/>
    </dgm:pt>
    <dgm:pt modelId="{E5DDEF93-30CB-407C-A007-54D5E62101D1}" type="pres">
      <dgm:prSet presAssocID="{B8D06BFC-D1A8-402A-8D32-9E17399E0DB0}" presName="parentText" presStyleLbl="node1" presStyleIdx="3" presStyleCnt="10">
        <dgm:presLayoutVars>
          <dgm:chMax val="1"/>
          <dgm:bulletEnabled val="1"/>
        </dgm:presLayoutVars>
      </dgm:prSet>
      <dgm:spPr/>
    </dgm:pt>
    <dgm:pt modelId="{859F8D0E-81B2-4C24-BAF7-5F1AE88DF9E7}" type="pres">
      <dgm:prSet presAssocID="{F0567392-C417-435E-AC52-9323E77EDC84}" presName="sp" presStyleCnt="0"/>
      <dgm:spPr/>
    </dgm:pt>
    <dgm:pt modelId="{976498F3-56CE-40DD-A684-53230B973A2A}" type="pres">
      <dgm:prSet presAssocID="{C590807E-FAD8-40FF-884F-FE2AC1F7B725}" presName="linNode" presStyleCnt="0"/>
      <dgm:spPr/>
    </dgm:pt>
    <dgm:pt modelId="{92B9ABA4-0FC0-4783-BA28-9D01902F2055}" type="pres">
      <dgm:prSet presAssocID="{C590807E-FAD8-40FF-884F-FE2AC1F7B725}" presName="parentText" presStyleLbl="node1" presStyleIdx="4" presStyleCnt="10">
        <dgm:presLayoutVars>
          <dgm:chMax val="1"/>
          <dgm:bulletEnabled val="1"/>
        </dgm:presLayoutVars>
      </dgm:prSet>
      <dgm:spPr/>
    </dgm:pt>
    <dgm:pt modelId="{2505B9BD-8C86-42DB-ADDC-89F66B92350F}" type="pres">
      <dgm:prSet presAssocID="{D3E8001B-778E-4617-9E81-599B8CB1E5EE}" presName="sp" presStyleCnt="0"/>
      <dgm:spPr/>
    </dgm:pt>
    <dgm:pt modelId="{E1DE634B-ABE4-4984-BF91-356C047259F2}" type="pres">
      <dgm:prSet presAssocID="{452772A6-00EC-4C9C-9856-7F095C505F0A}" presName="linNode" presStyleCnt="0"/>
      <dgm:spPr/>
    </dgm:pt>
    <dgm:pt modelId="{2C906CF3-DB5B-4F31-94D5-948F15E6BB1A}" type="pres">
      <dgm:prSet presAssocID="{452772A6-00EC-4C9C-9856-7F095C505F0A}" presName="parentText" presStyleLbl="node1" presStyleIdx="5" presStyleCnt="10">
        <dgm:presLayoutVars>
          <dgm:chMax val="1"/>
          <dgm:bulletEnabled val="1"/>
        </dgm:presLayoutVars>
      </dgm:prSet>
      <dgm:spPr/>
    </dgm:pt>
    <dgm:pt modelId="{3D7BFB74-069A-48DD-A90B-837778B516DD}" type="pres">
      <dgm:prSet presAssocID="{9C742360-56B9-4207-89FB-96FF799A351B}" presName="sp" presStyleCnt="0"/>
      <dgm:spPr/>
    </dgm:pt>
    <dgm:pt modelId="{F7DD1F54-7AF3-4BAB-A4E7-E6ED5AE52412}" type="pres">
      <dgm:prSet presAssocID="{C34E2996-DD6C-4A71-8B36-DAD5FF501424}" presName="linNode" presStyleCnt="0"/>
      <dgm:spPr/>
    </dgm:pt>
    <dgm:pt modelId="{EB3C682B-570C-4E53-8013-E15BAA55D93A}" type="pres">
      <dgm:prSet presAssocID="{C34E2996-DD6C-4A71-8B36-DAD5FF501424}" presName="parentText" presStyleLbl="node1" presStyleIdx="6" presStyleCnt="10">
        <dgm:presLayoutVars>
          <dgm:chMax val="1"/>
          <dgm:bulletEnabled val="1"/>
        </dgm:presLayoutVars>
      </dgm:prSet>
      <dgm:spPr/>
    </dgm:pt>
    <dgm:pt modelId="{0A7ED4C8-1F54-4178-B58A-FC1AE555BF53}" type="pres">
      <dgm:prSet presAssocID="{DB202DA8-E273-4EC5-ADB6-4D8E6469756D}" presName="sp" presStyleCnt="0"/>
      <dgm:spPr/>
    </dgm:pt>
    <dgm:pt modelId="{28DA2E34-4314-435C-BDF4-C48C0B58AA8D}" type="pres">
      <dgm:prSet presAssocID="{0564E77A-125E-4219-805C-B64CEF8F75EF}" presName="linNode" presStyleCnt="0"/>
      <dgm:spPr/>
    </dgm:pt>
    <dgm:pt modelId="{D0626E86-3DFE-474D-9D41-894D91063B54}" type="pres">
      <dgm:prSet presAssocID="{0564E77A-125E-4219-805C-B64CEF8F75EF}" presName="parentText" presStyleLbl="node1" presStyleIdx="7" presStyleCnt="10">
        <dgm:presLayoutVars>
          <dgm:chMax val="1"/>
          <dgm:bulletEnabled val="1"/>
        </dgm:presLayoutVars>
      </dgm:prSet>
      <dgm:spPr/>
    </dgm:pt>
    <dgm:pt modelId="{38CCD285-508F-4F33-AA9A-D22D59C02037}" type="pres">
      <dgm:prSet presAssocID="{E76A6CE3-594F-4071-A5C1-9785E2E72955}" presName="sp" presStyleCnt="0"/>
      <dgm:spPr/>
    </dgm:pt>
    <dgm:pt modelId="{D3F2FE83-7C06-41E4-B4BE-4B5BF02B3B12}" type="pres">
      <dgm:prSet presAssocID="{A66BAD97-4F30-4671-A4F3-B9FFD6789563}" presName="linNode" presStyleCnt="0"/>
      <dgm:spPr/>
    </dgm:pt>
    <dgm:pt modelId="{B5FD63CA-4A7B-4E9D-8215-C132E5A3E193}" type="pres">
      <dgm:prSet presAssocID="{A66BAD97-4F30-4671-A4F3-B9FFD6789563}" presName="parentText" presStyleLbl="node1" presStyleIdx="8" presStyleCnt="10">
        <dgm:presLayoutVars>
          <dgm:chMax val="1"/>
          <dgm:bulletEnabled val="1"/>
        </dgm:presLayoutVars>
      </dgm:prSet>
      <dgm:spPr/>
    </dgm:pt>
    <dgm:pt modelId="{399E3BF0-9AF7-4399-A912-1BBA02494885}" type="pres">
      <dgm:prSet presAssocID="{20938702-FD26-46A4-9736-46EF0A0881A6}" presName="sp" presStyleCnt="0"/>
      <dgm:spPr/>
    </dgm:pt>
    <dgm:pt modelId="{757DCF0C-F8DE-4337-A2DE-6ACB696BFAF3}" type="pres">
      <dgm:prSet presAssocID="{E822DA29-28B1-4C2B-92A8-ED4FBAE4B6A8}" presName="linNode" presStyleCnt="0"/>
      <dgm:spPr/>
    </dgm:pt>
    <dgm:pt modelId="{CFFC1015-DFE3-4AF8-8AC3-0F9AF0C60A50}" type="pres">
      <dgm:prSet presAssocID="{E822DA29-28B1-4C2B-92A8-ED4FBAE4B6A8}" presName="parentText" presStyleLbl="node1" presStyleIdx="9" presStyleCnt="10">
        <dgm:presLayoutVars>
          <dgm:chMax val="1"/>
          <dgm:bulletEnabled val="1"/>
        </dgm:presLayoutVars>
      </dgm:prSet>
      <dgm:spPr/>
    </dgm:pt>
  </dgm:ptLst>
  <dgm:cxnLst>
    <dgm:cxn modelId="{AA64970F-4797-48F8-A304-08D516D49914}" type="presOf" srcId="{B58AC3DF-23B8-4270-8995-9BE5625C0D75}" destId="{BA641E87-CE44-4132-8E4F-A5E99F673B18}" srcOrd="0" destOrd="0" presId="urn:microsoft.com/office/officeart/2005/8/layout/vList5"/>
    <dgm:cxn modelId="{5F5BDB27-B31B-415B-AF13-C7663982D585}" srcId="{B58AC3DF-23B8-4270-8995-9BE5625C0D75}" destId="{E822DA29-28B1-4C2B-92A8-ED4FBAE4B6A8}" srcOrd="9" destOrd="0" parTransId="{776CF9C2-40A3-44A5-BDC3-F67BEE7F117C}" sibTransId="{33FB1A3A-FFA7-4A02-AD63-51130DE6D817}"/>
    <dgm:cxn modelId="{8236D938-680F-4003-965A-4AB33F45FA3E}" type="presOf" srcId="{C34E2996-DD6C-4A71-8B36-DAD5FF501424}" destId="{EB3C682B-570C-4E53-8013-E15BAA55D93A}" srcOrd="0" destOrd="0" presId="urn:microsoft.com/office/officeart/2005/8/layout/vList5"/>
    <dgm:cxn modelId="{0BF85E3B-D274-4D00-AD23-70305932AFED}" srcId="{B58AC3DF-23B8-4270-8995-9BE5625C0D75}" destId="{A66BAD97-4F30-4671-A4F3-B9FFD6789563}" srcOrd="8" destOrd="0" parTransId="{7D87E8A6-76A8-4264-8F42-26C4BB13F97C}" sibTransId="{20938702-FD26-46A4-9736-46EF0A0881A6}"/>
    <dgm:cxn modelId="{FAD27C3B-86C2-452B-ABCD-72740FCD7C4F}" srcId="{B58AC3DF-23B8-4270-8995-9BE5625C0D75}" destId="{0564E77A-125E-4219-805C-B64CEF8F75EF}" srcOrd="7" destOrd="0" parTransId="{E3F18079-4947-4B3E-ABCE-425CAA342138}" sibTransId="{E76A6CE3-594F-4071-A5C1-9785E2E72955}"/>
    <dgm:cxn modelId="{CEAFAB40-6D78-4745-9F68-36C97767EC17}" srcId="{B58AC3DF-23B8-4270-8995-9BE5625C0D75}" destId="{C590807E-FAD8-40FF-884F-FE2AC1F7B725}" srcOrd="4" destOrd="0" parTransId="{E7504494-4111-49D7-A27B-D8A3A97DEC25}" sibTransId="{D3E8001B-778E-4617-9E81-599B8CB1E5EE}"/>
    <dgm:cxn modelId="{C0CA8068-0059-4719-8AF1-EB6CCC0ABAB5}" type="presOf" srcId="{AF2E3F9C-D813-4734-A9D6-D9D70358C64B}" destId="{C858C11C-AE01-4FD3-BFB2-A3996E85F2E5}" srcOrd="0" destOrd="0" presId="urn:microsoft.com/office/officeart/2005/8/layout/vList5"/>
    <dgm:cxn modelId="{F4A82A52-53AC-428E-86F2-56C9FB6859F2}" type="presOf" srcId="{452772A6-00EC-4C9C-9856-7F095C505F0A}" destId="{2C906CF3-DB5B-4F31-94D5-948F15E6BB1A}" srcOrd="0" destOrd="0" presId="urn:microsoft.com/office/officeart/2005/8/layout/vList5"/>
    <dgm:cxn modelId="{18427F56-0B4C-4269-867E-88BB3EA730E4}" type="presOf" srcId="{E822DA29-28B1-4C2B-92A8-ED4FBAE4B6A8}" destId="{CFFC1015-DFE3-4AF8-8AC3-0F9AF0C60A50}" srcOrd="0" destOrd="0" presId="urn:microsoft.com/office/officeart/2005/8/layout/vList5"/>
    <dgm:cxn modelId="{8F3B388E-B60D-4F1F-AAC4-3E1BC4197891}" srcId="{B58AC3DF-23B8-4270-8995-9BE5625C0D75}" destId="{AF2E3F9C-D813-4734-A9D6-D9D70358C64B}" srcOrd="2" destOrd="0" parTransId="{B6CBFCAA-4298-4CA3-BBE7-5428DCE9254A}" sibTransId="{EFCF793F-0A86-4D62-92DD-183650669E0C}"/>
    <dgm:cxn modelId="{3CA00A9E-A191-432A-8CD8-5AB5EE99C744}" srcId="{B58AC3DF-23B8-4270-8995-9BE5625C0D75}" destId="{452772A6-00EC-4C9C-9856-7F095C505F0A}" srcOrd="5" destOrd="0" parTransId="{F8B29D82-96E3-415B-BAA2-16C137151E72}" sibTransId="{9C742360-56B9-4207-89FB-96FF799A351B}"/>
    <dgm:cxn modelId="{12FFFDB3-B65C-47D0-BA02-7F3F45B9620D}" type="presOf" srcId="{C590807E-FAD8-40FF-884F-FE2AC1F7B725}" destId="{92B9ABA4-0FC0-4783-BA28-9D01902F2055}" srcOrd="0" destOrd="0" presId="urn:microsoft.com/office/officeart/2005/8/layout/vList5"/>
    <dgm:cxn modelId="{AB0A5AB4-7924-4DA3-B615-0E75F8326A3A}" srcId="{B58AC3DF-23B8-4270-8995-9BE5625C0D75}" destId="{C34E2996-DD6C-4A71-8B36-DAD5FF501424}" srcOrd="6" destOrd="0" parTransId="{A7F6EF92-32C8-4643-A7C6-64BA68053B46}" sibTransId="{DB202DA8-E273-4EC5-ADB6-4D8E6469756D}"/>
    <dgm:cxn modelId="{1EAD19C2-A164-4134-A3D5-6B96530A9C5A}" type="presOf" srcId="{0564E77A-125E-4219-805C-B64CEF8F75EF}" destId="{D0626E86-3DFE-474D-9D41-894D91063B54}" srcOrd="0" destOrd="0" presId="urn:microsoft.com/office/officeart/2005/8/layout/vList5"/>
    <dgm:cxn modelId="{27FAAECA-341A-4109-A740-9E4C49130F87}" srcId="{B58AC3DF-23B8-4270-8995-9BE5625C0D75}" destId="{96C93292-09B3-4195-A9D1-F6993EF1C62E}" srcOrd="0" destOrd="0" parTransId="{EA31A5F6-C627-4127-BC6A-8C6806304FA4}" sibTransId="{49EA394B-7CC3-47D6-A1B5-B02E109F20CB}"/>
    <dgm:cxn modelId="{921366D3-1B17-4A06-BF46-8B1666B88853}" srcId="{B58AC3DF-23B8-4270-8995-9BE5625C0D75}" destId="{B8D06BFC-D1A8-402A-8D32-9E17399E0DB0}" srcOrd="3" destOrd="0" parTransId="{1F002B6C-0159-4E0E-89E6-7A22057C13A0}" sibTransId="{F0567392-C417-435E-AC52-9323E77EDC84}"/>
    <dgm:cxn modelId="{1E6185D7-5554-47D1-B018-22563BBEAC02}" srcId="{B58AC3DF-23B8-4270-8995-9BE5625C0D75}" destId="{C0644B97-1D5A-425B-8CA6-E7E4C1F7E0CB}" srcOrd="1" destOrd="0" parTransId="{FBA6ABDA-F52C-48CC-9B51-BCEFF4AF1B1B}" sibTransId="{9088D6B3-6599-4DA1-90A9-104702D0CADE}"/>
    <dgm:cxn modelId="{9B1934DA-2345-4FA2-B14F-86AD76A96497}" type="presOf" srcId="{96C93292-09B3-4195-A9D1-F6993EF1C62E}" destId="{0E8B4F38-68DB-4287-9360-1084BE0C7963}" srcOrd="0" destOrd="0" presId="urn:microsoft.com/office/officeart/2005/8/layout/vList5"/>
    <dgm:cxn modelId="{F3F1BADF-77E6-45C2-8A2B-B5D5494F5013}" type="presOf" srcId="{B8D06BFC-D1A8-402A-8D32-9E17399E0DB0}" destId="{E5DDEF93-30CB-407C-A007-54D5E62101D1}" srcOrd="0" destOrd="0" presId="urn:microsoft.com/office/officeart/2005/8/layout/vList5"/>
    <dgm:cxn modelId="{59CCA0E2-7BF8-4776-A47F-2EABD522FC79}" type="presOf" srcId="{A66BAD97-4F30-4671-A4F3-B9FFD6789563}" destId="{B5FD63CA-4A7B-4E9D-8215-C132E5A3E193}" srcOrd="0" destOrd="0" presId="urn:microsoft.com/office/officeart/2005/8/layout/vList5"/>
    <dgm:cxn modelId="{8D8CC9E2-9985-45CA-B5B7-1E111EDC514A}" type="presOf" srcId="{C0644B97-1D5A-425B-8CA6-E7E4C1F7E0CB}" destId="{B5A158D5-75E8-46FC-A73C-6F22065BEE65}" srcOrd="0" destOrd="0" presId="urn:microsoft.com/office/officeart/2005/8/layout/vList5"/>
    <dgm:cxn modelId="{73A75930-351F-4B33-9414-2806A18ECB58}" type="presParOf" srcId="{BA641E87-CE44-4132-8E4F-A5E99F673B18}" destId="{B390738E-ABC9-4532-A48F-E9D527F43055}" srcOrd="0" destOrd="0" presId="urn:microsoft.com/office/officeart/2005/8/layout/vList5"/>
    <dgm:cxn modelId="{FD993776-F117-47E9-8F3E-989E2EED778A}" type="presParOf" srcId="{B390738E-ABC9-4532-A48F-E9D527F43055}" destId="{0E8B4F38-68DB-4287-9360-1084BE0C7963}" srcOrd="0" destOrd="0" presId="urn:microsoft.com/office/officeart/2005/8/layout/vList5"/>
    <dgm:cxn modelId="{809BABE0-8A08-4064-A7AB-4903A77D41B2}" type="presParOf" srcId="{BA641E87-CE44-4132-8E4F-A5E99F673B18}" destId="{05667A68-1D93-4CF5-A725-3A0A02EAA8DA}" srcOrd="1" destOrd="0" presId="urn:microsoft.com/office/officeart/2005/8/layout/vList5"/>
    <dgm:cxn modelId="{3811672F-7F3D-4C1C-A286-3CB5B3921F26}" type="presParOf" srcId="{BA641E87-CE44-4132-8E4F-A5E99F673B18}" destId="{C465B875-645A-4704-8A9C-54A9FB701535}" srcOrd="2" destOrd="0" presId="urn:microsoft.com/office/officeart/2005/8/layout/vList5"/>
    <dgm:cxn modelId="{DA33D4B3-4B9E-4AC6-B513-422CFA136429}" type="presParOf" srcId="{C465B875-645A-4704-8A9C-54A9FB701535}" destId="{B5A158D5-75E8-46FC-A73C-6F22065BEE65}" srcOrd="0" destOrd="0" presId="urn:microsoft.com/office/officeart/2005/8/layout/vList5"/>
    <dgm:cxn modelId="{68D4F766-BE3B-4A55-A511-C7EB9BC92703}" type="presParOf" srcId="{BA641E87-CE44-4132-8E4F-A5E99F673B18}" destId="{D9B579D7-0434-4FDD-A584-29F627547B0D}" srcOrd="3" destOrd="0" presId="urn:microsoft.com/office/officeart/2005/8/layout/vList5"/>
    <dgm:cxn modelId="{EFC95481-BEE6-4B80-BD76-55C5D5B7154A}" type="presParOf" srcId="{BA641E87-CE44-4132-8E4F-A5E99F673B18}" destId="{C981FFAB-5E19-4D30-B32A-92FF88DBCF0D}" srcOrd="4" destOrd="0" presId="urn:microsoft.com/office/officeart/2005/8/layout/vList5"/>
    <dgm:cxn modelId="{E19195F5-FDB1-4C57-802F-E2480EF14D47}" type="presParOf" srcId="{C981FFAB-5E19-4D30-B32A-92FF88DBCF0D}" destId="{C858C11C-AE01-4FD3-BFB2-A3996E85F2E5}" srcOrd="0" destOrd="0" presId="urn:microsoft.com/office/officeart/2005/8/layout/vList5"/>
    <dgm:cxn modelId="{2AE7B72D-881A-43C4-B72D-619F39FB4BBF}" type="presParOf" srcId="{BA641E87-CE44-4132-8E4F-A5E99F673B18}" destId="{28695B0A-5EDB-4E61-AA2C-BE9F3BFE1B04}" srcOrd="5" destOrd="0" presId="urn:microsoft.com/office/officeart/2005/8/layout/vList5"/>
    <dgm:cxn modelId="{6BCEF5DB-7EF8-4F72-8B5A-0B87EC5C7FCF}" type="presParOf" srcId="{BA641E87-CE44-4132-8E4F-A5E99F673B18}" destId="{9DC404DE-2DED-4EC0-BC8B-092D49C20BAD}" srcOrd="6" destOrd="0" presId="urn:microsoft.com/office/officeart/2005/8/layout/vList5"/>
    <dgm:cxn modelId="{8746AAD0-CEA2-4E0D-8052-53C1E1F68C76}" type="presParOf" srcId="{9DC404DE-2DED-4EC0-BC8B-092D49C20BAD}" destId="{E5DDEF93-30CB-407C-A007-54D5E62101D1}" srcOrd="0" destOrd="0" presId="urn:microsoft.com/office/officeart/2005/8/layout/vList5"/>
    <dgm:cxn modelId="{FABF093F-89FC-46C3-9635-8BB129EFEDB0}" type="presParOf" srcId="{BA641E87-CE44-4132-8E4F-A5E99F673B18}" destId="{859F8D0E-81B2-4C24-BAF7-5F1AE88DF9E7}" srcOrd="7" destOrd="0" presId="urn:microsoft.com/office/officeart/2005/8/layout/vList5"/>
    <dgm:cxn modelId="{F008207C-C407-4DFE-AF10-29DEBA554584}" type="presParOf" srcId="{BA641E87-CE44-4132-8E4F-A5E99F673B18}" destId="{976498F3-56CE-40DD-A684-53230B973A2A}" srcOrd="8" destOrd="0" presId="urn:microsoft.com/office/officeart/2005/8/layout/vList5"/>
    <dgm:cxn modelId="{45B2C48C-DAFB-4407-B753-B7123149AF2D}" type="presParOf" srcId="{976498F3-56CE-40DD-A684-53230B973A2A}" destId="{92B9ABA4-0FC0-4783-BA28-9D01902F2055}" srcOrd="0" destOrd="0" presId="urn:microsoft.com/office/officeart/2005/8/layout/vList5"/>
    <dgm:cxn modelId="{A018BDF9-5F0F-4C62-B546-36DA6A45C118}" type="presParOf" srcId="{BA641E87-CE44-4132-8E4F-A5E99F673B18}" destId="{2505B9BD-8C86-42DB-ADDC-89F66B92350F}" srcOrd="9" destOrd="0" presId="urn:microsoft.com/office/officeart/2005/8/layout/vList5"/>
    <dgm:cxn modelId="{28C2C649-A5EA-4F9C-8F53-299054EABE23}" type="presParOf" srcId="{BA641E87-CE44-4132-8E4F-A5E99F673B18}" destId="{E1DE634B-ABE4-4984-BF91-356C047259F2}" srcOrd="10" destOrd="0" presId="urn:microsoft.com/office/officeart/2005/8/layout/vList5"/>
    <dgm:cxn modelId="{13389BA5-1CB6-42A4-8F68-F61954BB6DCD}" type="presParOf" srcId="{E1DE634B-ABE4-4984-BF91-356C047259F2}" destId="{2C906CF3-DB5B-4F31-94D5-948F15E6BB1A}" srcOrd="0" destOrd="0" presId="urn:microsoft.com/office/officeart/2005/8/layout/vList5"/>
    <dgm:cxn modelId="{C2767B1E-C4FE-450B-BDA2-05F5BCB255B4}" type="presParOf" srcId="{BA641E87-CE44-4132-8E4F-A5E99F673B18}" destId="{3D7BFB74-069A-48DD-A90B-837778B516DD}" srcOrd="11" destOrd="0" presId="urn:microsoft.com/office/officeart/2005/8/layout/vList5"/>
    <dgm:cxn modelId="{9BAE15BC-AEF9-4031-AF51-DC04570FA485}" type="presParOf" srcId="{BA641E87-CE44-4132-8E4F-A5E99F673B18}" destId="{F7DD1F54-7AF3-4BAB-A4E7-E6ED5AE52412}" srcOrd="12" destOrd="0" presId="urn:microsoft.com/office/officeart/2005/8/layout/vList5"/>
    <dgm:cxn modelId="{1455A712-B799-4435-BE5A-E1B260FDC38A}" type="presParOf" srcId="{F7DD1F54-7AF3-4BAB-A4E7-E6ED5AE52412}" destId="{EB3C682B-570C-4E53-8013-E15BAA55D93A}" srcOrd="0" destOrd="0" presId="urn:microsoft.com/office/officeart/2005/8/layout/vList5"/>
    <dgm:cxn modelId="{D7A8108A-A8BF-4168-A80A-77DE5A52DEEE}" type="presParOf" srcId="{BA641E87-CE44-4132-8E4F-A5E99F673B18}" destId="{0A7ED4C8-1F54-4178-B58A-FC1AE555BF53}" srcOrd="13" destOrd="0" presId="urn:microsoft.com/office/officeart/2005/8/layout/vList5"/>
    <dgm:cxn modelId="{129D1BB8-C5FF-4B48-8FE3-7F48AE35240E}" type="presParOf" srcId="{BA641E87-CE44-4132-8E4F-A5E99F673B18}" destId="{28DA2E34-4314-435C-BDF4-C48C0B58AA8D}" srcOrd="14" destOrd="0" presId="urn:microsoft.com/office/officeart/2005/8/layout/vList5"/>
    <dgm:cxn modelId="{BF2264C8-C86E-4F17-B6A5-F743C1B95CB5}" type="presParOf" srcId="{28DA2E34-4314-435C-BDF4-C48C0B58AA8D}" destId="{D0626E86-3DFE-474D-9D41-894D91063B54}" srcOrd="0" destOrd="0" presId="urn:microsoft.com/office/officeart/2005/8/layout/vList5"/>
    <dgm:cxn modelId="{D4D4E189-2411-494B-9E11-AC7D6FAA3594}" type="presParOf" srcId="{BA641E87-CE44-4132-8E4F-A5E99F673B18}" destId="{38CCD285-508F-4F33-AA9A-D22D59C02037}" srcOrd="15" destOrd="0" presId="urn:microsoft.com/office/officeart/2005/8/layout/vList5"/>
    <dgm:cxn modelId="{454431FA-4C57-45DB-B18D-BC64921F5C4A}" type="presParOf" srcId="{BA641E87-CE44-4132-8E4F-A5E99F673B18}" destId="{D3F2FE83-7C06-41E4-B4BE-4B5BF02B3B12}" srcOrd="16" destOrd="0" presId="urn:microsoft.com/office/officeart/2005/8/layout/vList5"/>
    <dgm:cxn modelId="{74587404-440A-4357-A93E-96B1854F201C}" type="presParOf" srcId="{D3F2FE83-7C06-41E4-B4BE-4B5BF02B3B12}" destId="{B5FD63CA-4A7B-4E9D-8215-C132E5A3E193}" srcOrd="0" destOrd="0" presId="urn:microsoft.com/office/officeart/2005/8/layout/vList5"/>
    <dgm:cxn modelId="{052106AD-7438-40D9-A2B4-D65C25A58F4A}" type="presParOf" srcId="{BA641E87-CE44-4132-8E4F-A5E99F673B18}" destId="{399E3BF0-9AF7-4399-A912-1BBA02494885}" srcOrd="17" destOrd="0" presId="urn:microsoft.com/office/officeart/2005/8/layout/vList5"/>
    <dgm:cxn modelId="{F545E01E-E1CE-4E52-B770-B4A8DF9FB49E}" type="presParOf" srcId="{BA641E87-CE44-4132-8E4F-A5E99F673B18}" destId="{757DCF0C-F8DE-4337-A2DE-6ACB696BFAF3}" srcOrd="18" destOrd="0" presId="urn:microsoft.com/office/officeart/2005/8/layout/vList5"/>
    <dgm:cxn modelId="{505F5ADD-8954-40CF-9349-72DFCE1C2CF1}" type="presParOf" srcId="{757DCF0C-F8DE-4337-A2DE-6ACB696BFAF3}" destId="{CFFC1015-DFE3-4AF8-8AC3-0F9AF0C60A5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B4F38-68DB-4287-9360-1084BE0C7963}">
      <dsp:nvSpPr>
        <dsp:cNvPr id="0" name=""/>
        <dsp:cNvSpPr/>
      </dsp:nvSpPr>
      <dsp:spPr>
        <a:xfrm>
          <a:off x="2105127" y="2920"/>
          <a:ext cx="2368268" cy="4739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Data Types</a:t>
          </a:r>
        </a:p>
      </dsp:txBody>
      <dsp:txXfrm>
        <a:off x="2128263" y="26056"/>
        <a:ext cx="2321996" cy="427663"/>
      </dsp:txXfrm>
    </dsp:sp>
    <dsp:sp modelId="{B5A158D5-75E8-46FC-A73C-6F22065BEE65}">
      <dsp:nvSpPr>
        <dsp:cNvPr id="0" name=""/>
        <dsp:cNvSpPr/>
      </dsp:nvSpPr>
      <dsp:spPr>
        <a:xfrm>
          <a:off x="2105127" y="500552"/>
          <a:ext cx="2368268" cy="473935"/>
        </a:xfrm>
        <a:prstGeom prst="round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Operators</a:t>
          </a:r>
        </a:p>
      </dsp:txBody>
      <dsp:txXfrm>
        <a:off x="2128263" y="523688"/>
        <a:ext cx="2321996" cy="427663"/>
      </dsp:txXfrm>
    </dsp:sp>
    <dsp:sp modelId="{C858C11C-AE01-4FD3-BFB2-A3996E85F2E5}">
      <dsp:nvSpPr>
        <dsp:cNvPr id="0" name=""/>
        <dsp:cNvSpPr/>
      </dsp:nvSpPr>
      <dsp:spPr>
        <a:xfrm>
          <a:off x="2105127" y="998184"/>
          <a:ext cx="2368268" cy="473935"/>
        </a:xfrm>
        <a:prstGeom prst="round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Type Casting</a:t>
          </a:r>
        </a:p>
      </dsp:txBody>
      <dsp:txXfrm>
        <a:off x="2128263" y="1021320"/>
        <a:ext cx="2321996" cy="427663"/>
      </dsp:txXfrm>
    </dsp:sp>
    <dsp:sp modelId="{E5DDEF93-30CB-407C-A007-54D5E62101D1}">
      <dsp:nvSpPr>
        <dsp:cNvPr id="0" name=""/>
        <dsp:cNvSpPr/>
      </dsp:nvSpPr>
      <dsp:spPr>
        <a:xfrm>
          <a:off x="2105127" y="1495816"/>
          <a:ext cx="2368268" cy="47393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Conditional Statements</a:t>
          </a:r>
        </a:p>
      </dsp:txBody>
      <dsp:txXfrm>
        <a:off x="2128263" y="1518952"/>
        <a:ext cx="2321996" cy="427663"/>
      </dsp:txXfrm>
    </dsp:sp>
    <dsp:sp modelId="{92B9ABA4-0FC0-4783-BA28-9D01902F2055}">
      <dsp:nvSpPr>
        <dsp:cNvPr id="0" name=""/>
        <dsp:cNvSpPr/>
      </dsp:nvSpPr>
      <dsp:spPr>
        <a:xfrm>
          <a:off x="2105127" y="1993447"/>
          <a:ext cx="2368268" cy="473935"/>
        </a:xfrm>
        <a:prstGeom prst="round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Control Statements</a:t>
          </a:r>
        </a:p>
      </dsp:txBody>
      <dsp:txXfrm>
        <a:off x="2128263" y="2016583"/>
        <a:ext cx="2321996" cy="427663"/>
      </dsp:txXfrm>
    </dsp:sp>
    <dsp:sp modelId="{2C906CF3-DB5B-4F31-94D5-948F15E6BB1A}">
      <dsp:nvSpPr>
        <dsp:cNvPr id="0" name=""/>
        <dsp:cNvSpPr/>
      </dsp:nvSpPr>
      <dsp:spPr>
        <a:xfrm>
          <a:off x="2105127" y="2491079"/>
          <a:ext cx="2368268" cy="473935"/>
        </a:xfrm>
        <a:prstGeom prst="round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Pass by Value, Reference, Out</a:t>
          </a:r>
        </a:p>
      </dsp:txBody>
      <dsp:txXfrm>
        <a:off x="2128263" y="2514215"/>
        <a:ext cx="2321996" cy="427663"/>
      </dsp:txXfrm>
    </dsp:sp>
    <dsp:sp modelId="{EB3C682B-570C-4E53-8013-E15BAA55D93A}">
      <dsp:nvSpPr>
        <dsp:cNvPr id="0" name=""/>
        <dsp:cNvSpPr/>
      </dsp:nvSpPr>
      <dsp:spPr>
        <a:xfrm>
          <a:off x="2105127" y="2988711"/>
          <a:ext cx="2368268" cy="47393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Passing Array to Method</a:t>
          </a:r>
        </a:p>
      </dsp:txBody>
      <dsp:txXfrm>
        <a:off x="2128263" y="3011847"/>
        <a:ext cx="2321996" cy="427663"/>
      </dsp:txXfrm>
    </dsp:sp>
    <dsp:sp modelId="{D0626E86-3DFE-474D-9D41-894D91063B54}">
      <dsp:nvSpPr>
        <dsp:cNvPr id="0" name=""/>
        <dsp:cNvSpPr/>
      </dsp:nvSpPr>
      <dsp:spPr>
        <a:xfrm>
          <a:off x="2105127" y="3486343"/>
          <a:ext cx="2368268" cy="473935"/>
        </a:xfrm>
        <a:prstGeom prst="round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Arrays</a:t>
          </a:r>
        </a:p>
      </dsp:txBody>
      <dsp:txXfrm>
        <a:off x="2128263" y="3509479"/>
        <a:ext cx="2321996" cy="427663"/>
      </dsp:txXfrm>
    </dsp:sp>
    <dsp:sp modelId="{B5FD63CA-4A7B-4E9D-8215-C132E5A3E193}">
      <dsp:nvSpPr>
        <dsp:cNvPr id="0" name=""/>
        <dsp:cNvSpPr/>
      </dsp:nvSpPr>
      <dsp:spPr>
        <a:xfrm>
          <a:off x="2105127" y="3983975"/>
          <a:ext cx="2368268" cy="473935"/>
        </a:xfrm>
        <a:prstGeom prst="round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Collections</a:t>
          </a:r>
        </a:p>
      </dsp:txBody>
      <dsp:txXfrm>
        <a:off x="2128263" y="4007111"/>
        <a:ext cx="2321996" cy="427663"/>
      </dsp:txXfrm>
    </dsp:sp>
    <dsp:sp modelId="{CFFC1015-DFE3-4AF8-8AC3-0F9AF0C60A50}">
      <dsp:nvSpPr>
        <dsp:cNvPr id="0" name=""/>
        <dsp:cNvSpPr/>
      </dsp:nvSpPr>
      <dsp:spPr>
        <a:xfrm>
          <a:off x="2105127" y="4481607"/>
          <a:ext cx="2368268" cy="4739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Nullables.</a:t>
          </a:r>
        </a:p>
      </dsp:txBody>
      <dsp:txXfrm>
        <a:off x="2128263" y="4504743"/>
        <a:ext cx="2321996" cy="4276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E478-31CE-41CB-B49B-201BBB6914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213435-A7D3-4E7E-B85F-3D73C6147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16AB25-E67F-43AA-81D8-592D3194188E}"/>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5" name="Footer Placeholder 4">
            <a:extLst>
              <a:ext uri="{FF2B5EF4-FFF2-40B4-BE49-F238E27FC236}">
                <a16:creationId xmlns:a16="http://schemas.microsoft.com/office/drawing/2014/main" id="{1B946AD9-6880-4836-904E-EE0A645E3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DE0CA-B64A-4A95-B6B3-64EBD36C5D70}"/>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326677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4941-BF3D-42CE-8083-393440FF08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A5B04C-CE3A-4AA9-8D47-72A375A422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3868E-B843-4939-BC55-3BAC875B098E}"/>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5" name="Footer Placeholder 4">
            <a:extLst>
              <a:ext uri="{FF2B5EF4-FFF2-40B4-BE49-F238E27FC236}">
                <a16:creationId xmlns:a16="http://schemas.microsoft.com/office/drawing/2014/main" id="{029BA875-4328-4555-8C50-A8BD0723C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C57D8-25E2-422F-9C28-E8447878D3DB}"/>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206462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D3DCF-F48F-4CEB-AEC5-8DC673E596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ABBA46-EFAF-4CA6-ACF9-E5DB0EADB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5037F-DE2C-4EE2-97E5-BCDAD0A12AAC}"/>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5" name="Footer Placeholder 4">
            <a:extLst>
              <a:ext uri="{FF2B5EF4-FFF2-40B4-BE49-F238E27FC236}">
                <a16:creationId xmlns:a16="http://schemas.microsoft.com/office/drawing/2014/main" id="{A71AC678-166B-4415-988B-02EF398CF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E9584-F8E4-4B8A-B576-D216CCB11719}"/>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39423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B75B-1248-4BB7-AC14-1FE080DDF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0D927-C5C1-4900-A38F-5BD7E0475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80D1B-1308-4758-A210-B38E55D11A5F}"/>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5" name="Footer Placeholder 4">
            <a:extLst>
              <a:ext uri="{FF2B5EF4-FFF2-40B4-BE49-F238E27FC236}">
                <a16:creationId xmlns:a16="http://schemas.microsoft.com/office/drawing/2014/main" id="{887D8991-6BDD-4DC1-9EC8-38FA7414E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2A913-6224-4A48-B60A-2E68B50EE7A5}"/>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164799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65B-6804-4EBE-8774-36F853FC9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45BB3-3154-46FF-A159-603F05601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63475-ACDD-4A77-A275-E71B3B3BC271}"/>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5" name="Footer Placeholder 4">
            <a:extLst>
              <a:ext uri="{FF2B5EF4-FFF2-40B4-BE49-F238E27FC236}">
                <a16:creationId xmlns:a16="http://schemas.microsoft.com/office/drawing/2014/main" id="{BD0B66B6-8A45-4287-97E2-DFFC2272E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85A78-8F94-44FC-B9BF-0A8399EFCDC4}"/>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399026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C2DB-6DED-4E2C-8832-9664B4115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316E55-2166-4445-9ECC-09E55310A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448237-F1B2-4706-A901-D88F36AA6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A5BED-B677-416B-A317-5A3E810D1859}"/>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6" name="Footer Placeholder 5">
            <a:extLst>
              <a:ext uri="{FF2B5EF4-FFF2-40B4-BE49-F238E27FC236}">
                <a16:creationId xmlns:a16="http://schemas.microsoft.com/office/drawing/2014/main" id="{EA73F256-5258-4465-B8B4-7C4D37B1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8BA26-3194-454D-9E26-7D626C6708A6}"/>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172747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1ADA-50F2-4F21-A841-DFCD79CAE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C132BF-90FC-4D5E-BBA6-9356B4BA5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2EA79D-84FD-41BE-BD7F-8FE6EA9E3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7A2C35-961B-4CA0-BA88-453BC2F59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0B4B3-3621-412E-BDD3-0F1813BABB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C65489-7A7E-496F-8551-5287C73DC54C}"/>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8" name="Footer Placeholder 7">
            <a:extLst>
              <a:ext uri="{FF2B5EF4-FFF2-40B4-BE49-F238E27FC236}">
                <a16:creationId xmlns:a16="http://schemas.microsoft.com/office/drawing/2014/main" id="{EF6316FD-A750-4594-B481-6BE82B27EA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88A032-98DC-4E26-B859-B49D7368C2FC}"/>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198008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DB21-B3E6-4C78-901D-874523CFFF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0CD0CB-927D-4A46-9417-05EFA1BE1283}"/>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4" name="Footer Placeholder 3">
            <a:extLst>
              <a:ext uri="{FF2B5EF4-FFF2-40B4-BE49-F238E27FC236}">
                <a16:creationId xmlns:a16="http://schemas.microsoft.com/office/drawing/2014/main" id="{041BAB23-408D-4DEE-B47A-74DD1419D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F590DC-B934-4904-9C02-8A5ADE032365}"/>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131028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6DB9EC-9F04-4F75-A65B-EE04F89AB9F4}"/>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3" name="Footer Placeholder 2">
            <a:extLst>
              <a:ext uri="{FF2B5EF4-FFF2-40B4-BE49-F238E27FC236}">
                <a16:creationId xmlns:a16="http://schemas.microsoft.com/office/drawing/2014/main" id="{C99CFE77-6A02-4E16-98F4-198578312D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B1CA95-90A0-439E-9E2F-6B04DB381DE6}"/>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233674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7B9A-C7E5-4D78-A2E2-089B2A45F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AC1AB-DBF2-4F06-A367-5DCE72242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F9CD7-7830-4EB2-A6E6-CD2EE17E7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30203-7F37-4FB7-B21D-2E939906ACB7}"/>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6" name="Footer Placeholder 5">
            <a:extLst>
              <a:ext uri="{FF2B5EF4-FFF2-40B4-BE49-F238E27FC236}">
                <a16:creationId xmlns:a16="http://schemas.microsoft.com/office/drawing/2014/main" id="{55EE8F27-6F81-4613-BB2F-481D2D805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02837-EA94-48E2-96AC-A3D110F94805}"/>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2440184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C9CB-3849-447C-81A1-3595EE1DF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2941D5-7550-416A-A02E-389B4E8CB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AA1DA4-00CE-42D7-AF67-297115275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BCDDB-B4B3-48F8-BE92-BBAC85789490}"/>
              </a:ext>
            </a:extLst>
          </p:cNvPr>
          <p:cNvSpPr>
            <a:spLocks noGrp="1"/>
          </p:cNvSpPr>
          <p:nvPr>
            <p:ph type="dt" sz="half" idx="10"/>
          </p:nvPr>
        </p:nvSpPr>
        <p:spPr/>
        <p:txBody>
          <a:bodyPr/>
          <a:lstStyle/>
          <a:p>
            <a:fld id="{169C95C2-8264-4318-A932-5D3EF0EE5DFC}" type="datetimeFigureOut">
              <a:rPr lang="en-US" smtClean="0"/>
              <a:t>3/4/2022</a:t>
            </a:fld>
            <a:endParaRPr lang="en-US"/>
          </a:p>
        </p:txBody>
      </p:sp>
      <p:sp>
        <p:nvSpPr>
          <p:cNvPr id="6" name="Footer Placeholder 5">
            <a:extLst>
              <a:ext uri="{FF2B5EF4-FFF2-40B4-BE49-F238E27FC236}">
                <a16:creationId xmlns:a16="http://schemas.microsoft.com/office/drawing/2014/main" id="{13CEC8EF-0FA9-4656-80C0-C08A3DB29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C58EA-D59E-4AC0-A190-B3EA453746A8}"/>
              </a:ext>
            </a:extLst>
          </p:cNvPr>
          <p:cNvSpPr>
            <a:spLocks noGrp="1"/>
          </p:cNvSpPr>
          <p:nvPr>
            <p:ph type="sldNum" sz="quarter" idx="12"/>
          </p:nvPr>
        </p:nvSpPr>
        <p:spPr/>
        <p:txBody>
          <a:bodyPr/>
          <a:lstStyle/>
          <a:p>
            <a:fld id="{396B17F7-5DF8-443B-BF6C-AEFAC6506D19}" type="slidenum">
              <a:rPr lang="en-US" smtClean="0"/>
              <a:t>‹#›</a:t>
            </a:fld>
            <a:endParaRPr lang="en-US"/>
          </a:p>
        </p:txBody>
      </p:sp>
    </p:spTree>
    <p:extLst>
      <p:ext uri="{BB962C8B-B14F-4D97-AF65-F5344CB8AC3E}">
        <p14:creationId xmlns:p14="http://schemas.microsoft.com/office/powerpoint/2010/main" val="402472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3D8F8-A0FC-4D29-8296-DB117C8D1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56DD0C-623C-49A1-A728-3062ACBC0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B921A-7C07-44CE-9CEE-02A537EA0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C95C2-8264-4318-A932-5D3EF0EE5DFC}" type="datetimeFigureOut">
              <a:rPr lang="en-US" smtClean="0"/>
              <a:t>3/4/2022</a:t>
            </a:fld>
            <a:endParaRPr lang="en-US"/>
          </a:p>
        </p:txBody>
      </p:sp>
      <p:sp>
        <p:nvSpPr>
          <p:cNvPr id="5" name="Footer Placeholder 4">
            <a:extLst>
              <a:ext uri="{FF2B5EF4-FFF2-40B4-BE49-F238E27FC236}">
                <a16:creationId xmlns:a16="http://schemas.microsoft.com/office/drawing/2014/main" id="{5C4A4CE7-49EE-49CA-8293-E85CE2590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9316AE-1259-4CD0-BE9B-C3AD8BDFD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B17F7-5DF8-443B-BF6C-AEFAC6506D19}" type="slidenum">
              <a:rPr lang="en-US" smtClean="0"/>
              <a:t>‹#›</a:t>
            </a:fld>
            <a:endParaRPr lang="en-US"/>
          </a:p>
        </p:txBody>
      </p:sp>
    </p:spTree>
    <p:extLst>
      <p:ext uri="{BB962C8B-B14F-4D97-AF65-F5344CB8AC3E}">
        <p14:creationId xmlns:p14="http://schemas.microsoft.com/office/powerpoint/2010/main" val="1228715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www.geeksforgeeks.org/introduction-to-c-shar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 name="Rectangle 3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Oval 3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6528" y="642902"/>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41">
            <a:extLst>
              <a:ext uri="{FF2B5EF4-FFF2-40B4-BE49-F238E27FC236}">
                <a16:creationId xmlns:a16="http://schemas.microsoft.com/office/drawing/2014/main" id="{5608F6B8-DDC9-422E-B241-3222341D7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5931" y="631672"/>
            <a:ext cx="5290997" cy="529099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43">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502" y="536920"/>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70570-61BD-4352-A530-285E8137A041}"/>
              </a:ext>
            </a:extLst>
          </p:cNvPr>
          <p:cNvSpPr>
            <a:spLocks noGrp="1"/>
          </p:cNvSpPr>
          <p:nvPr>
            <p:ph type="ctrTitle"/>
          </p:nvPr>
        </p:nvSpPr>
        <p:spPr>
          <a:xfrm>
            <a:off x="3964676" y="1479558"/>
            <a:ext cx="4339988" cy="2577893"/>
          </a:xfrm>
        </p:spPr>
        <p:txBody>
          <a:bodyPr>
            <a:normAutofit/>
          </a:bodyPr>
          <a:lstStyle/>
          <a:p>
            <a:r>
              <a:rPr lang="en-US" sz="5400" dirty="0">
                <a:solidFill>
                  <a:schemeClr val="bg1"/>
                </a:solidFill>
                <a:latin typeface="Algerian" panose="04020705040A02060702" pitchFamily="82" charset="0"/>
              </a:rPr>
              <a:t>C Sharp</a:t>
            </a:r>
          </a:p>
        </p:txBody>
      </p:sp>
      <p:sp>
        <p:nvSpPr>
          <p:cNvPr id="3" name="Subtitle 2">
            <a:extLst>
              <a:ext uri="{FF2B5EF4-FFF2-40B4-BE49-F238E27FC236}">
                <a16:creationId xmlns:a16="http://schemas.microsoft.com/office/drawing/2014/main" id="{B73FA0A0-297F-4722-AB83-D2D7733B1520}"/>
              </a:ext>
            </a:extLst>
          </p:cNvPr>
          <p:cNvSpPr>
            <a:spLocks noGrp="1"/>
          </p:cNvSpPr>
          <p:nvPr>
            <p:ph type="subTitle" idx="1"/>
          </p:nvPr>
        </p:nvSpPr>
        <p:spPr>
          <a:xfrm>
            <a:off x="4283765" y="4149526"/>
            <a:ext cx="3624471" cy="899551"/>
          </a:xfrm>
        </p:spPr>
        <p:txBody>
          <a:bodyPr>
            <a:normAutofit/>
          </a:bodyPr>
          <a:lstStyle/>
          <a:p>
            <a:r>
              <a:rPr lang="en-US" sz="2000" dirty="0">
                <a:solidFill>
                  <a:schemeClr val="bg1"/>
                </a:solidFill>
                <a:latin typeface="Broadway" panose="04040905080B02020502" pitchFamily="82" charset="0"/>
              </a:rPr>
              <a:t>Presentation </a:t>
            </a:r>
          </a:p>
        </p:txBody>
      </p:sp>
      <p:sp>
        <p:nvSpPr>
          <p:cNvPr id="23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4" name="Graphic 212">
            <a:extLst>
              <a:ext uri="{FF2B5EF4-FFF2-40B4-BE49-F238E27FC236}">
                <a16:creationId xmlns:a16="http://schemas.microsoft.com/office/drawing/2014/main" id="{14A1FA07-A873-4AB3-8D01-CFEEEA8CA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5" name="Freeform: Shape 4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6" name="Freeform: Shape 5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7" name="Oval 53">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8" name="Oval 55">
            <a:extLst>
              <a:ext uri="{FF2B5EF4-FFF2-40B4-BE49-F238E27FC236}">
                <a16:creationId xmlns:a16="http://schemas.microsoft.com/office/drawing/2014/main" id="{331C48F7-8F88-43DC-B1A6-2967CF5AF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40" name="Freeform: Shape 5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1" name="Freeform: Shape 5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2" name="Freeform: Shape 6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3" name="Freeform: Shape 6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4" name="Freeform: Shape 6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0657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64C4ED-C6D1-41CF-A303-9AEF5FA0DECA}"/>
              </a:ext>
            </a:extLst>
          </p:cNvPr>
          <p:cNvSpPr>
            <a:spLocks noGrp="1"/>
          </p:cNvSpPr>
          <p:nvPr>
            <p:ph type="title"/>
          </p:nvPr>
        </p:nvSpPr>
        <p:spPr>
          <a:xfrm>
            <a:off x="765051" y="662400"/>
            <a:ext cx="3384000" cy="1492132"/>
          </a:xfrm>
        </p:spPr>
        <p:txBody>
          <a:bodyPr anchor="t">
            <a:normAutofit/>
          </a:bodyPr>
          <a:lstStyle/>
          <a:p>
            <a:r>
              <a:rPr lang="en-US" sz="3400">
                <a:solidFill>
                  <a:schemeClr val="bg1"/>
                </a:solidFill>
              </a:rPr>
              <a:t>Greatest of Three Numbers(Using ifelse)</a:t>
            </a:r>
          </a:p>
        </p:txBody>
      </p:sp>
      <p:pic>
        <p:nvPicPr>
          <p:cNvPr id="5" name="Content Placeholder 4" descr="Text&#10;&#10;Description automatically generated">
            <a:extLst>
              <a:ext uri="{FF2B5EF4-FFF2-40B4-BE49-F238E27FC236}">
                <a16:creationId xmlns:a16="http://schemas.microsoft.com/office/drawing/2014/main" id="{4E970383-5A25-4A07-9575-1313D10F3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629" y="209939"/>
            <a:ext cx="5168818" cy="6438122"/>
          </a:xfrm>
          <a:prstGeom prst="rect">
            <a:avLst/>
          </a:prstGeom>
        </p:spPr>
      </p:pic>
      <p:pic>
        <p:nvPicPr>
          <p:cNvPr id="1026" name="Picture 2" descr="Usando-LEDs-con-sentencias-condicionales-if-else">
            <a:extLst>
              <a:ext uri="{FF2B5EF4-FFF2-40B4-BE49-F238E27FC236}">
                <a16:creationId xmlns:a16="http://schemas.microsoft.com/office/drawing/2014/main" id="{29150850-E7F2-431E-8D7E-9C0D03F9A6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5051" y="3087718"/>
            <a:ext cx="3121149" cy="206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90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174"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D76FE82-588F-47AF-8B22-7058C83D52D2}"/>
              </a:ext>
            </a:extLst>
          </p:cNvPr>
          <p:cNvSpPr>
            <a:spLocks noGrp="1"/>
          </p:cNvSpPr>
          <p:nvPr>
            <p:ph type="title"/>
          </p:nvPr>
        </p:nvSpPr>
        <p:spPr>
          <a:xfrm>
            <a:off x="-3033735" y="-1434563"/>
            <a:ext cx="3384000" cy="1492132"/>
          </a:xfrm>
        </p:spPr>
        <p:txBody>
          <a:bodyPr anchor="t">
            <a:normAutofit/>
          </a:bodyPr>
          <a:lstStyle/>
          <a:p>
            <a:endParaRPr lang="en-US" dirty="0">
              <a:solidFill>
                <a:schemeClr val="bg1"/>
              </a:solidFill>
            </a:endParaRPr>
          </a:p>
        </p:txBody>
      </p:sp>
      <p:sp>
        <p:nvSpPr>
          <p:cNvPr id="3" name="Content Placeholder 2">
            <a:extLst>
              <a:ext uri="{FF2B5EF4-FFF2-40B4-BE49-F238E27FC236}">
                <a16:creationId xmlns:a16="http://schemas.microsoft.com/office/drawing/2014/main" id="{35AC885F-3357-45EF-A917-2A9BBA9C04B9}"/>
              </a:ext>
            </a:extLst>
          </p:cNvPr>
          <p:cNvSpPr>
            <a:spLocks noGrp="1"/>
          </p:cNvSpPr>
          <p:nvPr>
            <p:ph idx="1"/>
          </p:nvPr>
        </p:nvSpPr>
        <p:spPr>
          <a:xfrm>
            <a:off x="765051" y="2286000"/>
            <a:ext cx="3384000" cy="3844800"/>
          </a:xfrm>
        </p:spPr>
        <p:txBody>
          <a:bodyPr>
            <a:normAutofit/>
          </a:bodyPr>
          <a:lstStyle/>
          <a:p>
            <a:r>
              <a:rPr lang="en-US" sz="2000">
                <a:solidFill>
                  <a:schemeClr val="bg1">
                    <a:alpha val="60000"/>
                  </a:schemeClr>
                </a:solidFill>
              </a:rPr>
              <a:t>Switch case:-</a:t>
            </a:r>
            <a:r>
              <a:rPr lang="en-US" sz="2000" b="0" i="0">
                <a:solidFill>
                  <a:schemeClr val="bg1">
                    <a:alpha val="60000"/>
                  </a:schemeClr>
                </a:solidFill>
                <a:effectLst/>
                <a:latin typeface="Helvetica Neue"/>
              </a:rPr>
              <a:t>It is used when there is multiple if condition in a program. It also includes a default value in Default statements. If no any case </a:t>
            </a:r>
            <a:r>
              <a:rPr lang="en-US" sz="2000">
                <a:solidFill>
                  <a:schemeClr val="bg1">
                    <a:alpha val="60000"/>
                  </a:schemeClr>
                </a:solidFill>
                <a:latin typeface="Helvetica Neue"/>
              </a:rPr>
              <a:t>M</a:t>
            </a:r>
            <a:r>
              <a:rPr lang="en-US" sz="2000" b="0" i="0">
                <a:solidFill>
                  <a:schemeClr val="bg1">
                    <a:alpha val="60000"/>
                  </a:schemeClr>
                </a:solidFill>
                <a:effectLst/>
                <a:latin typeface="Helvetica Neue"/>
              </a:rPr>
              <a:t>atches then Default statements executes and run the code.</a:t>
            </a:r>
            <a:endParaRPr lang="en-US" sz="2000">
              <a:solidFill>
                <a:schemeClr val="bg1">
                  <a:alpha val="60000"/>
                </a:schemeClr>
              </a:solidFill>
            </a:endParaRPr>
          </a:p>
        </p:txBody>
      </p:sp>
      <p:pic>
        <p:nvPicPr>
          <p:cNvPr id="7170" name="Picture 2" descr="See the source image">
            <a:extLst>
              <a:ext uri="{FF2B5EF4-FFF2-40B4-BE49-F238E27FC236}">
                <a16:creationId xmlns:a16="http://schemas.microsoft.com/office/drawing/2014/main" id="{8917844E-9B6A-4C7B-A7BB-FAB9FED319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0393" y="643469"/>
            <a:ext cx="3175504" cy="55710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switch_case_Statement">
            <a:extLst>
              <a:ext uri="{FF2B5EF4-FFF2-40B4-BE49-F238E27FC236}">
                <a16:creationId xmlns:a16="http://schemas.microsoft.com/office/drawing/2014/main" id="{20D4722E-0E50-46DA-810E-063DA1492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652" y="727200"/>
            <a:ext cx="21431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98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D0463D-FC2D-4D95-96F5-29F21319AD56}"/>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rPr>
              <a:t>Control Statements</a:t>
            </a:r>
          </a:p>
        </p:txBody>
      </p:sp>
      <p:sp>
        <p:nvSpPr>
          <p:cNvPr id="3" name="Content Placeholder 2">
            <a:extLst>
              <a:ext uri="{FF2B5EF4-FFF2-40B4-BE49-F238E27FC236}">
                <a16:creationId xmlns:a16="http://schemas.microsoft.com/office/drawing/2014/main" id="{F457C8F6-DC43-4CD5-BD44-9B4FB510AA35}"/>
              </a:ext>
            </a:extLst>
          </p:cNvPr>
          <p:cNvSpPr>
            <a:spLocks noGrp="1"/>
          </p:cNvSpPr>
          <p:nvPr>
            <p:ph idx="1"/>
          </p:nvPr>
        </p:nvSpPr>
        <p:spPr>
          <a:xfrm>
            <a:off x="765051" y="2286000"/>
            <a:ext cx="3384000" cy="3844800"/>
          </a:xfrm>
        </p:spPr>
        <p:txBody>
          <a:bodyPr>
            <a:normAutofit/>
          </a:bodyPr>
          <a:lstStyle/>
          <a:p>
            <a:r>
              <a:rPr lang="en-US" sz="1900">
                <a:solidFill>
                  <a:schemeClr val="bg1">
                    <a:alpha val="60000"/>
                  </a:schemeClr>
                </a:solidFill>
              </a:rPr>
              <a:t>Control Statements:-</a:t>
            </a:r>
            <a:r>
              <a:rPr lang="en-US" sz="1900" b="0" i="0">
                <a:solidFill>
                  <a:schemeClr val="bg1">
                    <a:alpha val="60000"/>
                  </a:schemeClr>
                </a:solidFill>
                <a:effectLst/>
                <a:latin typeface="Helvetica Neue"/>
              </a:rPr>
              <a:t>The loop constructs are used to execute a block of code until the condition becomes expired.</a:t>
            </a:r>
          </a:p>
          <a:p>
            <a:r>
              <a:rPr lang="en-US" sz="1900" b="0" i="0">
                <a:solidFill>
                  <a:schemeClr val="bg1">
                    <a:alpha val="60000"/>
                  </a:schemeClr>
                </a:solidFill>
                <a:effectLst/>
                <a:latin typeface="Helvetica Neue"/>
              </a:rPr>
              <a:t>The while loop is one of the important looping constructs, that is being widely used in C sharp programming language. To understand the concept of while loop, consider the following diagram.</a:t>
            </a:r>
            <a:endParaRPr lang="en-US" sz="1900">
              <a:solidFill>
                <a:schemeClr val="bg1">
                  <a:alpha val="60000"/>
                </a:schemeClr>
              </a:solidFill>
            </a:endParaRPr>
          </a:p>
        </p:txBody>
      </p:sp>
      <p:pic>
        <p:nvPicPr>
          <p:cNvPr id="3074" name="Picture 2" descr="while-loop flow chart">
            <a:extLst>
              <a:ext uri="{FF2B5EF4-FFF2-40B4-BE49-F238E27FC236}">
                <a16:creationId xmlns:a16="http://schemas.microsoft.com/office/drawing/2014/main" id="{C72371F3-D799-4017-B78C-CEA2C6B703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4815" y="643469"/>
            <a:ext cx="5926661"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6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9767B2C-3261-4A3D-B6E0-9799314577C5}"/>
              </a:ext>
            </a:extLst>
          </p:cNvPr>
          <p:cNvSpPr>
            <a:spLocks noGrp="1"/>
          </p:cNvSpPr>
          <p:nvPr>
            <p:ph type="title"/>
          </p:nvPr>
        </p:nvSpPr>
        <p:spPr>
          <a:xfrm>
            <a:off x="-3003222" y="-1410949"/>
            <a:ext cx="3384000" cy="1492132"/>
          </a:xfrm>
        </p:spPr>
        <p:txBody>
          <a:bodyPr anchor="t">
            <a:normAutofit/>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6F6FC8DF-3741-4CD2-8987-3595A3F492BD}"/>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Do-While:-</a:t>
            </a:r>
            <a:r>
              <a:rPr lang="en-US" sz="2000" b="0" i="0" dirty="0">
                <a:solidFill>
                  <a:schemeClr val="bg1">
                    <a:alpha val="60000"/>
                  </a:schemeClr>
                </a:solidFill>
                <a:effectLst/>
                <a:latin typeface="Helvetica Neue"/>
              </a:rPr>
              <a:t>do while loop treats same as while loop but only differences between them is that, do while executes at least one time. The code executes first then check for specified loop condition.</a:t>
            </a:r>
            <a:endParaRPr lang="en-US" sz="2000" dirty="0">
              <a:solidFill>
                <a:schemeClr val="bg1">
                  <a:alpha val="60000"/>
                </a:schemeClr>
              </a:solidFill>
            </a:endParaRPr>
          </a:p>
        </p:txBody>
      </p:sp>
      <p:pic>
        <p:nvPicPr>
          <p:cNvPr id="4098" name="Picture 2" descr="do while-loop flow chart">
            <a:extLst>
              <a:ext uri="{FF2B5EF4-FFF2-40B4-BE49-F238E27FC236}">
                <a16:creationId xmlns:a16="http://schemas.microsoft.com/office/drawing/2014/main" id="{3D265695-F7EB-484E-8130-49D8533388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4815" y="643469"/>
            <a:ext cx="5926661" cy="55710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n1">
            <a:extLst>
              <a:ext uri="{FF2B5EF4-FFF2-40B4-BE49-F238E27FC236}">
                <a16:creationId xmlns:a16="http://schemas.microsoft.com/office/drawing/2014/main" id="{D2F6DBCC-3FC7-40B1-9B89-85ADCA24F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165" y="179314"/>
            <a:ext cx="214312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08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F4D0EA1-90A1-4C12-8E12-CBCEE65367F0}"/>
              </a:ext>
            </a:extLst>
          </p:cNvPr>
          <p:cNvSpPr>
            <a:spLocks noGrp="1"/>
          </p:cNvSpPr>
          <p:nvPr>
            <p:ph type="title"/>
          </p:nvPr>
        </p:nvSpPr>
        <p:spPr>
          <a:xfrm>
            <a:off x="-2977609" y="-1506642"/>
            <a:ext cx="3384000" cy="1492132"/>
          </a:xfrm>
        </p:spPr>
        <p:txBody>
          <a:bodyPr anchor="t">
            <a:normAutofit/>
          </a:bodyPr>
          <a:lstStyle/>
          <a:p>
            <a:r>
              <a:rPr lang="en-US" dirty="0">
                <a:solidFill>
                  <a:schemeClr val="bg1"/>
                </a:solidFill>
              </a:rPr>
              <a:t>For</a:t>
            </a:r>
          </a:p>
        </p:txBody>
      </p:sp>
      <p:sp>
        <p:nvSpPr>
          <p:cNvPr id="3" name="Content Placeholder 2">
            <a:extLst>
              <a:ext uri="{FF2B5EF4-FFF2-40B4-BE49-F238E27FC236}">
                <a16:creationId xmlns:a16="http://schemas.microsoft.com/office/drawing/2014/main" id="{1860C326-B9C3-4CCC-A13C-A9765C799520}"/>
              </a:ext>
            </a:extLst>
          </p:cNvPr>
          <p:cNvSpPr>
            <a:spLocks noGrp="1"/>
          </p:cNvSpPr>
          <p:nvPr>
            <p:ph idx="1"/>
          </p:nvPr>
        </p:nvSpPr>
        <p:spPr>
          <a:xfrm>
            <a:off x="765051" y="2286000"/>
            <a:ext cx="3384000" cy="3844800"/>
          </a:xfrm>
        </p:spPr>
        <p:txBody>
          <a:bodyPr>
            <a:normAutofit/>
          </a:bodyPr>
          <a:lstStyle/>
          <a:p>
            <a:r>
              <a:rPr lang="en-US" sz="2000" b="0" i="0">
                <a:solidFill>
                  <a:schemeClr val="bg1">
                    <a:alpha val="60000"/>
                  </a:schemeClr>
                </a:solidFill>
                <a:effectLst/>
                <a:latin typeface="Helvetica Neue"/>
              </a:rPr>
              <a:t>for loop is another powerful loop construct in C#. It is powerful and easy to use. for loop includes all three characteristics as initialization, termination and increment/decrement in a single line.</a:t>
            </a:r>
          </a:p>
          <a:p>
            <a:r>
              <a:rPr lang="en-US" sz="2000">
                <a:solidFill>
                  <a:schemeClr val="bg1">
                    <a:alpha val="60000"/>
                  </a:schemeClr>
                </a:solidFill>
                <a:latin typeface="Helvetica Neue"/>
              </a:rPr>
              <a:t>Syntax:-</a:t>
            </a:r>
            <a:r>
              <a:rPr lang="en-US" sz="2000" b="1" i="0">
                <a:solidFill>
                  <a:schemeClr val="bg1">
                    <a:alpha val="60000"/>
                  </a:schemeClr>
                </a:solidFill>
                <a:effectLst/>
                <a:latin typeface="Helvetica Neue"/>
              </a:rPr>
              <a:t>for (initialization; termination; increment / decrement) ;</a:t>
            </a:r>
            <a:endParaRPr lang="en-US" sz="2000">
              <a:solidFill>
                <a:schemeClr val="bg1">
                  <a:alpha val="60000"/>
                </a:schemeClr>
              </a:solidFill>
            </a:endParaRPr>
          </a:p>
        </p:txBody>
      </p:sp>
      <p:pic>
        <p:nvPicPr>
          <p:cNvPr id="5122" name="Picture 2" descr="See the source image">
            <a:extLst>
              <a:ext uri="{FF2B5EF4-FFF2-40B4-BE49-F238E27FC236}">
                <a16:creationId xmlns:a16="http://schemas.microsoft.com/office/drawing/2014/main" id="{2E6B9E88-AA79-4508-B84C-8BEA70E80C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053" y="859303"/>
            <a:ext cx="6014185" cy="51393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or-loop">
            <a:extLst>
              <a:ext uri="{FF2B5EF4-FFF2-40B4-BE49-F238E27FC236}">
                <a16:creationId xmlns:a16="http://schemas.microsoft.com/office/drawing/2014/main" id="{04941053-9873-4DD6-AD0B-0718E40BA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778" y="455096"/>
            <a:ext cx="21431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81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2893DDF-1252-4B4F-B507-9346A31C0CCB}"/>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Example of For Loop</a:t>
            </a:r>
          </a:p>
        </p:txBody>
      </p:sp>
      <p:pic>
        <p:nvPicPr>
          <p:cNvPr id="6" name="Content Placeholder 5">
            <a:extLst>
              <a:ext uri="{FF2B5EF4-FFF2-40B4-BE49-F238E27FC236}">
                <a16:creationId xmlns:a16="http://schemas.microsoft.com/office/drawing/2014/main" id="{1BF6BEED-F3DC-4C5E-A37C-B86D84D6EF17}"/>
              </a:ext>
            </a:extLst>
          </p:cNvPr>
          <p:cNvPicPr>
            <a:picLocks noGrp="1" noChangeAspect="1"/>
          </p:cNvPicPr>
          <p:nvPr>
            <p:ph idx="1"/>
          </p:nvPr>
        </p:nvPicPr>
        <p:blipFill>
          <a:blip r:embed="rId2"/>
          <a:stretch>
            <a:fillRect/>
          </a:stretch>
        </p:blipFill>
        <p:spPr>
          <a:xfrm>
            <a:off x="602075" y="2816933"/>
            <a:ext cx="3422442" cy="2566830"/>
          </a:xfrm>
          <a:prstGeom prst="rect">
            <a:avLst/>
          </a:prstGeom>
        </p:spPr>
      </p:pic>
      <p:pic>
        <p:nvPicPr>
          <p:cNvPr id="5" name="Content Placeholder 4" descr="A screenshot of a computer&#10;&#10;Description automatically generated with medium confidence">
            <a:extLst>
              <a:ext uri="{FF2B5EF4-FFF2-40B4-BE49-F238E27FC236}">
                <a16:creationId xmlns:a16="http://schemas.microsoft.com/office/drawing/2014/main" id="{45B2DDAB-5DE5-4C8E-B6DF-85217ACB5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053" y="438539"/>
            <a:ext cx="6252212" cy="5934269"/>
          </a:xfrm>
          <a:prstGeom prst="rect">
            <a:avLst/>
          </a:prstGeom>
        </p:spPr>
      </p:pic>
    </p:spTree>
    <p:extLst>
      <p:ext uri="{BB962C8B-B14F-4D97-AF65-F5344CB8AC3E}">
        <p14:creationId xmlns:p14="http://schemas.microsoft.com/office/powerpoint/2010/main" val="196442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FE97DD0-A030-4FFC-A80F-54255CA0AD0A}"/>
              </a:ext>
            </a:extLst>
          </p:cNvPr>
          <p:cNvSpPr>
            <a:spLocks noGrp="1"/>
          </p:cNvSpPr>
          <p:nvPr>
            <p:ph type="title"/>
          </p:nvPr>
        </p:nvSpPr>
        <p:spPr>
          <a:xfrm>
            <a:off x="-2786223" y="-1318269"/>
            <a:ext cx="3384000" cy="1492132"/>
          </a:xfrm>
        </p:spPr>
        <p:txBody>
          <a:bodyPr anchor="t">
            <a:normAutofit/>
          </a:bodyPr>
          <a:lstStyle/>
          <a:p>
            <a:r>
              <a:rPr lang="en-US" dirty="0">
                <a:solidFill>
                  <a:schemeClr val="bg1"/>
                </a:solidFill>
              </a:rPr>
              <a:t>For Each Loop</a:t>
            </a:r>
          </a:p>
        </p:txBody>
      </p:sp>
      <p:sp>
        <p:nvSpPr>
          <p:cNvPr id="3" name="Content Placeholder 2">
            <a:extLst>
              <a:ext uri="{FF2B5EF4-FFF2-40B4-BE49-F238E27FC236}">
                <a16:creationId xmlns:a16="http://schemas.microsoft.com/office/drawing/2014/main" id="{D62B7AE2-1B38-48CB-B0BD-34E8AD91107A}"/>
              </a:ext>
            </a:extLst>
          </p:cNvPr>
          <p:cNvSpPr>
            <a:spLocks noGrp="1"/>
          </p:cNvSpPr>
          <p:nvPr>
            <p:ph idx="1"/>
          </p:nvPr>
        </p:nvSpPr>
        <p:spPr>
          <a:xfrm>
            <a:off x="765051" y="2286000"/>
            <a:ext cx="3384000" cy="3844800"/>
          </a:xfrm>
        </p:spPr>
        <p:txBody>
          <a:bodyPr>
            <a:normAutofit/>
          </a:bodyPr>
          <a:lstStyle/>
          <a:p>
            <a:r>
              <a:rPr lang="en-US" sz="2000" b="0" i="0">
                <a:solidFill>
                  <a:schemeClr val="bg1">
                    <a:alpha val="60000"/>
                  </a:schemeClr>
                </a:solidFill>
                <a:effectLst/>
                <a:latin typeface="Helvetica Neue"/>
              </a:rPr>
              <a:t>foreach loop is a different kind of looping constructs in C# programming that doesn’t includes initialization, termination and increment/decrement characteristics. It uses collection to take value one by one and then processes them.</a:t>
            </a:r>
          </a:p>
          <a:p>
            <a:endParaRPr lang="en-US" sz="2000">
              <a:solidFill>
                <a:schemeClr val="bg1">
                  <a:alpha val="60000"/>
                </a:schemeClr>
              </a:solidFill>
            </a:endParaRPr>
          </a:p>
        </p:txBody>
      </p:sp>
      <p:pic>
        <p:nvPicPr>
          <p:cNvPr id="6146" name="Picture 2" descr="See the source image">
            <a:extLst>
              <a:ext uri="{FF2B5EF4-FFF2-40B4-BE49-F238E27FC236}">
                <a16:creationId xmlns:a16="http://schemas.microsoft.com/office/drawing/2014/main" id="{0279ADFB-88F8-4D71-AA09-BC758858B8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66320" y="643469"/>
            <a:ext cx="5303650" cy="55710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oreach">
            <a:extLst>
              <a:ext uri="{FF2B5EF4-FFF2-40B4-BE49-F238E27FC236}">
                <a16:creationId xmlns:a16="http://schemas.microsoft.com/office/drawing/2014/main" id="{C7DD6C7B-0F26-43FA-9CA6-60D25EB49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521" y="473348"/>
            <a:ext cx="21431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840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AEED-F3C9-4989-8A13-1ACF7632DE72}"/>
              </a:ext>
            </a:extLst>
          </p:cNvPr>
          <p:cNvSpPr>
            <a:spLocks noGrp="1"/>
          </p:cNvSpPr>
          <p:nvPr>
            <p:ph type="title"/>
          </p:nvPr>
        </p:nvSpPr>
        <p:spPr>
          <a:xfrm>
            <a:off x="6417733" y="490537"/>
            <a:ext cx="5291663" cy="1628775"/>
          </a:xfrm>
        </p:spPr>
        <p:txBody>
          <a:bodyPr anchor="b">
            <a:normAutofit/>
          </a:bodyPr>
          <a:lstStyle/>
          <a:p>
            <a:r>
              <a:rPr lang="en-US" sz="4000"/>
              <a:t>Pass by value</a:t>
            </a:r>
          </a:p>
        </p:txBody>
      </p:sp>
      <p:pic>
        <p:nvPicPr>
          <p:cNvPr id="5" name="Picture 4" descr="Text&#10;&#10;Description automatically generated">
            <a:extLst>
              <a:ext uri="{FF2B5EF4-FFF2-40B4-BE49-F238E27FC236}">
                <a16:creationId xmlns:a16="http://schemas.microsoft.com/office/drawing/2014/main" id="{ADB22DB0-28A1-4D6A-979F-26D7AD6F7400}"/>
              </a:ext>
            </a:extLst>
          </p:cNvPr>
          <p:cNvPicPr>
            <a:picLocks noChangeAspect="1"/>
          </p:cNvPicPr>
          <p:nvPr/>
        </p:nvPicPr>
        <p:blipFill rotWithShape="1">
          <a:blip r:embed="rId2">
            <a:extLst>
              <a:ext uri="{28A0092B-C50C-407E-A947-70E740481C1C}">
                <a14:useLocalDpi xmlns:a14="http://schemas.microsoft.com/office/drawing/2010/main" val="0"/>
              </a:ext>
            </a:extLst>
          </a:blip>
          <a:srcRect l="3393" r="9252"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6DDFB9E6-C0C8-4120-A756-1B60C9B9558C}"/>
              </a:ext>
            </a:extLst>
          </p:cNvPr>
          <p:cNvSpPr>
            <a:spLocks noGrp="1"/>
          </p:cNvSpPr>
          <p:nvPr>
            <p:ph idx="1"/>
          </p:nvPr>
        </p:nvSpPr>
        <p:spPr>
          <a:xfrm>
            <a:off x="6417734" y="2614612"/>
            <a:ext cx="5291663" cy="3752849"/>
          </a:xfrm>
        </p:spPr>
        <p:txBody>
          <a:bodyPr>
            <a:normAutofit/>
          </a:bodyPr>
          <a:lstStyle/>
          <a:p>
            <a:r>
              <a:rPr lang="en-US" sz="1800" b="0" i="0">
                <a:effectLst/>
                <a:latin typeface="inter-regular"/>
              </a:rPr>
              <a:t>In C#, value-type parameters are that pass a copy of original value to the function rather than reference. It does not modify the original value. A change made in passed value does not alter the actual value.</a:t>
            </a:r>
            <a:endParaRPr lang="en-US" sz="1800"/>
          </a:p>
        </p:txBody>
      </p:sp>
    </p:spTree>
    <p:extLst>
      <p:ext uri="{BB962C8B-B14F-4D97-AF65-F5344CB8AC3E}">
        <p14:creationId xmlns:p14="http://schemas.microsoft.com/office/powerpoint/2010/main" val="1137767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EE62-BA58-4A66-8315-C8041E966BDE}"/>
              </a:ext>
            </a:extLst>
          </p:cNvPr>
          <p:cNvSpPr>
            <a:spLocks noGrp="1"/>
          </p:cNvSpPr>
          <p:nvPr>
            <p:ph type="title"/>
          </p:nvPr>
        </p:nvSpPr>
        <p:spPr>
          <a:xfrm>
            <a:off x="6417733" y="490537"/>
            <a:ext cx="5291663" cy="1628775"/>
          </a:xfrm>
        </p:spPr>
        <p:txBody>
          <a:bodyPr anchor="b">
            <a:normAutofit/>
          </a:bodyPr>
          <a:lstStyle/>
          <a:p>
            <a:r>
              <a:rPr lang="en-US" sz="4000"/>
              <a:t>Pass by Reference</a:t>
            </a:r>
          </a:p>
        </p:txBody>
      </p:sp>
      <p:pic>
        <p:nvPicPr>
          <p:cNvPr id="5" name="Picture 4" descr="Text&#10;&#10;Description automatically generated">
            <a:extLst>
              <a:ext uri="{FF2B5EF4-FFF2-40B4-BE49-F238E27FC236}">
                <a16:creationId xmlns:a16="http://schemas.microsoft.com/office/drawing/2014/main" id="{A95D5E66-87CB-46DD-8F01-59B86CCD7093}"/>
              </a:ext>
            </a:extLst>
          </p:cNvPr>
          <p:cNvPicPr>
            <a:picLocks noChangeAspect="1"/>
          </p:cNvPicPr>
          <p:nvPr/>
        </p:nvPicPr>
        <p:blipFill rotWithShape="1">
          <a:blip r:embed="rId2">
            <a:extLst>
              <a:ext uri="{28A0092B-C50C-407E-A947-70E740481C1C}">
                <a14:useLocalDpi xmlns:a14="http://schemas.microsoft.com/office/drawing/2010/main" val="0"/>
              </a:ext>
            </a:extLst>
          </a:blip>
          <a:srcRect t="461" r="-2"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7BEA840D-DD09-400E-A9CB-733304478302}"/>
              </a:ext>
            </a:extLst>
          </p:cNvPr>
          <p:cNvSpPr>
            <a:spLocks noGrp="1"/>
          </p:cNvSpPr>
          <p:nvPr>
            <p:ph idx="1"/>
          </p:nvPr>
        </p:nvSpPr>
        <p:spPr>
          <a:xfrm>
            <a:off x="6417734" y="2614612"/>
            <a:ext cx="5291663" cy="3752849"/>
          </a:xfrm>
        </p:spPr>
        <p:txBody>
          <a:bodyPr>
            <a:normAutofit/>
          </a:bodyPr>
          <a:lstStyle/>
          <a:p>
            <a:r>
              <a:rPr lang="en-US" sz="1800" b="0" i="0">
                <a:effectLst/>
                <a:latin typeface="inter-regular"/>
              </a:rPr>
              <a:t>C# provides a </a:t>
            </a:r>
            <a:r>
              <a:rPr lang="en-US" sz="1800" b="1" i="0">
                <a:effectLst/>
                <a:latin typeface="inter-bold"/>
              </a:rPr>
              <a:t>ref</a:t>
            </a:r>
            <a:r>
              <a:rPr lang="en-US" sz="1800" b="0" i="0">
                <a:effectLst/>
                <a:latin typeface="inter-regular"/>
              </a:rPr>
              <a:t> keyword to pass argument as reference-type. It passes reference of arguments to the function rather than copy of original value. The changes in passed values are permanent and </a:t>
            </a:r>
            <a:r>
              <a:rPr lang="en-US" sz="1800" b="1" i="0">
                <a:effectLst/>
                <a:latin typeface="inter-bold"/>
              </a:rPr>
              <a:t>modify</a:t>
            </a:r>
            <a:r>
              <a:rPr lang="en-US" sz="1800" b="0" i="0">
                <a:effectLst/>
                <a:latin typeface="inter-regular"/>
              </a:rPr>
              <a:t> the original variable value.</a:t>
            </a:r>
            <a:endParaRPr lang="en-US" sz="1800"/>
          </a:p>
        </p:txBody>
      </p:sp>
    </p:spTree>
    <p:extLst>
      <p:ext uri="{BB962C8B-B14F-4D97-AF65-F5344CB8AC3E}">
        <p14:creationId xmlns:p14="http://schemas.microsoft.com/office/powerpoint/2010/main" val="399517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481C75-CB90-48D3-A5DC-EC8B0F3FE708}"/>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Pass by Out</a:t>
            </a:r>
          </a:p>
        </p:txBody>
      </p:sp>
      <p:sp>
        <p:nvSpPr>
          <p:cNvPr id="3" name="Content Placeholder 2">
            <a:extLst>
              <a:ext uri="{FF2B5EF4-FFF2-40B4-BE49-F238E27FC236}">
                <a16:creationId xmlns:a16="http://schemas.microsoft.com/office/drawing/2014/main" id="{498A5AFF-A43B-4B0F-824A-16F01C11F2E2}"/>
              </a:ext>
            </a:extLst>
          </p:cNvPr>
          <p:cNvSpPr>
            <a:spLocks noGrp="1"/>
          </p:cNvSpPr>
          <p:nvPr>
            <p:ph idx="1"/>
          </p:nvPr>
        </p:nvSpPr>
        <p:spPr>
          <a:xfrm>
            <a:off x="765051" y="2286000"/>
            <a:ext cx="3384000" cy="3844800"/>
          </a:xfrm>
        </p:spPr>
        <p:txBody>
          <a:bodyPr>
            <a:normAutofit/>
          </a:bodyPr>
          <a:lstStyle/>
          <a:p>
            <a:r>
              <a:rPr lang="en-US" sz="2000" b="0" i="0">
                <a:solidFill>
                  <a:schemeClr val="bg1">
                    <a:alpha val="60000"/>
                  </a:schemeClr>
                </a:solidFill>
                <a:effectLst/>
                <a:latin typeface="inter-regular"/>
              </a:rPr>
              <a:t>C# provides </a:t>
            </a:r>
            <a:r>
              <a:rPr lang="en-US" sz="2000" b="1" i="0">
                <a:solidFill>
                  <a:schemeClr val="bg1">
                    <a:alpha val="60000"/>
                  </a:schemeClr>
                </a:solidFill>
                <a:effectLst/>
                <a:latin typeface="inter-bold"/>
              </a:rPr>
              <a:t>out</a:t>
            </a:r>
            <a:r>
              <a:rPr lang="en-US" sz="2000" b="0" i="0">
                <a:solidFill>
                  <a:schemeClr val="bg1">
                    <a:alpha val="60000"/>
                  </a:schemeClr>
                </a:solidFill>
                <a:effectLst/>
                <a:latin typeface="inter-regular"/>
              </a:rPr>
              <a:t> keyword to pass arguments as out-type. It is like reference-type, except that it does not require variable to initialize before passing. We must use </a:t>
            </a:r>
            <a:r>
              <a:rPr lang="en-US" sz="2000" b="1" i="0">
                <a:solidFill>
                  <a:schemeClr val="bg1">
                    <a:alpha val="60000"/>
                  </a:schemeClr>
                </a:solidFill>
                <a:effectLst/>
                <a:latin typeface="inter-bold"/>
              </a:rPr>
              <a:t>out</a:t>
            </a:r>
            <a:r>
              <a:rPr lang="en-US" sz="2000" b="0" i="0">
                <a:solidFill>
                  <a:schemeClr val="bg1">
                    <a:alpha val="60000"/>
                  </a:schemeClr>
                </a:solidFill>
                <a:effectLst/>
                <a:latin typeface="inter-regular"/>
              </a:rPr>
              <a:t> keyword to pass argument as out-type. It is useful when we want a function to return multiple values.</a:t>
            </a:r>
          </a:p>
          <a:p>
            <a:endParaRPr lang="en-US" sz="2000">
              <a:solidFill>
                <a:schemeClr val="bg1">
                  <a:alpha val="60000"/>
                </a:schemeClr>
              </a:solidFill>
            </a:endParaRPr>
          </a:p>
        </p:txBody>
      </p:sp>
      <p:pic>
        <p:nvPicPr>
          <p:cNvPr id="5" name="Picture 4" descr="Text&#10;&#10;Description automatically generated">
            <a:extLst>
              <a:ext uri="{FF2B5EF4-FFF2-40B4-BE49-F238E27FC236}">
                <a16:creationId xmlns:a16="http://schemas.microsoft.com/office/drawing/2014/main" id="{8EFF483C-61B3-4E6E-AF87-60B1D5DB5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527" y="414670"/>
            <a:ext cx="6677246" cy="5986129"/>
          </a:xfrm>
          <a:prstGeom prst="rect">
            <a:avLst/>
          </a:prstGeom>
        </p:spPr>
      </p:pic>
    </p:spTree>
    <p:extLst>
      <p:ext uri="{BB962C8B-B14F-4D97-AF65-F5344CB8AC3E}">
        <p14:creationId xmlns:p14="http://schemas.microsoft.com/office/powerpoint/2010/main" val="150089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57A02-D421-4F78-96F7-130AF33EA841}"/>
              </a:ext>
            </a:extLst>
          </p:cNvPr>
          <p:cNvSpPr>
            <a:spLocks noGrp="1"/>
          </p:cNvSpPr>
          <p:nvPr>
            <p:ph type="title"/>
          </p:nvPr>
        </p:nvSpPr>
        <p:spPr>
          <a:xfrm>
            <a:off x="767290" y="1780661"/>
            <a:ext cx="3582073" cy="3196856"/>
          </a:xfrm>
        </p:spPr>
        <p:txBody>
          <a:bodyPr anchor="t">
            <a:normAutofit/>
          </a:bodyPr>
          <a:lstStyle/>
          <a:p>
            <a:r>
              <a:rPr lang="en-US" sz="4800">
                <a:solidFill>
                  <a:schemeClr val="bg1"/>
                </a:solidFill>
              </a:rPr>
              <a:t>Index</a:t>
            </a:r>
          </a:p>
        </p:txBody>
      </p:sp>
      <p:grpSp>
        <p:nvGrpSpPr>
          <p:cNvPr id="18" name="Group 1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C95C94D3-302B-4CBB-8912-6F8EC9398247}"/>
              </a:ext>
            </a:extLst>
          </p:cNvPr>
          <p:cNvGraphicFramePr>
            <a:graphicFrameLocks noGrp="1"/>
          </p:cNvGraphicFramePr>
          <p:nvPr>
            <p:ph idx="1"/>
            <p:extLst>
              <p:ext uri="{D42A27DB-BD31-4B8C-83A1-F6EECF244321}">
                <p14:modId xmlns:p14="http://schemas.microsoft.com/office/powerpoint/2010/main" val="3773915196"/>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888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EB5461-D748-465A-A150-C67E20BED5B9}"/>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rPr>
              <a:t>Passing Array to Method</a:t>
            </a:r>
          </a:p>
        </p:txBody>
      </p:sp>
      <p:sp>
        <p:nvSpPr>
          <p:cNvPr id="9" name="Content Placeholder 8">
            <a:extLst>
              <a:ext uri="{FF2B5EF4-FFF2-40B4-BE49-F238E27FC236}">
                <a16:creationId xmlns:a16="http://schemas.microsoft.com/office/drawing/2014/main" id="{D642BC0D-C526-4D41-9C4E-6A0C6F6EF7F5}"/>
              </a:ext>
            </a:extLst>
          </p:cNvPr>
          <p:cNvSpPr>
            <a:spLocks noGrp="1"/>
          </p:cNvSpPr>
          <p:nvPr>
            <p:ph idx="1"/>
          </p:nvPr>
        </p:nvSpPr>
        <p:spPr>
          <a:xfrm>
            <a:off x="765051" y="2286000"/>
            <a:ext cx="3384000" cy="3844800"/>
          </a:xfrm>
        </p:spPr>
        <p:txBody>
          <a:bodyPr>
            <a:normAutofit lnSpcReduction="10000"/>
          </a:bodyPr>
          <a:lstStyle/>
          <a:p>
            <a:r>
              <a:rPr lang="en-US" sz="2000" dirty="0">
                <a:solidFill>
                  <a:schemeClr val="bg1">
                    <a:alpha val="60000"/>
                  </a:schemeClr>
                </a:solidFill>
              </a:rPr>
              <a:t>Printing Array Elements</a:t>
            </a:r>
          </a:p>
          <a:p>
            <a:r>
              <a:rPr lang="en-US" sz="1400" dirty="0">
                <a:solidFill>
                  <a:schemeClr val="bg1">
                    <a:alpha val="60000"/>
                  </a:schemeClr>
                </a:solidFill>
              </a:rPr>
              <a:t>2</a:t>
            </a:r>
          </a:p>
          <a:p>
            <a:r>
              <a:rPr lang="en-US" sz="1400" dirty="0">
                <a:solidFill>
                  <a:schemeClr val="bg1">
                    <a:alpha val="60000"/>
                  </a:schemeClr>
                </a:solidFill>
              </a:rPr>
              <a:t>34</a:t>
            </a:r>
          </a:p>
          <a:p>
            <a:r>
              <a:rPr lang="en-US" sz="1400" dirty="0">
                <a:solidFill>
                  <a:schemeClr val="bg1">
                    <a:alpha val="60000"/>
                  </a:schemeClr>
                </a:solidFill>
              </a:rPr>
              <a:t>16</a:t>
            </a:r>
          </a:p>
          <a:p>
            <a:r>
              <a:rPr lang="en-US" sz="1400" dirty="0">
                <a:solidFill>
                  <a:schemeClr val="bg1">
                    <a:alpha val="60000"/>
                  </a:schemeClr>
                </a:solidFill>
              </a:rPr>
              <a:t>36</a:t>
            </a:r>
          </a:p>
          <a:p>
            <a:r>
              <a:rPr lang="en-US" sz="1400" dirty="0">
                <a:solidFill>
                  <a:schemeClr val="bg1">
                    <a:alpha val="60000"/>
                  </a:schemeClr>
                </a:solidFill>
              </a:rPr>
              <a:t>18</a:t>
            </a:r>
          </a:p>
          <a:p>
            <a:r>
              <a:rPr lang="en-US" sz="2000" dirty="0">
                <a:solidFill>
                  <a:schemeClr val="bg1">
                    <a:alpha val="60000"/>
                  </a:schemeClr>
                </a:solidFill>
              </a:rPr>
              <a:t>Printing Array Elements</a:t>
            </a:r>
          </a:p>
          <a:p>
            <a:r>
              <a:rPr lang="en-US" sz="1400" dirty="0">
                <a:solidFill>
                  <a:schemeClr val="bg1">
                    <a:alpha val="60000"/>
                  </a:schemeClr>
                </a:solidFill>
              </a:rPr>
              <a:t>4</a:t>
            </a:r>
          </a:p>
          <a:p>
            <a:r>
              <a:rPr lang="en-US" sz="1400" dirty="0">
                <a:solidFill>
                  <a:schemeClr val="bg1">
                    <a:alpha val="60000"/>
                  </a:schemeClr>
                </a:solidFill>
              </a:rPr>
              <a:t>34</a:t>
            </a:r>
          </a:p>
          <a:p>
            <a:r>
              <a:rPr lang="en-US" sz="1400" dirty="0">
                <a:solidFill>
                  <a:schemeClr val="bg1">
                    <a:alpha val="60000"/>
                  </a:schemeClr>
                </a:solidFill>
              </a:rPr>
              <a:t>56</a:t>
            </a:r>
          </a:p>
          <a:p>
            <a:r>
              <a:rPr lang="en-US" sz="1400" dirty="0">
                <a:solidFill>
                  <a:schemeClr val="bg1">
                    <a:alpha val="60000"/>
                  </a:schemeClr>
                </a:solidFill>
              </a:rPr>
              <a:t>78</a:t>
            </a:r>
          </a:p>
          <a:p>
            <a:r>
              <a:rPr lang="en-US" sz="1400" dirty="0">
                <a:solidFill>
                  <a:schemeClr val="bg1">
                    <a:alpha val="60000"/>
                  </a:schemeClr>
                </a:solidFill>
              </a:rPr>
              <a:t>99</a:t>
            </a:r>
          </a:p>
          <a:p>
            <a:endParaRPr lang="en-US" sz="2000" dirty="0">
              <a:solidFill>
                <a:schemeClr val="bg1">
                  <a:alpha val="60000"/>
                </a:schemeClr>
              </a:solidFill>
            </a:endParaRPr>
          </a:p>
          <a:p>
            <a:endParaRPr lang="en-US" sz="2000" dirty="0">
              <a:solidFill>
                <a:schemeClr val="bg1">
                  <a:alpha val="60000"/>
                </a:schemeClr>
              </a:solidFill>
            </a:endParaRPr>
          </a:p>
        </p:txBody>
      </p:sp>
      <p:pic>
        <p:nvPicPr>
          <p:cNvPr id="5" name="Content Placeholder 4" descr="Text&#10;&#10;Description automatically generated">
            <a:extLst>
              <a:ext uri="{FF2B5EF4-FFF2-40B4-BE49-F238E27FC236}">
                <a16:creationId xmlns:a16="http://schemas.microsoft.com/office/drawing/2014/main" id="{BFD147A3-FD67-4AA8-95A2-4EF4224A9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260" y="457200"/>
            <a:ext cx="6826103" cy="5975497"/>
          </a:xfrm>
          <a:prstGeom prst="rect">
            <a:avLst/>
          </a:prstGeom>
        </p:spPr>
      </p:pic>
    </p:spTree>
    <p:extLst>
      <p:ext uri="{BB962C8B-B14F-4D97-AF65-F5344CB8AC3E}">
        <p14:creationId xmlns:p14="http://schemas.microsoft.com/office/powerpoint/2010/main" val="353070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1A2284-A02B-426C-817E-21AAEB25C631}"/>
              </a:ext>
            </a:extLst>
          </p:cNvPr>
          <p:cNvSpPr>
            <a:spLocks noGrp="1"/>
          </p:cNvSpPr>
          <p:nvPr>
            <p:ph type="title"/>
          </p:nvPr>
        </p:nvSpPr>
        <p:spPr>
          <a:xfrm>
            <a:off x="767290" y="1030286"/>
            <a:ext cx="4153626" cy="1812191"/>
          </a:xfrm>
        </p:spPr>
        <p:txBody>
          <a:bodyPr anchor="b">
            <a:normAutofit/>
          </a:bodyPr>
          <a:lstStyle/>
          <a:p>
            <a:r>
              <a:rPr lang="en-US" sz="4800" dirty="0">
                <a:solidFill>
                  <a:schemeClr val="bg1"/>
                </a:solidFill>
              </a:rPr>
              <a:t>Arrays</a:t>
            </a:r>
          </a:p>
        </p:txBody>
      </p:sp>
      <p:grpSp>
        <p:nvGrpSpPr>
          <p:cNvPr id="75" name="Group 74">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76"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5D5C27B-0316-4FD7-8B72-56A77414BE9A}"/>
              </a:ext>
            </a:extLst>
          </p:cNvPr>
          <p:cNvSpPr>
            <a:spLocks noGrp="1"/>
          </p:cNvSpPr>
          <p:nvPr>
            <p:ph idx="1"/>
          </p:nvPr>
        </p:nvSpPr>
        <p:spPr>
          <a:xfrm>
            <a:off x="767290" y="2980857"/>
            <a:ext cx="4075054" cy="3398678"/>
          </a:xfrm>
        </p:spPr>
        <p:txBody>
          <a:bodyPr anchor="t">
            <a:normAutofit fontScale="92500" lnSpcReduction="10000"/>
          </a:bodyPr>
          <a:lstStyle/>
          <a:p>
            <a:r>
              <a:rPr lang="en-US" sz="1700" b="0" i="0" dirty="0">
                <a:solidFill>
                  <a:schemeClr val="bg1"/>
                </a:solidFill>
                <a:effectLst/>
                <a:latin typeface="inter-regular"/>
              </a:rPr>
              <a:t>Like other programming languages, array in C# is a group </a:t>
            </a:r>
            <a:r>
              <a:rPr lang="en-US" sz="1700" b="1" i="0" dirty="0">
                <a:solidFill>
                  <a:schemeClr val="bg1"/>
                </a:solidFill>
                <a:effectLst/>
                <a:latin typeface="inter-regular"/>
              </a:rPr>
              <a:t>of similar types of elements </a:t>
            </a:r>
            <a:r>
              <a:rPr lang="en-US" sz="1700" b="0" i="0" dirty="0">
                <a:solidFill>
                  <a:schemeClr val="bg1"/>
                </a:solidFill>
                <a:effectLst/>
                <a:latin typeface="inter-regular"/>
              </a:rPr>
              <a:t>that have </a:t>
            </a:r>
            <a:r>
              <a:rPr lang="en-US" sz="1700" b="1" i="0" dirty="0">
                <a:solidFill>
                  <a:schemeClr val="bg1"/>
                </a:solidFill>
                <a:effectLst/>
                <a:latin typeface="inter-regular"/>
              </a:rPr>
              <a:t>contiguous memory location</a:t>
            </a:r>
            <a:r>
              <a:rPr lang="en-US" sz="1700" b="0" i="0" dirty="0">
                <a:solidFill>
                  <a:schemeClr val="bg1"/>
                </a:solidFill>
                <a:effectLst/>
                <a:latin typeface="inter-regular"/>
              </a:rPr>
              <a:t>. In C#, array is an </a:t>
            </a:r>
            <a:r>
              <a:rPr lang="en-US" sz="1700" b="0" i="1" dirty="0">
                <a:solidFill>
                  <a:schemeClr val="bg1"/>
                </a:solidFill>
                <a:effectLst/>
                <a:latin typeface="inter-regular"/>
              </a:rPr>
              <a:t>object</a:t>
            </a:r>
            <a:r>
              <a:rPr lang="en-US" sz="1700" b="0" i="0" dirty="0">
                <a:solidFill>
                  <a:schemeClr val="bg1"/>
                </a:solidFill>
                <a:effectLst/>
                <a:latin typeface="inter-regular"/>
              </a:rPr>
              <a:t> of base type </a:t>
            </a:r>
            <a:r>
              <a:rPr lang="en-US" sz="1700" b="1" i="0" dirty="0" err="1">
                <a:solidFill>
                  <a:schemeClr val="bg1"/>
                </a:solidFill>
                <a:effectLst/>
                <a:latin typeface="inter-bold"/>
              </a:rPr>
              <a:t>System.Array</a:t>
            </a:r>
            <a:r>
              <a:rPr lang="en-US" sz="1700" b="0" i="0" dirty="0">
                <a:solidFill>
                  <a:schemeClr val="bg1"/>
                </a:solidFill>
                <a:effectLst/>
                <a:latin typeface="inter-regular"/>
              </a:rPr>
              <a:t>. In C#, array index starts from 0. We can store only fixed set of elements in C# array.</a:t>
            </a:r>
          </a:p>
          <a:p>
            <a:r>
              <a:rPr lang="en-US" sz="1700" dirty="0">
                <a:solidFill>
                  <a:schemeClr val="bg1"/>
                </a:solidFill>
              </a:rPr>
              <a:t>Types of Arrays</a:t>
            </a:r>
          </a:p>
          <a:p>
            <a:r>
              <a:rPr lang="en-US" sz="1700" dirty="0">
                <a:solidFill>
                  <a:schemeClr val="bg1"/>
                </a:solidFill>
              </a:rPr>
              <a:t>1.Single Dimensional Array</a:t>
            </a:r>
          </a:p>
          <a:p>
            <a:r>
              <a:rPr lang="en-US" sz="1700" dirty="0">
                <a:solidFill>
                  <a:schemeClr val="bg1"/>
                </a:solidFill>
              </a:rPr>
              <a:t>Multi Dimensional Array</a:t>
            </a:r>
          </a:p>
          <a:p>
            <a:r>
              <a:rPr lang="en-US" sz="1700" dirty="0">
                <a:solidFill>
                  <a:schemeClr val="bg1"/>
                </a:solidFill>
              </a:rPr>
              <a:t>Jagged Array</a:t>
            </a:r>
          </a:p>
          <a:p>
            <a:r>
              <a:rPr lang="en-US" sz="1700" dirty="0">
                <a:solidFill>
                  <a:schemeClr val="bg1"/>
                </a:solidFill>
              </a:rPr>
              <a:t>Param Arrays</a:t>
            </a:r>
            <a:br>
              <a:rPr lang="en-US" sz="1700" dirty="0">
                <a:solidFill>
                  <a:schemeClr val="bg1"/>
                </a:solidFill>
              </a:rPr>
            </a:br>
            <a:endParaRPr lang="en-US" sz="1700" dirty="0">
              <a:solidFill>
                <a:schemeClr val="bg1"/>
              </a:solidFill>
            </a:endParaRPr>
          </a:p>
        </p:txBody>
      </p:sp>
      <p:pic>
        <p:nvPicPr>
          <p:cNvPr id="9218" name="Picture 2" descr="C# array">
            <a:extLst>
              <a:ext uri="{FF2B5EF4-FFF2-40B4-BE49-F238E27FC236}">
                <a16:creationId xmlns:a16="http://schemas.microsoft.com/office/drawing/2014/main" id="{097C3479-D0C7-49EC-8BD7-FF16E75B6C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3856" y="2576201"/>
            <a:ext cx="5051320" cy="1705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86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B1A51E9-D6E9-498F-82FA-9394A7458E70}"/>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Single and Multi Dimensional Array</a:t>
            </a:r>
          </a:p>
        </p:txBody>
      </p:sp>
      <p:sp>
        <p:nvSpPr>
          <p:cNvPr id="3" name="Content Placeholder 2">
            <a:extLst>
              <a:ext uri="{FF2B5EF4-FFF2-40B4-BE49-F238E27FC236}">
                <a16:creationId xmlns:a16="http://schemas.microsoft.com/office/drawing/2014/main" id="{64C663E5-A292-4B0A-B308-23D696EC9D8D}"/>
              </a:ext>
            </a:extLst>
          </p:cNvPr>
          <p:cNvSpPr>
            <a:spLocks noGrp="1"/>
          </p:cNvSpPr>
          <p:nvPr>
            <p:ph idx="1"/>
          </p:nvPr>
        </p:nvSpPr>
        <p:spPr>
          <a:xfrm>
            <a:off x="5272439" y="681629"/>
            <a:ext cx="6327682" cy="5389562"/>
          </a:xfrm>
        </p:spPr>
        <p:txBody>
          <a:bodyPr anchor="ctr">
            <a:normAutofit/>
          </a:bodyPr>
          <a:lstStyle/>
          <a:p>
            <a:r>
              <a:rPr lang="en-US" sz="2000" b="0" i="0" dirty="0">
                <a:effectLst/>
                <a:latin typeface="Helvetica Neue"/>
              </a:rPr>
              <a:t>The one dimensional array or single dimensional array in C# is the simplest type of array that contains only </a:t>
            </a:r>
            <a:r>
              <a:rPr lang="en-US" sz="2000" b="1" i="0" dirty="0">
                <a:effectLst/>
                <a:latin typeface="Helvetica Neue"/>
              </a:rPr>
              <a:t>one row for storing data</a:t>
            </a:r>
            <a:r>
              <a:rPr lang="en-US" sz="2000" b="0" i="0" dirty="0">
                <a:effectLst/>
                <a:latin typeface="Helvetica Neue"/>
              </a:rPr>
              <a:t>. It has single set of square bracket (“[]”).</a:t>
            </a:r>
          </a:p>
          <a:p>
            <a:r>
              <a:rPr lang="en-US" sz="2000" dirty="0">
                <a:latin typeface="Helvetica Neue"/>
              </a:rPr>
              <a:t>Syntax:-string[] Books = new string[5];</a:t>
            </a:r>
          </a:p>
          <a:p>
            <a:r>
              <a:rPr lang="en-US" sz="2000" b="0" i="0" dirty="0">
                <a:effectLst/>
                <a:latin typeface="Helvetica Neue"/>
              </a:rPr>
              <a:t>The multi-dimensional array in C# is such type of array that contains </a:t>
            </a:r>
            <a:r>
              <a:rPr lang="en-US" sz="2000" b="1" i="0" dirty="0">
                <a:effectLst/>
                <a:latin typeface="Helvetica Neue"/>
              </a:rPr>
              <a:t>more than one row to store data </a:t>
            </a:r>
            <a:r>
              <a:rPr lang="en-US" sz="2000" b="0" i="0" dirty="0">
                <a:effectLst/>
                <a:latin typeface="Helvetica Neue"/>
              </a:rPr>
              <a:t>on it. The multi-dimensional array is also known as a </a:t>
            </a:r>
            <a:r>
              <a:rPr lang="en-US" sz="2000" b="1" i="0" dirty="0">
                <a:effectLst/>
                <a:latin typeface="Helvetica Neue"/>
              </a:rPr>
              <a:t>rectangular array</a:t>
            </a:r>
            <a:r>
              <a:rPr lang="en-US" sz="2000" b="0" i="0" dirty="0">
                <a:effectLst/>
                <a:latin typeface="Helvetica Neue"/>
              </a:rPr>
              <a:t> in c sharp because it has the same length of each row. It can be a two-dimensional array or three-dimensional array or more. </a:t>
            </a:r>
            <a:r>
              <a:rPr lang="en-US" sz="2000" b="1" i="0" dirty="0">
                <a:effectLst/>
                <a:latin typeface="Helvetica Neue"/>
              </a:rPr>
              <a:t>It contains more than one comma (,) within single rectangular brackets (“[ , , ,]”).</a:t>
            </a:r>
            <a:endParaRPr lang="en-US" sz="2000" b="1" dirty="0">
              <a:latin typeface="Helvetica Neue"/>
            </a:endParaRPr>
          </a:p>
          <a:p>
            <a:endParaRPr lang="en-US" sz="2000" dirty="0"/>
          </a:p>
        </p:txBody>
      </p:sp>
    </p:spTree>
    <p:extLst>
      <p:ext uri="{BB962C8B-B14F-4D97-AF65-F5344CB8AC3E}">
        <p14:creationId xmlns:p14="http://schemas.microsoft.com/office/powerpoint/2010/main" val="233461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0">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E0B59C-5DE5-4ADF-BDCF-CFA284178F14}"/>
              </a:ext>
            </a:extLst>
          </p:cNvPr>
          <p:cNvSpPr>
            <a:spLocks noGrp="1"/>
          </p:cNvSpPr>
          <p:nvPr>
            <p:ph type="title"/>
          </p:nvPr>
        </p:nvSpPr>
        <p:spPr>
          <a:xfrm>
            <a:off x="838200" y="365125"/>
            <a:ext cx="3200400" cy="1325563"/>
          </a:xfrm>
        </p:spPr>
        <p:txBody>
          <a:bodyPr>
            <a:normAutofit/>
          </a:bodyPr>
          <a:lstStyle/>
          <a:p>
            <a:r>
              <a:rPr lang="en-US" sz="3200"/>
              <a:t>Example of 1D&amp;2D Array</a:t>
            </a:r>
          </a:p>
        </p:txBody>
      </p:sp>
      <p:sp>
        <p:nvSpPr>
          <p:cNvPr id="25"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rgbClr val="32356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8F0EDF70-3953-484B-B87F-77A3C1B8C74E}"/>
              </a:ext>
            </a:extLst>
          </p:cNvPr>
          <p:cNvPicPr>
            <a:picLocks noChangeAspect="1"/>
          </p:cNvPicPr>
          <p:nvPr/>
        </p:nvPicPr>
        <p:blipFill rotWithShape="1">
          <a:blip r:embed="rId2">
            <a:extLst>
              <a:ext uri="{28A0092B-C50C-407E-A947-70E740481C1C}">
                <a14:useLocalDpi xmlns:a14="http://schemas.microsoft.com/office/drawing/2010/main" val="0"/>
              </a:ext>
            </a:extLst>
          </a:blip>
          <a:srcRect t="10949" r="-3" b="18208"/>
          <a:stretch/>
        </p:blipFill>
        <p:spPr>
          <a:xfrm>
            <a:off x="5595076" y="1263897"/>
            <a:ext cx="5638853" cy="4330205"/>
          </a:xfrm>
          <a:prstGeom prst="rect">
            <a:avLst/>
          </a:prstGeom>
        </p:spPr>
      </p:pic>
      <p:pic>
        <p:nvPicPr>
          <p:cNvPr id="11266" name="Picture 2" descr="See the source image">
            <a:extLst>
              <a:ext uri="{FF2B5EF4-FFF2-40B4-BE49-F238E27FC236}">
                <a16:creationId xmlns:a16="http://schemas.microsoft.com/office/drawing/2014/main" id="{ED2BE1CE-7509-4F0C-AECB-F9F4237C64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0726" y="2055813"/>
            <a:ext cx="3200400" cy="124305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ee the source image">
            <a:extLst>
              <a:ext uri="{FF2B5EF4-FFF2-40B4-BE49-F238E27FC236}">
                <a16:creationId xmlns:a16="http://schemas.microsoft.com/office/drawing/2014/main" id="{39B8A104-A49C-446F-B069-7C984CDCA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26" y="3746501"/>
            <a:ext cx="3200399" cy="238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178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14D883-6880-4BE0-8E1C-FC069D310154}"/>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Jagged Arrays</a:t>
            </a:r>
          </a:p>
        </p:txBody>
      </p:sp>
      <p:sp>
        <p:nvSpPr>
          <p:cNvPr id="3" name="Content Placeholder 2">
            <a:extLst>
              <a:ext uri="{FF2B5EF4-FFF2-40B4-BE49-F238E27FC236}">
                <a16:creationId xmlns:a16="http://schemas.microsoft.com/office/drawing/2014/main" id="{B3969616-7871-4707-9F39-FC208A05B0DB}"/>
              </a:ext>
            </a:extLst>
          </p:cNvPr>
          <p:cNvSpPr>
            <a:spLocks noGrp="1"/>
          </p:cNvSpPr>
          <p:nvPr>
            <p:ph idx="1"/>
          </p:nvPr>
        </p:nvSpPr>
        <p:spPr>
          <a:xfrm>
            <a:off x="765051" y="2286000"/>
            <a:ext cx="3384000" cy="3844800"/>
          </a:xfrm>
        </p:spPr>
        <p:txBody>
          <a:bodyPr>
            <a:normAutofit/>
          </a:bodyPr>
          <a:lstStyle/>
          <a:p>
            <a:r>
              <a:rPr lang="en-US" sz="1700" b="0" i="0" dirty="0">
                <a:solidFill>
                  <a:schemeClr val="bg1">
                    <a:alpha val="60000"/>
                  </a:schemeClr>
                </a:solidFill>
                <a:effectLst/>
                <a:latin typeface="inter-regular"/>
              </a:rPr>
              <a:t>In C#, jagged array is also known as "</a:t>
            </a:r>
            <a:r>
              <a:rPr lang="en-US" sz="1700" b="1" i="0" dirty="0">
                <a:solidFill>
                  <a:schemeClr val="bg1">
                    <a:alpha val="60000"/>
                  </a:schemeClr>
                </a:solidFill>
                <a:effectLst/>
                <a:latin typeface="inter-regular"/>
              </a:rPr>
              <a:t>array of arrays</a:t>
            </a:r>
            <a:r>
              <a:rPr lang="en-US" sz="1700" b="0" i="0" dirty="0">
                <a:solidFill>
                  <a:schemeClr val="bg1">
                    <a:alpha val="60000"/>
                  </a:schemeClr>
                </a:solidFill>
                <a:effectLst/>
                <a:latin typeface="inter-regular"/>
              </a:rPr>
              <a:t>" because its elements are arrays. The element size of jagged array can be different.</a:t>
            </a:r>
          </a:p>
          <a:p>
            <a:pPr>
              <a:buFont typeface="+mj-lt"/>
              <a:buAutoNum type="arabicPeriod"/>
            </a:pPr>
            <a:r>
              <a:rPr lang="en-US" sz="1700" dirty="0">
                <a:solidFill>
                  <a:schemeClr val="bg1">
                    <a:alpha val="60000"/>
                  </a:schemeClr>
                </a:solidFill>
                <a:latin typeface="inter-regular"/>
              </a:rPr>
              <a:t>Syntax:-</a:t>
            </a:r>
            <a:r>
              <a:rPr lang="en-US" sz="1700" b="1" i="0" dirty="0">
                <a:solidFill>
                  <a:schemeClr val="bg1">
                    <a:alpha val="60000"/>
                  </a:schemeClr>
                </a:solidFill>
                <a:effectLst/>
                <a:latin typeface="inter-regular"/>
              </a:rPr>
              <a:t>int</a:t>
            </a:r>
            <a:r>
              <a:rPr lang="en-US" sz="1700" b="0" i="0" dirty="0">
                <a:solidFill>
                  <a:schemeClr val="bg1">
                    <a:alpha val="60000"/>
                  </a:schemeClr>
                </a:solidFill>
                <a:effectLst/>
                <a:latin typeface="inter-regular"/>
              </a:rPr>
              <a:t>[][] </a:t>
            </a:r>
            <a:r>
              <a:rPr lang="en-US" sz="1700" b="0" i="0" dirty="0" err="1">
                <a:solidFill>
                  <a:schemeClr val="bg1">
                    <a:alpha val="60000"/>
                  </a:schemeClr>
                </a:solidFill>
                <a:effectLst/>
                <a:latin typeface="inter-regular"/>
              </a:rPr>
              <a:t>arr</a:t>
            </a:r>
            <a:r>
              <a:rPr lang="en-US" sz="1700" b="0" i="0" dirty="0">
                <a:solidFill>
                  <a:schemeClr val="bg1">
                    <a:alpha val="60000"/>
                  </a:schemeClr>
                </a:solidFill>
                <a:effectLst/>
                <a:latin typeface="inter-regular"/>
              </a:rPr>
              <a:t> = </a:t>
            </a:r>
            <a:r>
              <a:rPr lang="en-US" sz="1700" b="1" i="0" dirty="0">
                <a:solidFill>
                  <a:schemeClr val="bg1">
                    <a:alpha val="60000"/>
                  </a:schemeClr>
                </a:solidFill>
                <a:effectLst/>
                <a:latin typeface="inter-regular"/>
              </a:rPr>
              <a:t>new</a:t>
            </a:r>
            <a:r>
              <a:rPr lang="en-US" sz="1700" b="0" i="0" dirty="0">
                <a:solidFill>
                  <a:schemeClr val="bg1">
                    <a:alpha val="60000"/>
                  </a:schemeClr>
                </a:solidFill>
                <a:effectLst/>
                <a:latin typeface="inter-regular"/>
              </a:rPr>
              <a:t> </a:t>
            </a:r>
            <a:r>
              <a:rPr lang="en-US" sz="1700" b="1" i="0" dirty="0">
                <a:solidFill>
                  <a:schemeClr val="bg1">
                    <a:alpha val="60000"/>
                  </a:schemeClr>
                </a:solidFill>
                <a:effectLst/>
                <a:latin typeface="inter-regular"/>
              </a:rPr>
              <a:t>int</a:t>
            </a:r>
            <a:r>
              <a:rPr lang="en-US" sz="1700" b="0" i="0" dirty="0">
                <a:solidFill>
                  <a:schemeClr val="bg1">
                    <a:alpha val="60000"/>
                  </a:schemeClr>
                </a:solidFill>
                <a:effectLst/>
                <a:latin typeface="inter-regular"/>
              </a:rPr>
              <a:t>[3][]{  </a:t>
            </a:r>
          </a:p>
          <a:p>
            <a:pPr marL="0" indent="0">
              <a:buNone/>
            </a:pPr>
            <a:r>
              <a:rPr lang="en-US" sz="1700" b="0" i="0" dirty="0">
                <a:solidFill>
                  <a:schemeClr val="bg1">
                    <a:alpha val="60000"/>
                  </a:schemeClr>
                </a:solidFill>
                <a:effectLst/>
                <a:latin typeface="inter-regular"/>
              </a:rPr>
              <a:t>        </a:t>
            </a:r>
            <a:r>
              <a:rPr lang="en-US" sz="1700" b="1" i="0" dirty="0">
                <a:solidFill>
                  <a:schemeClr val="bg1">
                    <a:alpha val="60000"/>
                  </a:schemeClr>
                </a:solidFill>
                <a:effectLst/>
                <a:latin typeface="inter-regular"/>
              </a:rPr>
              <a:t>new</a:t>
            </a:r>
            <a:r>
              <a:rPr lang="en-US" sz="1700" b="0" i="0" dirty="0">
                <a:solidFill>
                  <a:schemeClr val="bg1">
                    <a:alpha val="60000"/>
                  </a:schemeClr>
                </a:solidFill>
                <a:effectLst/>
                <a:latin typeface="inter-regular"/>
              </a:rPr>
              <a:t> </a:t>
            </a:r>
            <a:r>
              <a:rPr lang="en-US" sz="1700" b="1" i="0" dirty="0">
                <a:solidFill>
                  <a:schemeClr val="bg1">
                    <a:alpha val="60000"/>
                  </a:schemeClr>
                </a:solidFill>
                <a:effectLst/>
                <a:latin typeface="inter-regular"/>
              </a:rPr>
              <a:t>int</a:t>
            </a:r>
            <a:r>
              <a:rPr lang="en-US" sz="1700" b="0" i="0" dirty="0">
                <a:solidFill>
                  <a:schemeClr val="bg1">
                    <a:alpha val="60000"/>
                  </a:schemeClr>
                </a:solidFill>
                <a:effectLst/>
                <a:latin typeface="inter-regular"/>
              </a:rPr>
              <a:t>[] { 11, 21, 56, 78 },  </a:t>
            </a:r>
          </a:p>
          <a:p>
            <a:pPr marL="0" indent="0">
              <a:buNone/>
            </a:pPr>
            <a:r>
              <a:rPr lang="en-US" sz="1700" b="0" i="0" dirty="0">
                <a:solidFill>
                  <a:schemeClr val="bg1">
                    <a:alpha val="60000"/>
                  </a:schemeClr>
                </a:solidFill>
                <a:effectLst/>
                <a:latin typeface="inter-regular"/>
              </a:rPr>
              <a:t>        </a:t>
            </a:r>
            <a:r>
              <a:rPr lang="en-US" sz="1700" b="1" i="0" dirty="0">
                <a:solidFill>
                  <a:schemeClr val="bg1">
                    <a:alpha val="60000"/>
                  </a:schemeClr>
                </a:solidFill>
                <a:effectLst/>
                <a:latin typeface="inter-regular"/>
              </a:rPr>
              <a:t>new</a:t>
            </a:r>
            <a:r>
              <a:rPr lang="en-US" sz="1700" b="0" i="0" dirty="0">
                <a:solidFill>
                  <a:schemeClr val="bg1">
                    <a:alpha val="60000"/>
                  </a:schemeClr>
                </a:solidFill>
                <a:effectLst/>
                <a:latin typeface="inter-regular"/>
              </a:rPr>
              <a:t> </a:t>
            </a:r>
            <a:r>
              <a:rPr lang="en-US" sz="1700" b="1" i="0" dirty="0">
                <a:solidFill>
                  <a:schemeClr val="bg1">
                    <a:alpha val="60000"/>
                  </a:schemeClr>
                </a:solidFill>
                <a:effectLst/>
                <a:latin typeface="inter-regular"/>
              </a:rPr>
              <a:t>int</a:t>
            </a:r>
            <a:r>
              <a:rPr lang="en-US" sz="1700" b="0" i="0" dirty="0">
                <a:solidFill>
                  <a:schemeClr val="bg1">
                    <a:alpha val="60000"/>
                  </a:schemeClr>
                </a:solidFill>
                <a:effectLst/>
                <a:latin typeface="inter-regular"/>
              </a:rPr>
              <a:t>[] { 2, 5, 6, 7, 98, 5 },  </a:t>
            </a:r>
          </a:p>
          <a:p>
            <a:pPr marL="0" indent="0">
              <a:buNone/>
            </a:pPr>
            <a:r>
              <a:rPr lang="en-US" sz="1700" b="0" i="0" dirty="0">
                <a:solidFill>
                  <a:schemeClr val="bg1">
                    <a:alpha val="60000"/>
                  </a:schemeClr>
                </a:solidFill>
                <a:effectLst/>
                <a:latin typeface="inter-regular"/>
              </a:rPr>
              <a:t>        </a:t>
            </a:r>
            <a:r>
              <a:rPr lang="en-US" sz="1700" b="1" i="0" dirty="0">
                <a:solidFill>
                  <a:schemeClr val="bg1">
                    <a:alpha val="60000"/>
                  </a:schemeClr>
                </a:solidFill>
                <a:effectLst/>
                <a:latin typeface="inter-regular"/>
              </a:rPr>
              <a:t>new</a:t>
            </a:r>
            <a:r>
              <a:rPr lang="en-US" sz="1700" b="0" i="0" dirty="0">
                <a:solidFill>
                  <a:schemeClr val="bg1">
                    <a:alpha val="60000"/>
                  </a:schemeClr>
                </a:solidFill>
                <a:effectLst/>
                <a:latin typeface="inter-regular"/>
              </a:rPr>
              <a:t> </a:t>
            </a:r>
            <a:r>
              <a:rPr lang="en-US" sz="1700" b="1" i="0" dirty="0">
                <a:solidFill>
                  <a:schemeClr val="bg1">
                    <a:alpha val="60000"/>
                  </a:schemeClr>
                </a:solidFill>
                <a:effectLst/>
                <a:latin typeface="inter-regular"/>
              </a:rPr>
              <a:t>int</a:t>
            </a:r>
            <a:r>
              <a:rPr lang="en-US" sz="1700" b="0" i="0" dirty="0">
                <a:solidFill>
                  <a:schemeClr val="bg1">
                    <a:alpha val="60000"/>
                  </a:schemeClr>
                </a:solidFill>
                <a:effectLst/>
                <a:latin typeface="inter-regular"/>
              </a:rPr>
              <a:t>[] { 2, 5 }  </a:t>
            </a:r>
          </a:p>
          <a:p>
            <a:pPr marL="0" indent="0">
              <a:buNone/>
            </a:pPr>
            <a:r>
              <a:rPr lang="en-US" sz="1700" b="0" i="0" dirty="0">
                <a:solidFill>
                  <a:schemeClr val="bg1">
                    <a:alpha val="60000"/>
                  </a:schemeClr>
                </a:solidFill>
                <a:effectLst/>
                <a:latin typeface="inter-regular"/>
              </a:rPr>
              <a:t>        };  </a:t>
            </a:r>
          </a:p>
          <a:p>
            <a:endParaRPr lang="en-US" sz="1700" dirty="0">
              <a:solidFill>
                <a:schemeClr val="bg1">
                  <a:alpha val="60000"/>
                </a:schemeClr>
              </a:solidFill>
            </a:endParaRPr>
          </a:p>
        </p:txBody>
      </p:sp>
      <p:pic>
        <p:nvPicPr>
          <p:cNvPr id="5" name="Picture 4" descr="Text&#10;&#10;Description automatically generated">
            <a:extLst>
              <a:ext uri="{FF2B5EF4-FFF2-40B4-BE49-F238E27FC236}">
                <a16:creationId xmlns:a16="http://schemas.microsoft.com/office/drawing/2014/main" id="{ADEF2271-FFBA-44B9-9948-A66ECA402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527" y="361507"/>
            <a:ext cx="6634716" cy="6060558"/>
          </a:xfrm>
          <a:prstGeom prst="rect">
            <a:avLst/>
          </a:prstGeom>
        </p:spPr>
      </p:pic>
    </p:spTree>
    <p:extLst>
      <p:ext uri="{BB962C8B-B14F-4D97-AF65-F5344CB8AC3E}">
        <p14:creationId xmlns:p14="http://schemas.microsoft.com/office/powerpoint/2010/main" val="1323843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E9165-EE69-4B5E-8D35-EFE4E4C27B7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2D Jagged Array</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10;&#10;Description automatically generated">
            <a:extLst>
              <a:ext uri="{FF2B5EF4-FFF2-40B4-BE49-F238E27FC236}">
                <a16:creationId xmlns:a16="http://schemas.microsoft.com/office/drawing/2014/main" id="{4C7C6A14-D608-4A00-92E5-DB53D4EB2DA9}"/>
              </a:ext>
            </a:extLst>
          </p:cNvPr>
          <p:cNvPicPr>
            <a:picLocks noChangeAspect="1"/>
          </p:cNvPicPr>
          <p:nvPr/>
        </p:nvPicPr>
        <p:blipFill rotWithShape="1">
          <a:blip r:embed="rId2">
            <a:extLst>
              <a:ext uri="{28A0092B-C50C-407E-A947-70E740481C1C}">
                <a14:useLocalDpi xmlns:a14="http://schemas.microsoft.com/office/drawing/2010/main" val="0"/>
              </a:ext>
            </a:extLst>
          </a:blip>
          <a:srcRect t="5617" r="-1" b="1301"/>
          <a:stretch/>
        </p:blipFill>
        <p:spPr>
          <a:xfrm>
            <a:off x="291010" y="2277802"/>
            <a:ext cx="5496472" cy="4299824"/>
          </a:xfrm>
          <a:prstGeom prst="rect">
            <a:avLst/>
          </a:prstGeom>
        </p:spPr>
      </p:pic>
      <p:cxnSp>
        <p:nvCxnSpPr>
          <p:cNvPr id="75" name="Straight Connector 7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290" name="Picture 2" descr="See the source image">
            <a:extLst>
              <a:ext uri="{FF2B5EF4-FFF2-40B4-BE49-F238E27FC236}">
                <a16:creationId xmlns:a16="http://schemas.microsoft.com/office/drawing/2014/main" id="{E8ADF774-29BB-40CF-96EB-0BB0DD608E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45073" y="2753833"/>
            <a:ext cx="5455917"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66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8F226A3-F632-468E-BD33-9C54A0CCA941}"/>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Params Array</a:t>
            </a:r>
          </a:p>
        </p:txBody>
      </p:sp>
      <p:sp>
        <p:nvSpPr>
          <p:cNvPr id="3" name="Content Placeholder 2">
            <a:extLst>
              <a:ext uri="{FF2B5EF4-FFF2-40B4-BE49-F238E27FC236}">
                <a16:creationId xmlns:a16="http://schemas.microsoft.com/office/drawing/2014/main" id="{CE0AFCE9-EAB5-41C2-A021-58E64C6EE7EE}"/>
              </a:ext>
            </a:extLst>
          </p:cNvPr>
          <p:cNvSpPr>
            <a:spLocks noGrp="1"/>
          </p:cNvSpPr>
          <p:nvPr>
            <p:ph idx="1"/>
          </p:nvPr>
        </p:nvSpPr>
        <p:spPr>
          <a:xfrm>
            <a:off x="765051" y="2286000"/>
            <a:ext cx="3384000" cy="3844800"/>
          </a:xfrm>
        </p:spPr>
        <p:txBody>
          <a:bodyPr>
            <a:normAutofit/>
          </a:bodyPr>
          <a:lstStyle/>
          <a:p>
            <a:r>
              <a:rPr lang="en-US" sz="2000" b="0" i="0">
                <a:solidFill>
                  <a:schemeClr val="bg1">
                    <a:alpha val="60000"/>
                  </a:schemeClr>
                </a:solidFill>
                <a:effectLst/>
                <a:latin typeface="inter-regular"/>
              </a:rPr>
              <a:t>In C#, </a:t>
            </a:r>
            <a:r>
              <a:rPr lang="en-US" sz="2000" b="1" i="0">
                <a:solidFill>
                  <a:schemeClr val="bg1">
                    <a:alpha val="60000"/>
                  </a:schemeClr>
                </a:solidFill>
                <a:effectLst/>
                <a:latin typeface="inter-bold"/>
              </a:rPr>
              <a:t>params</a:t>
            </a:r>
            <a:r>
              <a:rPr lang="en-US" sz="2000" b="0" i="0">
                <a:solidFill>
                  <a:schemeClr val="bg1">
                    <a:alpha val="60000"/>
                  </a:schemeClr>
                </a:solidFill>
                <a:effectLst/>
                <a:latin typeface="inter-regular"/>
              </a:rPr>
              <a:t> is a keyword which is used to specify a parameter that takes variable number of arguments. It is useful when we don't know the number of arguments prior. Only one params keyword is allowed and no additional parameter is permitted after params keyword in a function declaration.</a:t>
            </a:r>
            <a:endParaRPr lang="en-US" sz="2000">
              <a:solidFill>
                <a:schemeClr val="bg1">
                  <a:alpha val="60000"/>
                </a:schemeClr>
              </a:solidFill>
            </a:endParaRPr>
          </a:p>
        </p:txBody>
      </p:sp>
      <p:pic>
        <p:nvPicPr>
          <p:cNvPr id="5" name="Picture 4" descr="A screenshot of a computer&#10;&#10;Description automatically generated with medium confidence">
            <a:extLst>
              <a:ext uri="{FF2B5EF4-FFF2-40B4-BE49-F238E27FC236}">
                <a16:creationId xmlns:a16="http://schemas.microsoft.com/office/drawing/2014/main" id="{0DAE6C57-D093-432B-AA27-BA36EA148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19" y="287079"/>
            <a:ext cx="6517758" cy="6209414"/>
          </a:xfrm>
          <a:prstGeom prst="rect">
            <a:avLst/>
          </a:prstGeom>
        </p:spPr>
      </p:pic>
    </p:spTree>
    <p:extLst>
      <p:ext uri="{BB962C8B-B14F-4D97-AF65-F5344CB8AC3E}">
        <p14:creationId xmlns:p14="http://schemas.microsoft.com/office/powerpoint/2010/main" val="345534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D28B7D-6535-40C9-BEBC-AB52F67BA946}"/>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rPr>
              <a:t>Collections</a:t>
            </a:r>
          </a:p>
        </p:txBody>
      </p:sp>
      <p:sp>
        <p:nvSpPr>
          <p:cNvPr id="3" name="Content Placeholder 2">
            <a:extLst>
              <a:ext uri="{FF2B5EF4-FFF2-40B4-BE49-F238E27FC236}">
                <a16:creationId xmlns:a16="http://schemas.microsoft.com/office/drawing/2014/main" id="{630B681C-F9B9-4C79-BD9D-3E94F0CCBCBE}"/>
              </a:ext>
            </a:extLst>
          </p:cNvPr>
          <p:cNvSpPr>
            <a:spLocks noGrp="1"/>
          </p:cNvSpPr>
          <p:nvPr>
            <p:ph idx="1"/>
          </p:nvPr>
        </p:nvSpPr>
        <p:spPr>
          <a:xfrm>
            <a:off x="765051" y="1424763"/>
            <a:ext cx="3384000" cy="4706037"/>
          </a:xfrm>
        </p:spPr>
        <p:txBody>
          <a:bodyPr>
            <a:normAutofit/>
          </a:bodyPr>
          <a:lstStyle/>
          <a:p>
            <a:r>
              <a:rPr lang="en-US" sz="1400" b="0" i="0" dirty="0">
                <a:solidFill>
                  <a:schemeClr val="bg1">
                    <a:alpha val="60000"/>
                  </a:schemeClr>
                </a:solidFill>
                <a:effectLst/>
                <a:latin typeface="inter-regular"/>
              </a:rPr>
              <a:t>In C#, collection </a:t>
            </a:r>
            <a:r>
              <a:rPr lang="en-US" sz="1400" b="1" i="0" dirty="0">
                <a:solidFill>
                  <a:schemeClr val="bg1">
                    <a:alpha val="60000"/>
                  </a:schemeClr>
                </a:solidFill>
                <a:effectLst/>
                <a:latin typeface="inter-regular"/>
              </a:rPr>
              <a:t>represents group of objects</a:t>
            </a:r>
            <a:r>
              <a:rPr lang="en-US" sz="1400" b="0" i="0" dirty="0">
                <a:solidFill>
                  <a:schemeClr val="bg1">
                    <a:alpha val="60000"/>
                  </a:schemeClr>
                </a:solidFill>
                <a:effectLst/>
                <a:latin typeface="inter-regular"/>
              </a:rPr>
              <a:t>. By the help of collections, we can perform various operations on objects such as</a:t>
            </a:r>
          </a:p>
          <a:p>
            <a:pPr>
              <a:buFont typeface="Arial" panose="020B0604020202020204" pitchFamily="34" charset="0"/>
              <a:buChar char="•"/>
            </a:pPr>
            <a:r>
              <a:rPr lang="en-US" sz="1400" b="0" i="0" dirty="0">
                <a:solidFill>
                  <a:schemeClr val="bg1">
                    <a:alpha val="60000"/>
                  </a:schemeClr>
                </a:solidFill>
                <a:effectLst/>
                <a:latin typeface="inter-regular"/>
              </a:rPr>
              <a:t>store object</a:t>
            </a:r>
          </a:p>
          <a:p>
            <a:pPr>
              <a:buFont typeface="Arial" panose="020B0604020202020204" pitchFamily="34" charset="0"/>
              <a:buChar char="•"/>
            </a:pPr>
            <a:r>
              <a:rPr lang="en-US" sz="1400" b="0" i="0" dirty="0">
                <a:solidFill>
                  <a:schemeClr val="bg1">
                    <a:alpha val="60000"/>
                  </a:schemeClr>
                </a:solidFill>
                <a:effectLst/>
                <a:latin typeface="inter-regular"/>
              </a:rPr>
              <a:t>update object</a:t>
            </a:r>
          </a:p>
          <a:p>
            <a:pPr>
              <a:buFont typeface="Arial" panose="020B0604020202020204" pitchFamily="34" charset="0"/>
              <a:buChar char="•"/>
            </a:pPr>
            <a:r>
              <a:rPr lang="en-US" sz="1400" b="0" i="0" dirty="0">
                <a:solidFill>
                  <a:schemeClr val="bg1">
                    <a:alpha val="60000"/>
                  </a:schemeClr>
                </a:solidFill>
                <a:effectLst/>
                <a:latin typeface="inter-regular"/>
              </a:rPr>
              <a:t>delete object</a:t>
            </a:r>
          </a:p>
          <a:p>
            <a:pPr>
              <a:buFont typeface="Arial" panose="020B0604020202020204" pitchFamily="34" charset="0"/>
              <a:buChar char="•"/>
            </a:pPr>
            <a:r>
              <a:rPr lang="en-US" sz="1400" b="0" i="0" dirty="0">
                <a:solidFill>
                  <a:schemeClr val="bg1">
                    <a:alpha val="60000"/>
                  </a:schemeClr>
                </a:solidFill>
                <a:effectLst/>
                <a:latin typeface="inter-regular"/>
              </a:rPr>
              <a:t>retrieve object</a:t>
            </a:r>
          </a:p>
          <a:p>
            <a:pPr>
              <a:buFont typeface="Arial" panose="020B0604020202020204" pitchFamily="34" charset="0"/>
              <a:buChar char="•"/>
            </a:pPr>
            <a:r>
              <a:rPr lang="en-US" sz="1400" b="0" i="0" dirty="0">
                <a:solidFill>
                  <a:schemeClr val="bg1">
                    <a:alpha val="60000"/>
                  </a:schemeClr>
                </a:solidFill>
                <a:effectLst/>
                <a:latin typeface="inter-regular"/>
              </a:rPr>
              <a:t>search object, and</a:t>
            </a:r>
          </a:p>
          <a:p>
            <a:pPr>
              <a:buFont typeface="Arial" panose="020B0604020202020204" pitchFamily="34" charset="0"/>
              <a:buChar char="•"/>
            </a:pPr>
            <a:r>
              <a:rPr lang="en-US" sz="1400" b="0" i="0" dirty="0">
                <a:solidFill>
                  <a:schemeClr val="bg1">
                    <a:alpha val="60000"/>
                  </a:schemeClr>
                </a:solidFill>
                <a:effectLst/>
                <a:latin typeface="inter-regular"/>
              </a:rPr>
              <a:t>sort object</a:t>
            </a:r>
          </a:p>
          <a:p>
            <a:r>
              <a:rPr lang="en-US" sz="1400" b="0" i="0" dirty="0">
                <a:solidFill>
                  <a:schemeClr val="bg1">
                    <a:alpha val="60000"/>
                  </a:schemeClr>
                </a:solidFill>
                <a:effectLst/>
                <a:latin typeface="inter-regular"/>
              </a:rPr>
              <a:t>In sort, all the data structure work can be performed by C# collections.</a:t>
            </a:r>
          </a:p>
          <a:p>
            <a:r>
              <a:rPr lang="en-US" sz="1400" b="0" i="0" dirty="0">
                <a:solidFill>
                  <a:schemeClr val="bg1">
                    <a:alpha val="60000"/>
                  </a:schemeClr>
                </a:solidFill>
                <a:effectLst/>
                <a:latin typeface="inter-regular"/>
              </a:rPr>
              <a:t>We can store objects in array or collection. Collection has advantage over array. Array has size limit but objects stored in collection can grow or shrink dynamically.</a:t>
            </a:r>
          </a:p>
          <a:p>
            <a:endParaRPr lang="en-US" sz="1100" dirty="0">
              <a:solidFill>
                <a:schemeClr val="bg1">
                  <a:alpha val="60000"/>
                </a:schemeClr>
              </a:solidFill>
            </a:endParaRPr>
          </a:p>
        </p:txBody>
      </p:sp>
      <p:pic>
        <p:nvPicPr>
          <p:cNvPr id="7" name="Graphic 6" descr="Flowchart">
            <a:extLst>
              <a:ext uri="{FF2B5EF4-FFF2-40B4-BE49-F238E27FC236}">
                <a16:creationId xmlns:a16="http://schemas.microsoft.com/office/drawing/2014/main" id="{87865846-9A45-4178-B02D-911F2732A2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2614" y="643469"/>
            <a:ext cx="5571062" cy="5571062"/>
          </a:xfrm>
          <a:prstGeom prst="rect">
            <a:avLst/>
          </a:prstGeom>
        </p:spPr>
      </p:pic>
    </p:spTree>
    <p:extLst>
      <p:ext uri="{BB962C8B-B14F-4D97-AF65-F5344CB8AC3E}">
        <p14:creationId xmlns:p14="http://schemas.microsoft.com/office/powerpoint/2010/main" val="3469520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408696-FE1F-46BC-A97D-31B5369FEA84}"/>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Array List</a:t>
            </a:r>
          </a:p>
        </p:txBody>
      </p:sp>
      <p:sp>
        <p:nvSpPr>
          <p:cNvPr id="3" name="Content Placeholder 2">
            <a:extLst>
              <a:ext uri="{FF2B5EF4-FFF2-40B4-BE49-F238E27FC236}">
                <a16:creationId xmlns:a16="http://schemas.microsoft.com/office/drawing/2014/main" id="{82571AF1-EDEF-4712-8EDA-7971AB473B3B}"/>
              </a:ext>
            </a:extLst>
          </p:cNvPr>
          <p:cNvSpPr>
            <a:spLocks noGrp="1"/>
          </p:cNvSpPr>
          <p:nvPr>
            <p:ph idx="1"/>
          </p:nvPr>
        </p:nvSpPr>
        <p:spPr>
          <a:xfrm>
            <a:off x="765051" y="2286000"/>
            <a:ext cx="3384000" cy="3844800"/>
          </a:xfrm>
        </p:spPr>
        <p:txBody>
          <a:bodyPr>
            <a:normAutofit/>
          </a:bodyPr>
          <a:lstStyle/>
          <a:p>
            <a:r>
              <a:rPr lang="en-US" sz="1600">
                <a:solidFill>
                  <a:schemeClr val="bg1">
                    <a:alpha val="60000"/>
                  </a:schemeClr>
                </a:solidFill>
              </a:rPr>
              <a:t>Array List:- In C# Array list is a non-generic collection of objects whose size increases dynamically .It is the same as Array except that its size increases dynamically</a:t>
            </a:r>
          </a:p>
          <a:p>
            <a:r>
              <a:rPr lang="en-US" sz="1600">
                <a:solidFill>
                  <a:schemeClr val="bg1">
                    <a:alpha val="60000"/>
                  </a:schemeClr>
                </a:solidFill>
              </a:rPr>
              <a:t>An array list can be </a:t>
            </a:r>
            <a:r>
              <a:rPr lang="en-US" sz="1600" b="1">
                <a:solidFill>
                  <a:schemeClr val="bg1">
                    <a:alpha val="60000"/>
                  </a:schemeClr>
                </a:solidFill>
              </a:rPr>
              <a:t>used to add unknown data </a:t>
            </a:r>
            <a:r>
              <a:rPr lang="en-US" sz="1600">
                <a:solidFill>
                  <a:schemeClr val="bg1">
                    <a:alpha val="60000"/>
                  </a:schemeClr>
                </a:solidFill>
              </a:rPr>
              <a:t>where you don’t know the </a:t>
            </a:r>
            <a:r>
              <a:rPr lang="en-US" sz="1600" b="1">
                <a:solidFill>
                  <a:schemeClr val="bg1">
                    <a:alpha val="60000"/>
                  </a:schemeClr>
                </a:solidFill>
              </a:rPr>
              <a:t>types</a:t>
            </a:r>
            <a:r>
              <a:rPr lang="en-US" sz="1600">
                <a:solidFill>
                  <a:schemeClr val="bg1">
                    <a:alpha val="60000"/>
                  </a:schemeClr>
                </a:solidFill>
              </a:rPr>
              <a:t> and the </a:t>
            </a:r>
            <a:r>
              <a:rPr lang="en-US" sz="1600" b="1">
                <a:solidFill>
                  <a:schemeClr val="bg1">
                    <a:alpha val="60000"/>
                  </a:schemeClr>
                </a:solidFill>
              </a:rPr>
              <a:t>size of the data</a:t>
            </a:r>
            <a:r>
              <a:rPr lang="en-US" sz="1600">
                <a:solidFill>
                  <a:schemeClr val="bg1">
                    <a:alpha val="60000"/>
                  </a:schemeClr>
                </a:solidFill>
              </a:rPr>
              <a:t>.</a:t>
            </a:r>
          </a:p>
          <a:p>
            <a:r>
              <a:rPr lang="en-US" sz="1600" b="1">
                <a:solidFill>
                  <a:schemeClr val="bg1">
                    <a:alpha val="60000"/>
                  </a:schemeClr>
                </a:solidFill>
              </a:rPr>
              <a:t>CREATE AN ARRAYLIST:-</a:t>
            </a:r>
          </a:p>
          <a:p>
            <a:r>
              <a:rPr lang="en-US" sz="1600">
                <a:solidFill>
                  <a:schemeClr val="bg1">
                    <a:alpha val="60000"/>
                  </a:schemeClr>
                </a:solidFill>
              </a:rPr>
              <a:t>The Array List class included in the </a:t>
            </a:r>
            <a:r>
              <a:rPr lang="en-US" sz="1600" b="1">
                <a:solidFill>
                  <a:schemeClr val="bg1">
                    <a:alpha val="60000"/>
                  </a:schemeClr>
                </a:solidFill>
              </a:rPr>
              <a:t>System.Collections</a:t>
            </a:r>
            <a:r>
              <a:rPr lang="en-US" sz="1600">
                <a:solidFill>
                  <a:schemeClr val="bg1">
                    <a:alpha val="60000"/>
                  </a:schemeClr>
                </a:solidFill>
              </a:rPr>
              <a:t> namespace, Create an object of the Array List using the </a:t>
            </a:r>
            <a:r>
              <a:rPr lang="en-US" sz="1600" b="1">
                <a:solidFill>
                  <a:schemeClr val="bg1">
                    <a:alpha val="60000"/>
                  </a:schemeClr>
                </a:solidFill>
              </a:rPr>
              <a:t>new</a:t>
            </a:r>
            <a:r>
              <a:rPr lang="en-US" sz="1600">
                <a:solidFill>
                  <a:schemeClr val="bg1">
                    <a:alpha val="60000"/>
                  </a:schemeClr>
                </a:solidFill>
              </a:rPr>
              <a:t> Keyword.</a:t>
            </a:r>
          </a:p>
        </p:txBody>
      </p:sp>
      <p:pic>
        <p:nvPicPr>
          <p:cNvPr id="6" name="Picture 5" descr="Text&#10;&#10;Description automatically generated">
            <a:extLst>
              <a:ext uri="{FF2B5EF4-FFF2-40B4-BE49-F238E27FC236}">
                <a16:creationId xmlns:a16="http://schemas.microsoft.com/office/drawing/2014/main" id="{10C780B6-9BE9-4A81-B352-26C7A37EC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127" y="393404"/>
            <a:ext cx="5823822" cy="6166883"/>
          </a:xfrm>
          <a:prstGeom prst="rect">
            <a:avLst/>
          </a:prstGeom>
        </p:spPr>
      </p:pic>
    </p:spTree>
    <p:extLst>
      <p:ext uri="{BB962C8B-B14F-4D97-AF65-F5344CB8AC3E}">
        <p14:creationId xmlns:p14="http://schemas.microsoft.com/office/powerpoint/2010/main" val="1871979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644DBC-AE15-476C-AB79-177C9A6F5C52}"/>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List</a:t>
            </a:r>
          </a:p>
        </p:txBody>
      </p:sp>
      <p:sp>
        <p:nvSpPr>
          <p:cNvPr id="3" name="Content Placeholder 2">
            <a:extLst>
              <a:ext uri="{FF2B5EF4-FFF2-40B4-BE49-F238E27FC236}">
                <a16:creationId xmlns:a16="http://schemas.microsoft.com/office/drawing/2014/main" id="{D5157857-87DC-4022-B3F8-BFDEDD8D7800}"/>
              </a:ext>
            </a:extLst>
          </p:cNvPr>
          <p:cNvSpPr>
            <a:spLocks noGrp="1"/>
          </p:cNvSpPr>
          <p:nvPr>
            <p:ph idx="1"/>
          </p:nvPr>
        </p:nvSpPr>
        <p:spPr>
          <a:xfrm>
            <a:off x="765051" y="2286000"/>
            <a:ext cx="3384000" cy="3844800"/>
          </a:xfrm>
        </p:spPr>
        <p:txBody>
          <a:bodyPr>
            <a:normAutofit/>
          </a:bodyPr>
          <a:lstStyle/>
          <a:p>
            <a:r>
              <a:rPr lang="en-US" sz="1700">
                <a:solidFill>
                  <a:schemeClr val="bg1">
                    <a:alpha val="60000"/>
                  </a:schemeClr>
                </a:solidFill>
              </a:rPr>
              <a:t>The List&lt;T&gt; is a collection of strongly typed objects that can be accessed by index and having methods for Sorting, Searching, and modifying list. It is the generic version of the Array List that comes under System.Collection.Generic namespace.</a:t>
            </a:r>
          </a:p>
          <a:p>
            <a:r>
              <a:rPr lang="en-US" sz="1700" b="1">
                <a:solidFill>
                  <a:schemeClr val="bg1">
                    <a:alpha val="60000"/>
                  </a:schemeClr>
                </a:solidFill>
              </a:rPr>
              <a:t>CREATING A LIST:-</a:t>
            </a:r>
            <a:r>
              <a:rPr lang="en-US" sz="1700">
                <a:solidFill>
                  <a:schemeClr val="bg1">
                    <a:alpha val="60000"/>
                  </a:schemeClr>
                </a:solidFill>
              </a:rPr>
              <a:t>The List&lt;T&gt; is a generic collection, so you need to specify a type parameter for the type of data it can store.</a:t>
            </a:r>
          </a:p>
        </p:txBody>
      </p:sp>
      <p:pic>
        <p:nvPicPr>
          <p:cNvPr id="5" name="Picture 4" descr="Text&#10;&#10;Description automatically generated">
            <a:extLst>
              <a:ext uri="{FF2B5EF4-FFF2-40B4-BE49-F238E27FC236}">
                <a16:creationId xmlns:a16="http://schemas.microsoft.com/office/drawing/2014/main" id="{587E5710-08C3-4339-BE20-E778FD46F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279" y="350874"/>
            <a:ext cx="6294474" cy="6188149"/>
          </a:xfrm>
          <a:prstGeom prst="rect">
            <a:avLst/>
          </a:prstGeom>
        </p:spPr>
      </p:pic>
    </p:spTree>
    <p:extLst>
      <p:ext uri="{BB962C8B-B14F-4D97-AF65-F5344CB8AC3E}">
        <p14:creationId xmlns:p14="http://schemas.microsoft.com/office/powerpoint/2010/main" val="372895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64FB2F7-411C-4482-A495-0219A4A1A5A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Data Types</a:t>
            </a:r>
          </a:p>
        </p:txBody>
      </p:sp>
      <p:sp>
        <p:nvSpPr>
          <p:cNvPr id="3" name="Content Placeholder 2">
            <a:extLst>
              <a:ext uri="{FF2B5EF4-FFF2-40B4-BE49-F238E27FC236}">
                <a16:creationId xmlns:a16="http://schemas.microsoft.com/office/drawing/2014/main" id="{8FE67736-76AF-435C-8ED6-3F38F301A3BD}"/>
              </a:ext>
            </a:extLst>
          </p:cNvPr>
          <p:cNvSpPr>
            <a:spLocks noGrp="1"/>
          </p:cNvSpPr>
          <p:nvPr>
            <p:ph idx="1"/>
          </p:nvPr>
        </p:nvSpPr>
        <p:spPr>
          <a:xfrm>
            <a:off x="5573864" y="1166933"/>
            <a:ext cx="5716988" cy="4279709"/>
          </a:xfrm>
        </p:spPr>
        <p:txBody>
          <a:bodyPr anchor="ctr">
            <a:normAutofit/>
          </a:bodyPr>
          <a:lstStyle/>
          <a:p>
            <a:r>
              <a:rPr lang="en-US" sz="1900" b="1" dirty="0"/>
              <a:t>Data Types </a:t>
            </a:r>
            <a:r>
              <a:rPr lang="en-US" sz="1900" dirty="0"/>
              <a:t>are used to define the </a:t>
            </a:r>
            <a:r>
              <a:rPr lang="en-US" sz="1900" b="1" dirty="0"/>
              <a:t>type of data</a:t>
            </a:r>
            <a:r>
              <a:rPr lang="en-US" sz="1900" dirty="0"/>
              <a:t> and </a:t>
            </a:r>
            <a:r>
              <a:rPr lang="en-US" sz="1900" b="1" dirty="0"/>
              <a:t>size of data</a:t>
            </a:r>
            <a:r>
              <a:rPr lang="en-US" sz="1900" dirty="0"/>
              <a:t>. It tells the program which type of data enter into the program.</a:t>
            </a:r>
          </a:p>
          <a:p>
            <a:r>
              <a:rPr lang="en-US" sz="1900" dirty="0"/>
              <a:t>Data types in C# are classified into two types:-</a:t>
            </a:r>
          </a:p>
          <a:p>
            <a:r>
              <a:rPr lang="en-US" sz="1900" dirty="0"/>
              <a:t>1.Value Types </a:t>
            </a:r>
          </a:p>
          <a:p>
            <a:pPr marL="0" indent="0">
              <a:buNone/>
            </a:pPr>
            <a:r>
              <a:rPr lang="en-US" sz="1900" dirty="0"/>
              <a:t>       - </a:t>
            </a:r>
            <a:r>
              <a:rPr lang="en-US" sz="1900" dirty="0" err="1"/>
              <a:t>PredefinedTypes</a:t>
            </a:r>
            <a:r>
              <a:rPr lang="en-US" sz="1900" dirty="0"/>
              <a:t> (string, int , double , float, chat)   </a:t>
            </a:r>
          </a:p>
          <a:p>
            <a:pPr marL="0" indent="0">
              <a:buNone/>
            </a:pPr>
            <a:r>
              <a:rPr lang="en-US" sz="1900" dirty="0"/>
              <a:t>       -User Defined(</a:t>
            </a:r>
            <a:r>
              <a:rPr lang="en-US" sz="1900" dirty="0" err="1"/>
              <a:t>enum</a:t>
            </a:r>
            <a:r>
              <a:rPr lang="en-US" sz="1900" dirty="0"/>
              <a:t>)</a:t>
            </a:r>
          </a:p>
          <a:p>
            <a:r>
              <a:rPr lang="en-US" sz="1900" dirty="0"/>
              <a:t>2.Reference Types</a:t>
            </a:r>
          </a:p>
          <a:p>
            <a:pPr marL="0" indent="0">
              <a:buNone/>
            </a:pPr>
            <a:r>
              <a:rPr lang="en-US" sz="1900" dirty="0"/>
              <a:t>      -Predefined Types(</a:t>
            </a:r>
            <a:r>
              <a:rPr lang="en-US" sz="1900" dirty="0" err="1"/>
              <a:t>Object,String</a:t>
            </a:r>
            <a:r>
              <a:rPr lang="en-US" sz="1900" dirty="0"/>
              <a:t>)</a:t>
            </a:r>
          </a:p>
          <a:p>
            <a:pPr marL="0" indent="0">
              <a:buNone/>
            </a:pPr>
            <a:r>
              <a:rPr lang="en-US" sz="1900" dirty="0"/>
              <a:t>      -User Defined(Arrays)</a:t>
            </a:r>
          </a:p>
          <a:p>
            <a:pPr marL="0" indent="0">
              <a:buNone/>
            </a:pPr>
            <a:r>
              <a:rPr lang="en-US" sz="1900" dirty="0"/>
              <a:t>       </a:t>
            </a:r>
          </a:p>
        </p:txBody>
      </p:sp>
    </p:spTree>
    <p:extLst>
      <p:ext uri="{BB962C8B-B14F-4D97-AF65-F5344CB8AC3E}">
        <p14:creationId xmlns:p14="http://schemas.microsoft.com/office/powerpoint/2010/main" val="3557834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D981E45-277F-4BF6-B97E-8306700A253A}"/>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Sorted List</a:t>
            </a:r>
          </a:p>
        </p:txBody>
      </p:sp>
      <p:sp>
        <p:nvSpPr>
          <p:cNvPr id="3" name="Content Placeholder 2">
            <a:extLst>
              <a:ext uri="{FF2B5EF4-FFF2-40B4-BE49-F238E27FC236}">
                <a16:creationId xmlns:a16="http://schemas.microsoft.com/office/drawing/2014/main" id="{D64D962B-0100-4443-A7C8-1E04CBCC49CF}"/>
              </a:ext>
            </a:extLst>
          </p:cNvPr>
          <p:cNvSpPr>
            <a:spLocks noGrp="1"/>
          </p:cNvSpPr>
          <p:nvPr>
            <p:ph idx="1"/>
          </p:nvPr>
        </p:nvSpPr>
        <p:spPr>
          <a:xfrm>
            <a:off x="765051" y="2286000"/>
            <a:ext cx="3384000" cy="3844800"/>
          </a:xfrm>
        </p:spPr>
        <p:txBody>
          <a:bodyPr>
            <a:normAutofit/>
          </a:bodyPr>
          <a:lstStyle/>
          <a:p>
            <a:r>
              <a:rPr lang="en-US" sz="1700">
                <a:solidFill>
                  <a:schemeClr val="bg1">
                    <a:alpha val="60000"/>
                  </a:schemeClr>
                </a:solidFill>
              </a:rPr>
              <a:t>The SortedList&lt;Tkey, Tvalue&gt;, and Sorted List are collection classes that can store key-value pairs that are sorted by the keys based on the associated Icomparer implementation.</a:t>
            </a:r>
          </a:p>
          <a:p>
            <a:r>
              <a:rPr lang="en-US" sz="1700">
                <a:solidFill>
                  <a:schemeClr val="bg1">
                    <a:alpha val="60000"/>
                  </a:schemeClr>
                </a:solidFill>
              </a:rPr>
              <a:t>C# supports generic and non-generic SortedList. It is recommended to use generic SortedList&lt;Tkey, Tvalue&gt; because it performs faster and less error-prone than the non-generic SortedList.</a:t>
            </a:r>
          </a:p>
        </p:txBody>
      </p:sp>
      <p:pic>
        <p:nvPicPr>
          <p:cNvPr id="5" name="Picture 4" descr="Text&#10;&#10;Description automatically generated">
            <a:extLst>
              <a:ext uri="{FF2B5EF4-FFF2-40B4-BE49-F238E27FC236}">
                <a16:creationId xmlns:a16="http://schemas.microsoft.com/office/drawing/2014/main" id="{3D7343F0-DAF0-4006-87CF-87BACB4BE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791" y="404037"/>
            <a:ext cx="6645349" cy="6124354"/>
          </a:xfrm>
          <a:prstGeom prst="rect">
            <a:avLst/>
          </a:prstGeom>
        </p:spPr>
      </p:pic>
    </p:spTree>
    <p:extLst>
      <p:ext uri="{BB962C8B-B14F-4D97-AF65-F5344CB8AC3E}">
        <p14:creationId xmlns:p14="http://schemas.microsoft.com/office/powerpoint/2010/main" val="868405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24248EA-74D1-4BE9-991B-5AAB74079816}"/>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Linked List</a:t>
            </a:r>
          </a:p>
        </p:txBody>
      </p:sp>
      <p:sp>
        <p:nvSpPr>
          <p:cNvPr id="3" name="Content Placeholder 2">
            <a:extLst>
              <a:ext uri="{FF2B5EF4-FFF2-40B4-BE49-F238E27FC236}">
                <a16:creationId xmlns:a16="http://schemas.microsoft.com/office/drawing/2014/main" id="{E01630F0-1D83-4190-A1E8-1E902259EDB2}"/>
              </a:ext>
            </a:extLst>
          </p:cNvPr>
          <p:cNvSpPr>
            <a:spLocks noGrp="1"/>
          </p:cNvSpPr>
          <p:nvPr>
            <p:ph idx="1"/>
          </p:nvPr>
        </p:nvSpPr>
        <p:spPr>
          <a:xfrm>
            <a:off x="765051" y="2286000"/>
            <a:ext cx="3384000" cy="3844800"/>
          </a:xfrm>
        </p:spPr>
        <p:txBody>
          <a:bodyPr>
            <a:normAutofit/>
          </a:bodyPr>
          <a:lstStyle/>
          <a:p>
            <a:r>
              <a:rPr lang="en-US" sz="2000" b="0" i="0">
                <a:solidFill>
                  <a:schemeClr val="bg1">
                    <a:alpha val="60000"/>
                  </a:schemeClr>
                </a:solidFill>
                <a:effectLst/>
                <a:latin typeface="inter-regular"/>
              </a:rPr>
              <a:t>C# LinkedList&lt;T&gt; class uses the concept of linked list. It allows us to insert and delete elements fastly. It can have duplicate elements. It is found in System.Collections.Generic namespace.</a:t>
            </a:r>
          </a:p>
          <a:p>
            <a:r>
              <a:rPr lang="en-US" sz="2000" b="0" i="0">
                <a:solidFill>
                  <a:schemeClr val="bg1">
                    <a:alpha val="60000"/>
                  </a:schemeClr>
                </a:solidFill>
                <a:effectLst/>
                <a:latin typeface="inter-regular"/>
              </a:rPr>
              <a:t>It allows us to add and remove element at before or last index.</a:t>
            </a:r>
          </a:p>
          <a:p>
            <a:endParaRPr lang="en-US" sz="2000">
              <a:solidFill>
                <a:schemeClr val="bg1">
                  <a:alpha val="60000"/>
                </a:schemeClr>
              </a:solidFill>
            </a:endParaRPr>
          </a:p>
        </p:txBody>
      </p:sp>
      <p:pic>
        <p:nvPicPr>
          <p:cNvPr id="5" name="Picture 4" descr="A screenshot of a computer&#10;&#10;Description automatically generated with medium confidence">
            <a:extLst>
              <a:ext uri="{FF2B5EF4-FFF2-40B4-BE49-F238E27FC236}">
                <a16:creationId xmlns:a16="http://schemas.microsoft.com/office/drawing/2014/main" id="{72E3B732-4B2F-41E6-82D4-53899482B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116" y="287079"/>
            <a:ext cx="6379535" cy="6294474"/>
          </a:xfrm>
          <a:prstGeom prst="rect">
            <a:avLst/>
          </a:prstGeom>
        </p:spPr>
      </p:pic>
    </p:spTree>
    <p:extLst>
      <p:ext uri="{BB962C8B-B14F-4D97-AF65-F5344CB8AC3E}">
        <p14:creationId xmlns:p14="http://schemas.microsoft.com/office/powerpoint/2010/main" val="3772257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D29DBCE-A348-49A6-9C10-E7113F050A90}"/>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Dictionary</a:t>
            </a:r>
          </a:p>
        </p:txBody>
      </p:sp>
      <p:sp>
        <p:nvSpPr>
          <p:cNvPr id="3" name="Content Placeholder 2">
            <a:extLst>
              <a:ext uri="{FF2B5EF4-FFF2-40B4-BE49-F238E27FC236}">
                <a16:creationId xmlns:a16="http://schemas.microsoft.com/office/drawing/2014/main" id="{2192DE06-9316-47F3-9FA6-9B308DD5CB44}"/>
              </a:ext>
            </a:extLst>
          </p:cNvPr>
          <p:cNvSpPr>
            <a:spLocks noGrp="1"/>
          </p:cNvSpPr>
          <p:nvPr>
            <p:ph idx="1"/>
          </p:nvPr>
        </p:nvSpPr>
        <p:spPr>
          <a:xfrm>
            <a:off x="765051" y="2286000"/>
            <a:ext cx="3384000" cy="3844800"/>
          </a:xfrm>
        </p:spPr>
        <p:txBody>
          <a:bodyPr>
            <a:normAutofit/>
          </a:bodyPr>
          <a:lstStyle/>
          <a:p>
            <a:r>
              <a:rPr lang="en-US" sz="2000">
                <a:solidFill>
                  <a:schemeClr val="bg1">
                    <a:alpha val="60000"/>
                  </a:schemeClr>
                </a:solidFill>
              </a:rPr>
              <a:t>The Dictionary&lt;Tkey, Tvalue&gt; is a generic collection that stores key-value pairs in no particular order.</a:t>
            </a:r>
          </a:p>
          <a:p>
            <a:r>
              <a:rPr lang="en-US" sz="2000">
                <a:solidFill>
                  <a:schemeClr val="bg1">
                    <a:alpha val="60000"/>
                  </a:schemeClr>
                </a:solidFill>
              </a:rPr>
              <a:t>CREATING AN DICTIONARY:-You can create the Dictionary&lt;Tkey, Tvalue&gt; object by passing the type of keys and values it can store </a:t>
            </a:r>
          </a:p>
        </p:txBody>
      </p:sp>
      <p:pic>
        <p:nvPicPr>
          <p:cNvPr id="6" name="Picture 5" descr="Text&#10;&#10;Description automatically generated">
            <a:extLst>
              <a:ext uri="{FF2B5EF4-FFF2-40B4-BE49-F238E27FC236}">
                <a16:creationId xmlns:a16="http://schemas.microsoft.com/office/drawing/2014/main" id="{489A213F-F828-4F33-9095-A63E476D5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913" y="404038"/>
            <a:ext cx="5942465" cy="6113720"/>
          </a:xfrm>
          <a:prstGeom prst="rect">
            <a:avLst/>
          </a:prstGeom>
        </p:spPr>
      </p:pic>
    </p:spTree>
    <p:extLst>
      <p:ext uri="{BB962C8B-B14F-4D97-AF65-F5344CB8AC3E}">
        <p14:creationId xmlns:p14="http://schemas.microsoft.com/office/powerpoint/2010/main" val="94587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F1058A8-1037-4C24-8911-DAB604C4FFE4}"/>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Stack</a:t>
            </a:r>
          </a:p>
        </p:txBody>
      </p:sp>
      <p:sp>
        <p:nvSpPr>
          <p:cNvPr id="3" name="Content Placeholder 2">
            <a:extLst>
              <a:ext uri="{FF2B5EF4-FFF2-40B4-BE49-F238E27FC236}">
                <a16:creationId xmlns:a16="http://schemas.microsoft.com/office/drawing/2014/main" id="{DD6E1141-8799-4E6A-840A-F95DC64722FA}"/>
              </a:ext>
            </a:extLst>
          </p:cNvPr>
          <p:cNvSpPr>
            <a:spLocks noGrp="1"/>
          </p:cNvSpPr>
          <p:nvPr>
            <p:ph idx="1"/>
          </p:nvPr>
        </p:nvSpPr>
        <p:spPr>
          <a:xfrm>
            <a:off x="765051" y="2286000"/>
            <a:ext cx="3384000" cy="3844800"/>
          </a:xfrm>
        </p:spPr>
        <p:txBody>
          <a:bodyPr>
            <a:normAutofit/>
          </a:bodyPr>
          <a:lstStyle/>
          <a:p>
            <a:r>
              <a:rPr lang="en-US" sz="1700">
                <a:solidFill>
                  <a:schemeClr val="bg1">
                    <a:alpha val="60000"/>
                  </a:schemeClr>
                </a:solidFill>
              </a:rPr>
              <a:t>Stack is a special type of collection that stores elements in LIFO style(Last in First out) . C# includes the generic Stack&lt;T&gt; and non-generic stack collection classes. It is recommended to use the generic stack&lt;T&gt; collection.</a:t>
            </a:r>
          </a:p>
          <a:p>
            <a:r>
              <a:rPr lang="en-US" sz="1700">
                <a:solidFill>
                  <a:schemeClr val="bg1">
                    <a:alpha val="60000"/>
                  </a:schemeClr>
                </a:solidFill>
              </a:rPr>
              <a:t>Stack is useful to store temporary data in LIFO style, and you might want to delete an element after retrieving its value.</a:t>
            </a:r>
          </a:p>
        </p:txBody>
      </p:sp>
      <p:pic>
        <p:nvPicPr>
          <p:cNvPr id="5" name="Picture 4" descr="Text&#10;&#10;Description automatically generated">
            <a:extLst>
              <a:ext uri="{FF2B5EF4-FFF2-40B4-BE49-F238E27FC236}">
                <a16:creationId xmlns:a16="http://schemas.microsoft.com/office/drawing/2014/main" id="{54A1BA42-CFA7-4090-A27C-52B88B3E9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749" y="255181"/>
            <a:ext cx="5968199" cy="6390168"/>
          </a:xfrm>
          <a:prstGeom prst="rect">
            <a:avLst/>
          </a:prstGeom>
        </p:spPr>
      </p:pic>
    </p:spTree>
    <p:extLst>
      <p:ext uri="{BB962C8B-B14F-4D97-AF65-F5344CB8AC3E}">
        <p14:creationId xmlns:p14="http://schemas.microsoft.com/office/powerpoint/2010/main" val="1818400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1DF9E1-5A46-41C6-927A-E85C06464515}"/>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Queue</a:t>
            </a:r>
          </a:p>
        </p:txBody>
      </p:sp>
      <p:sp>
        <p:nvSpPr>
          <p:cNvPr id="3" name="Content Placeholder 2">
            <a:extLst>
              <a:ext uri="{FF2B5EF4-FFF2-40B4-BE49-F238E27FC236}">
                <a16:creationId xmlns:a16="http://schemas.microsoft.com/office/drawing/2014/main" id="{6387A1F3-1FED-4A5D-95E7-0BC7571B4C01}"/>
              </a:ext>
            </a:extLst>
          </p:cNvPr>
          <p:cNvSpPr>
            <a:spLocks noGrp="1"/>
          </p:cNvSpPr>
          <p:nvPr>
            <p:ph idx="1"/>
          </p:nvPr>
        </p:nvSpPr>
        <p:spPr>
          <a:xfrm>
            <a:off x="765051" y="1477926"/>
            <a:ext cx="3384000" cy="3466214"/>
          </a:xfrm>
        </p:spPr>
        <p:txBody>
          <a:bodyPr>
            <a:normAutofit/>
          </a:bodyPr>
          <a:lstStyle/>
          <a:p>
            <a:r>
              <a:rPr lang="en-US" sz="2000" dirty="0">
                <a:solidFill>
                  <a:schemeClr val="bg1">
                    <a:alpha val="60000"/>
                  </a:schemeClr>
                </a:solidFill>
              </a:rPr>
              <a:t>Queue is a special type of collection that stores the elements in FIFO style(First in First out), exactly opposite of the Stack&lt;T&gt; collection. It contains the elements in the order they were Added. C# includes generic Queue&lt;T&gt; and non-generic queue collection. It is recommended to use the generic Queue&lt;T&gt; collection</a:t>
            </a:r>
          </a:p>
          <a:p>
            <a:endParaRPr lang="en-US" sz="2000" dirty="0">
              <a:solidFill>
                <a:schemeClr val="bg1">
                  <a:alpha val="60000"/>
                </a:schemeClr>
              </a:solidFill>
            </a:endParaRPr>
          </a:p>
        </p:txBody>
      </p:sp>
      <p:pic>
        <p:nvPicPr>
          <p:cNvPr id="5" name="Picture 4" descr="Text&#10;&#10;Description automatically generated">
            <a:extLst>
              <a:ext uri="{FF2B5EF4-FFF2-40B4-BE49-F238E27FC236}">
                <a16:creationId xmlns:a16="http://schemas.microsoft.com/office/drawing/2014/main" id="{D8A6540A-E75C-4EE3-8EC2-D2A94D845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749" y="202019"/>
            <a:ext cx="6194535" cy="6411432"/>
          </a:xfrm>
          <a:prstGeom prst="rect">
            <a:avLst/>
          </a:prstGeom>
        </p:spPr>
      </p:pic>
      <p:pic>
        <p:nvPicPr>
          <p:cNvPr id="15364" name="Picture 4" descr="C# queue">
            <a:extLst>
              <a:ext uri="{FF2B5EF4-FFF2-40B4-BE49-F238E27FC236}">
                <a16:creationId xmlns:a16="http://schemas.microsoft.com/office/drawing/2014/main" id="{6BB15349-29D9-4368-B345-32BB6E77D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72" y="4944140"/>
            <a:ext cx="4048897" cy="1761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065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7" name="Freeform: Shape 2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DA69476-302C-4934-8035-D73F33EF7B2C}"/>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rPr>
              <a:t>Hash Table</a:t>
            </a:r>
          </a:p>
        </p:txBody>
      </p:sp>
      <p:sp>
        <p:nvSpPr>
          <p:cNvPr id="3" name="Content Placeholder 2">
            <a:extLst>
              <a:ext uri="{FF2B5EF4-FFF2-40B4-BE49-F238E27FC236}">
                <a16:creationId xmlns:a16="http://schemas.microsoft.com/office/drawing/2014/main" id="{402366FE-8873-4ADA-BFFE-1D795A8FE862}"/>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The </a:t>
            </a:r>
            <a:r>
              <a:rPr lang="en-US" sz="2000" dirty="0" err="1">
                <a:solidFill>
                  <a:schemeClr val="bg1">
                    <a:alpha val="60000"/>
                  </a:schemeClr>
                </a:solidFill>
              </a:rPr>
              <a:t>Hashtable</a:t>
            </a:r>
            <a:r>
              <a:rPr lang="en-US" sz="2000" dirty="0">
                <a:solidFill>
                  <a:schemeClr val="bg1">
                    <a:alpha val="60000"/>
                  </a:schemeClr>
                </a:solidFill>
              </a:rPr>
              <a:t> is a non-generic collection that stores key-value pairs, similar to generic Dictionary&lt;</a:t>
            </a:r>
            <a:r>
              <a:rPr lang="en-US" sz="2000" dirty="0" err="1">
                <a:solidFill>
                  <a:schemeClr val="bg1">
                    <a:alpha val="60000"/>
                  </a:schemeClr>
                </a:solidFill>
              </a:rPr>
              <a:t>Tkey</a:t>
            </a:r>
            <a:r>
              <a:rPr lang="en-US" sz="2000" dirty="0">
                <a:solidFill>
                  <a:schemeClr val="bg1">
                    <a:alpha val="60000"/>
                  </a:schemeClr>
                </a:solidFill>
              </a:rPr>
              <a:t>, </a:t>
            </a:r>
            <a:r>
              <a:rPr lang="en-US" sz="2000" dirty="0" err="1">
                <a:solidFill>
                  <a:schemeClr val="bg1">
                    <a:alpha val="60000"/>
                  </a:schemeClr>
                </a:solidFill>
              </a:rPr>
              <a:t>Tvalue</a:t>
            </a:r>
            <a:r>
              <a:rPr lang="en-US" sz="2000" dirty="0">
                <a:solidFill>
                  <a:schemeClr val="bg1">
                    <a:alpha val="60000"/>
                  </a:schemeClr>
                </a:solidFill>
              </a:rPr>
              <a:t>&gt; </a:t>
            </a:r>
            <a:r>
              <a:rPr lang="en-US" sz="2000" dirty="0" err="1">
                <a:solidFill>
                  <a:schemeClr val="bg1">
                    <a:alpha val="60000"/>
                  </a:schemeClr>
                </a:solidFill>
              </a:rPr>
              <a:t>collection.It</a:t>
            </a:r>
            <a:r>
              <a:rPr lang="en-US" sz="2000" dirty="0">
                <a:solidFill>
                  <a:schemeClr val="bg1">
                    <a:alpha val="60000"/>
                  </a:schemeClr>
                </a:solidFill>
              </a:rPr>
              <a:t> optimizes looks up by computing the hash code of each key and stores it in a different bucket internally and then matches the </a:t>
            </a:r>
            <a:r>
              <a:rPr lang="en-US" sz="2000" dirty="0" err="1">
                <a:solidFill>
                  <a:schemeClr val="bg1">
                    <a:alpha val="60000"/>
                  </a:schemeClr>
                </a:solidFill>
              </a:rPr>
              <a:t>hashcode</a:t>
            </a:r>
            <a:r>
              <a:rPr lang="en-US" sz="2000" dirty="0">
                <a:solidFill>
                  <a:schemeClr val="bg1">
                    <a:alpha val="60000"/>
                  </a:schemeClr>
                </a:solidFill>
              </a:rPr>
              <a:t> of the specified key at the time of accessing values.</a:t>
            </a:r>
          </a:p>
        </p:txBody>
      </p:sp>
      <p:pic>
        <p:nvPicPr>
          <p:cNvPr id="5" name="Picture 4" descr="A screenshot of a computer&#10;&#10;Description automatically generated with medium confidence">
            <a:extLst>
              <a:ext uri="{FF2B5EF4-FFF2-40B4-BE49-F238E27FC236}">
                <a16:creationId xmlns:a16="http://schemas.microsoft.com/office/drawing/2014/main" id="{EA21A47A-A670-451A-80E3-C41F6F447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851" y="308344"/>
            <a:ext cx="6624084" cy="6326372"/>
          </a:xfrm>
          <a:prstGeom prst="rect">
            <a:avLst/>
          </a:prstGeom>
        </p:spPr>
      </p:pic>
    </p:spTree>
    <p:extLst>
      <p:ext uri="{BB962C8B-B14F-4D97-AF65-F5344CB8AC3E}">
        <p14:creationId xmlns:p14="http://schemas.microsoft.com/office/powerpoint/2010/main" val="2457967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E9DEF8-D6D4-456F-8157-BAA3C5193D42}"/>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Nullables</a:t>
            </a:r>
          </a:p>
        </p:txBody>
      </p:sp>
      <p:sp>
        <p:nvSpPr>
          <p:cNvPr id="3" name="Content Placeholder 2">
            <a:extLst>
              <a:ext uri="{FF2B5EF4-FFF2-40B4-BE49-F238E27FC236}">
                <a16:creationId xmlns:a16="http://schemas.microsoft.com/office/drawing/2014/main" id="{7E83AD47-9C5E-4331-9250-B7AC098892FF}"/>
              </a:ext>
            </a:extLst>
          </p:cNvPr>
          <p:cNvSpPr>
            <a:spLocks noGrp="1"/>
          </p:cNvSpPr>
          <p:nvPr>
            <p:ph idx="1"/>
          </p:nvPr>
        </p:nvSpPr>
        <p:spPr>
          <a:xfrm>
            <a:off x="765051" y="2286000"/>
            <a:ext cx="3384000" cy="3844800"/>
          </a:xfrm>
        </p:spPr>
        <p:txBody>
          <a:bodyPr>
            <a:normAutofit/>
          </a:bodyPr>
          <a:lstStyle/>
          <a:p>
            <a:r>
              <a:rPr lang="en-US" sz="2000" b="0" i="0">
                <a:solidFill>
                  <a:schemeClr val="bg1">
                    <a:alpha val="60000"/>
                  </a:schemeClr>
                </a:solidFill>
                <a:effectLst/>
                <a:latin typeface="urw-din"/>
              </a:rPr>
              <a:t>In C#, the compiler does not allow you to assign a null value to a variable. So, </a:t>
            </a:r>
            <a:r>
              <a:rPr lang="en-US" sz="2000" b="1" i="0">
                <a:solidFill>
                  <a:schemeClr val="bg1">
                    <a:alpha val="60000"/>
                  </a:schemeClr>
                </a:solidFill>
                <a:effectLst/>
                <a:latin typeface="urw-din"/>
              </a:rPr>
              <a:t>C# 2.0</a:t>
            </a:r>
            <a:r>
              <a:rPr lang="en-US" sz="2000" b="0" i="0">
                <a:solidFill>
                  <a:schemeClr val="bg1">
                    <a:alpha val="60000"/>
                  </a:schemeClr>
                </a:solidFill>
                <a:effectLst/>
                <a:latin typeface="urw-din"/>
              </a:rPr>
              <a:t> provides a special feature to assign a null value to a variable that is known as the Nullable type. The Nullable type allows you to assign a null value to a variable.</a:t>
            </a:r>
            <a:endParaRPr lang="en-US" sz="2000">
              <a:solidFill>
                <a:schemeClr val="bg1">
                  <a:alpha val="60000"/>
                </a:schemeClr>
              </a:solidFill>
            </a:endParaRPr>
          </a:p>
        </p:txBody>
      </p:sp>
      <p:pic>
        <p:nvPicPr>
          <p:cNvPr id="5" name="Picture 4" descr="Text&#10;&#10;Description automatically generated">
            <a:extLst>
              <a:ext uri="{FF2B5EF4-FFF2-40B4-BE49-F238E27FC236}">
                <a16:creationId xmlns:a16="http://schemas.microsoft.com/office/drawing/2014/main" id="{CD0778A4-263C-406D-AB45-52E44E016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053" y="744279"/>
            <a:ext cx="6014185" cy="5263116"/>
          </a:xfrm>
          <a:prstGeom prst="rect">
            <a:avLst/>
          </a:prstGeom>
        </p:spPr>
      </p:pic>
    </p:spTree>
    <p:extLst>
      <p:ext uri="{BB962C8B-B14F-4D97-AF65-F5344CB8AC3E}">
        <p14:creationId xmlns:p14="http://schemas.microsoft.com/office/powerpoint/2010/main" val="4213032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968665A-411D-45C5-98DD-CCDA69CD46BE}"/>
              </a:ext>
            </a:extLst>
          </p:cNvPr>
          <p:cNvSpPr>
            <a:spLocks noGrp="1"/>
          </p:cNvSpPr>
          <p:nvPr>
            <p:ph type="title"/>
          </p:nvPr>
        </p:nvSpPr>
        <p:spPr>
          <a:xfrm>
            <a:off x="765051" y="662400"/>
            <a:ext cx="3384000" cy="1492132"/>
          </a:xfrm>
        </p:spPr>
        <p:txBody>
          <a:bodyPr anchor="t">
            <a:normAutofit/>
          </a:bodyPr>
          <a:lstStyle/>
          <a:p>
            <a:r>
              <a:rPr lang="en-US" sz="3400">
                <a:solidFill>
                  <a:schemeClr val="bg1"/>
                </a:solidFill>
              </a:rPr>
              <a:t>Nullable Coalescing Operator</a:t>
            </a:r>
          </a:p>
        </p:txBody>
      </p:sp>
      <p:sp>
        <p:nvSpPr>
          <p:cNvPr id="3" name="Content Placeholder 2">
            <a:extLst>
              <a:ext uri="{FF2B5EF4-FFF2-40B4-BE49-F238E27FC236}">
                <a16:creationId xmlns:a16="http://schemas.microsoft.com/office/drawing/2014/main" id="{81E64800-E2C3-428B-88FE-00F55577E897}"/>
              </a:ext>
            </a:extLst>
          </p:cNvPr>
          <p:cNvSpPr>
            <a:spLocks noGrp="1"/>
          </p:cNvSpPr>
          <p:nvPr>
            <p:ph idx="1"/>
          </p:nvPr>
        </p:nvSpPr>
        <p:spPr>
          <a:xfrm>
            <a:off x="765051" y="2286000"/>
            <a:ext cx="3384000" cy="3844800"/>
          </a:xfrm>
        </p:spPr>
        <p:txBody>
          <a:bodyPr>
            <a:normAutofit/>
          </a:bodyPr>
          <a:lstStyle/>
          <a:p>
            <a:r>
              <a:rPr lang="en-US" sz="1900" b="0" i="0">
                <a:solidFill>
                  <a:schemeClr val="bg1">
                    <a:alpha val="60000"/>
                  </a:schemeClr>
                </a:solidFill>
                <a:effectLst/>
                <a:latin typeface="Roboto" panose="02000000000000000000" pitchFamily="2" charset="0"/>
              </a:rPr>
              <a:t>Null coalescing operator (??) is a </a:t>
            </a:r>
            <a:r>
              <a:rPr lang="en-US" sz="1900" b="1" i="0">
                <a:solidFill>
                  <a:schemeClr val="bg1">
                    <a:alpha val="60000"/>
                  </a:schemeClr>
                </a:solidFill>
                <a:effectLst/>
                <a:latin typeface="Roboto" panose="02000000000000000000" pitchFamily="2" charset="0"/>
              </a:rPr>
              <a:t>C# operator</a:t>
            </a:r>
            <a:r>
              <a:rPr lang="en-US" sz="1900" b="0" i="0">
                <a:solidFill>
                  <a:schemeClr val="bg1">
                    <a:alpha val="60000"/>
                  </a:schemeClr>
                </a:solidFill>
                <a:effectLst/>
                <a:latin typeface="Roboto" panose="02000000000000000000" pitchFamily="2" charset="0"/>
              </a:rPr>
              <a:t>, which is represented by the symbol ?? . It is generally used to set the default value of a variable. It takes two operands, if the left operand is null, then the right operand is returned else the left operand. Its a precise way to say that “If this value is NULL, then use the other value”</a:t>
            </a:r>
            <a:endParaRPr lang="en-US" sz="1900">
              <a:solidFill>
                <a:schemeClr val="bg1">
                  <a:alpha val="60000"/>
                </a:schemeClr>
              </a:solidFill>
            </a:endParaRPr>
          </a:p>
        </p:txBody>
      </p:sp>
      <p:pic>
        <p:nvPicPr>
          <p:cNvPr id="5" name="Picture 4" descr="Text&#10;&#10;Description automatically generated">
            <a:extLst>
              <a:ext uri="{FF2B5EF4-FFF2-40B4-BE49-F238E27FC236}">
                <a16:creationId xmlns:a16="http://schemas.microsoft.com/office/drawing/2014/main" id="{392105F6-9814-45D4-9001-5C936121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587" y="435935"/>
            <a:ext cx="6443330" cy="6081823"/>
          </a:xfrm>
          <a:prstGeom prst="rect">
            <a:avLst/>
          </a:prstGeom>
        </p:spPr>
      </p:pic>
    </p:spTree>
    <p:extLst>
      <p:ext uri="{BB962C8B-B14F-4D97-AF65-F5344CB8AC3E}">
        <p14:creationId xmlns:p14="http://schemas.microsoft.com/office/powerpoint/2010/main" val="2308607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1EE3-3F5D-4C61-B339-27F30599890D}"/>
              </a:ext>
            </a:extLst>
          </p:cNvPr>
          <p:cNvSpPr>
            <a:spLocks noGrp="1"/>
          </p:cNvSpPr>
          <p:nvPr>
            <p:ph type="title"/>
          </p:nvPr>
        </p:nvSpPr>
        <p:spPr>
          <a:xfrm>
            <a:off x="838200" y="365126"/>
            <a:ext cx="10515600" cy="782540"/>
          </a:xfrm>
        </p:spPr>
        <p:txBody>
          <a:bodyPr/>
          <a:lstStyle/>
          <a:p>
            <a:r>
              <a:rPr lang="en-US"/>
              <a:t>Employee Details Program</a:t>
            </a:r>
            <a:endParaRPr lang="en-US" dirty="0"/>
          </a:p>
        </p:txBody>
      </p:sp>
      <p:pic>
        <p:nvPicPr>
          <p:cNvPr id="7" name="Content Placeholder 6" descr="Text&#10;&#10;Description automatically generated">
            <a:extLst>
              <a:ext uri="{FF2B5EF4-FFF2-40B4-BE49-F238E27FC236}">
                <a16:creationId xmlns:a16="http://schemas.microsoft.com/office/drawing/2014/main" id="{83086571-C7F0-4172-8E13-67872A937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506" y="1263991"/>
            <a:ext cx="11028784" cy="5146140"/>
          </a:xfrm>
        </p:spPr>
      </p:pic>
    </p:spTree>
    <p:extLst>
      <p:ext uri="{BB962C8B-B14F-4D97-AF65-F5344CB8AC3E}">
        <p14:creationId xmlns:p14="http://schemas.microsoft.com/office/powerpoint/2010/main" val="184450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7" name="Freeform: Shape 7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D086CC-1207-46F9-A66C-F66DCAF6AD88}"/>
              </a:ext>
            </a:extLst>
          </p:cNvPr>
          <p:cNvSpPr>
            <a:spLocks noGrp="1"/>
          </p:cNvSpPr>
          <p:nvPr>
            <p:ph type="title"/>
          </p:nvPr>
        </p:nvSpPr>
        <p:spPr>
          <a:xfrm>
            <a:off x="765051" y="662400"/>
            <a:ext cx="3384000" cy="1492132"/>
          </a:xfrm>
        </p:spPr>
        <p:txBody>
          <a:bodyPr anchor="t">
            <a:normAutofit/>
          </a:bodyPr>
          <a:lstStyle/>
          <a:p>
            <a:br>
              <a:rPr lang="en-US" sz="1400">
                <a:solidFill>
                  <a:schemeClr val="bg1"/>
                </a:solidFill>
              </a:rPr>
            </a:br>
            <a:r>
              <a:rPr lang="en-US" sz="1400">
                <a:solidFill>
                  <a:schemeClr val="bg1"/>
                </a:solidFill>
              </a:rPr>
              <a:t>Operators:</a:t>
            </a:r>
            <a:br>
              <a:rPr lang="en-US" sz="1400">
                <a:solidFill>
                  <a:schemeClr val="bg1"/>
                </a:solidFill>
              </a:rPr>
            </a:br>
            <a:r>
              <a:rPr lang="en-US" sz="1400" b="0" i="0">
                <a:solidFill>
                  <a:schemeClr val="bg1"/>
                </a:solidFill>
                <a:effectLst/>
                <a:latin typeface="urw-din"/>
              </a:rPr>
              <a:t>Operators allow us to perform different kinds of operations on </a:t>
            </a:r>
            <a:r>
              <a:rPr lang="en-US" sz="1400" b="1" i="0">
                <a:solidFill>
                  <a:schemeClr val="bg1"/>
                </a:solidFill>
                <a:effectLst/>
                <a:latin typeface="urw-din"/>
              </a:rPr>
              <a:t>operands</a:t>
            </a:r>
            <a:r>
              <a:rPr lang="en-US" sz="1400" b="0" i="0">
                <a:solidFill>
                  <a:schemeClr val="bg1"/>
                </a:solidFill>
                <a:effectLst/>
                <a:latin typeface="urw-din"/>
              </a:rPr>
              <a:t>. In </a:t>
            </a:r>
            <a:r>
              <a:rPr lang="en-US" sz="1400" b="0" i="0" u="sng">
                <a:solidFill>
                  <a:schemeClr val="bg1"/>
                </a:solidFill>
                <a:effectLst/>
                <a:latin typeface="urw-din"/>
                <a:hlinkClick r:id="rId2"/>
              </a:rPr>
              <a:t>C#</a:t>
            </a:r>
            <a:r>
              <a:rPr lang="en-US" sz="1400" b="0" i="0">
                <a:solidFill>
                  <a:schemeClr val="bg1"/>
                </a:solidFill>
                <a:effectLst/>
                <a:latin typeface="urw-din"/>
              </a:rPr>
              <a:t>, operators Can be categorized </a:t>
            </a:r>
            <a:r>
              <a:rPr lang="en-US" sz="1400" b="1" i="0">
                <a:solidFill>
                  <a:schemeClr val="bg1"/>
                </a:solidFill>
                <a:effectLst/>
                <a:latin typeface="urw-din"/>
              </a:rPr>
              <a:t>based upon</a:t>
            </a:r>
            <a:r>
              <a:rPr lang="en-US" sz="1400" b="0" i="0">
                <a:solidFill>
                  <a:schemeClr val="bg1"/>
                </a:solidFill>
                <a:effectLst/>
                <a:latin typeface="urw-din"/>
              </a:rPr>
              <a:t> their different </a:t>
            </a:r>
            <a:r>
              <a:rPr lang="en-US" sz="1400" b="1" i="0">
                <a:solidFill>
                  <a:schemeClr val="bg1"/>
                </a:solidFill>
                <a:effectLst/>
                <a:latin typeface="urw-din"/>
              </a:rPr>
              <a:t>functionality</a:t>
            </a:r>
            <a:r>
              <a:rPr lang="en-US" sz="1400" b="0" i="0">
                <a:solidFill>
                  <a:schemeClr val="bg1"/>
                </a:solidFill>
                <a:effectLst/>
                <a:latin typeface="urw-din"/>
              </a:rPr>
              <a:t> :</a:t>
            </a:r>
            <a:br>
              <a:rPr lang="en-US" sz="1400">
                <a:solidFill>
                  <a:schemeClr val="bg1"/>
                </a:solidFill>
              </a:rPr>
            </a:br>
            <a:endParaRPr lang="en-US" sz="1400">
              <a:solidFill>
                <a:schemeClr val="bg1"/>
              </a:solidFill>
            </a:endParaRPr>
          </a:p>
        </p:txBody>
      </p:sp>
      <p:sp>
        <p:nvSpPr>
          <p:cNvPr id="1030" name="Content Placeholder 1029">
            <a:extLst>
              <a:ext uri="{FF2B5EF4-FFF2-40B4-BE49-F238E27FC236}">
                <a16:creationId xmlns:a16="http://schemas.microsoft.com/office/drawing/2014/main" id="{A7D9FDD5-1576-4793-9081-3950B464BC87}"/>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1.Additional Operators</a:t>
            </a:r>
          </a:p>
          <a:p>
            <a:r>
              <a:rPr lang="en-US" sz="2000" dirty="0">
                <a:solidFill>
                  <a:schemeClr val="bg1">
                    <a:alpha val="60000"/>
                  </a:schemeClr>
                </a:solidFill>
              </a:rPr>
              <a:t>2.Assignment Operator</a:t>
            </a:r>
          </a:p>
          <a:p>
            <a:r>
              <a:rPr lang="en-US" sz="2000" dirty="0">
                <a:solidFill>
                  <a:schemeClr val="bg1">
                    <a:alpha val="60000"/>
                  </a:schemeClr>
                </a:solidFill>
              </a:rPr>
              <a:t>3.Ternary Operator</a:t>
            </a:r>
          </a:p>
          <a:p>
            <a:r>
              <a:rPr lang="en-US" sz="2000" dirty="0">
                <a:solidFill>
                  <a:schemeClr val="bg1">
                    <a:alpha val="60000"/>
                  </a:schemeClr>
                </a:solidFill>
              </a:rPr>
              <a:t>4.Conditional Operator</a:t>
            </a:r>
          </a:p>
          <a:p>
            <a:r>
              <a:rPr lang="en-US" sz="2000" dirty="0">
                <a:solidFill>
                  <a:schemeClr val="bg1">
                    <a:alpha val="60000"/>
                  </a:schemeClr>
                </a:solidFill>
              </a:rPr>
              <a:t>5.Logical Operator</a:t>
            </a:r>
          </a:p>
          <a:p>
            <a:r>
              <a:rPr lang="en-US" sz="2000" dirty="0">
                <a:solidFill>
                  <a:schemeClr val="bg1">
                    <a:alpha val="60000"/>
                  </a:schemeClr>
                </a:solidFill>
              </a:rPr>
              <a:t>6.Relational Operator</a:t>
            </a:r>
          </a:p>
          <a:p>
            <a:r>
              <a:rPr lang="en-US" sz="2000" dirty="0">
                <a:solidFill>
                  <a:schemeClr val="bg1">
                    <a:alpha val="60000"/>
                  </a:schemeClr>
                </a:solidFill>
              </a:rPr>
              <a:t>7.Unary Operator</a:t>
            </a:r>
          </a:p>
        </p:txBody>
      </p:sp>
      <p:pic>
        <p:nvPicPr>
          <p:cNvPr id="1026" name="Picture 2" descr="See the source image">
            <a:extLst>
              <a:ext uri="{FF2B5EF4-FFF2-40B4-BE49-F238E27FC236}">
                <a16:creationId xmlns:a16="http://schemas.microsoft.com/office/drawing/2014/main" id="{E31F4930-1397-47B5-B391-96C5C91CD0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6791" y="850606"/>
            <a:ext cx="6539023" cy="5280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7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03B91-6E3F-4B5B-84AB-71085C273A1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kern="1200">
                <a:solidFill>
                  <a:schemeClr val="bg1"/>
                </a:solidFill>
                <a:latin typeface="+mj-lt"/>
                <a:ea typeface="+mj-ea"/>
                <a:cs typeface="+mj-cs"/>
              </a:rPr>
              <a:t>Calculator Program</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11D2553-288D-4D66-8125-213CEA2216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1357" y="335902"/>
            <a:ext cx="5586005" cy="6195527"/>
          </a:xfrm>
          <a:prstGeom prst="rect">
            <a:avLst/>
          </a:prstGeom>
        </p:spPr>
      </p:pic>
    </p:spTree>
    <p:extLst>
      <p:ext uri="{BB962C8B-B14F-4D97-AF65-F5344CB8AC3E}">
        <p14:creationId xmlns:p14="http://schemas.microsoft.com/office/powerpoint/2010/main" val="188224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6CF5C-C6D7-4C18-A2FD-D071816C4E25}"/>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Swapping of Two Numbers</a:t>
            </a:r>
          </a:p>
        </p:txBody>
      </p:sp>
      <p:grpSp>
        <p:nvGrpSpPr>
          <p:cNvPr id="32" name="Group 3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61397B79-B311-4C63-928E-0921885B1D90}"/>
              </a:ext>
            </a:extLst>
          </p:cNvPr>
          <p:cNvSpPr>
            <a:spLocks noGrp="1"/>
          </p:cNvSpPr>
          <p:nvPr>
            <p:ph idx="1"/>
          </p:nvPr>
        </p:nvSpPr>
        <p:spPr>
          <a:xfrm>
            <a:off x="767290" y="3383121"/>
            <a:ext cx="3582072" cy="2793251"/>
          </a:xfrm>
        </p:spPr>
        <p:txBody>
          <a:bodyPr vert="horz" lIns="91440" tIns="45720" rIns="91440" bIns="45720" rtlCol="0" anchor="t">
            <a:normAutofit/>
          </a:bodyPr>
          <a:lstStyle/>
          <a:p>
            <a:pPr marL="0" indent="0">
              <a:buNone/>
            </a:pPr>
            <a:r>
              <a:rPr lang="en-US" sz="2000" kern="1200">
                <a:solidFill>
                  <a:schemeClr val="bg1"/>
                </a:solidFill>
                <a:latin typeface="+mn-lt"/>
                <a:ea typeface="+mn-ea"/>
                <a:cs typeface="+mn-cs"/>
              </a:rPr>
              <a:t>Without using any third variable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13B39B7-7D22-4E40-B232-4D84E4F0E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838" y="485192"/>
            <a:ext cx="6201427" cy="5822302"/>
          </a:xfrm>
          <a:prstGeom prst="rect">
            <a:avLst/>
          </a:prstGeom>
        </p:spPr>
      </p:pic>
    </p:spTree>
    <p:extLst>
      <p:ext uri="{BB962C8B-B14F-4D97-AF65-F5344CB8AC3E}">
        <p14:creationId xmlns:p14="http://schemas.microsoft.com/office/powerpoint/2010/main" val="300607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B3B62ED-CEB2-42C6-896F-64846B0B87D8}"/>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Type Casting</a:t>
            </a:r>
          </a:p>
        </p:txBody>
      </p:sp>
      <p:sp>
        <p:nvSpPr>
          <p:cNvPr id="3" name="Content Placeholder 2">
            <a:extLst>
              <a:ext uri="{FF2B5EF4-FFF2-40B4-BE49-F238E27FC236}">
                <a16:creationId xmlns:a16="http://schemas.microsoft.com/office/drawing/2014/main" id="{FA5BF2AD-FF4A-4D9C-9A10-F7797161097F}"/>
              </a:ext>
            </a:extLst>
          </p:cNvPr>
          <p:cNvSpPr>
            <a:spLocks noGrp="1"/>
          </p:cNvSpPr>
          <p:nvPr>
            <p:ph idx="1"/>
          </p:nvPr>
        </p:nvSpPr>
        <p:spPr>
          <a:xfrm>
            <a:off x="5573864" y="1166933"/>
            <a:ext cx="5716988" cy="4279709"/>
          </a:xfrm>
        </p:spPr>
        <p:txBody>
          <a:bodyPr anchor="ctr">
            <a:normAutofit/>
          </a:bodyPr>
          <a:lstStyle/>
          <a:p>
            <a:r>
              <a:rPr lang="en-US" sz="2400" b="0" i="0">
                <a:effectLst/>
                <a:latin typeface="Roboto" panose="020B0604020202020204" pitchFamily="2" charset="0"/>
              </a:rPr>
              <a:t>The meaning of Type Casting is to </a:t>
            </a:r>
            <a:r>
              <a:rPr lang="en-US" sz="2400" b="1" i="0">
                <a:effectLst/>
                <a:latin typeface="Roboto" panose="020B0604020202020204" pitchFamily="2" charset="0"/>
              </a:rPr>
              <a:t>change one data type into another data type.</a:t>
            </a:r>
          </a:p>
          <a:p>
            <a:r>
              <a:rPr lang="en-US" sz="2400">
                <a:latin typeface="Roboto" panose="020B0604020202020204" pitchFamily="2" charset="0"/>
              </a:rPr>
              <a:t>Type Casting should be done in two ways:-</a:t>
            </a:r>
          </a:p>
          <a:p>
            <a:r>
              <a:rPr lang="en-US" sz="2400" b="0" i="0">
                <a:effectLst/>
                <a:latin typeface="Roboto" panose="020B0604020202020204" pitchFamily="2" charset="0"/>
              </a:rPr>
              <a:t>Implicit Type Conversion:-</a:t>
            </a:r>
            <a:r>
              <a:rPr lang="en-US" sz="2400" b="0" i="0">
                <a:effectLst/>
                <a:latin typeface="Roboto" panose="02000000000000000000" pitchFamily="2" charset="0"/>
              </a:rPr>
              <a:t> Implicit type conversion takes place </a:t>
            </a:r>
            <a:r>
              <a:rPr lang="en-US" sz="2400" b="1" i="0">
                <a:effectLst/>
                <a:latin typeface="Roboto" panose="02000000000000000000" pitchFamily="2" charset="0"/>
              </a:rPr>
              <a:t>between smaller to larger integral types</a:t>
            </a:r>
            <a:r>
              <a:rPr lang="en-US" sz="2400" b="0" i="0">
                <a:effectLst/>
                <a:latin typeface="Roboto" panose="02000000000000000000" pitchFamily="2" charset="0"/>
              </a:rPr>
              <a:t> but not vice-versa or between derived class and base class.</a:t>
            </a:r>
          </a:p>
          <a:p>
            <a:pPr marL="0" indent="0">
              <a:buNone/>
            </a:pPr>
            <a:endParaRPr lang="en-US" sz="2400" b="0" i="0">
              <a:effectLst/>
              <a:latin typeface="Roboto" panose="020B0604020202020204" pitchFamily="2" charset="0"/>
            </a:endParaRPr>
          </a:p>
          <a:p>
            <a:pPr marL="0" indent="0">
              <a:buNone/>
            </a:pPr>
            <a:endParaRPr lang="en-US" sz="2400"/>
          </a:p>
          <a:p>
            <a:pPr marL="0" indent="0">
              <a:buNone/>
            </a:pPr>
            <a:endParaRPr lang="en-US" sz="2400"/>
          </a:p>
        </p:txBody>
      </p:sp>
    </p:spTree>
    <p:extLst>
      <p:ext uri="{BB962C8B-B14F-4D97-AF65-F5344CB8AC3E}">
        <p14:creationId xmlns:p14="http://schemas.microsoft.com/office/powerpoint/2010/main" val="241703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6FC51AA-0CB9-48D1-99AC-D67927DB31A6}"/>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Explicit type Conversion</a:t>
            </a:r>
          </a:p>
        </p:txBody>
      </p:sp>
      <p:sp>
        <p:nvSpPr>
          <p:cNvPr id="3" name="Content Placeholder 2">
            <a:extLst>
              <a:ext uri="{FF2B5EF4-FFF2-40B4-BE49-F238E27FC236}">
                <a16:creationId xmlns:a16="http://schemas.microsoft.com/office/drawing/2014/main" id="{1B445A14-80BF-4A13-BEB9-88862843119C}"/>
              </a:ext>
            </a:extLst>
          </p:cNvPr>
          <p:cNvSpPr>
            <a:spLocks noGrp="1"/>
          </p:cNvSpPr>
          <p:nvPr>
            <p:ph idx="1"/>
          </p:nvPr>
        </p:nvSpPr>
        <p:spPr>
          <a:xfrm>
            <a:off x="5573864" y="1166933"/>
            <a:ext cx="5716988" cy="4279709"/>
          </a:xfrm>
        </p:spPr>
        <p:txBody>
          <a:bodyPr anchor="ctr">
            <a:normAutofit/>
          </a:bodyPr>
          <a:lstStyle/>
          <a:p>
            <a:r>
              <a:rPr lang="en-US" sz="2400">
                <a:latin typeface="Roboto" panose="02000000000000000000" pitchFamily="2" charset="0"/>
              </a:rPr>
              <a:t>Explicit Type Conversion:- In Explicit type conversion, we explicitly convert one type to Another. Generally, </a:t>
            </a:r>
            <a:r>
              <a:rPr lang="en-US" sz="2400" b="1">
                <a:latin typeface="Roboto" panose="02000000000000000000" pitchFamily="2" charset="0"/>
              </a:rPr>
              <a:t>larger types like double(</a:t>
            </a:r>
            <a:r>
              <a:rPr lang="en-US" sz="2400">
                <a:latin typeface="Roboto" panose="02000000000000000000" pitchFamily="2" charset="0"/>
              </a:rPr>
              <a:t>having large memory size</a:t>
            </a:r>
            <a:r>
              <a:rPr lang="en-US" sz="2400" b="1">
                <a:latin typeface="Roboto" panose="02000000000000000000" pitchFamily="2" charset="0"/>
              </a:rPr>
              <a:t>)are converted into Smaller types</a:t>
            </a:r>
            <a:r>
              <a:rPr lang="en-US" sz="2400">
                <a:latin typeface="Roboto" panose="02000000000000000000" pitchFamily="2" charset="0"/>
              </a:rPr>
              <a:t> </a:t>
            </a:r>
            <a:r>
              <a:rPr lang="en-US" sz="2400" b="1">
                <a:latin typeface="Roboto" panose="02000000000000000000" pitchFamily="2" charset="0"/>
              </a:rPr>
              <a:t>like int</a:t>
            </a:r>
            <a:r>
              <a:rPr lang="en-US" sz="2400">
                <a:latin typeface="Roboto" panose="02000000000000000000" pitchFamily="2" charset="0"/>
              </a:rPr>
              <a:t>(having small memory size).</a:t>
            </a:r>
          </a:p>
          <a:p>
            <a:endParaRPr lang="en-US" sz="2400"/>
          </a:p>
        </p:txBody>
      </p:sp>
    </p:spTree>
    <p:extLst>
      <p:ext uri="{BB962C8B-B14F-4D97-AF65-F5344CB8AC3E}">
        <p14:creationId xmlns:p14="http://schemas.microsoft.com/office/powerpoint/2010/main" val="330745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0D240AE-61D8-4033-82B3-921C9D3C3A03}"/>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Conditional Statements</a:t>
            </a:r>
          </a:p>
        </p:txBody>
      </p:sp>
      <p:sp>
        <p:nvSpPr>
          <p:cNvPr id="3" name="Content Placeholder 2">
            <a:extLst>
              <a:ext uri="{FF2B5EF4-FFF2-40B4-BE49-F238E27FC236}">
                <a16:creationId xmlns:a16="http://schemas.microsoft.com/office/drawing/2014/main" id="{25AC4E84-227C-48AC-8185-BD8799895151}"/>
              </a:ext>
            </a:extLst>
          </p:cNvPr>
          <p:cNvSpPr>
            <a:spLocks noGrp="1"/>
          </p:cNvSpPr>
          <p:nvPr>
            <p:ph idx="1"/>
          </p:nvPr>
        </p:nvSpPr>
        <p:spPr>
          <a:xfrm>
            <a:off x="765051" y="2286000"/>
            <a:ext cx="3384000" cy="3844800"/>
          </a:xfrm>
        </p:spPr>
        <p:txBody>
          <a:bodyPr>
            <a:normAutofit/>
          </a:bodyPr>
          <a:lstStyle/>
          <a:p>
            <a:r>
              <a:rPr lang="en-US" sz="1700" b="0" i="0">
                <a:solidFill>
                  <a:schemeClr val="bg1">
                    <a:alpha val="60000"/>
                  </a:schemeClr>
                </a:solidFill>
                <a:effectLst/>
                <a:latin typeface="Helvetica Neue"/>
              </a:rPr>
              <a:t>Conditional Statements are used to transfer execution control to the correct path based on comparison result.</a:t>
            </a:r>
          </a:p>
          <a:p>
            <a:r>
              <a:rPr lang="en-US" sz="1700" b="0" i="0">
                <a:solidFill>
                  <a:schemeClr val="bg1">
                    <a:alpha val="60000"/>
                  </a:schemeClr>
                </a:solidFill>
                <a:effectLst/>
                <a:latin typeface="Helvetica Neue"/>
              </a:rPr>
              <a:t>If else, switch case are used for comparing value</a:t>
            </a:r>
            <a:r>
              <a:rPr lang="en-US" sz="1700">
                <a:solidFill>
                  <a:schemeClr val="bg1">
                    <a:alpha val="60000"/>
                  </a:schemeClr>
                </a:solidFill>
                <a:latin typeface="Helvetica Neue"/>
              </a:rPr>
              <a:t>.</a:t>
            </a:r>
          </a:p>
          <a:p>
            <a:r>
              <a:rPr lang="en-US" sz="1700">
                <a:solidFill>
                  <a:schemeClr val="bg1">
                    <a:alpha val="60000"/>
                  </a:schemeClr>
                </a:solidFill>
                <a:latin typeface="Helvetica Neue"/>
              </a:rPr>
              <a:t>If else:-</a:t>
            </a:r>
            <a:r>
              <a:rPr lang="en-US" sz="1700" b="0" i="0">
                <a:solidFill>
                  <a:schemeClr val="bg1">
                    <a:alpha val="60000"/>
                  </a:schemeClr>
                </a:solidFill>
                <a:effectLst/>
                <a:latin typeface="Helvetica Neue"/>
              </a:rPr>
              <a:t>The if… else construct is used for determining the flow of program based on returning expression value. It evaluates the comparison operator and based on value executes the statements.</a:t>
            </a:r>
            <a:endParaRPr lang="en-US" sz="1700">
              <a:solidFill>
                <a:schemeClr val="bg1">
                  <a:alpha val="60000"/>
                </a:schemeClr>
              </a:solidFill>
              <a:latin typeface="Helvetica Neue"/>
            </a:endParaRPr>
          </a:p>
        </p:txBody>
      </p:sp>
      <p:pic>
        <p:nvPicPr>
          <p:cNvPr id="8194" name="Picture 2" descr="See the source image">
            <a:extLst>
              <a:ext uri="{FF2B5EF4-FFF2-40B4-BE49-F238E27FC236}">
                <a16:creationId xmlns:a16="http://schemas.microsoft.com/office/drawing/2014/main" id="{151EE0E3-0E1B-4E49-858E-04693C9D1F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053" y="1256376"/>
            <a:ext cx="6014185" cy="434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1855</Words>
  <Application>Microsoft Office PowerPoint</Application>
  <PresentationFormat>Widescreen</PresentationFormat>
  <Paragraphs>138</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Algerian</vt:lpstr>
      <vt:lpstr>Arial</vt:lpstr>
      <vt:lpstr>Broadway</vt:lpstr>
      <vt:lpstr>Calibri</vt:lpstr>
      <vt:lpstr>Calibri Light</vt:lpstr>
      <vt:lpstr>Helvetica Neue</vt:lpstr>
      <vt:lpstr>inter-bold</vt:lpstr>
      <vt:lpstr>inter-regular</vt:lpstr>
      <vt:lpstr>Roboto</vt:lpstr>
      <vt:lpstr>urw-din</vt:lpstr>
      <vt:lpstr>Office Theme</vt:lpstr>
      <vt:lpstr>C Sharp</vt:lpstr>
      <vt:lpstr>Index</vt:lpstr>
      <vt:lpstr>Data Types</vt:lpstr>
      <vt:lpstr> Operators: Operators allow us to perform different kinds of operations on operands. In C#, operators Can be categorized based upon their different functionality : </vt:lpstr>
      <vt:lpstr>Calculator Program</vt:lpstr>
      <vt:lpstr>Swapping of Two Numbers</vt:lpstr>
      <vt:lpstr>Type Casting</vt:lpstr>
      <vt:lpstr>Explicit type Conversion</vt:lpstr>
      <vt:lpstr>Conditional Statements</vt:lpstr>
      <vt:lpstr>Greatest of Three Numbers(Using ifelse)</vt:lpstr>
      <vt:lpstr>PowerPoint Presentation</vt:lpstr>
      <vt:lpstr>Control Statements</vt:lpstr>
      <vt:lpstr>.</vt:lpstr>
      <vt:lpstr>For</vt:lpstr>
      <vt:lpstr>Example of For Loop</vt:lpstr>
      <vt:lpstr>For Each Loop</vt:lpstr>
      <vt:lpstr>Pass by value</vt:lpstr>
      <vt:lpstr>Pass by Reference</vt:lpstr>
      <vt:lpstr>Pass by Out</vt:lpstr>
      <vt:lpstr>Passing Array to Method</vt:lpstr>
      <vt:lpstr>Arrays</vt:lpstr>
      <vt:lpstr>Single and Multi Dimensional Array</vt:lpstr>
      <vt:lpstr>Example of 1D&amp;2D Array</vt:lpstr>
      <vt:lpstr>Jagged Arrays</vt:lpstr>
      <vt:lpstr>2D Jagged Array</vt:lpstr>
      <vt:lpstr>Params Array</vt:lpstr>
      <vt:lpstr>Collections</vt:lpstr>
      <vt:lpstr>Array List</vt:lpstr>
      <vt:lpstr>List</vt:lpstr>
      <vt:lpstr>Sorted List</vt:lpstr>
      <vt:lpstr>Linked List</vt:lpstr>
      <vt:lpstr>Dictionary</vt:lpstr>
      <vt:lpstr>Stack</vt:lpstr>
      <vt:lpstr>Queue</vt:lpstr>
      <vt:lpstr>Hash Table</vt:lpstr>
      <vt:lpstr>Nullables</vt:lpstr>
      <vt:lpstr>Nullable Coalescing Operator</vt:lpstr>
      <vt:lpstr>Employee Details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Sharp</dc:title>
  <dc:creator>Kandula Reddy</dc:creator>
  <cp:lastModifiedBy>Kandula Reddy</cp:lastModifiedBy>
  <cp:revision>24</cp:revision>
  <dcterms:created xsi:type="dcterms:W3CDTF">2022-03-03T08:32:39Z</dcterms:created>
  <dcterms:modified xsi:type="dcterms:W3CDTF">2022-03-04T11:13:44Z</dcterms:modified>
</cp:coreProperties>
</file>