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9" r:id="rId3"/>
    <p:sldId id="260" r:id="rId5"/>
    <p:sldId id="263" r:id="rId6"/>
    <p:sldId id="261" r:id="rId7"/>
    <p:sldId id="268" r:id="rId8"/>
    <p:sldId id="264" r:id="rId9"/>
    <p:sldId id="262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81E2D-F026-5242-A342-41C313AC9D8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www.linkedin.com/company/onward-technologies" TargetMode="External"/><Relationship Id="rId3" Type="http://schemas.openxmlformats.org/officeDocument/2006/relationships/hyperlink" Target="http://www.onwardgroup.com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hyperlink" Target="https://www.linkedin.com/company/onward-technologies" TargetMode="External"/><Relationship Id="rId3" Type="http://schemas.openxmlformats.org/officeDocument/2006/relationships/hyperlink" Target="http://www.onwardgroup.com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&amp; Last slid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" y="0"/>
            <a:ext cx="12181973" cy="6858000"/>
          </a:xfrm>
          <a:prstGeom prst="rect">
            <a:avLst/>
          </a:prstGeom>
        </p:spPr>
      </p:pic>
      <p:sp>
        <p:nvSpPr>
          <p:cNvPr id="16" name="Freeform 9"/>
          <p:cNvSpPr/>
          <p:nvPr userDrawn="1"/>
        </p:nvSpPr>
        <p:spPr bwMode="auto">
          <a:xfrm>
            <a:off x="11163301" y="4930776"/>
            <a:ext cx="1028700" cy="1927225"/>
          </a:xfrm>
          <a:custGeom>
            <a:avLst/>
            <a:gdLst/>
            <a:ahLst/>
            <a:cxnLst>
              <a:cxn ang="0">
                <a:pos x="608" y="0"/>
              </a:cxn>
              <a:cxn ang="0">
                <a:pos x="0" y="1214"/>
              </a:cxn>
              <a:cxn ang="0">
                <a:pos x="608" y="1214"/>
              </a:cxn>
              <a:cxn ang="0">
                <a:pos x="608" y="0"/>
              </a:cxn>
            </a:cxnLst>
            <a:rect l="0" t="0" r="r" b="b"/>
            <a:pathLst>
              <a:path w="608" h="1214">
                <a:moveTo>
                  <a:pt x="608" y="0"/>
                </a:moveTo>
                <a:lnTo>
                  <a:pt x="0" y="1214"/>
                </a:lnTo>
                <a:lnTo>
                  <a:pt x="608" y="1214"/>
                </a:lnTo>
                <a:lnTo>
                  <a:pt x="608" y="0"/>
                </a:lnTo>
                <a:close/>
              </a:path>
            </a:pathLst>
          </a:custGeom>
          <a:solidFill>
            <a:srgbClr val="D92728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/>
          </a:p>
        </p:txBody>
      </p:sp>
      <p:sp>
        <p:nvSpPr>
          <p:cNvPr id="19" name="Title 1">
            <a:hlinkClick r:id="rId3"/>
          </p:cNvPr>
          <p:cNvSpPr txBox="1"/>
          <p:nvPr userDrawn="1"/>
        </p:nvSpPr>
        <p:spPr>
          <a:xfrm>
            <a:off x="7890838" y="6139518"/>
            <a:ext cx="2428585" cy="39924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>
            <a:normAutofit/>
          </a:bodyPr>
          <a:lstStyle>
            <a:lvl1pPr algn="l">
              <a:lnSpc>
                <a:spcPct val="110000"/>
              </a:lnSpc>
              <a:defRPr sz="3200" b="1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www.onwardgroup.com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  <p:pic>
        <p:nvPicPr>
          <p:cNvPr id="20" name="Picture 7" descr="G:\Gauri\Other-Project\Onword-PPT\Final\linkedin.png">
            <a:hlinkClick r:id="rId4"/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0390317" y="6076363"/>
            <a:ext cx="368300" cy="368300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0" t="21343" r="10550" b="21881"/>
          <a:stretch>
            <a:fillRect/>
          </a:stretch>
        </p:blipFill>
        <p:spPr>
          <a:xfrm>
            <a:off x="7516166" y="225521"/>
            <a:ext cx="3979148" cy="109123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39695" y="1947140"/>
            <a:ext cx="6555619" cy="1325033"/>
          </a:xfrm>
          <a:prstGeom prst="rect">
            <a:avLst/>
          </a:prstGeom>
        </p:spPr>
        <p:txBody>
          <a:bodyPr anchor="ctr"/>
          <a:lstStyle>
            <a:lvl1pPr algn="r"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&amp; Last slid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1412" y="-140973"/>
            <a:ext cx="12190587" cy="6998972"/>
          </a:xfrm>
          <a:prstGeom prst="rect">
            <a:avLst/>
          </a:prstGeom>
          <a:noFill/>
        </p:spPr>
      </p:pic>
      <p:sp>
        <p:nvSpPr>
          <p:cNvPr id="16" name="Freeform 9"/>
          <p:cNvSpPr/>
          <p:nvPr userDrawn="1"/>
        </p:nvSpPr>
        <p:spPr bwMode="auto">
          <a:xfrm>
            <a:off x="11163301" y="4930776"/>
            <a:ext cx="1028700" cy="1927225"/>
          </a:xfrm>
          <a:custGeom>
            <a:avLst/>
            <a:gdLst/>
            <a:ahLst/>
            <a:cxnLst>
              <a:cxn ang="0">
                <a:pos x="608" y="0"/>
              </a:cxn>
              <a:cxn ang="0">
                <a:pos x="0" y="1214"/>
              </a:cxn>
              <a:cxn ang="0">
                <a:pos x="608" y="1214"/>
              </a:cxn>
              <a:cxn ang="0">
                <a:pos x="608" y="0"/>
              </a:cxn>
            </a:cxnLst>
            <a:rect l="0" t="0" r="r" b="b"/>
            <a:pathLst>
              <a:path w="608" h="1214">
                <a:moveTo>
                  <a:pt x="608" y="0"/>
                </a:moveTo>
                <a:lnTo>
                  <a:pt x="0" y="1214"/>
                </a:lnTo>
                <a:lnTo>
                  <a:pt x="608" y="1214"/>
                </a:lnTo>
                <a:lnTo>
                  <a:pt x="608" y="0"/>
                </a:lnTo>
                <a:close/>
              </a:path>
            </a:pathLst>
          </a:custGeom>
          <a:solidFill>
            <a:srgbClr val="D92728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9" name="Title 1">
            <a:hlinkClick r:id="rId3"/>
          </p:cNvPr>
          <p:cNvSpPr txBox="1"/>
          <p:nvPr userDrawn="1"/>
        </p:nvSpPr>
        <p:spPr>
          <a:xfrm>
            <a:off x="7890838" y="6139518"/>
            <a:ext cx="2428585" cy="39924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>
            <a:normAutofit/>
          </a:bodyPr>
          <a:lstStyle>
            <a:lvl1pPr algn="l">
              <a:lnSpc>
                <a:spcPct val="110000"/>
              </a:lnSpc>
              <a:defRPr sz="3200" b="1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sz="1400" b="0" u="sng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www.onwardgroup.com</a:t>
            </a:r>
            <a:endParaRPr lang="en-US" sz="1600" b="0" u="sng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0" name="Picture 7" descr="G:\Gauri\Other-Project\Onword-PPT\Final\linkedin.png">
            <a:hlinkClick r:id="rId4"/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0390317" y="6076363"/>
            <a:ext cx="368300" cy="368300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6" cstate="email"/>
          <a:srcRect/>
          <a:stretch>
            <a:fillRect/>
          </a:stretch>
        </p:blipFill>
        <p:spPr>
          <a:xfrm>
            <a:off x="585410" y="520273"/>
            <a:ext cx="3979148" cy="109123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5409" y="2241892"/>
            <a:ext cx="6555619" cy="1325033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998085" y="1871345"/>
            <a:ext cx="683387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Multi Teir Web Application Stack Host and Run on AWS cloud for Production Lift and Shift </a:t>
            </a:r>
            <a:endParaRPr lang="en-US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5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Senarios </a:t>
            </a:r>
            <a:endParaRPr lang="en-US" sz="2500" b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Application Services running on physical/virtual machines </a:t>
            </a:r>
            <a:endParaRPr lang="en-US"/>
          </a:p>
          <a:p>
            <a:r>
              <a:rPr lang="en-US"/>
              <a:t>Work Load in your Datacenter</a:t>
            </a:r>
            <a:endParaRPr lang="en-US"/>
          </a:p>
          <a:p>
            <a:r>
              <a:rPr lang="en-US"/>
              <a:t>Virtualization team </a:t>
            </a:r>
            <a:endParaRPr lang="en-US"/>
          </a:p>
          <a:p>
            <a:r>
              <a:rPr lang="en-US"/>
              <a:t> DC OPS Team </a:t>
            </a:r>
            <a:endParaRPr lang="en-US"/>
          </a:p>
          <a:p>
            <a:r>
              <a:rPr lang="en-US"/>
              <a:t>Monitoring team </a:t>
            </a:r>
            <a:endParaRPr lang="en-US"/>
          </a:p>
          <a:p>
            <a:r>
              <a:rPr lang="en-US"/>
              <a:t>Sys admin team and etc</a:t>
            </a:r>
            <a:endParaRPr lang="en-US"/>
          </a:p>
          <a:p>
            <a:pPr marL="0" indent="0">
              <a:buNone/>
            </a:pPr>
            <a:r>
              <a:rPr lang="en-US"/>
              <a:t> </a:t>
            </a:r>
            <a:endParaRPr lang="en-US"/>
          </a:p>
          <a:p>
            <a:endParaRPr lang="en-US"/>
          </a:p>
        </p:txBody>
      </p:sp>
      <p:pic>
        <p:nvPicPr>
          <p:cNvPr id="6" name="Picture 4" descr="Logo, company nam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04174" y="365051"/>
            <a:ext cx="2743200" cy="20571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en-US"/>
            </a:br>
            <a:endParaRPr lang="en-US"/>
          </a:p>
        </p:txBody>
      </p:sp>
      <p:pic>
        <p:nvPicPr>
          <p:cNvPr id="6" name="Content Placeholder 5" descr="devops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23315" y="1825625"/>
            <a:ext cx="9302115" cy="4682490"/>
          </a:xfrm>
          <a:prstGeom prst="rect">
            <a:avLst/>
          </a:prstGeom>
        </p:spPr>
      </p:pic>
      <p:pic>
        <p:nvPicPr>
          <p:cNvPr id="7" name="Picture 4" descr="Logo, company name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340" y="365125"/>
            <a:ext cx="1633855" cy="1225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5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en-US" sz="2500" b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Complex Management</a:t>
            </a:r>
            <a:endParaRPr lang="en-US"/>
          </a:p>
          <a:p>
            <a:r>
              <a:rPr lang="en-US"/>
              <a:t>Scale UP/Down complexity </a:t>
            </a:r>
            <a:endParaRPr lang="en-US"/>
          </a:p>
          <a:p>
            <a:r>
              <a:rPr lang="en-US"/>
              <a:t>UpFront CapEx </a:t>
            </a:r>
            <a:endParaRPr lang="en-US"/>
          </a:p>
          <a:p>
            <a:r>
              <a:rPr lang="en-US"/>
              <a:t>Regular OpEx</a:t>
            </a:r>
            <a:endParaRPr lang="en-US"/>
          </a:p>
          <a:p>
            <a:r>
              <a:rPr lang="en-US"/>
              <a:t>Manual process</a:t>
            </a:r>
            <a:endParaRPr lang="en-US"/>
          </a:p>
          <a:p>
            <a:r>
              <a:rPr lang="en-US"/>
              <a:t>Difficult to automate </a:t>
            </a:r>
            <a:endParaRPr lang="en-US"/>
          </a:p>
          <a:p>
            <a:r>
              <a:rPr lang="en-US"/>
              <a:t>Time consuming</a:t>
            </a:r>
            <a:endParaRPr lang="en-US"/>
          </a:p>
          <a:p>
            <a:pPr marL="0" indent="0">
              <a:buNone/>
            </a:pPr>
            <a:r>
              <a:rPr lang="en-US"/>
              <a:t> </a:t>
            </a:r>
            <a:endParaRPr lang="en-US"/>
          </a:p>
          <a:p>
            <a:endParaRPr lang="en-US"/>
          </a:p>
        </p:txBody>
      </p:sp>
      <p:pic>
        <p:nvPicPr>
          <p:cNvPr id="4" name="Picture 4" descr="Logo, company nam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6879" y="146611"/>
            <a:ext cx="2743200" cy="20571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5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endParaRPr lang="en-US" sz="2500" b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AWS EC2 instances</a:t>
            </a:r>
            <a:endParaRPr lang="en-US"/>
          </a:p>
          <a:p>
            <a:r>
              <a:rPr lang="en-US"/>
              <a:t>AWS ELB</a:t>
            </a:r>
            <a:endParaRPr lang="en-US"/>
          </a:p>
          <a:p>
            <a:r>
              <a:rPr lang="en-US"/>
              <a:t>AWS SG</a:t>
            </a:r>
            <a:endParaRPr lang="en-US"/>
          </a:p>
          <a:p>
            <a:r>
              <a:rPr lang="en-US"/>
              <a:t>AWS Route 53</a:t>
            </a: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 </a:t>
            </a:r>
            <a:endParaRPr lang="en-US"/>
          </a:p>
          <a:p>
            <a:endParaRPr lang="en-US"/>
          </a:p>
        </p:txBody>
      </p:sp>
      <p:pic>
        <p:nvPicPr>
          <p:cNvPr id="4" name="Picture 4" descr="Logo, company nam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6879" y="146611"/>
            <a:ext cx="2743200" cy="20571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en-US"/>
            </a:br>
            <a:endParaRPr lang="en-US"/>
          </a:p>
        </p:txBody>
      </p:sp>
      <p:pic>
        <p:nvPicPr>
          <p:cNvPr id="4" name="Content Placeholder 3" descr="devops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56360" y="1825625"/>
            <a:ext cx="9058910" cy="4807585"/>
          </a:xfrm>
          <a:prstGeom prst="rect">
            <a:avLst/>
          </a:prstGeom>
        </p:spPr>
      </p:pic>
      <p:pic>
        <p:nvPicPr>
          <p:cNvPr id="6" name="Picture 4" descr="Logo, company name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1920" y="365125"/>
            <a:ext cx="1565275" cy="11741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5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  <a:endParaRPr lang="en-US" sz="2500" b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endParaRPr lang="en-US"/>
          </a:p>
          <a:p>
            <a:r>
              <a:rPr lang="en-US"/>
              <a:t>Automation</a:t>
            </a:r>
            <a:endParaRPr lang="en-US"/>
          </a:p>
          <a:p>
            <a:r>
              <a:rPr lang="en-US"/>
              <a:t>Payasugo</a:t>
            </a:r>
            <a:endParaRPr lang="en-US"/>
          </a:p>
          <a:p>
            <a:r>
              <a:rPr lang="en-US"/>
              <a:t>flexibility</a:t>
            </a:r>
            <a:endParaRPr lang="en-US"/>
          </a:p>
          <a:p>
            <a:r>
              <a:rPr lang="en-US"/>
              <a:t>Saves money </a:t>
            </a:r>
            <a:endParaRPr lang="en-US"/>
          </a:p>
          <a:p>
            <a:r>
              <a:rPr lang="en-US"/>
              <a:t>Saves Time </a:t>
            </a:r>
            <a:endParaRPr lang="en-US"/>
          </a:p>
          <a:p>
            <a:r>
              <a:rPr lang="en-US"/>
              <a:t>Saves Resources </a:t>
            </a:r>
            <a:endParaRPr lang="en-US"/>
          </a:p>
          <a:p>
            <a:pPr marL="0" indent="0">
              <a:buNone/>
            </a:pPr>
            <a:r>
              <a:rPr lang="en-US"/>
              <a:t> </a:t>
            </a:r>
            <a:endParaRPr lang="en-US"/>
          </a:p>
          <a:p>
            <a:endParaRPr lang="en-US"/>
          </a:p>
        </p:txBody>
      </p:sp>
      <p:pic>
        <p:nvPicPr>
          <p:cNvPr id="6" name="Picture 4" descr="Logo, company nam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04174" y="365051"/>
            <a:ext cx="2743200" cy="205717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Thank you.</a:t>
            </a:r>
            <a:endParaRPr lang="en-IN" dirty="0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527</Words>
  <Application>WPS Presentation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Calibri</vt:lpstr>
      <vt:lpstr>Segoe UI Semibold</vt:lpstr>
      <vt:lpstr>Office Theme</vt:lpstr>
      <vt:lpstr>Title</vt:lpstr>
      <vt:lpstr>Senarios </vt:lpstr>
      <vt:lpstr> </vt:lpstr>
      <vt:lpstr>Problem</vt:lpstr>
      <vt:lpstr>Problem</vt:lpstr>
      <vt:lpstr> </vt:lpstr>
      <vt:lpstr>Advantages</vt:lpstr>
      <vt:lpstr>Thank you.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OTL_HYD</cp:lastModifiedBy>
  <cp:revision>59</cp:revision>
  <dcterms:created xsi:type="dcterms:W3CDTF">2022-05-16T16:22:00Z</dcterms:created>
  <dcterms:modified xsi:type="dcterms:W3CDTF">2022-05-19T11:08:48Z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26DBC0B88E204AE8A11A4DE4D9B4706F</vt:lpwstr>
  </property>
  <property fmtid="{D5CDD505-2E9C-101B-9397-08002B2CF9AE}" pid="3" name="KSOProductBuildVer">
    <vt:lpwstr>1033-11.2.0.10451</vt:lpwstr>
  </property>
</Properties>
</file>