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9" r:id="rId2"/>
    <p:sldId id="261" r:id="rId3"/>
    <p:sldId id="263" r:id="rId4"/>
    <p:sldId id="262" r:id="rId5"/>
    <p:sldId id="288" r:id="rId6"/>
    <p:sldId id="295" r:id="rId7"/>
    <p:sldId id="305" r:id="rId8"/>
    <p:sldId id="293" r:id="rId9"/>
    <p:sldId id="296" r:id="rId10"/>
    <p:sldId id="297" r:id="rId11"/>
    <p:sldId id="298" r:id="rId12"/>
    <p:sldId id="299" r:id="rId13"/>
    <p:sldId id="303" r:id="rId14"/>
    <p:sldId id="300" r:id="rId15"/>
    <p:sldId id="301" r:id="rId16"/>
    <p:sldId id="269" r:id="rId17"/>
    <p:sldId id="302" r:id="rId18"/>
    <p:sldId id="278" r:id="rId19"/>
    <p:sldId id="289" r:id="rId20"/>
    <p:sldId id="264" r:id="rId21"/>
    <p:sldId id="286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C57"/>
    <a:srgbClr val="4A5242"/>
    <a:srgbClr val="5D5861"/>
    <a:srgbClr val="FFFFFF"/>
    <a:srgbClr val="577B4F"/>
    <a:srgbClr val="B3E08B"/>
    <a:srgbClr val="99CE80"/>
    <a:srgbClr val="5BA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 autoAdjust="0"/>
    <p:restoredTop sz="86124"/>
  </p:normalViewPr>
  <p:slideViewPr>
    <p:cSldViewPr snapToGrid="0">
      <p:cViewPr varScale="1">
        <p:scale>
          <a:sx n="74" d="100"/>
          <a:sy n="74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3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6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4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9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937660" y="4896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04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7175" y="149542"/>
            <a:ext cx="11934825" cy="6558915"/>
            <a:chOff x="446" y="39"/>
            <a:chExt cx="18795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795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46475" y="2551736"/>
            <a:ext cx="6290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</a:rPr>
              <a:t>Parallel Programming</a:t>
            </a: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</a:rPr>
              <a:t>				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</a:rPr>
              <a:t>with Java</a:t>
            </a:r>
            <a:endParaRPr lang="zh-CN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汉仪行楷简" panose="02010609000101010101" pitchFamily="49" charset="-122"/>
              <a:ea typeface="汉仪行楷简" panose="0201060900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1612" y="4632067"/>
            <a:ext cx="6679565" cy="381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Kaiyuan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Tang,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Lu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Zhang &amp; Yi Yang 		Dec. 4</a:t>
            </a:r>
            <a:r>
              <a:rPr lang="en-US" altLang="zh-CN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th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行楷简" panose="02010609000101010101" pitchFamily="49" charset="-122"/>
                <a:ea typeface="汉仪行楷简" panose="02010609000101010101" pitchFamily="49" charset="-122"/>
                <a:sym typeface="+mn-ea"/>
              </a:rPr>
              <a:t>2019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汉仪行楷简" panose="02010609000101010101" pitchFamily="49" charset="-122"/>
              <a:ea typeface="汉仪行楷简" panose="0201060900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E4A6A533-E0D7-434D-8258-0A861C40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4ED0A88-9739-8740-BE3B-591546710553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84BF1D1C-A5C2-E340-B3FA-9B301C58408E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A2F4C2-B7B9-7A40-B9AE-DE4F2A7CD43C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8926217E-9F91-4B44-A628-1E426BFAA1C4}"/>
              </a:ext>
            </a:extLst>
          </p:cNvPr>
          <p:cNvSpPr/>
          <p:nvPr/>
        </p:nvSpPr>
        <p:spPr>
          <a:xfrm>
            <a:off x="777502" y="1911531"/>
            <a:ext cx="214687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Thread pool: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8D07A-0D7C-4E4F-9322-BD90D57336FC}"/>
              </a:ext>
            </a:extLst>
          </p:cNvPr>
          <p:cNvSpPr txBox="1"/>
          <p:nvPr/>
        </p:nvSpPr>
        <p:spPr>
          <a:xfrm>
            <a:off x="914400" y="3075709"/>
            <a:ext cx="1017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thread pool reuses previously created threads to execute current tasks and offers a solution to the problem of thread cycle overhead and resource thrashing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delay introduced by thread creation is eliminated, because the thread is already existing when the request arrives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provides sub-interface –</a:t>
            </a:r>
            <a:r>
              <a:rPr lang="en-US" b="1" dirty="0" err="1"/>
              <a:t>ExecutorService</a:t>
            </a:r>
            <a:r>
              <a:rPr lang="en-US" dirty="0"/>
              <a:t> and the class-</a:t>
            </a:r>
            <a:r>
              <a:rPr lang="en-US" b="1" dirty="0" err="1"/>
              <a:t>ThreadPoolExecutor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91373633-CE82-A141-A559-6C2EFBCF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60B29AB-D774-EC4C-A7B7-3F32D4A5408B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E68D2165-3F8A-704E-8468-3C36F9BFE2FB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E8CF99B-193E-0340-9A29-CC7D294CE3AE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3CDA539-1B7C-554F-BE8D-FC93D2FE7D25}"/>
              </a:ext>
            </a:extLst>
          </p:cNvPr>
          <p:cNvSpPr/>
          <p:nvPr/>
        </p:nvSpPr>
        <p:spPr>
          <a:xfrm>
            <a:off x="484093" y="1760669"/>
            <a:ext cx="287083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Barrier:</a:t>
            </a: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" altLang="zh-CN" sz="2400" dirty="0"/>
              <a:t>CyclicBarrier</a:t>
            </a:r>
          </a:p>
          <a:p>
            <a:pPr lvl="0">
              <a:lnSpc>
                <a:spcPct val="150000"/>
              </a:lnSpc>
              <a:defRPr/>
            </a:pPr>
            <a:r>
              <a:rPr lang="en" altLang="zh-CN" sz="2400" dirty="0"/>
              <a:t>CountDownLatch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82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F650725D-59DB-E443-83B0-A555DF83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EDB39F3-FA68-D94C-A40A-31ABEE88C888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47658F7A-61A3-B445-93E0-46133EACD432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AD8FCC-3DBE-FB4F-9534-57D5242183B1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33AA1C3-2789-9F48-A45C-C46ADA0C7BCD}"/>
              </a:ext>
            </a:extLst>
          </p:cNvPr>
          <p:cNvSpPr/>
          <p:nvPr/>
        </p:nvSpPr>
        <p:spPr>
          <a:xfrm>
            <a:off x="777502" y="1723571"/>
            <a:ext cx="130997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Mmult</a:t>
            </a: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: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719C4DC5-DC18-594C-90F9-79CCB3422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93" y="1499115"/>
            <a:ext cx="6018560" cy="42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46B607F1-3A99-D640-9F5B-A00987D0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40F6ADE-3197-7F42-9070-714B53008ECB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BC0FD94C-2A1A-2F46-A088-9DA10A73456E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ED405F1-04F3-E249-A2C7-4642E5948214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A35E1A8E-754C-4E41-AAC6-376B23C2AFF0}"/>
              </a:ext>
            </a:extLst>
          </p:cNvPr>
          <p:cNvSpPr/>
          <p:nvPr/>
        </p:nvSpPr>
        <p:spPr>
          <a:xfrm>
            <a:off x="0" y="1723571"/>
            <a:ext cx="47199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mmult</a:t>
            </a: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thread pool: 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57A8-65EE-4F91-ADE1-35B476E3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02" y="2652712"/>
            <a:ext cx="10226471" cy="27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DD8D3B17-3643-1F4C-8AE0-05060464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EFFF81F-F95E-1E49-B61D-FDBB549C8A9F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9E064180-CB70-2946-9779-AB9F88707CC6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E44FA7C-2859-1442-83C1-03A62FDF71DB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C370466-CE88-3743-AA58-83E19787B8FD}"/>
              </a:ext>
            </a:extLst>
          </p:cNvPr>
          <p:cNvSpPr/>
          <p:nvPr/>
        </p:nvSpPr>
        <p:spPr>
          <a:xfrm>
            <a:off x="418278" y="1658100"/>
            <a:ext cx="130997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Mmult</a:t>
            </a: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: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89E3A587-831A-A240-A017-1F98B4017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8" y="2304628"/>
            <a:ext cx="11407129" cy="29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7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9C2633-EE5B-BC4A-B7CB-FB44924F8220}"/>
              </a:ext>
            </a:extLst>
          </p:cNvPr>
          <p:cNvSpPr/>
          <p:nvPr/>
        </p:nvSpPr>
        <p:spPr>
          <a:xfrm>
            <a:off x="848571" y="365418"/>
            <a:ext cx="1491217" cy="73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Rk4:</a:t>
            </a:r>
            <a:endParaRPr lang="zh-CN" altLang="en-US" sz="32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15" name="图片 14" descr="手机屏幕截图&#10;&#10;描述已自动生成">
            <a:extLst>
              <a:ext uri="{FF2B5EF4-FFF2-40B4-BE49-F238E27FC236}">
                <a16:creationId xmlns:a16="http://schemas.microsoft.com/office/drawing/2014/main" id="{F6632784-022C-D048-A581-BA6846DD7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8" y="591670"/>
            <a:ext cx="7471611" cy="54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39428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30395" y="2579370"/>
            <a:ext cx="4270375" cy="1180465"/>
            <a:chOff x="7055" y="3596"/>
            <a:chExt cx="6725" cy="1859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O3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Result &amp; Discussion</a:t>
              </a:r>
              <a:endPara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pic>
        <p:nvPicPr>
          <p:cNvPr id="9" name="图片 8" descr="c5af74cf19b58d56975d452300c0e5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91790" y="2199640"/>
            <a:ext cx="1278255" cy="2872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19710DF0-E22C-C64C-BAE8-337B4F4A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348E106-BF00-E94E-9BC7-A42B2E1E1755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F6A3A4DA-8090-2C4B-ABC5-CB091BA47123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Part3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E25161B-338F-3842-8C3E-231184ADF91C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Result &amp; Discussion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1B23B0C-5313-FC4D-AC96-B48012444865}"/>
              </a:ext>
            </a:extLst>
          </p:cNvPr>
          <p:cNvSpPr/>
          <p:nvPr/>
        </p:nvSpPr>
        <p:spPr>
          <a:xfrm>
            <a:off x="777502" y="1723571"/>
            <a:ext cx="130997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Mmult</a:t>
            </a: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: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28EC0-5579-4700-BA95-ECF445609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17" y="2481351"/>
            <a:ext cx="3664138" cy="2495678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9B26BD5-0569-4337-BF7E-100E67B82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55" y="2500402"/>
            <a:ext cx="3695890" cy="2419474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8C14DE9-122B-41E1-9BEF-45808987B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0" y="2500402"/>
            <a:ext cx="3670489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82917" y="-11883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502554" y="1569402"/>
            <a:ext cx="5930928" cy="34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pitchFamily="18" charset="-122"/>
              <a:ea typeface="字体管家胖丫儿" panose="00020600040101010101" pitchFamily="18" charset="-122"/>
              <a:sym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41425" y="5657850"/>
            <a:ext cx="2461895" cy="139700"/>
          </a:xfrm>
          <a:custGeom>
            <a:avLst/>
            <a:gdLst>
              <a:gd name="connisteX0" fmla="*/ 0 w 2461895"/>
              <a:gd name="connsiteY0" fmla="*/ 1411 h 139911"/>
              <a:gd name="connisteX1" fmla="*/ 66675 w 2461895"/>
              <a:gd name="connsiteY1" fmla="*/ 1411 h 139911"/>
              <a:gd name="connisteX2" fmla="*/ 133985 w 2461895"/>
              <a:gd name="connsiteY2" fmla="*/ 1411 h 139911"/>
              <a:gd name="connisteX3" fmla="*/ 200660 w 2461895"/>
              <a:gd name="connsiteY3" fmla="*/ 1411 h 139911"/>
              <a:gd name="connisteX4" fmla="*/ 267970 w 2461895"/>
              <a:gd name="connsiteY4" fmla="*/ 1411 h 139911"/>
              <a:gd name="connisteX5" fmla="*/ 334645 w 2461895"/>
              <a:gd name="connsiteY5" fmla="*/ 1411 h 139911"/>
              <a:gd name="connisteX6" fmla="*/ 401955 w 2461895"/>
              <a:gd name="connsiteY6" fmla="*/ 1411 h 139911"/>
              <a:gd name="connisteX7" fmla="*/ 468630 w 2461895"/>
              <a:gd name="connsiteY7" fmla="*/ 1411 h 139911"/>
              <a:gd name="connisteX8" fmla="*/ 535940 w 2461895"/>
              <a:gd name="connsiteY8" fmla="*/ 1411 h 139911"/>
              <a:gd name="connisteX9" fmla="*/ 602615 w 2461895"/>
              <a:gd name="connsiteY9" fmla="*/ 17921 h 139911"/>
              <a:gd name="connisteX10" fmla="*/ 669925 w 2461895"/>
              <a:gd name="connsiteY10" fmla="*/ 35066 h 139911"/>
              <a:gd name="connisteX11" fmla="*/ 736600 w 2461895"/>
              <a:gd name="connsiteY11" fmla="*/ 51576 h 139911"/>
              <a:gd name="connisteX12" fmla="*/ 803910 w 2461895"/>
              <a:gd name="connsiteY12" fmla="*/ 85231 h 139911"/>
              <a:gd name="connisteX13" fmla="*/ 870585 w 2461895"/>
              <a:gd name="connsiteY13" fmla="*/ 85231 h 139911"/>
              <a:gd name="connisteX14" fmla="*/ 937895 w 2461895"/>
              <a:gd name="connsiteY14" fmla="*/ 101741 h 139911"/>
              <a:gd name="connisteX15" fmla="*/ 1004570 w 2461895"/>
              <a:gd name="connsiteY15" fmla="*/ 101741 h 139911"/>
              <a:gd name="connisteX16" fmla="*/ 1088390 w 2461895"/>
              <a:gd name="connsiteY16" fmla="*/ 118886 h 139911"/>
              <a:gd name="connisteX17" fmla="*/ 1155700 w 2461895"/>
              <a:gd name="connsiteY17" fmla="*/ 118886 h 139911"/>
              <a:gd name="connisteX18" fmla="*/ 1238885 w 2461895"/>
              <a:gd name="connsiteY18" fmla="*/ 118886 h 139911"/>
              <a:gd name="connisteX19" fmla="*/ 1306195 w 2461895"/>
              <a:gd name="connsiteY19" fmla="*/ 118886 h 139911"/>
              <a:gd name="connisteX20" fmla="*/ 1372870 w 2461895"/>
              <a:gd name="connsiteY20" fmla="*/ 101741 h 139911"/>
              <a:gd name="connisteX21" fmla="*/ 1440180 w 2461895"/>
              <a:gd name="connsiteY21" fmla="*/ 101741 h 139911"/>
              <a:gd name="connisteX22" fmla="*/ 1506855 w 2461895"/>
              <a:gd name="connsiteY22" fmla="*/ 101741 h 139911"/>
              <a:gd name="connisteX23" fmla="*/ 1574165 w 2461895"/>
              <a:gd name="connsiteY23" fmla="*/ 101741 h 139911"/>
              <a:gd name="connisteX24" fmla="*/ 1640840 w 2461895"/>
              <a:gd name="connsiteY24" fmla="*/ 101741 h 139911"/>
              <a:gd name="connisteX25" fmla="*/ 1708150 w 2461895"/>
              <a:gd name="connsiteY25" fmla="*/ 101741 h 139911"/>
              <a:gd name="connisteX26" fmla="*/ 1774825 w 2461895"/>
              <a:gd name="connsiteY26" fmla="*/ 101741 h 139911"/>
              <a:gd name="connisteX27" fmla="*/ 1842135 w 2461895"/>
              <a:gd name="connsiteY27" fmla="*/ 118886 h 139911"/>
              <a:gd name="connisteX28" fmla="*/ 1908810 w 2461895"/>
              <a:gd name="connsiteY28" fmla="*/ 118886 h 139911"/>
              <a:gd name="connisteX29" fmla="*/ 1992630 w 2461895"/>
              <a:gd name="connsiteY29" fmla="*/ 135396 h 139911"/>
              <a:gd name="connisteX30" fmla="*/ 2059940 w 2461895"/>
              <a:gd name="connsiteY30" fmla="*/ 135396 h 139911"/>
              <a:gd name="connisteX31" fmla="*/ 2126615 w 2461895"/>
              <a:gd name="connsiteY31" fmla="*/ 135396 h 139911"/>
              <a:gd name="connisteX32" fmla="*/ 2193925 w 2461895"/>
              <a:gd name="connsiteY32" fmla="*/ 85231 h 139911"/>
              <a:gd name="connisteX33" fmla="*/ 2260600 w 2461895"/>
              <a:gd name="connsiteY33" fmla="*/ 68086 h 139911"/>
              <a:gd name="connisteX34" fmla="*/ 2327910 w 2461895"/>
              <a:gd name="connsiteY34" fmla="*/ 68086 h 139911"/>
              <a:gd name="connisteX35" fmla="*/ 2394585 w 2461895"/>
              <a:gd name="connsiteY35" fmla="*/ 68086 h 139911"/>
              <a:gd name="connisteX36" fmla="*/ 2461895 w 2461895"/>
              <a:gd name="connsiteY36" fmla="*/ 68086 h 1399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2461895" h="139912">
                <a:moveTo>
                  <a:pt x="0" y="1411"/>
                </a:moveTo>
                <a:cubicBezTo>
                  <a:pt x="12065" y="1411"/>
                  <a:pt x="40005" y="1411"/>
                  <a:pt x="66675" y="1411"/>
                </a:cubicBezTo>
                <a:cubicBezTo>
                  <a:pt x="93345" y="1411"/>
                  <a:pt x="107315" y="1411"/>
                  <a:pt x="133985" y="1411"/>
                </a:cubicBezTo>
                <a:cubicBezTo>
                  <a:pt x="160655" y="1411"/>
                  <a:pt x="173990" y="1411"/>
                  <a:pt x="200660" y="1411"/>
                </a:cubicBezTo>
                <a:cubicBezTo>
                  <a:pt x="227330" y="1411"/>
                  <a:pt x="241300" y="1411"/>
                  <a:pt x="267970" y="1411"/>
                </a:cubicBezTo>
                <a:cubicBezTo>
                  <a:pt x="294640" y="1411"/>
                  <a:pt x="307975" y="1411"/>
                  <a:pt x="334645" y="1411"/>
                </a:cubicBezTo>
                <a:cubicBezTo>
                  <a:pt x="361315" y="1411"/>
                  <a:pt x="375285" y="1411"/>
                  <a:pt x="401955" y="1411"/>
                </a:cubicBezTo>
                <a:cubicBezTo>
                  <a:pt x="428625" y="1411"/>
                  <a:pt x="441960" y="1411"/>
                  <a:pt x="468630" y="1411"/>
                </a:cubicBezTo>
                <a:cubicBezTo>
                  <a:pt x="495300" y="1411"/>
                  <a:pt x="509270" y="-1764"/>
                  <a:pt x="535940" y="1411"/>
                </a:cubicBezTo>
                <a:cubicBezTo>
                  <a:pt x="562610" y="4586"/>
                  <a:pt x="575945" y="10936"/>
                  <a:pt x="602615" y="17921"/>
                </a:cubicBezTo>
                <a:cubicBezTo>
                  <a:pt x="629285" y="24906"/>
                  <a:pt x="643255" y="28081"/>
                  <a:pt x="669925" y="35066"/>
                </a:cubicBezTo>
                <a:cubicBezTo>
                  <a:pt x="696595" y="42051"/>
                  <a:pt x="709930" y="41416"/>
                  <a:pt x="736600" y="51576"/>
                </a:cubicBezTo>
                <a:cubicBezTo>
                  <a:pt x="763270" y="61736"/>
                  <a:pt x="777240" y="78246"/>
                  <a:pt x="803910" y="85231"/>
                </a:cubicBezTo>
                <a:cubicBezTo>
                  <a:pt x="830580" y="92216"/>
                  <a:pt x="843915" y="82056"/>
                  <a:pt x="870585" y="85231"/>
                </a:cubicBezTo>
                <a:cubicBezTo>
                  <a:pt x="897255" y="88406"/>
                  <a:pt x="911225" y="98566"/>
                  <a:pt x="937895" y="101741"/>
                </a:cubicBezTo>
                <a:cubicBezTo>
                  <a:pt x="964565" y="104916"/>
                  <a:pt x="974725" y="98566"/>
                  <a:pt x="1004570" y="101741"/>
                </a:cubicBezTo>
                <a:cubicBezTo>
                  <a:pt x="1034415" y="104916"/>
                  <a:pt x="1057910" y="115711"/>
                  <a:pt x="1088390" y="118886"/>
                </a:cubicBezTo>
                <a:cubicBezTo>
                  <a:pt x="1118870" y="122061"/>
                  <a:pt x="1125855" y="118886"/>
                  <a:pt x="1155700" y="118886"/>
                </a:cubicBezTo>
                <a:cubicBezTo>
                  <a:pt x="1185545" y="118886"/>
                  <a:pt x="1209040" y="118886"/>
                  <a:pt x="1238885" y="118886"/>
                </a:cubicBezTo>
                <a:cubicBezTo>
                  <a:pt x="1268730" y="118886"/>
                  <a:pt x="1279525" y="122061"/>
                  <a:pt x="1306195" y="118886"/>
                </a:cubicBezTo>
                <a:cubicBezTo>
                  <a:pt x="1332865" y="115711"/>
                  <a:pt x="1346200" y="104916"/>
                  <a:pt x="1372870" y="101741"/>
                </a:cubicBezTo>
                <a:cubicBezTo>
                  <a:pt x="1399540" y="98566"/>
                  <a:pt x="1413510" y="101741"/>
                  <a:pt x="1440180" y="101741"/>
                </a:cubicBezTo>
                <a:cubicBezTo>
                  <a:pt x="1466850" y="101741"/>
                  <a:pt x="1480185" y="101741"/>
                  <a:pt x="1506855" y="101741"/>
                </a:cubicBezTo>
                <a:cubicBezTo>
                  <a:pt x="1533525" y="101741"/>
                  <a:pt x="1547495" y="101741"/>
                  <a:pt x="1574165" y="101741"/>
                </a:cubicBezTo>
                <a:cubicBezTo>
                  <a:pt x="1600835" y="101741"/>
                  <a:pt x="1614170" y="101741"/>
                  <a:pt x="1640840" y="101741"/>
                </a:cubicBezTo>
                <a:cubicBezTo>
                  <a:pt x="1667510" y="101741"/>
                  <a:pt x="1681480" y="101741"/>
                  <a:pt x="1708150" y="101741"/>
                </a:cubicBezTo>
                <a:cubicBezTo>
                  <a:pt x="1734820" y="101741"/>
                  <a:pt x="1748155" y="98566"/>
                  <a:pt x="1774825" y="101741"/>
                </a:cubicBezTo>
                <a:cubicBezTo>
                  <a:pt x="1801495" y="104916"/>
                  <a:pt x="1815465" y="115711"/>
                  <a:pt x="1842135" y="118886"/>
                </a:cubicBezTo>
                <a:cubicBezTo>
                  <a:pt x="1868805" y="122061"/>
                  <a:pt x="1878965" y="115711"/>
                  <a:pt x="1908810" y="118886"/>
                </a:cubicBezTo>
                <a:cubicBezTo>
                  <a:pt x="1938655" y="122061"/>
                  <a:pt x="1962150" y="132221"/>
                  <a:pt x="1992630" y="135396"/>
                </a:cubicBezTo>
                <a:cubicBezTo>
                  <a:pt x="2023110" y="138571"/>
                  <a:pt x="2033270" y="135396"/>
                  <a:pt x="2059940" y="135396"/>
                </a:cubicBezTo>
                <a:cubicBezTo>
                  <a:pt x="2086610" y="135396"/>
                  <a:pt x="2099945" y="145556"/>
                  <a:pt x="2126615" y="135396"/>
                </a:cubicBezTo>
                <a:cubicBezTo>
                  <a:pt x="2153285" y="125236"/>
                  <a:pt x="2167255" y="98566"/>
                  <a:pt x="2193925" y="85231"/>
                </a:cubicBezTo>
                <a:cubicBezTo>
                  <a:pt x="2220595" y="71896"/>
                  <a:pt x="2233930" y="71261"/>
                  <a:pt x="2260600" y="68086"/>
                </a:cubicBezTo>
                <a:cubicBezTo>
                  <a:pt x="2287270" y="64911"/>
                  <a:pt x="2301240" y="68086"/>
                  <a:pt x="2327910" y="68086"/>
                </a:cubicBezTo>
                <a:cubicBezTo>
                  <a:pt x="2354580" y="68086"/>
                  <a:pt x="2367915" y="68086"/>
                  <a:pt x="2394585" y="68086"/>
                </a:cubicBezTo>
                <a:cubicBezTo>
                  <a:pt x="2421255" y="68086"/>
                  <a:pt x="2449830" y="68086"/>
                  <a:pt x="2461895" y="68086"/>
                </a:cubicBezTo>
              </a:path>
            </a:pathLst>
          </a:custGeom>
          <a:solidFill>
            <a:srgbClr val="5D586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182880" y="558165"/>
            <a:ext cx="4090670" cy="930275"/>
            <a:chOff x="7242" y="1149"/>
            <a:chExt cx="6442" cy="1465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 3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63" y="2081"/>
              <a:ext cx="452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Discussion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025D94-8DA4-F340-89E9-AD4FDCC651D7}"/>
              </a:ext>
            </a:extLst>
          </p:cNvPr>
          <p:cNvSpPr txBox="1"/>
          <p:nvPr/>
        </p:nvSpPr>
        <p:spPr>
          <a:xfrm>
            <a:off x="1971552" y="1590963"/>
            <a:ext cx="7785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Thread pool: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	As we increase the number of threads, the idea with thread pool performs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 &amp; C: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As we see in the plot Java performs better than c in multi threads.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30395" y="2579370"/>
            <a:ext cx="4564380" cy="1181735"/>
            <a:chOff x="7055" y="3596"/>
            <a:chExt cx="7188" cy="1861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04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718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Possible future work</a:t>
              </a:r>
              <a:endPara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pic>
        <p:nvPicPr>
          <p:cNvPr id="9" name="图片 8" descr="c5af74cf19b58d56975d452300c0e5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91790" y="2199640"/>
            <a:ext cx="1278255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76517"/>
            <a:ext cx="12135485" cy="670496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304030" y="1549083"/>
            <a:ext cx="4724400" cy="819785"/>
            <a:chOff x="4090" y="2959"/>
            <a:chExt cx="7440" cy="1291"/>
          </a:xfrm>
        </p:grpSpPr>
        <p:grpSp>
          <p:nvGrpSpPr>
            <p:cNvPr id="11" name="组合 10"/>
            <p:cNvGrpSpPr/>
            <p:nvPr/>
          </p:nvGrpSpPr>
          <p:grpSpPr>
            <a:xfrm>
              <a:off x="4090" y="2959"/>
              <a:ext cx="1445" cy="1291"/>
              <a:chOff x="4059" y="2959"/>
              <a:chExt cx="1445" cy="1291"/>
            </a:xfrm>
          </p:grpSpPr>
          <p:pic>
            <p:nvPicPr>
              <p:cNvPr id="5" name="图片 4" descr="7bab18130552dfabfe5c9bc065c449bd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4466" y="3295"/>
                <a:ext cx="96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1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805" y="3308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Intuition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9745" y="2538414"/>
            <a:ext cx="5821735" cy="819785"/>
            <a:chOff x="4090" y="4252"/>
            <a:chExt cx="7703" cy="1291"/>
          </a:xfrm>
        </p:grpSpPr>
        <p:grpSp>
          <p:nvGrpSpPr>
            <p:cNvPr id="15" name="组合 14"/>
            <p:cNvGrpSpPr/>
            <p:nvPr/>
          </p:nvGrpSpPr>
          <p:grpSpPr>
            <a:xfrm>
              <a:off x="4090" y="4252"/>
              <a:ext cx="1577" cy="1291"/>
              <a:chOff x="4059" y="2959"/>
              <a:chExt cx="1577" cy="1291"/>
            </a:xfrm>
          </p:grpSpPr>
          <p:pic>
            <p:nvPicPr>
              <p:cNvPr id="16" name="图片 15" descr="7bab18130552dfabfe5c9bc065c449bd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4460" y="3278"/>
                <a:ext cx="117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2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535" y="4534"/>
              <a:ext cx="6258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Implementation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16788" y="3529129"/>
            <a:ext cx="5187315" cy="819150"/>
            <a:chOff x="4090" y="6840"/>
            <a:chExt cx="8169" cy="1290"/>
          </a:xfrm>
        </p:grpSpPr>
        <p:grpSp>
          <p:nvGrpSpPr>
            <p:cNvPr id="12" name="组合 11"/>
            <p:cNvGrpSpPr/>
            <p:nvPr/>
          </p:nvGrpSpPr>
          <p:grpSpPr>
            <a:xfrm>
              <a:off x="4090" y="6840"/>
              <a:ext cx="1445" cy="1291"/>
              <a:chOff x="4059" y="2959"/>
              <a:chExt cx="1445" cy="1291"/>
            </a:xfrm>
          </p:grpSpPr>
          <p:pic>
            <p:nvPicPr>
              <p:cNvPr id="13" name="图片 12" descr="7bab18130552dfabfe5c9bc065c449bd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4224" y="3263"/>
                <a:ext cx="110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3</a:t>
                </a: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5535" y="7144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Results &amp; Discussion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50440" y="2494914"/>
            <a:ext cx="2272030" cy="1772285"/>
            <a:chOff x="4369" y="2216"/>
            <a:chExt cx="3578" cy="2791"/>
          </a:xfrm>
        </p:grpSpPr>
        <p:sp>
          <p:nvSpPr>
            <p:cNvPr id="3" name="文本框 2"/>
            <p:cNvSpPr txBox="1"/>
            <p:nvPr/>
          </p:nvSpPr>
          <p:spPr>
            <a:xfrm>
              <a:off x="5471" y="3797"/>
              <a:ext cx="2299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69" y="2216"/>
              <a:ext cx="3578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字体管家胖丫儿" panose="00020600040101010101" charset="-122"/>
                  <a:ea typeface="字体管家胖丫儿" panose="00020600040101010101" charset="-122"/>
                </a:rPr>
                <a:t>Category</a:t>
              </a:r>
              <a:endParaRPr lang="en-US" altLang="zh-CN" sz="2400" dirty="0"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  <p:grpSp>
        <p:nvGrpSpPr>
          <p:cNvPr id="33" name="组合 25">
            <a:extLst>
              <a:ext uri="{FF2B5EF4-FFF2-40B4-BE49-F238E27FC236}">
                <a16:creationId xmlns:a16="http://schemas.microsoft.com/office/drawing/2014/main" id="{74EBDE49-117F-3F4F-8DB5-A5582D5BB3D1}"/>
              </a:ext>
            </a:extLst>
          </p:cNvPr>
          <p:cNvGrpSpPr/>
          <p:nvPr/>
        </p:nvGrpSpPr>
        <p:grpSpPr>
          <a:xfrm>
            <a:off x="4316788" y="4437179"/>
            <a:ext cx="5187950" cy="819785"/>
            <a:chOff x="4090" y="4252"/>
            <a:chExt cx="8170" cy="1291"/>
          </a:xfrm>
        </p:grpSpPr>
        <p:grpSp>
          <p:nvGrpSpPr>
            <p:cNvPr id="35" name="组合 14">
              <a:extLst>
                <a:ext uri="{FF2B5EF4-FFF2-40B4-BE49-F238E27FC236}">
                  <a16:creationId xmlns:a16="http://schemas.microsoft.com/office/drawing/2014/main" id="{DE695F3F-FAAD-844E-A4F2-960F4FFFA695}"/>
                </a:ext>
              </a:extLst>
            </p:cNvPr>
            <p:cNvGrpSpPr/>
            <p:nvPr/>
          </p:nvGrpSpPr>
          <p:grpSpPr>
            <a:xfrm>
              <a:off x="4090" y="4252"/>
              <a:ext cx="1577" cy="1291"/>
              <a:chOff x="4059" y="2959"/>
              <a:chExt cx="1577" cy="1291"/>
            </a:xfrm>
          </p:grpSpPr>
          <p:pic>
            <p:nvPicPr>
              <p:cNvPr id="37" name="图片 15" descr="7bab18130552dfabfe5c9bc065c449bd">
                <a:extLst>
                  <a:ext uri="{FF2B5EF4-FFF2-40B4-BE49-F238E27FC236}">
                    <a16:creationId xmlns:a16="http://schemas.microsoft.com/office/drawing/2014/main" id="{BB4A2E59-E253-684C-B9B6-97DB9F51E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59" y="2959"/>
                <a:ext cx="1445" cy="1291"/>
              </a:xfrm>
              <a:prstGeom prst="rect">
                <a:avLst/>
              </a:prstGeom>
            </p:spPr>
          </p:pic>
          <p:sp>
            <p:nvSpPr>
              <p:cNvPr id="38" name="文本框 16">
                <a:extLst>
                  <a:ext uri="{FF2B5EF4-FFF2-40B4-BE49-F238E27FC236}">
                    <a16:creationId xmlns:a16="http://schemas.microsoft.com/office/drawing/2014/main" id="{72272C38-C39C-B946-87F8-D49666E0359E}"/>
                  </a:ext>
                </a:extLst>
              </p:cNvPr>
              <p:cNvSpPr txBox="1"/>
              <p:nvPr/>
            </p:nvSpPr>
            <p:spPr>
              <a:xfrm>
                <a:off x="4460" y="3278"/>
                <a:ext cx="117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4</a:t>
                </a:r>
              </a:p>
            </p:txBody>
          </p:sp>
        </p:grpSp>
        <p:sp>
          <p:nvSpPr>
            <p:cNvPr id="36" name="文本框 21">
              <a:extLst>
                <a:ext uri="{FF2B5EF4-FFF2-40B4-BE49-F238E27FC236}">
                  <a16:creationId xmlns:a16="http://schemas.microsoft.com/office/drawing/2014/main" id="{070AB2AD-6BDD-8D47-AA14-F3CA5A573F8D}"/>
                </a:ext>
              </a:extLst>
            </p:cNvPr>
            <p:cNvSpPr txBox="1"/>
            <p:nvPr/>
          </p:nvSpPr>
          <p:spPr>
            <a:xfrm>
              <a:off x="5535" y="4534"/>
              <a:ext cx="67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 Possible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future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work</a:t>
              </a:r>
              <a:endPara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3675" y="-22918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03731" y="1537653"/>
            <a:ext cx="6325257" cy="734060"/>
            <a:chOff x="1056" y="2651"/>
            <a:chExt cx="10675" cy="1156"/>
          </a:xfrm>
        </p:grpSpPr>
        <p:grpSp>
          <p:nvGrpSpPr>
            <p:cNvPr id="4" name="组合 3"/>
            <p:cNvGrpSpPr/>
            <p:nvPr/>
          </p:nvGrpSpPr>
          <p:grpSpPr>
            <a:xfrm>
              <a:off x="1056" y="2651"/>
              <a:ext cx="10675" cy="1156"/>
              <a:chOff x="7147" y="3872"/>
              <a:chExt cx="10675" cy="1156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7816" y="3872"/>
                <a:ext cx="10006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Try more algorithms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with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 </a:t>
                </a: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Java</a:t>
                </a: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体管家胖丫儿" panose="00020600040101010101" charset="-122"/>
                    <a:ea typeface="字体管家胖丫儿" panose="00020600040101010101" charset="-122"/>
                  </a:rPr>
                  <a:t> 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147" y="4541"/>
                <a:ext cx="8672" cy="48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pitchFamily="18" charset="-122"/>
                  <a:ea typeface="字体管家胖丫儿" panose="00020600040101010101" pitchFamily="18" charset="-122"/>
                  <a:sym typeface="+mn-ea"/>
                </a:endParaRPr>
              </a:p>
            </p:txBody>
          </p:sp>
        </p:grpSp>
        <p:sp>
          <p:nvSpPr>
            <p:cNvPr id="2050" name="勾"/>
            <p:cNvSpPr/>
            <p:nvPr/>
          </p:nvSpPr>
          <p:spPr bwMode="auto">
            <a:xfrm>
              <a:off x="1186" y="2807"/>
              <a:ext cx="502" cy="502"/>
            </a:xfrm>
            <a:custGeom>
              <a:avLst/>
              <a:gdLst>
                <a:gd name="T0" fmla="*/ 116261 w 1360"/>
                <a:gd name="T1" fmla="*/ 1784537 h 1360"/>
                <a:gd name="T2" fmla="*/ 1651467 w 1360"/>
                <a:gd name="T3" fmla="*/ 268941 h 1360"/>
                <a:gd name="T4" fmla="*/ 1388129 w 1360"/>
                <a:gd name="T5" fmla="*/ 542085 h 1360"/>
                <a:gd name="T6" fmla="*/ 1151404 w 1360"/>
                <a:gd name="T7" fmla="*/ 846044 h 1360"/>
                <a:gd name="T8" fmla="*/ 1046349 w 1360"/>
                <a:gd name="T9" fmla="*/ 1001526 h 1360"/>
                <a:gd name="T10" fmla="*/ 958103 w 1360"/>
                <a:gd name="T11" fmla="*/ 1155607 h 1360"/>
                <a:gd name="T12" fmla="*/ 885265 w 1360"/>
                <a:gd name="T13" fmla="*/ 1305485 h 1360"/>
                <a:gd name="T14" fmla="*/ 826434 w 1360"/>
                <a:gd name="T15" fmla="*/ 1453963 h 1360"/>
                <a:gd name="T16" fmla="*/ 710173 w 1360"/>
                <a:gd name="T17" fmla="*/ 1533805 h 1360"/>
                <a:gd name="T18" fmla="*/ 648540 w 1360"/>
                <a:gd name="T19" fmla="*/ 1553415 h 1360"/>
                <a:gd name="T20" fmla="*/ 624728 w 1360"/>
                <a:gd name="T21" fmla="*/ 1483379 h 1360"/>
                <a:gd name="T22" fmla="*/ 581305 w 1360"/>
                <a:gd name="T23" fmla="*/ 1369919 h 1360"/>
                <a:gd name="T24" fmla="*/ 537882 w 1360"/>
                <a:gd name="T25" fmla="*/ 1264864 h 1360"/>
                <a:gd name="T26" fmla="*/ 497261 w 1360"/>
                <a:gd name="T27" fmla="*/ 1179419 h 1360"/>
                <a:gd name="T28" fmla="*/ 462243 w 1360"/>
                <a:gd name="T29" fmla="*/ 1106581 h 1360"/>
                <a:gd name="T30" fmla="*/ 430026 w 1360"/>
                <a:gd name="T31" fmla="*/ 1056154 h 1360"/>
                <a:gd name="T32" fmla="*/ 365592 w 1360"/>
                <a:gd name="T33" fmla="*/ 986118 h 1360"/>
                <a:gd name="T34" fmla="*/ 295555 w 1360"/>
                <a:gd name="T35" fmla="*/ 959504 h 1360"/>
                <a:gd name="T36" fmla="*/ 344581 w 1360"/>
                <a:gd name="T37" fmla="*/ 918882 h 1360"/>
                <a:gd name="T38" fmla="*/ 388004 w 1360"/>
                <a:gd name="T39" fmla="*/ 892268 h 1360"/>
                <a:gd name="T40" fmla="*/ 427224 w 1360"/>
                <a:gd name="T41" fmla="*/ 872658 h 1360"/>
                <a:gd name="T42" fmla="*/ 465044 w 1360"/>
                <a:gd name="T43" fmla="*/ 868456 h 1360"/>
                <a:gd name="T44" fmla="*/ 516871 w 1360"/>
                <a:gd name="T45" fmla="*/ 886665 h 1360"/>
                <a:gd name="T46" fmla="*/ 570099 w 1360"/>
                <a:gd name="T47" fmla="*/ 937092 h 1360"/>
                <a:gd name="T48" fmla="*/ 624728 w 1360"/>
                <a:gd name="T49" fmla="*/ 1021136 h 1360"/>
                <a:gd name="T50" fmla="*/ 683559 w 1360"/>
                <a:gd name="T51" fmla="*/ 1138798 h 1360"/>
                <a:gd name="T52" fmla="*/ 806824 w 1360"/>
                <a:gd name="T53" fmla="*/ 1096776 h 1360"/>
                <a:gd name="T54" fmla="*/ 990320 w 1360"/>
                <a:gd name="T55" fmla="*/ 827835 h 1360"/>
                <a:gd name="T56" fmla="*/ 1197629 w 1360"/>
                <a:gd name="T57" fmla="*/ 574301 h 1360"/>
                <a:gd name="T58" fmla="*/ 1428750 w 1360"/>
                <a:gd name="T59" fmla="*/ 338978 h 1360"/>
                <a:gd name="T60" fmla="*/ 116261 w 1360"/>
                <a:gd name="T61" fmla="*/ 225518 h 1360"/>
                <a:gd name="T62" fmla="*/ 1872783 w 1360"/>
                <a:gd name="T63" fmla="*/ 0 h 1360"/>
                <a:gd name="T64" fmla="*/ 1843368 w 1360"/>
                <a:gd name="T65" fmla="*/ 110658 h 1360"/>
                <a:gd name="T66" fmla="*/ 1770529 w 1360"/>
                <a:gd name="T67" fmla="*/ 1905000 h 1360"/>
                <a:gd name="T68" fmla="*/ 0 w 1360"/>
                <a:gd name="T69" fmla="*/ 107857 h 1360"/>
                <a:gd name="T70" fmla="*/ 1794342 w 1360"/>
                <a:gd name="T71" fmla="*/ 49026 h 1360"/>
                <a:gd name="T72" fmla="*/ 1872783 w 1360"/>
                <a:gd name="T73" fmla="*/ 0 h 13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60" h="1360">
                  <a:moveTo>
                    <a:pt x="83" y="161"/>
                  </a:moveTo>
                  <a:lnTo>
                    <a:pt x="83" y="1274"/>
                  </a:lnTo>
                  <a:lnTo>
                    <a:pt x="1179" y="1274"/>
                  </a:lnTo>
                  <a:lnTo>
                    <a:pt x="1179" y="192"/>
                  </a:lnTo>
                  <a:lnTo>
                    <a:pt x="1081" y="286"/>
                  </a:lnTo>
                  <a:lnTo>
                    <a:pt x="991" y="387"/>
                  </a:lnTo>
                  <a:lnTo>
                    <a:pt x="903" y="493"/>
                  </a:lnTo>
                  <a:lnTo>
                    <a:pt x="822" y="604"/>
                  </a:lnTo>
                  <a:lnTo>
                    <a:pt x="784" y="660"/>
                  </a:lnTo>
                  <a:lnTo>
                    <a:pt x="747" y="715"/>
                  </a:lnTo>
                  <a:lnTo>
                    <a:pt x="715" y="771"/>
                  </a:lnTo>
                  <a:lnTo>
                    <a:pt x="684" y="825"/>
                  </a:lnTo>
                  <a:lnTo>
                    <a:pt x="657" y="880"/>
                  </a:lnTo>
                  <a:lnTo>
                    <a:pt x="632" y="932"/>
                  </a:lnTo>
                  <a:lnTo>
                    <a:pt x="609" y="986"/>
                  </a:lnTo>
                  <a:lnTo>
                    <a:pt x="590" y="1038"/>
                  </a:lnTo>
                  <a:lnTo>
                    <a:pt x="551" y="1063"/>
                  </a:lnTo>
                  <a:lnTo>
                    <a:pt x="507" y="1095"/>
                  </a:lnTo>
                  <a:lnTo>
                    <a:pt x="469" y="1128"/>
                  </a:lnTo>
                  <a:lnTo>
                    <a:pt x="463" y="1109"/>
                  </a:lnTo>
                  <a:lnTo>
                    <a:pt x="455" y="1086"/>
                  </a:lnTo>
                  <a:lnTo>
                    <a:pt x="446" y="1059"/>
                  </a:lnTo>
                  <a:lnTo>
                    <a:pt x="434" y="1026"/>
                  </a:lnTo>
                  <a:lnTo>
                    <a:pt x="415" y="978"/>
                  </a:lnTo>
                  <a:lnTo>
                    <a:pt x="400" y="938"/>
                  </a:lnTo>
                  <a:lnTo>
                    <a:pt x="384" y="903"/>
                  </a:lnTo>
                  <a:lnTo>
                    <a:pt x="371" y="871"/>
                  </a:lnTo>
                  <a:lnTo>
                    <a:pt x="355" y="842"/>
                  </a:lnTo>
                  <a:lnTo>
                    <a:pt x="344" y="815"/>
                  </a:lnTo>
                  <a:lnTo>
                    <a:pt x="330" y="790"/>
                  </a:lnTo>
                  <a:lnTo>
                    <a:pt x="319" y="771"/>
                  </a:lnTo>
                  <a:lnTo>
                    <a:pt x="307" y="754"/>
                  </a:lnTo>
                  <a:lnTo>
                    <a:pt x="284" y="725"/>
                  </a:lnTo>
                  <a:lnTo>
                    <a:pt x="261" y="704"/>
                  </a:lnTo>
                  <a:lnTo>
                    <a:pt x="236" y="691"/>
                  </a:lnTo>
                  <a:lnTo>
                    <a:pt x="211" y="685"/>
                  </a:lnTo>
                  <a:lnTo>
                    <a:pt x="229" y="669"/>
                  </a:lnTo>
                  <a:lnTo>
                    <a:pt x="246" y="656"/>
                  </a:lnTo>
                  <a:lnTo>
                    <a:pt x="261" y="645"/>
                  </a:lnTo>
                  <a:lnTo>
                    <a:pt x="277" y="637"/>
                  </a:lnTo>
                  <a:lnTo>
                    <a:pt x="292" y="629"/>
                  </a:lnTo>
                  <a:lnTo>
                    <a:pt x="305" y="623"/>
                  </a:lnTo>
                  <a:lnTo>
                    <a:pt x="321" y="621"/>
                  </a:lnTo>
                  <a:lnTo>
                    <a:pt x="332" y="620"/>
                  </a:lnTo>
                  <a:lnTo>
                    <a:pt x="352" y="623"/>
                  </a:lnTo>
                  <a:lnTo>
                    <a:pt x="369" y="633"/>
                  </a:lnTo>
                  <a:lnTo>
                    <a:pt x="388" y="648"/>
                  </a:lnTo>
                  <a:lnTo>
                    <a:pt x="407" y="669"/>
                  </a:lnTo>
                  <a:lnTo>
                    <a:pt x="426" y="696"/>
                  </a:lnTo>
                  <a:lnTo>
                    <a:pt x="446" y="729"/>
                  </a:lnTo>
                  <a:lnTo>
                    <a:pt x="467" y="769"/>
                  </a:lnTo>
                  <a:lnTo>
                    <a:pt x="488" y="813"/>
                  </a:lnTo>
                  <a:lnTo>
                    <a:pt x="519" y="882"/>
                  </a:lnTo>
                  <a:lnTo>
                    <a:pt x="576" y="783"/>
                  </a:lnTo>
                  <a:lnTo>
                    <a:pt x="640" y="685"/>
                  </a:lnTo>
                  <a:lnTo>
                    <a:pt x="707" y="591"/>
                  </a:lnTo>
                  <a:lnTo>
                    <a:pt x="778" y="501"/>
                  </a:lnTo>
                  <a:lnTo>
                    <a:pt x="855" y="410"/>
                  </a:lnTo>
                  <a:lnTo>
                    <a:pt x="935" y="324"/>
                  </a:lnTo>
                  <a:lnTo>
                    <a:pt x="1020" y="242"/>
                  </a:lnTo>
                  <a:lnTo>
                    <a:pt x="1110" y="161"/>
                  </a:lnTo>
                  <a:lnTo>
                    <a:pt x="83" y="161"/>
                  </a:lnTo>
                  <a:close/>
                  <a:moveTo>
                    <a:pt x="1337" y="0"/>
                  </a:moveTo>
                  <a:lnTo>
                    <a:pt x="1360" y="46"/>
                  </a:lnTo>
                  <a:lnTo>
                    <a:pt x="1316" y="79"/>
                  </a:lnTo>
                  <a:lnTo>
                    <a:pt x="1264" y="119"/>
                  </a:lnTo>
                  <a:lnTo>
                    <a:pt x="1264" y="1360"/>
                  </a:lnTo>
                  <a:lnTo>
                    <a:pt x="0" y="1360"/>
                  </a:lnTo>
                  <a:lnTo>
                    <a:pt x="0" y="77"/>
                  </a:lnTo>
                  <a:lnTo>
                    <a:pt x="1222" y="77"/>
                  </a:lnTo>
                  <a:lnTo>
                    <a:pt x="1281" y="3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527C57"/>
            </a:solidFill>
            <a:ln>
              <a:solidFill>
                <a:srgbClr val="527C57"/>
              </a:solidFill>
            </a:ln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57651" y="4080828"/>
            <a:ext cx="9604758" cy="831215"/>
            <a:chOff x="1186" y="2746"/>
            <a:chExt cx="9217" cy="1309"/>
          </a:xfrm>
        </p:grpSpPr>
        <p:sp>
          <p:nvSpPr>
            <p:cNvPr id="11" name="文本框 10"/>
            <p:cNvSpPr txBox="1"/>
            <p:nvPr/>
          </p:nvSpPr>
          <p:spPr>
            <a:xfrm>
              <a:off x="1764" y="2746"/>
              <a:ext cx="8639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Try more ideas about how to compare the performance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3" name="勾"/>
            <p:cNvSpPr/>
            <p:nvPr/>
          </p:nvSpPr>
          <p:spPr bwMode="auto">
            <a:xfrm>
              <a:off x="1186" y="2807"/>
              <a:ext cx="502" cy="502"/>
            </a:xfrm>
            <a:custGeom>
              <a:avLst/>
              <a:gdLst>
                <a:gd name="T0" fmla="*/ 116261 w 1360"/>
                <a:gd name="T1" fmla="*/ 1784537 h 1360"/>
                <a:gd name="T2" fmla="*/ 1651467 w 1360"/>
                <a:gd name="T3" fmla="*/ 268941 h 1360"/>
                <a:gd name="T4" fmla="*/ 1388129 w 1360"/>
                <a:gd name="T5" fmla="*/ 542085 h 1360"/>
                <a:gd name="T6" fmla="*/ 1151404 w 1360"/>
                <a:gd name="T7" fmla="*/ 846044 h 1360"/>
                <a:gd name="T8" fmla="*/ 1046349 w 1360"/>
                <a:gd name="T9" fmla="*/ 1001526 h 1360"/>
                <a:gd name="T10" fmla="*/ 958103 w 1360"/>
                <a:gd name="T11" fmla="*/ 1155607 h 1360"/>
                <a:gd name="T12" fmla="*/ 885265 w 1360"/>
                <a:gd name="T13" fmla="*/ 1305485 h 1360"/>
                <a:gd name="T14" fmla="*/ 826434 w 1360"/>
                <a:gd name="T15" fmla="*/ 1453963 h 1360"/>
                <a:gd name="T16" fmla="*/ 710173 w 1360"/>
                <a:gd name="T17" fmla="*/ 1533805 h 1360"/>
                <a:gd name="T18" fmla="*/ 648540 w 1360"/>
                <a:gd name="T19" fmla="*/ 1553415 h 1360"/>
                <a:gd name="T20" fmla="*/ 624728 w 1360"/>
                <a:gd name="T21" fmla="*/ 1483379 h 1360"/>
                <a:gd name="T22" fmla="*/ 581305 w 1360"/>
                <a:gd name="T23" fmla="*/ 1369919 h 1360"/>
                <a:gd name="T24" fmla="*/ 537882 w 1360"/>
                <a:gd name="T25" fmla="*/ 1264864 h 1360"/>
                <a:gd name="T26" fmla="*/ 497261 w 1360"/>
                <a:gd name="T27" fmla="*/ 1179419 h 1360"/>
                <a:gd name="T28" fmla="*/ 462243 w 1360"/>
                <a:gd name="T29" fmla="*/ 1106581 h 1360"/>
                <a:gd name="T30" fmla="*/ 430026 w 1360"/>
                <a:gd name="T31" fmla="*/ 1056154 h 1360"/>
                <a:gd name="T32" fmla="*/ 365592 w 1360"/>
                <a:gd name="T33" fmla="*/ 986118 h 1360"/>
                <a:gd name="T34" fmla="*/ 295555 w 1360"/>
                <a:gd name="T35" fmla="*/ 959504 h 1360"/>
                <a:gd name="T36" fmla="*/ 344581 w 1360"/>
                <a:gd name="T37" fmla="*/ 918882 h 1360"/>
                <a:gd name="T38" fmla="*/ 388004 w 1360"/>
                <a:gd name="T39" fmla="*/ 892268 h 1360"/>
                <a:gd name="T40" fmla="*/ 427224 w 1360"/>
                <a:gd name="T41" fmla="*/ 872658 h 1360"/>
                <a:gd name="T42" fmla="*/ 465044 w 1360"/>
                <a:gd name="T43" fmla="*/ 868456 h 1360"/>
                <a:gd name="T44" fmla="*/ 516871 w 1360"/>
                <a:gd name="T45" fmla="*/ 886665 h 1360"/>
                <a:gd name="T46" fmla="*/ 570099 w 1360"/>
                <a:gd name="T47" fmla="*/ 937092 h 1360"/>
                <a:gd name="T48" fmla="*/ 624728 w 1360"/>
                <a:gd name="T49" fmla="*/ 1021136 h 1360"/>
                <a:gd name="T50" fmla="*/ 683559 w 1360"/>
                <a:gd name="T51" fmla="*/ 1138798 h 1360"/>
                <a:gd name="T52" fmla="*/ 806824 w 1360"/>
                <a:gd name="T53" fmla="*/ 1096776 h 1360"/>
                <a:gd name="T54" fmla="*/ 990320 w 1360"/>
                <a:gd name="T55" fmla="*/ 827835 h 1360"/>
                <a:gd name="T56" fmla="*/ 1197629 w 1360"/>
                <a:gd name="T57" fmla="*/ 574301 h 1360"/>
                <a:gd name="T58" fmla="*/ 1428750 w 1360"/>
                <a:gd name="T59" fmla="*/ 338978 h 1360"/>
                <a:gd name="T60" fmla="*/ 116261 w 1360"/>
                <a:gd name="T61" fmla="*/ 225518 h 1360"/>
                <a:gd name="T62" fmla="*/ 1872783 w 1360"/>
                <a:gd name="T63" fmla="*/ 0 h 1360"/>
                <a:gd name="T64" fmla="*/ 1843368 w 1360"/>
                <a:gd name="T65" fmla="*/ 110658 h 1360"/>
                <a:gd name="T66" fmla="*/ 1770529 w 1360"/>
                <a:gd name="T67" fmla="*/ 1905000 h 1360"/>
                <a:gd name="T68" fmla="*/ 0 w 1360"/>
                <a:gd name="T69" fmla="*/ 107857 h 1360"/>
                <a:gd name="T70" fmla="*/ 1794342 w 1360"/>
                <a:gd name="T71" fmla="*/ 49026 h 1360"/>
                <a:gd name="T72" fmla="*/ 1872783 w 1360"/>
                <a:gd name="T73" fmla="*/ 0 h 13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60" h="1360">
                  <a:moveTo>
                    <a:pt x="83" y="161"/>
                  </a:moveTo>
                  <a:lnTo>
                    <a:pt x="83" y="1274"/>
                  </a:lnTo>
                  <a:lnTo>
                    <a:pt x="1179" y="1274"/>
                  </a:lnTo>
                  <a:lnTo>
                    <a:pt x="1179" y="192"/>
                  </a:lnTo>
                  <a:lnTo>
                    <a:pt x="1081" y="286"/>
                  </a:lnTo>
                  <a:lnTo>
                    <a:pt x="991" y="387"/>
                  </a:lnTo>
                  <a:lnTo>
                    <a:pt x="903" y="493"/>
                  </a:lnTo>
                  <a:lnTo>
                    <a:pt x="822" y="604"/>
                  </a:lnTo>
                  <a:lnTo>
                    <a:pt x="784" y="660"/>
                  </a:lnTo>
                  <a:lnTo>
                    <a:pt x="747" y="715"/>
                  </a:lnTo>
                  <a:lnTo>
                    <a:pt x="715" y="771"/>
                  </a:lnTo>
                  <a:lnTo>
                    <a:pt x="684" y="825"/>
                  </a:lnTo>
                  <a:lnTo>
                    <a:pt x="657" y="880"/>
                  </a:lnTo>
                  <a:lnTo>
                    <a:pt x="632" y="932"/>
                  </a:lnTo>
                  <a:lnTo>
                    <a:pt x="609" y="986"/>
                  </a:lnTo>
                  <a:lnTo>
                    <a:pt x="590" y="1038"/>
                  </a:lnTo>
                  <a:lnTo>
                    <a:pt x="551" y="1063"/>
                  </a:lnTo>
                  <a:lnTo>
                    <a:pt x="507" y="1095"/>
                  </a:lnTo>
                  <a:lnTo>
                    <a:pt x="469" y="1128"/>
                  </a:lnTo>
                  <a:lnTo>
                    <a:pt x="463" y="1109"/>
                  </a:lnTo>
                  <a:lnTo>
                    <a:pt x="455" y="1086"/>
                  </a:lnTo>
                  <a:lnTo>
                    <a:pt x="446" y="1059"/>
                  </a:lnTo>
                  <a:lnTo>
                    <a:pt x="434" y="1026"/>
                  </a:lnTo>
                  <a:lnTo>
                    <a:pt x="415" y="978"/>
                  </a:lnTo>
                  <a:lnTo>
                    <a:pt x="400" y="938"/>
                  </a:lnTo>
                  <a:lnTo>
                    <a:pt x="384" y="903"/>
                  </a:lnTo>
                  <a:lnTo>
                    <a:pt x="371" y="871"/>
                  </a:lnTo>
                  <a:lnTo>
                    <a:pt x="355" y="842"/>
                  </a:lnTo>
                  <a:lnTo>
                    <a:pt x="344" y="815"/>
                  </a:lnTo>
                  <a:lnTo>
                    <a:pt x="330" y="790"/>
                  </a:lnTo>
                  <a:lnTo>
                    <a:pt x="319" y="771"/>
                  </a:lnTo>
                  <a:lnTo>
                    <a:pt x="307" y="754"/>
                  </a:lnTo>
                  <a:lnTo>
                    <a:pt x="284" y="725"/>
                  </a:lnTo>
                  <a:lnTo>
                    <a:pt x="261" y="704"/>
                  </a:lnTo>
                  <a:lnTo>
                    <a:pt x="236" y="691"/>
                  </a:lnTo>
                  <a:lnTo>
                    <a:pt x="211" y="685"/>
                  </a:lnTo>
                  <a:lnTo>
                    <a:pt x="229" y="669"/>
                  </a:lnTo>
                  <a:lnTo>
                    <a:pt x="246" y="656"/>
                  </a:lnTo>
                  <a:lnTo>
                    <a:pt x="261" y="645"/>
                  </a:lnTo>
                  <a:lnTo>
                    <a:pt x="277" y="637"/>
                  </a:lnTo>
                  <a:lnTo>
                    <a:pt x="292" y="629"/>
                  </a:lnTo>
                  <a:lnTo>
                    <a:pt x="305" y="623"/>
                  </a:lnTo>
                  <a:lnTo>
                    <a:pt x="321" y="621"/>
                  </a:lnTo>
                  <a:lnTo>
                    <a:pt x="332" y="620"/>
                  </a:lnTo>
                  <a:lnTo>
                    <a:pt x="352" y="623"/>
                  </a:lnTo>
                  <a:lnTo>
                    <a:pt x="369" y="633"/>
                  </a:lnTo>
                  <a:lnTo>
                    <a:pt x="388" y="648"/>
                  </a:lnTo>
                  <a:lnTo>
                    <a:pt x="407" y="669"/>
                  </a:lnTo>
                  <a:lnTo>
                    <a:pt x="426" y="696"/>
                  </a:lnTo>
                  <a:lnTo>
                    <a:pt x="446" y="729"/>
                  </a:lnTo>
                  <a:lnTo>
                    <a:pt x="467" y="769"/>
                  </a:lnTo>
                  <a:lnTo>
                    <a:pt x="488" y="813"/>
                  </a:lnTo>
                  <a:lnTo>
                    <a:pt x="519" y="882"/>
                  </a:lnTo>
                  <a:lnTo>
                    <a:pt x="576" y="783"/>
                  </a:lnTo>
                  <a:lnTo>
                    <a:pt x="640" y="685"/>
                  </a:lnTo>
                  <a:lnTo>
                    <a:pt x="707" y="591"/>
                  </a:lnTo>
                  <a:lnTo>
                    <a:pt x="778" y="501"/>
                  </a:lnTo>
                  <a:lnTo>
                    <a:pt x="855" y="410"/>
                  </a:lnTo>
                  <a:lnTo>
                    <a:pt x="935" y="324"/>
                  </a:lnTo>
                  <a:lnTo>
                    <a:pt x="1020" y="242"/>
                  </a:lnTo>
                  <a:lnTo>
                    <a:pt x="1110" y="161"/>
                  </a:lnTo>
                  <a:lnTo>
                    <a:pt x="83" y="161"/>
                  </a:lnTo>
                  <a:close/>
                  <a:moveTo>
                    <a:pt x="1337" y="0"/>
                  </a:moveTo>
                  <a:lnTo>
                    <a:pt x="1360" y="46"/>
                  </a:lnTo>
                  <a:lnTo>
                    <a:pt x="1316" y="79"/>
                  </a:lnTo>
                  <a:lnTo>
                    <a:pt x="1264" y="119"/>
                  </a:lnTo>
                  <a:lnTo>
                    <a:pt x="1264" y="1360"/>
                  </a:lnTo>
                  <a:lnTo>
                    <a:pt x="0" y="1360"/>
                  </a:lnTo>
                  <a:lnTo>
                    <a:pt x="0" y="77"/>
                  </a:lnTo>
                  <a:lnTo>
                    <a:pt x="1222" y="77"/>
                  </a:lnTo>
                  <a:lnTo>
                    <a:pt x="1281" y="3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527C57"/>
            </a:solidFill>
            <a:ln>
              <a:solidFill>
                <a:srgbClr val="527C57"/>
              </a:solidFill>
            </a:ln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57651" y="2725420"/>
            <a:ext cx="7750292" cy="831215"/>
            <a:chOff x="1186" y="2651"/>
            <a:chExt cx="13080" cy="1309"/>
          </a:xfrm>
        </p:grpSpPr>
        <p:sp>
          <p:nvSpPr>
            <p:cNvPr id="17" name="文本框 16"/>
            <p:cNvSpPr txBox="1"/>
            <p:nvPr/>
          </p:nvSpPr>
          <p:spPr>
            <a:xfrm>
              <a:off x="1725" y="2651"/>
              <a:ext cx="1254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Read some docs about how Java implements the multi threads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9" name="勾"/>
            <p:cNvSpPr/>
            <p:nvPr/>
          </p:nvSpPr>
          <p:spPr bwMode="auto">
            <a:xfrm>
              <a:off x="1186" y="2807"/>
              <a:ext cx="502" cy="502"/>
            </a:xfrm>
            <a:custGeom>
              <a:avLst/>
              <a:gdLst>
                <a:gd name="T0" fmla="*/ 116261 w 1360"/>
                <a:gd name="T1" fmla="*/ 1784537 h 1360"/>
                <a:gd name="T2" fmla="*/ 1651467 w 1360"/>
                <a:gd name="T3" fmla="*/ 268941 h 1360"/>
                <a:gd name="T4" fmla="*/ 1388129 w 1360"/>
                <a:gd name="T5" fmla="*/ 542085 h 1360"/>
                <a:gd name="T6" fmla="*/ 1151404 w 1360"/>
                <a:gd name="T7" fmla="*/ 846044 h 1360"/>
                <a:gd name="T8" fmla="*/ 1046349 w 1360"/>
                <a:gd name="T9" fmla="*/ 1001526 h 1360"/>
                <a:gd name="T10" fmla="*/ 958103 w 1360"/>
                <a:gd name="T11" fmla="*/ 1155607 h 1360"/>
                <a:gd name="T12" fmla="*/ 885265 w 1360"/>
                <a:gd name="T13" fmla="*/ 1305485 h 1360"/>
                <a:gd name="T14" fmla="*/ 826434 w 1360"/>
                <a:gd name="T15" fmla="*/ 1453963 h 1360"/>
                <a:gd name="T16" fmla="*/ 710173 w 1360"/>
                <a:gd name="T17" fmla="*/ 1533805 h 1360"/>
                <a:gd name="T18" fmla="*/ 648540 w 1360"/>
                <a:gd name="T19" fmla="*/ 1553415 h 1360"/>
                <a:gd name="T20" fmla="*/ 624728 w 1360"/>
                <a:gd name="T21" fmla="*/ 1483379 h 1360"/>
                <a:gd name="T22" fmla="*/ 581305 w 1360"/>
                <a:gd name="T23" fmla="*/ 1369919 h 1360"/>
                <a:gd name="T24" fmla="*/ 537882 w 1360"/>
                <a:gd name="T25" fmla="*/ 1264864 h 1360"/>
                <a:gd name="T26" fmla="*/ 497261 w 1360"/>
                <a:gd name="T27" fmla="*/ 1179419 h 1360"/>
                <a:gd name="T28" fmla="*/ 462243 w 1360"/>
                <a:gd name="T29" fmla="*/ 1106581 h 1360"/>
                <a:gd name="T30" fmla="*/ 430026 w 1360"/>
                <a:gd name="T31" fmla="*/ 1056154 h 1360"/>
                <a:gd name="T32" fmla="*/ 365592 w 1360"/>
                <a:gd name="T33" fmla="*/ 986118 h 1360"/>
                <a:gd name="T34" fmla="*/ 295555 w 1360"/>
                <a:gd name="T35" fmla="*/ 959504 h 1360"/>
                <a:gd name="T36" fmla="*/ 344581 w 1360"/>
                <a:gd name="T37" fmla="*/ 918882 h 1360"/>
                <a:gd name="T38" fmla="*/ 388004 w 1360"/>
                <a:gd name="T39" fmla="*/ 892268 h 1360"/>
                <a:gd name="T40" fmla="*/ 427224 w 1360"/>
                <a:gd name="T41" fmla="*/ 872658 h 1360"/>
                <a:gd name="T42" fmla="*/ 465044 w 1360"/>
                <a:gd name="T43" fmla="*/ 868456 h 1360"/>
                <a:gd name="T44" fmla="*/ 516871 w 1360"/>
                <a:gd name="T45" fmla="*/ 886665 h 1360"/>
                <a:gd name="T46" fmla="*/ 570099 w 1360"/>
                <a:gd name="T47" fmla="*/ 937092 h 1360"/>
                <a:gd name="T48" fmla="*/ 624728 w 1360"/>
                <a:gd name="T49" fmla="*/ 1021136 h 1360"/>
                <a:gd name="T50" fmla="*/ 683559 w 1360"/>
                <a:gd name="T51" fmla="*/ 1138798 h 1360"/>
                <a:gd name="T52" fmla="*/ 806824 w 1360"/>
                <a:gd name="T53" fmla="*/ 1096776 h 1360"/>
                <a:gd name="T54" fmla="*/ 990320 w 1360"/>
                <a:gd name="T55" fmla="*/ 827835 h 1360"/>
                <a:gd name="T56" fmla="*/ 1197629 w 1360"/>
                <a:gd name="T57" fmla="*/ 574301 h 1360"/>
                <a:gd name="T58" fmla="*/ 1428750 w 1360"/>
                <a:gd name="T59" fmla="*/ 338978 h 1360"/>
                <a:gd name="T60" fmla="*/ 116261 w 1360"/>
                <a:gd name="T61" fmla="*/ 225518 h 1360"/>
                <a:gd name="T62" fmla="*/ 1872783 w 1360"/>
                <a:gd name="T63" fmla="*/ 0 h 1360"/>
                <a:gd name="T64" fmla="*/ 1843368 w 1360"/>
                <a:gd name="T65" fmla="*/ 110658 h 1360"/>
                <a:gd name="T66" fmla="*/ 1770529 w 1360"/>
                <a:gd name="T67" fmla="*/ 1905000 h 1360"/>
                <a:gd name="T68" fmla="*/ 0 w 1360"/>
                <a:gd name="T69" fmla="*/ 107857 h 1360"/>
                <a:gd name="T70" fmla="*/ 1794342 w 1360"/>
                <a:gd name="T71" fmla="*/ 49026 h 1360"/>
                <a:gd name="T72" fmla="*/ 1872783 w 1360"/>
                <a:gd name="T73" fmla="*/ 0 h 13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360" h="1360">
                  <a:moveTo>
                    <a:pt x="83" y="161"/>
                  </a:moveTo>
                  <a:lnTo>
                    <a:pt x="83" y="1274"/>
                  </a:lnTo>
                  <a:lnTo>
                    <a:pt x="1179" y="1274"/>
                  </a:lnTo>
                  <a:lnTo>
                    <a:pt x="1179" y="192"/>
                  </a:lnTo>
                  <a:lnTo>
                    <a:pt x="1081" y="286"/>
                  </a:lnTo>
                  <a:lnTo>
                    <a:pt x="991" y="387"/>
                  </a:lnTo>
                  <a:lnTo>
                    <a:pt x="903" y="493"/>
                  </a:lnTo>
                  <a:lnTo>
                    <a:pt x="822" y="604"/>
                  </a:lnTo>
                  <a:lnTo>
                    <a:pt x="784" y="660"/>
                  </a:lnTo>
                  <a:lnTo>
                    <a:pt x="747" y="715"/>
                  </a:lnTo>
                  <a:lnTo>
                    <a:pt x="715" y="771"/>
                  </a:lnTo>
                  <a:lnTo>
                    <a:pt x="684" y="825"/>
                  </a:lnTo>
                  <a:lnTo>
                    <a:pt x="657" y="880"/>
                  </a:lnTo>
                  <a:lnTo>
                    <a:pt x="632" y="932"/>
                  </a:lnTo>
                  <a:lnTo>
                    <a:pt x="609" y="986"/>
                  </a:lnTo>
                  <a:lnTo>
                    <a:pt x="590" y="1038"/>
                  </a:lnTo>
                  <a:lnTo>
                    <a:pt x="551" y="1063"/>
                  </a:lnTo>
                  <a:lnTo>
                    <a:pt x="507" y="1095"/>
                  </a:lnTo>
                  <a:lnTo>
                    <a:pt x="469" y="1128"/>
                  </a:lnTo>
                  <a:lnTo>
                    <a:pt x="463" y="1109"/>
                  </a:lnTo>
                  <a:lnTo>
                    <a:pt x="455" y="1086"/>
                  </a:lnTo>
                  <a:lnTo>
                    <a:pt x="446" y="1059"/>
                  </a:lnTo>
                  <a:lnTo>
                    <a:pt x="434" y="1026"/>
                  </a:lnTo>
                  <a:lnTo>
                    <a:pt x="415" y="978"/>
                  </a:lnTo>
                  <a:lnTo>
                    <a:pt x="400" y="938"/>
                  </a:lnTo>
                  <a:lnTo>
                    <a:pt x="384" y="903"/>
                  </a:lnTo>
                  <a:lnTo>
                    <a:pt x="371" y="871"/>
                  </a:lnTo>
                  <a:lnTo>
                    <a:pt x="355" y="842"/>
                  </a:lnTo>
                  <a:lnTo>
                    <a:pt x="344" y="815"/>
                  </a:lnTo>
                  <a:lnTo>
                    <a:pt x="330" y="790"/>
                  </a:lnTo>
                  <a:lnTo>
                    <a:pt x="319" y="771"/>
                  </a:lnTo>
                  <a:lnTo>
                    <a:pt x="307" y="754"/>
                  </a:lnTo>
                  <a:lnTo>
                    <a:pt x="284" y="725"/>
                  </a:lnTo>
                  <a:lnTo>
                    <a:pt x="261" y="704"/>
                  </a:lnTo>
                  <a:lnTo>
                    <a:pt x="236" y="691"/>
                  </a:lnTo>
                  <a:lnTo>
                    <a:pt x="211" y="685"/>
                  </a:lnTo>
                  <a:lnTo>
                    <a:pt x="229" y="669"/>
                  </a:lnTo>
                  <a:lnTo>
                    <a:pt x="246" y="656"/>
                  </a:lnTo>
                  <a:lnTo>
                    <a:pt x="261" y="645"/>
                  </a:lnTo>
                  <a:lnTo>
                    <a:pt x="277" y="637"/>
                  </a:lnTo>
                  <a:lnTo>
                    <a:pt x="292" y="629"/>
                  </a:lnTo>
                  <a:lnTo>
                    <a:pt x="305" y="623"/>
                  </a:lnTo>
                  <a:lnTo>
                    <a:pt x="321" y="621"/>
                  </a:lnTo>
                  <a:lnTo>
                    <a:pt x="332" y="620"/>
                  </a:lnTo>
                  <a:lnTo>
                    <a:pt x="352" y="623"/>
                  </a:lnTo>
                  <a:lnTo>
                    <a:pt x="369" y="633"/>
                  </a:lnTo>
                  <a:lnTo>
                    <a:pt x="388" y="648"/>
                  </a:lnTo>
                  <a:lnTo>
                    <a:pt x="407" y="669"/>
                  </a:lnTo>
                  <a:lnTo>
                    <a:pt x="426" y="696"/>
                  </a:lnTo>
                  <a:lnTo>
                    <a:pt x="446" y="729"/>
                  </a:lnTo>
                  <a:lnTo>
                    <a:pt x="467" y="769"/>
                  </a:lnTo>
                  <a:lnTo>
                    <a:pt x="488" y="813"/>
                  </a:lnTo>
                  <a:lnTo>
                    <a:pt x="519" y="882"/>
                  </a:lnTo>
                  <a:lnTo>
                    <a:pt x="576" y="783"/>
                  </a:lnTo>
                  <a:lnTo>
                    <a:pt x="640" y="685"/>
                  </a:lnTo>
                  <a:lnTo>
                    <a:pt x="707" y="591"/>
                  </a:lnTo>
                  <a:lnTo>
                    <a:pt x="778" y="501"/>
                  </a:lnTo>
                  <a:lnTo>
                    <a:pt x="855" y="410"/>
                  </a:lnTo>
                  <a:lnTo>
                    <a:pt x="935" y="324"/>
                  </a:lnTo>
                  <a:lnTo>
                    <a:pt x="1020" y="242"/>
                  </a:lnTo>
                  <a:lnTo>
                    <a:pt x="1110" y="161"/>
                  </a:lnTo>
                  <a:lnTo>
                    <a:pt x="83" y="161"/>
                  </a:lnTo>
                  <a:close/>
                  <a:moveTo>
                    <a:pt x="1337" y="0"/>
                  </a:moveTo>
                  <a:lnTo>
                    <a:pt x="1360" y="46"/>
                  </a:lnTo>
                  <a:lnTo>
                    <a:pt x="1316" y="79"/>
                  </a:lnTo>
                  <a:lnTo>
                    <a:pt x="1264" y="119"/>
                  </a:lnTo>
                  <a:lnTo>
                    <a:pt x="1264" y="1360"/>
                  </a:lnTo>
                  <a:lnTo>
                    <a:pt x="0" y="1360"/>
                  </a:lnTo>
                  <a:lnTo>
                    <a:pt x="0" y="77"/>
                  </a:lnTo>
                  <a:lnTo>
                    <a:pt x="1222" y="77"/>
                  </a:lnTo>
                  <a:lnTo>
                    <a:pt x="1281" y="35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527C57"/>
            </a:solidFill>
            <a:ln>
              <a:solidFill>
                <a:srgbClr val="527C57"/>
              </a:solidFill>
            </a:ln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182880" y="558165"/>
            <a:ext cx="3757295" cy="868680"/>
            <a:chOff x="7242" y="1149"/>
            <a:chExt cx="5917" cy="1368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</a:t>
              </a:r>
              <a:r>
                <a:rPr lang="zh-CN" altLang="en-US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</a:t>
              </a: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4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38" y="2034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Possible</a:t>
              </a:r>
              <a:r>
                <a:rPr lang="zh-CN" altLang="en-US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</a:t>
              </a:r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future</a:t>
              </a:r>
              <a:r>
                <a:rPr lang="zh-CN" altLang="en-US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 </a:t>
              </a:r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work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8255"/>
            <a:ext cx="11934825" cy="6558915"/>
            <a:chOff x="446" y="39"/>
            <a:chExt cx="18795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795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67356" y="3030220"/>
            <a:ext cx="629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rPr>
              <a:t>Thank you for watching!</a:t>
            </a:r>
            <a:endParaRPr lang="zh-CN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39428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c5af74cf19b58d56975d452300c0e5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43505" y="2283460"/>
            <a:ext cx="1575435" cy="2491740"/>
          </a:xfrm>
          <a:prstGeom prst="round2Diag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430395" y="2579370"/>
            <a:ext cx="5506720" cy="1628140"/>
            <a:chOff x="7055" y="3596"/>
            <a:chExt cx="8672" cy="2564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O1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Intuition</a:t>
              </a:r>
              <a:endPara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55" y="5617"/>
              <a:ext cx="8672" cy="5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49225"/>
            <a:ext cx="12097385" cy="6558915"/>
          </a:xfrm>
          <a:prstGeom prst="rect">
            <a:avLst/>
          </a:prstGeom>
        </p:spPr>
      </p:pic>
      <p:sp>
        <p:nvSpPr>
          <p:cNvPr id="46" name="TextBox 28"/>
          <p:cNvSpPr txBox="1"/>
          <p:nvPr/>
        </p:nvSpPr>
        <p:spPr>
          <a:xfrm>
            <a:off x="378142" y="1671955"/>
            <a:ext cx="3659135" cy="634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Problems</a:t>
            </a: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</a:t>
            </a: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to</a:t>
            </a:r>
            <a:r>
              <a: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</a:t>
            </a: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solve: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2412693" y="2375526"/>
            <a:ext cx="8237197" cy="2111489"/>
          </a:xfrm>
          <a:prstGeom prst="rect">
            <a:avLst/>
          </a:prstGeom>
          <a:noFill/>
        </p:spPr>
        <p:txBody>
          <a:bodyPr wrap="square" lIns="87770" tIns="43885" rIns="87770" bIns="4388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To do the parallel programming in Java </a:t>
            </a:r>
          </a:p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&amp; compare the performance with C.</a:t>
            </a: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1. Do the matrix multiplication with parallel programming in Java </a:t>
            </a: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2. Do the runge-kutta method with parallel programming in Java</a:t>
            </a: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 Compare the results with serial idea then with the ones in C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182880" y="558165"/>
            <a:ext cx="4180840" cy="821690"/>
            <a:chOff x="7242" y="1149"/>
            <a:chExt cx="6584" cy="1294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Part1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Intuition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8" y="149225"/>
            <a:ext cx="12097385" cy="6558915"/>
          </a:xfrm>
          <a:prstGeom prst="rect">
            <a:avLst/>
          </a:prstGeom>
        </p:spPr>
      </p:pic>
      <p:sp>
        <p:nvSpPr>
          <p:cNvPr id="46" name="TextBox 28"/>
          <p:cNvSpPr txBox="1"/>
          <p:nvPr/>
        </p:nvSpPr>
        <p:spPr>
          <a:xfrm>
            <a:off x="613229" y="1701722"/>
            <a:ext cx="3958771" cy="634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Matrix multiplication: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4702629" y="1773027"/>
            <a:ext cx="6457841" cy="1270169"/>
          </a:xfrm>
          <a:prstGeom prst="rect">
            <a:avLst/>
          </a:prstGeom>
          <a:noFill/>
        </p:spPr>
        <p:txBody>
          <a:bodyPr wrap="square" lIns="87770" tIns="43885" rIns="87770" bIns="4388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Create n threads first, then try to assign each live thread a multiplication task, finally get the output array as the result.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38125" y="621665"/>
            <a:ext cx="4217670" cy="856615"/>
            <a:chOff x="7155" y="1249"/>
            <a:chExt cx="6642" cy="1349"/>
          </a:xfrm>
        </p:grpSpPr>
        <p:sp>
          <p:nvSpPr>
            <p:cNvPr id="21" name="TextBox 28"/>
            <p:cNvSpPr txBox="1"/>
            <p:nvPr/>
          </p:nvSpPr>
          <p:spPr>
            <a:xfrm>
              <a:off x="7155" y="12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Part1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276" y="2115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Intuition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11" name="TextBox 28">
            <a:extLst>
              <a:ext uri="{FF2B5EF4-FFF2-40B4-BE49-F238E27FC236}">
                <a16:creationId xmlns:a16="http://schemas.microsoft.com/office/drawing/2014/main" id="{E51B0AB6-10CD-834F-BFBD-45D27CF79A79}"/>
              </a:ext>
            </a:extLst>
          </p:cNvPr>
          <p:cNvSpPr txBox="1"/>
          <p:nvPr/>
        </p:nvSpPr>
        <p:spPr>
          <a:xfrm>
            <a:off x="613229" y="3136014"/>
            <a:ext cx="3958771" cy="634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Runge-</a:t>
            </a:r>
            <a:r>
              <a:rPr lang="en-US" altLang="zh-CN" sz="2660" b="1" dirty="0" err="1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kutta</a:t>
            </a: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method: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CEC8096F-37A2-6149-93D5-E988DA94312A}"/>
              </a:ext>
            </a:extLst>
          </p:cNvPr>
          <p:cNvSpPr txBox="1"/>
          <p:nvPr/>
        </p:nvSpPr>
        <p:spPr>
          <a:xfrm>
            <a:off x="4702629" y="3272495"/>
            <a:ext cx="6457841" cy="1685667"/>
          </a:xfrm>
          <a:prstGeom prst="rect">
            <a:avLst/>
          </a:prstGeom>
          <a:noFill/>
        </p:spPr>
        <p:txBody>
          <a:bodyPr wrap="square" lIns="87770" tIns="43885" rIns="87770" bIns="4388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  <a:spcAft>
                <a:spcPts val="0"/>
              </a:spcAft>
              <a:buClrTx/>
              <a:defRPr/>
            </a:pPr>
            <a:r>
              <a:rPr lang="en-US" altLang="zh-CN" sz="1800" b="1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Create n threads first, then try to assign each live thread a calculation task, where array k</a:t>
            </a:r>
            <a:r>
              <a:rPr lang="en-US" altLang="zh-CN" sz="1800" b="1" kern="0" baseline="-2500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sz="1800" b="1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should wait for array k</a:t>
            </a:r>
            <a:r>
              <a:rPr lang="en-US" altLang="zh-CN" sz="1800" b="1" kern="0" baseline="-2500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i-1</a:t>
            </a:r>
            <a:r>
              <a:rPr lang="en-US" altLang="zh-CN" sz="1800" b="1" kern="0" noProof="1">
                <a:solidFill>
                  <a:schemeClr val="tx1">
                    <a:lumMod val="65000"/>
                    <a:lumOff val="3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with a proper barrier, finally get the output array as the result.</a:t>
            </a:r>
          </a:p>
        </p:txBody>
      </p:sp>
    </p:spTree>
    <p:extLst>
      <p:ext uri="{BB962C8B-B14F-4D97-AF65-F5344CB8AC3E}">
        <p14:creationId xmlns:p14="http://schemas.microsoft.com/office/powerpoint/2010/main" val="163809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" y="299"/>
            <a:ext cx="12097385" cy="6558915"/>
          </a:xfrm>
          <a:prstGeom prst="rect">
            <a:avLst/>
          </a:prstGeom>
        </p:spPr>
      </p:pic>
      <p:sp>
        <p:nvSpPr>
          <p:cNvPr id="46" name="TextBox 28"/>
          <p:cNvSpPr txBox="1"/>
          <p:nvPr/>
        </p:nvSpPr>
        <p:spPr>
          <a:xfrm>
            <a:off x="378142" y="1671955"/>
            <a:ext cx="3659135" cy="634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Comparison:</a:t>
            </a:r>
            <a:endParaRPr lang="zh-CN" altLang="en-US" sz="266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55" name="TextBox 22"/>
          <p:cNvSpPr txBox="1"/>
          <p:nvPr/>
        </p:nvSpPr>
        <p:spPr>
          <a:xfrm>
            <a:off x="2412693" y="2375526"/>
            <a:ext cx="8237197" cy="3170240"/>
          </a:xfrm>
          <a:prstGeom prst="rect">
            <a:avLst/>
          </a:prstGeom>
          <a:noFill/>
        </p:spPr>
        <p:txBody>
          <a:bodyPr wrap="square" lIns="87770" tIns="43885" rIns="87770" bIns="43885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Use total sum to add up all the entries of the output array then compare it with the serial one to check whether the implementation is correct.</a:t>
            </a: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Use java system time to calculate the code processing time the compare it with the ones in C.</a:t>
            </a:r>
          </a:p>
          <a:p>
            <a:pPr marL="0" marR="0" lvl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kern="0" noProof="1">
              <a:solidFill>
                <a:schemeClr val="tx1">
                  <a:lumMod val="65000"/>
                  <a:lumOff val="3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82880" y="558165"/>
            <a:ext cx="4180840" cy="821690"/>
            <a:chOff x="7242" y="1149"/>
            <a:chExt cx="6584" cy="1294"/>
          </a:xfrm>
        </p:grpSpPr>
        <p:sp>
          <p:nvSpPr>
            <p:cNvPr id="21" name="TextBox 28"/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Part1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Intuition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84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0185" y="-70600"/>
            <a:ext cx="12161861" cy="6558915"/>
            <a:chOff x="446" y="39"/>
            <a:chExt cx="18920" cy="10329"/>
          </a:xfrm>
        </p:grpSpPr>
        <p:pic>
          <p:nvPicPr>
            <p:cNvPr id="6" name="图片 5" descr="228922c0ef5cf2d9445533006c81a2b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" y="39"/>
              <a:ext cx="18920" cy="1032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39" y="8324"/>
              <a:ext cx="16758" cy="1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c5af74cf19b58d56975d452300c0e57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43505" y="2283460"/>
            <a:ext cx="1575435" cy="2491740"/>
          </a:xfrm>
          <a:prstGeom prst="round2Diag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430395" y="2579370"/>
            <a:ext cx="5506720" cy="1628140"/>
            <a:chOff x="7055" y="3596"/>
            <a:chExt cx="8672" cy="2564"/>
          </a:xfrm>
        </p:grpSpPr>
        <p:sp>
          <p:nvSpPr>
            <p:cNvPr id="2" name="文本框 1"/>
            <p:cNvSpPr txBox="1"/>
            <p:nvPr/>
          </p:nvSpPr>
          <p:spPr>
            <a:xfrm>
              <a:off x="7055" y="3596"/>
              <a:ext cx="6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PART O2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055" y="4536"/>
              <a:ext cx="672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体管家胖丫儿" panose="00020600040101010101" charset="-122"/>
                  <a:ea typeface="字体管家胖丫儿" panose="00020600040101010101" charset="-122"/>
                </a:rPr>
                <a:t>Implementation</a:t>
              </a:r>
              <a:endPara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55" y="5617"/>
              <a:ext cx="8672" cy="5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pitchFamily="18" charset="-122"/>
                <a:ea typeface="字体管家胖丫儿" panose="00020600040101010101" pitchFamily="18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6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28922c0ef5cf2d9445533006c81a2b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2A8ADD4-7465-F64A-B543-AB2178A6CEC6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8EBDBA01-6F34-264E-991A-BF6B22097B9E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51E2732-31A5-F341-96F2-82A30353F3FA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72CEB94-E164-554F-AE05-D964F895B4EF}"/>
              </a:ext>
            </a:extLst>
          </p:cNvPr>
          <p:cNvSpPr/>
          <p:nvPr/>
        </p:nvSpPr>
        <p:spPr>
          <a:xfrm>
            <a:off x="640960" y="1878286"/>
            <a:ext cx="211570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Java Thread: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CC9C35-04D9-104B-8A80-98D9EFFA49F2}"/>
              </a:ext>
            </a:extLst>
          </p:cNvPr>
          <p:cNvSpPr/>
          <p:nvPr/>
        </p:nvSpPr>
        <p:spPr>
          <a:xfrm>
            <a:off x="640960" y="2423569"/>
            <a:ext cx="7064188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implement Runnable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extend Thread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All need to override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6E9219C-DDA8-FE49-9636-AC228B899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046966"/>
            <a:ext cx="6699997" cy="5153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09C64E-A81F-2E46-944E-66F7312E2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67" y="4185747"/>
            <a:ext cx="7176516" cy="372806"/>
          </a:xfrm>
          <a:prstGeom prst="rect">
            <a:avLst/>
          </a:prstGeom>
        </p:spPr>
      </p:pic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867B3D0A-A527-CE44-BE7E-0EC5C783D6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24" y="4738196"/>
            <a:ext cx="3027769" cy="7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3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8922c0ef5cf2d9445533006c81a2b5">
            <a:extLst>
              <a:ext uri="{FF2B5EF4-FFF2-40B4-BE49-F238E27FC236}">
                <a16:creationId xmlns:a16="http://schemas.microsoft.com/office/drawing/2014/main" id="{AC0FDE3A-6C5A-5A48-98C9-994BE774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58523"/>
            <a:ext cx="12156916" cy="6556248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D829168-0DEF-5E46-9629-09F1472E6C07}"/>
              </a:ext>
            </a:extLst>
          </p:cNvPr>
          <p:cNvGrpSpPr/>
          <p:nvPr/>
        </p:nvGrpSpPr>
        <p:grpSpPr>
          <a:xfrm>
            <a:off x="-532503" y="611954"/>
            <a:ext cx="4180840" cy="821690"/>
            <a:chOff x="7242" y="1149"/>
            <a:chExt cx="6584" cy="1294"/>
          </a:xfrm>
        </p:grpSpPr>
        <p:sp>
          <p:nvSpPr>
            <p:cNvPr id="4" name="TextBox 28">
              <a:extLst>
                <a:ext uri="{FF2B5EF4-FFF2-40B4-BE49-F238E27FC236}">
                  <a16:creationId xmlns:a16="http://schemas.microsoft.com/office/drawing/2014/main" id="{7C688C6A-8FF3-6E47-9B4C-DD81058C0E81}"/>
                </a:ext>
              </a:extLst>
            </p:cNvPr>
            <p:cNvSpPr txBox="1"/>
            <p:nvPr/>
          </p:nvSpPr>
          <p:spPr>
            <a:xfrm>
              <a:off x="7242" y="1149"/>
              <a:ext cx="5762" cy="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660" b="1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Part2</a:t>
              </a:r>
              <a:endParaRPr lang="zh-CN" altLang="en-US" sz="266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B072A7-9FA2-B040-A66F-53241BE4CB1C}"/>
                </a:ext>
              </a:extLst>
            </p:cNvPr>
            <p:cNvSpPr txBox="1"/>
            <p:nvPr/>
          </p:nvSpPr>
          <p:spPr>
            <a:xfrm>
              <a:off x="9305" y="1960"/>
              <a:ext cx="45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527C57"/>
                  </a:solidFill>
                  <a:latin typeface="字体管家胖丫儿" panose="00020600040101010101" charset="-122"/>
                  <a:ea typeface="字体管家胖丫儿" panose="00020600040101010101" charset="-122"/>
                  <a:sym typeface="+mn-ea"/>
                </a:rPr>
                <a:t>Implementation</a:t>
              </a:r>
              <a:endParaRPr lang="zh-CN" altLang="en-US" sz="1400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5AD7BB5-3048-0E4C-BC01-43220225BD29}"/>
              </a:ext>
            </a:extLst>
          </p:cNvPr>
          <p:cNvSpPr/>
          <p:nvPr/>
        </p:nvSpPr>
        <p:spPr>
          <a:xfrm>
            <a:off x="517415" y="1911531"/>
            <a:ext cx="313092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How to write code:</a:t>
            </a:r>
            <a:endParaRPr lang="zh-CN" altLang="en-US" sz="2400" b="1" dirty="0">
              <a:solidFill>
                <a:srgbClr val="527C57"/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DD44BA-8CC7-1945-B526-BB4460F9ED88}"/>
              </a:ext>
            </a:extLst>
          </p:cNvPr>
          <p:cNvSpPr/>
          <p:nvPr/>
        </p:nvSpPr>
        <p:spPr>
          <a:xfrm>
            <a:off x="640960" y="2423569"/>
            <a:ext cx="7064188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construct Thread array objects and start threads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join threads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659013C9-3394-6C48-B3D5-08E4570BE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07" y="2970474"/>
            <a:ext cx="6757450" cy="15871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290E38-6C3C-6045-8A58-743C072C5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4447371"/>
            <a:ext cx="6523241" cy="1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0588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428</Words>
  <Application>Microsoft Office PowerPoint</Application>
  <PresentationFormat>Widescreen</PresentationFormat>
  <Paragraphs>103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SimSun</vt:lpstr>
      <vt:lpstr>字体管家胖丫儿</vt:lpstr>
      <vt:lpstr>汉仪行楷简</vt:lpstr>
      <vt:lpstr>Arial</vt:lpstr>
      <vt:lpstr>Calibri</vt:lpstr>
      <vt:lpstr>Calibri Light</vt:lpstr>
      <vt:lpstr>Times New Roman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植物</dc:title>
  <dc:creator>第一PPT</dc:creator>
  <cp:keywords>www.1ppt.com</cp:keywords>
  <dc:description>www.1ppt.com</dc:description>
  <cp:lastModifiedBy> </cp:lastModifiedBy>
  <cp:revision>109</cp:revision>
  <dcterms:created xsi:type="dcterms:W3CDTF">2017-09-19T15:39:00Z</dcterms:created>
  <dcterms:modified xsi:type="dcterms:W3CDTF">2019-12-01T00:58:23Z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