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3" r:id="rId8"/>
    <p:sldId id="269" r:id="rId9"/>
    <p:sldId id="273" r:id="rId10"/>
    <p:sldId id="274" r:id="rId11"/>
    <p:sldId id="275" r:id="rId12"/>
    <p:sldId id="271" r:id="rId13"/>
    <p:sldId id="272" r:id="rId14"/>
    <p:sldId id="276" r:id="rId15"/>
    <p:sldId id="278" r:id="rId16"/>
    <p:sldId id="280" r:id="rId17"/>
    <p:sldId id="265" r:id="rId18"/>
    <p:sldId id="27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柏勳 陳" initials="柏陳" lastIdx="1" clrIdx="0">
    <p:extLst>
      <p:ext uri="{19B8F6BF-5375-455C-9EA6-DF929625EA0E}">
        <p15:presenceInfo xmlns:p15="http://schemas.microsoft.com/office/powerpoint/2012/main" userId="c098e1f98cd1d4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52562-D798-C087-51A6-697596A93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83C508-8FCB-3DB1-E288-DD3250BE4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B9DC21-745A-3EAD-4464-83053F0E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1B8F91-1C22-36E8-964E-BCD4BDC1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1A2690-C2DD-E824-828D-B1B31B47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7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A8667-45E8-C856-77CB-E166291F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7B7492-E02C-4726-9F25-D6A38EF13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2DC819-CC03-49FB-A4EC-127E2B6D0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FBC430-1B5E-9755-517C-488CD805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1AA99-3CD9-5468-10DC-79EC68D9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85232C-3B54-623E-52BD-3E2684B02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D0C021-FF54-B06B-1AAD-7A8EFE6FA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06CA48-7933-9F41-4415-0763A703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5D670F-4050-B095-FCB8-C2BA1258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87DF60-6268-00AF-E3EE-862FAF49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6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74E1BF-A1B4-9F29-C085-EC0D80BD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7716D-2340-029E-8CB4-129CDEB2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C4173-61EC-F5B0-A561-530484E1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40A8A9-6132-C2E2-E73D-224638F0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60D6E-C07B-906A-9DFC-F9E5F2AC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31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D1443-BC49-080C-9210-BC6B5AC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A3AE67-EE54-4EE0-FE05-BE3EF2DE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C63FA-1845-3B5B-083B-D7E0094B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34B18F-F493-BB9C-E03D-A6D318C7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E1024-5B0B-977E-9F6E-869D7D54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5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F3B99-83B8-C155-128D-02C65E5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A6E73-9FFC-382F-A31B-A8C0CC9D1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AA74ED-B68E-590C-2AC7-DF2E3882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04BED3-2125-3AB0-954C-5BF2C053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5F8AFA-574A-41CC-7D38-376FF30A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77E68F-DF1D-2799-40BF-7D32AC09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76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CFCCA-ADE2-44D3-6CEF-8F4E20DD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09EABD-99C2-63BC-8C86-AF699770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294E32-C1AE-5E3F-C591-6679BDAEC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FBD941-0C3D-F720-E4F7-F69B566EA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7E5E67-E9CD-E475-7905-6AF9D6E6A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BD3B2D-6A1B-0001-0D3A-57D6868D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2722DC-19D1-80BC-4B71-F1B882F0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C3600D-0320-A2C2-3D2B-47F2C322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3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34056-3FE2-97B7-A9EA-7085083E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1703298-8BF3-85A1-60AE-3BBC391E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309E7F-FFF8-480C-32A9-9D5700C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AD06BF-D60A-D70D-39C9-006DAEC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54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D08807-2052-3D50-924C-DD32D2CD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A87F19B-AC49-BF37-E2D0-090B0DBE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30D10B-D777-21EC-8215-794C787E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35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04E36-BDC7-F94E-314A-24853F16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DA7E0B-C710-BC01-692F-496C2135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A47618-F332-5527-FEB4-241E22B6F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E025A7-5162-3947-9584-0AF9EC73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C226E9-34B9-55A5-946A-153325A1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0C6F6A-5515-B681-8382-EE7D1780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79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C4D29-86BC-FC2E-3E5B-90070153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B191E2-0E27-12AF-CFBE-AE818640F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1DBCBF-800A-C56D-F711-C8E36217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C9CEE0-654C-9C1C-FB5A-D86EF3BA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DDB7DE-7F7C-FAAA-2A4D-E698BA38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1A17B6-35DF-BE50-704A-5E95EBB2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10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4FE1BA-7F7D-41D1-B0DE-2CAB9036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488999-5F56-E5DB-49A8-3810A005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0A4CC2-9DA1-1E48-4FEB-B1326F60A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2752-238E-4D2E-B5AF-2D45AFBA1F82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EB7BFF-E99C-313D-42DD-93F5D6AE4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8E7DC8-173A-A59C-BCD4-C3801E0CB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A4B95-FD16-4894-B5E5-95617582A7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22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oodinfo.tw/tw/StockBzPerformance.asp?STOCK_ID=130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sbi5.ee.ncku.edu.tw/financial/hom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6280457-1201-969B-B789-D2682AAFB579}"/>
              </a:ext>
            </a:extLst>
          </p:cNvPr>
          <p:cNvSpPr txBox="1"/>
          <p:nvPr/>
        </p:nvSpPr>
        <p:spPr>
          <a:xfrm>
            <a:off x="415391" y="171006"/>
            <a:ext cx="11334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4000" dirty="0"/>
              <a:t>股票定價策略：</a:t>
            </a:r>
            <a:endParaRPr lang="en-US" altLang="zh-TW" sz="4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5BDC666-ED45-CA77-20B9-2368E6E401EE}"/>
              </a:ext>
            </a:extLst>
          </p:cNvPr>
          <p:cNvSpPr txBox="1"/>
          <p:nvPr/>
        </p:nvSpPr>
        <p:spPr>
          <a:xfrm>
            <a:off x="1370251" y="3444634"/>
            <a:ext cx="6901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四種定價法：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7A6A75-2D6F-A09B-0913-14FA8EBC5FFE}"/>
              </a:ext>
            </a:extLst>
          </p:cNvPr>
          <p:cNvSpPr txBox="1"/>
          <p:nvPr/>
        </p:nvSpPr>
        <p:spPr>
          <a:xfrm>
            <a:off x="2099762" y="4296334"/>
            <a:ext cx="6901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2800" b="0" dirty="0"/>
              <a:t>股利法</a:t>
            </a:r>
            <a:endParaRPr lang="en-US" altLang="zh-TW" sz="2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2800" b="0" dirty="0"/>
              <a:t>高低價法</a:t>
            </a:r>
            <a:endParaRPr lang="en-US" altLang="zh-TW" sz="2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2800" b="0" dirty="0"/>
              <a:t>本淨比法</a:t>
            </a:r>
            <a:endParaRPr lang="en-US" altLang="zh-TW" sz="28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zh-TW" sz="2800" b="0" dirty="0"/>
              <a:t>本益比法</a:t>
            </a:r>
            <a:endParaRPr lang="en-US" altLang="zh-TW" sz="2800" b="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9AFFD7-B5DE-A7F7-4E5B-A5EE45118EE3}"/>
              </a:ext>
            </a:extLst>
          </p:cNvPr>
          <p:cNvSpPr txBox="1"/>
          <p:nvPr/>
        </p:nvSpPr>
        <p:spPr>
          <a:xfrm>
            <a:off x="1370251" y="1074266"/>
            <a:ext cx="9376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zh-TW" sz="3600" b="0" kern="1200" dirty="0">
                <a:solidFill>
                  <a:srgbClr val="000000"/>
                </a:solidFill>
                <a:effectLst/>
              </a:rPr>
              <a:t>選定一支股票，用公式產生對於此股票的</a:t>
            </a:r>
            <a:r>
              <a:rPr lang="zh-TW" altLang="zh-TW" sz="3600" b="0" kern="1200" dirty="0">
                <a:solidFill>
                  <a:srgbClr val="FF0000"/>
                </a:solidFill>
                <a:effectLst/>
              </a:rPr>
              <a:t>便宜價、合理價、昂貴價</a:t>
            </a:r>
            <a:r>
              <a:rPr lang="zh-TW" altLang="zh-TW" sz="3600" b="0" kern="1200" dirty="0">
                <a:solidFill>
                  <a:srgbClr val="000000"/>
                </a:solidFill>
                <a:effectLst/>
              </a:rPr>
              <a:t>，與此時價格相比，判斷是否進場。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43179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40168-274D-CC85-0C91-2B9AFB7DE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3ED6582-14D9-5602-DBA7-8EBE4FF7D503}"/>
              </a:ext>
            </a:extLst>
          </p:cNvPr>
          <p:cNvSpPr txBox="1"/>
          <p:nvPr/>
        </p:nvSpPr>
        <p:spPr>
          <a:xfrm>
            <a:off x="579676" y="396634"/>
            <a:ext cx="1129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3600" dirty="0"/>
              <a:t>本益比法：</a:t>
            </a:r>
            <a:r>
              <a:rPr lang="zh-TW" altLang="en-US" sz="2800" b="0" dirty="0"/>
              <a:t>單位是「倍」，代表目前公司股價是盈餘的幾倍。</a:t>
            </a:r>
            <a:endParaRPr lang="en-US" altLang="zh-TW" sz="2800" b="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15A5A5-786C-103D-22F1-88FDEB029197}"/>
              </a:ext>
            </a:extLst>
          </p:cNvPr>
          <p:cNvSpPr txBox="1"/>
          <p:nvPr/>
        </p:nvSpPr>
        <p:spPr>
          <a:xfrm>
            <a:off x="1208326" y="1201265"/>
            <a:ext cx="872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0" dirty="0"/>
              <a:t>本益比</a:t>
            </a:r>
            <a:r>
              <a:rPr lang="en-US" altLang="zh-TW" sz="2800" b="0" dirty="0"/>
              <a:t>(PER)</a:t>
            </a:r>
            <a:r>
              <a:rPr lang="zh-TW" altLang="en-US" sz="2800" b="0" dirty="0"/>
              <a:t> 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  股價 </a:t>
            </a:r>
            <a:r>
              <a:rPr lang="en-US" altLang="zh-TW" sz="2800" b="0" dirty="0"/>
              <a:t>÷</a:t>
            </a:r>
            <a:r>
              <a:rPr lang="zh-TW" altLang="en-US" sz="2800" b="0" dirty="0"/>
              <a:t> 每股盈餘</a:t>
            </a:r>
            <a:r>
              <a:rPr lang="en-US" altLang="zh-TW" sz="2800" b="0" dirty="0"/>
              <a:t>(EPS)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9A57EB-E3E4-DE41-C6A2-ACFC85F54BE3}"/>
              </a:ext>
            </a:extLst>
          </p:cNvPr>
          <p:cNvSpPr txBox="1"/>
          <p:nvPr/>
        </p:nvSpPr>
        <p:spPr>
          <a:xfrm>
            <a:off x="1208326" y="1800752"/>
            <a:ext cx="10249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每股盈餘</a:t>
            </a:r>
            <a:r>
              <a:rPr lang="en-US" altLang="zh-TW" dirty="0"/>
              <a:t>(EPS)</a:t>
            </a:r>
            <a:r>
              <a:rPr lang="zh-TW" altLang="en-US" dirty="0"/>
              <a:t>  </a:t>
            </a:r>
            <a:r>
              <a:rPr lang="en-US" altLang="zh-TW" dirty="0"/>
              <a:t>=</a:t>
            </a:r>
            <a:r>
              <a:rPr lang="zh-TW" altLang="en-US" dirty="0"/>
              <a:t>  公司淨利 </a:t>
            </a:r>
            <a:r>
              <a:rPr lang="en-US" altLang="zh-TW" dirty="0"/>
              <a:t>÷</a:t>
            </a:r>
            <a:r>
              <a:rPr lang="zh-TW" altLang="en-US" dirty="0"/>
              <a:t> 流通在外的普通股數量</a:t>
            </a:r>
            <a:endParaRPr lang="en-US" altLang="zh-TW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062A20B-7F67-9C62-9A8C-237D1927F2B4}"/>
              </a:ext>
            </a:extLst>
          </p:cNvPr>
          <p:cNvSpPr txBox="1"/>
          <p:nvPr/>
        </p:nvSpPr>
        <p:spPr>
          <a:xfrm>
            <a:off x="1400919" y="4843202"/>
            <a:ext cx="872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0" dirty="0">
                <a:solidFill>
                  <a:srgbClr val="FF0000"/>
                </a:solidFill>
              </a:rPr>
              <a:t>最高</a:t>
            </a:r>
            <a:r>
              <a:rPr lang="en-US" altLang="zh-TW" sz="2800" b="0" dirty="0"/>
              <a:t>PER</a:t>
            </a:r>
            <a:r>
              <a:rPr lang="zh-TW" altLang="en-US" sz="2800" b="0" dirty="0"/>
              <a:t>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  當年度</a:t>
            </a:r>
            <a:r>
              <a:rPr lang="zh-TW" altLang="en-US" sz="2800" b="0" dirty="0">
                <a:solidFill>
                  <a:srgbClr val="FF0000"/>
                </a:solidFill>
              </a:rPr>
              <a:t>最高股價 </a:t>
            </a:r>
            <a:r>
              <a:rPr lang="en-US" altLang="zh-TW" sz="2800" b="0" dirty="0"/>
              <a:t>÷</a:t>
            </a:r>
            <a:r>
              <a:rPr lang="zh-TW" altLang="en-US" sz="2800" b="0" dirty="0"/>
              <a:t> 當年度每股盈餘</a:t>
            </a:r>
            <a:endParaRPr lang="en-US" altLang="zh-TW" sz="2800" b="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823CFC-51CD-3492-C117-D70E621E4E81}"/>
              </a:ext>
            </a:extLst>
          </p:cNvPr>
          <p:cNvSpPr txBox="1"/>
          <p:nvPr/>
        </p:nvSpPr>
        <p:spPr>
          <a:xfrm>
            <a:off x="1400919" y="5438786"/>
            <a:ext cx="872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0" dirty="0">
                <a:solidFill>
                  <a:srgbClr val="FF0000"/>
                </a:solidFill>
              </a:rPr>
              <a:t>最低</a:t>
            </a:r>
            <a:r>
              <a:rPr lang="en-US" altLang="zh-TW" sz="2800" b="0" dirty="0"/>
              <a:t>PER</a:t>
            </a:r>
            <a:r>
              <a:rPr lang="zh-TW" altLang="en-US" sz="2800" b="0" dirty="0"/>
              <a:t>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  當年度</a:t>
            </a:r>
            <a:r>
              <a:rPr lang="zh-TW" altLang="en-US" sz="2800" b="0" dirty="0">
                <a:solidFill>
                  <a:srgbClr val="FF0000"/>
                </a:solidFill>
              </a:rPr>
              <a:t>最低股價 </a:t>
            </a:r>
            <a:r>
              <a:rPr lang="en-US" altLang="zh-TW" sz="2800" b="0" dirty="0"/>
              <a:t>÷</a:t>
            </a:r>
            <a:r>
              <a:rPr lang="zh-TW" altLang="en-US" sz="2800" b="0" dirty="0"/>
              <a:t> 當年度每股盈餘</a:t>
            </a:r>
            <a:endParaRPr lang="en-US" altLang="zh-TW" sz="28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73F1AA-0E51-0875-657C-8854F834E227}"/>
              </a:ext>
            </a:extLst>
          </p:cNvPr>
          <p:cNvSpPr txBox="1"/>
          <p:nvPr/>
        </p:nvSpPr>
        <p:spPr>
          <a:xfrm>
            <a:off x="1400919" y="6044418"/>
            <a:ext cx="872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0" dirty="0">
                <a:solidFill>
                  <a:srgbClr val="FF0000"/>
                </a:solidFill>
              </a:rPr>
              <a:t>平均</a:t>
            </a:r>
            <a:r>
              <a:rPr lang="en-US" altLang="zh-TW" sz="2800" b="0" dirty="0"/>
              <a:t>PER</a:t>
            </a:r>
            <a:r>
              <a:rPr lang="zh-TW" altLang="en-US" sz="2800" b="0" dirty="0"/>
              <a:t>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  當年度</a:t>
            </a:r>
            <a:r>
              <a:rPr lang="zh-TW" altLang="en-US" sz="2800" b="0" dirty="0">
                <a:solidFill>
                  <a:srgbClr val="FF0000"/>
                </a:solidFill>
              </a:rPr>
              <a:t>平均股價 </a:t>
            </a:r>
            <a:r>
              <a:rPr lang="en-US" altLang="zh-TW" sz="2800" b="0" dirty="0"/>
              <a:t>÷</a:t>
            </a:r>
            <a:r>
              <a:rPr lang="zh-TW" altLang="en-US" sz="2800" b="0" dirty="0"/>
              <a:t> 當年度每股盈餘</a:t>
            </a:r>
            <a:endParaRPr lang="en-US" altLang="zh-TW" sz="2800" b="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31C279-1607-BDE8-D62D-6E205FAE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2"/>
          <a:stretch/>
        </p:blipFill>
        <p:spPr>
          <a:xfrm>
            <a:off x="1055076" y="2390630"/>
            <a:ext cx="1057095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1BF3-BD53-9DD2-95E5-FE7F1FA8E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0F622A9-44A2-0041-6CB0-92C0449E2ADD}"/>
              </a:ext>
            </a:extLst>
          </p:cNvPr>
          <p:cNvSpPr txBox="1"/>
          <p:nvPr/>
        </p:nvSpPr>
        <p:spPr>
          <a:xfrm>
            <a:off x="736565" y="1162269"/>
            <a:ext cx="11372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便宜價 </a:t>
            </a:r>
            <a:r>
              <a:rPr lang="en-US" altLang="zh-TW" dirty="0"/>
              <a:t>=</a:t>
            </a:r>
            <a:r>
              <a:rPr lang="zh-TW" altLang="en-US" dirty="0"/>
              <a:t>  近 </a:t>
            </a:r>
            <a:r>
              <a:rPr lang="en-US" altLang="zh-TW" b="1" dirty="0">
                <a:solidFill>
                  <a:srgbClr val="00B0F0"/>
                </a:solidFill>
              </a:rPr>
              <a:t>10 </a:t>
            </a:r>
            <a:r>
              <a:rPr lang="zh-TW" altLang="en-US" b="1" dirty="0">
                <a:solidFill>
                  <a:srgbClr val="00B0F0"/>
                </a:solidFill>
              </a:rPr>
              <a:t>年</a:t>
            </a:r>
            <a:r>
              <a:rPr lang="zh-TW" altLang="en-US" dirty="0"/>
              <a:t>最低</a:t>
            </a:r>
            <a:r>
              <a:rPr lang="en-US" altLang="zh-TW" dirty="0"/>
              <a:t>PER</a:t>
            </a:r>
            <a:r>
              <a:rPr lang="zh-TW" altLang="en-US" dirty="0"/>
              <a:t>平均 </a:t>
            </a:r>
            <a:r>
              <a:rPr lang="en-US" altLang="zh-TW" dirty="0"/>
              <a:t>*</a:t>
            </a:r>
            <a:r>
              <a:rPr lang="zh-TW" altLang="en-US" dirty="0"/>
              <a:t> </a:t>
            </a:r>
            <a:r>
              <a:rPr lang="en-US" altLang="zh-TW" dirty="0"/>
              <a:t>((</a:t>
            </a:r>
            <a:r>
              <a:rPr lang="zh-TW" altLang="en-US" dirty="0"/>
              <a:t>近一年</a:t>
            </a:r>
            <a:r>
              <a:rPr lang="en-US" altLang="zh-TW" dirty="0"/>
              <a:t>EPS + </a:t>
            </a:r>
            <a:r>
              <a:rPr lang="zh-TW" altLang="en-US" dirty="0"/>
              <a:t>近 </a:t>
            </a:r>
            <a:r>
              <a:rPr lang="en-US" altLang="zh-TW" dirty="0">
                <a:solidFill>
                  <a:srgbClr val="00B0F0"/>
                </a:solidFill>
              </a:rPr>
              <a:t>10 </a:t>
            </a:r>
            <a:r>
              <a:rPr lang="zh-TW" altLang="en-US" dirty="0">
                <a:solidFill>
                  <a:srgbClr val="00B0F0"/>
                </a:solidFill>
              </a:rPr>
              <a:t>年</a:t>
            </a:r>
            <a:r>
              <a:rPr lang="zh-TW" altLang="en-US" dirty="0"/>
              <a:t>平均</a:t>
            </a:r>
            <a:r>
              <a:rPr lang="en-US" altLang="zh-TW" dirty="0"/>
              <a:t>EPS) / 2) </a:t>
            </a:r>
          </a:p>
          <a:p>
            <a:r>
              <a:rPr lang="zh-TW" altLang="en-US" dirty="0"/>
              <a:t>合理價 </a:t>
            </a:r>
            <a:r>
              <a:rPr lang="en-US" altLang="zh-TW" dirty="0"/>
              <a:t>=</a:t>
            </a:r>
            <a:r>
              <a:rPr lang="zh-TW" altLang="en-US" dirty="0"/>
              <a:t>  近 </a:t>
            </a:r>
            <a:r>
              <a:rPr lang="en-US" altLang="zh-TW" b="1" dirty="0">
                <a:solidFill>
                  <a:srgbClr val="00B0F0"/>
                </a:solidFill>
              </a:rPr>
              <a:t>10 </a:t>
            </a:r>
            <a:r>
              <a:rPr lang="zh-TW" altLang="en-US" b="1" dirty="0">
                <a:solidFill>
                  <a:srgbClr val="00B0F0"/>
                </a:solidFill>
              </a:rPr>
              <a:t>年</a:t>
            </a:r>
            <a:r>
              <a:rPr lang="zh-TW" altLang="en-US" dirty="0"/>
              <a:t>平均</a:t>
            </a:r>
            <a:r>
              <a:rPr lang="en-US" altLang="zh-TW" dirty="0"/>
              <a:t>PER</a:t>
            </a:r>
            <a:r>
              <a:rPr lang="zh-TW" altLang="en-US" dirty="0"/>
              <a:t>平均 </a:t>
            </a:r>
            <a:r>
              <a:rPr lang="en-US" altLang="zh-TW" dirty="0"/>
              <a:t>*</a:t>
            </a:r>
            <a:r>
              <a:rPr lang="zh-TW" altLang="en-US" dirty="0"/>
              <a:t> </a:t>
            </a:r>
            <a:r>
              <a:rPr lang="en-US" altLang="zh-TW" dirty="0"/>
              <a:t>((</a:t>
            </a:r>
            <a:r>
              <a:rPr lang="zh-TW" altLang="en-US" dirty="0"/>
              <a:t>近一年</a:t>
            </a:r>
            <a:r>
              <a:rPr lang="en-US" altLang="zh-TW" dirty="0"/>
              <a:t>EPS + </a:t>
            </a:r>
            <a:r>
              <a:rPr lang="zh-TW" altLang="en-US" dirty="0"/>
              <a:t>近 </a:t>
            </a:r>
            <a:r>
              <a:rPr lang="en-US" altLang="zh-TW" dirty="0">
                <a:solidFill>
                  <a:srgbClr val="00B0F0"/>
                </a:solidFill>
              </a:rPr>
              <a:t>10 </a:t>
            </a:r>
            <a:r>
              <a:rPr lang="zh-TW" altLang="en-US" dirty="0">
                <a:solidFill>
                  <a:srgbClr val="00B0F0"/>
                </a:solidFill>
              </a:rPr>
              <a:t>年</a:t>
            </a:r>
            <a:r>
              <a:rPr lang="zh-TW" altLang="en-US" dirty="0"/>
              <a:t>平均</a:t>
            </a:r>
            <a:r>
              <a:rPr lang="en-US" altLang="zh-TW" dirty="0"/>
              <a:t>EPS) / 2) </a:t>
            </a:r>
          </a:p>
          <a:p>
            <a:r>
              <a:rPr lang="zh-TW" altLang="en-US" dirty="0"/>
              <a:t>昂貴價 </a:t>
            </a:r>
            <a:r>
              <a:rPr lang="en-US" altLang="zh-TW" dirty="0"/>
              <a:t>=</a:t>
            </a:r>
            <a:r>
              <a:rPr lang="zh-TW" altLang="en-US" dirty="0"/>
              <a:t>  近 </a:t>
            </a:r>
            <a:r>
              <a:rPr lang="en-US" altLang="zh-TW" b="1" dirty="0">
                <a:solidFill>
                  <a:srgbClr val="00B0F0"/>
                </a:solidFill>
              </a:rPr>
              <a:t>10 </a:t>
            </a:r>
            <a:r>
              <a:rPr lang="zh-TW" altLang="en-US" b="1" dirty="0">
                <a:solidFill>
                  <a:srgbClr val="00B0F0"/>
                </a:solidFill>
              </a:rPr>
              <a:t>年</a:t>
            </a:r>
            <a:r>
              <a:rPr lang="zh-TW" altLang="en-US" dirty="0"/>
              <a:t>最高</a:t>
            </a:r>
            <a:r>
              <a:rPr lang="en-US" altLang="zh-TW" dirty="0"/>
              <a:t>PER</a:t>
            </a:r>
            <a:r>
              <a:rPr lang="zh-TW" altLang="en-US" dirty="0"/>
              <a:t>平均 </a:t>
            </a:r>
            <a:r>
              <a:rPr lang="en-US" altLang="zh-TW" dirty="0"/>
              <a:t>*</a:t>
            </a:r>
            <a:r>
              <a:rPr lang="zh-TW" altLang="en-US" dirty="0"/>
              <a:t> </a:t>
            </a:r>
            <a:r>
              <a:rPr lang="en-US" altLang="zh-TW" dirty="0"/>
              <a:t>((</a:t>
            </a:r>
            <a:r>
              <a:rPr lang="zh-TW" altLang="en-US" dirty="0"/>
              <a:t>近一年</a:t>
            </a:r>
            <a:r>
              <a:rPr lang="en-US" altLang="zh-TW" dirty="0"/>
              <a:t>EPS + </a:t>
            </a:r>
            <a:r>
              <a:rPr lang="zh-TW" altLang="en-US" dirty="0"/>
              <a:t>近 </a:t>
            </a:r>
            <a:r>
              <a:rPr lang="en-US" altLang="zh-TW" dirty="0">
                <a:solidFill>
                  <a:srgbClr val="00B0F0"/>
                </a:solidFill>
              </a:rPr>
              <a:t>10 </a:t>
            </a:r>
            <a:r>
              <a:rPr lang="zh-TW" altLang="en-US" dirty="0">
                <a:solidFill>
                  <a:srgbClr val="00B0F0"/>
                </a:solidFill>
              </a:rPr>
              <a:t>年</a:t>
            </a:r>
            <a:r>
              <a:rPr lang="zh-TW" altLang="en-US" dirty="0"/>
              <a:t>平均</a:t>
            </a:r>
            <a:r>
              <a:rPr lang="en-US" altLang="zh-TW" dirty="0"/>
              <a:t>EPS) / 2)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FCEA8A-1AEA-B23E-1571-5FBF8BC7BBC7}"/>
              </a:ext>
            </a:extLst>
          </p:cNvPr>
          <p:cNvSpPr txBox="1"/>
          <p:nvPr/>
        </p:nvSpPr>
        <p:spPr>
          <a:xfrm>
            <a:off x="495775" y="229398"/>
            <a:ext cx="1087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3600" b="0" dirty="0"/>
              <a:t>價格計算：</a:t>
            </a:r>
            <a:endParaRPr lang="en-US" altLang="zh-TW" sz="3600" b="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C54808-DAF3-1095-7646-AA706FDB1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91203"/>
              </p:ext>
            </p:extLst>
          </p:nvPr>
        </p:nvGraphicFramePr>
        <p:xfrm>
          <a:off x="936587" y="2562442"/>
          <a:ext cx="9370915" cy="2194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265">
                  <a:extLst>
                    <a:ext uri="{9D8B030D-6E8A-4147-A177-3AD203B41FA5}">
                      <a16:colId xmlns:a16="http://schemas.microsoft.com/office/drawing/2014/main" val="1069864164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3616337987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781464199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919018084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1524453822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4201682344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3833633113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808801393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3164918382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403502465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217716339"/>
                    </a:ext>
                  </a:extLst>
                </a:gridCol>
              </a:tblGrid>
              <a:tr h="4915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76710"/>
                  </a:ext>
                </a:extLst>
              </a:tr>
              <a:tr h="3861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EPS(</a:t>
                      </a:r>
                      <a:r>
                        <a:rPr lang="zh-TW" altLang="en-US" sz="1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元</a:t>
                      </a:r>
                      <a:r>
                        <a:rPr lang="en-US" altLang="zh-TW" sz="1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4.05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10.25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2.91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6.65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6.87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6.16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43873"/>
                  </a:ext>
                </a:extLst>
              </a:tr>
              <a:tr h="4320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最高</a:t>
                      </a: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23.2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9.08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27.5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92896"/>
                  </a:ext>
                </a:extLst>
              </a:tr>
              <a:tr h="43979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最低</a:t>
                      </a: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PBR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76.4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8.91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146333"/>
                  </a:ext>
                </a:extLst>
              </a:tr>
              <a:tr h="4444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</a:t>
                      </a: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PBR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89.8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8.11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25.3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165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086313E-7C93-A2CB-0AF0-756F0B980780}"/>
              </a:ext>
            </a:extLst>
          </p:cNvPr>
          <p:cNvSpPr txBox="1"/>
          <p:nvPr/>
        </p:nvSpPr>
        <p:spPr>
          <a:xfrm>
            <a:off x="877979" y="4771642"/>
            <a:ext cx="10377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1" dirty="0"/>
              <a:t>便宜價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[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zh-TW" altLang="en-US" sz="2800" dirty="0"/>
              <a:t> </a:t>
            </a:r>
            <a:r>
              <a:rPr lang="en-US" altLang="zh-TW" sz="2800" dirty="0"/>
              <a:t>76.4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14.8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…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14.6</a:t>
            </a:r>
            <a:r>
              <a:rPr lang="zh-TW" altLang="en-US" sz="2800" dirty="0"/>
              <a:t> 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÷</a:t>
            </a:r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chemeClr val="accent5"/>
                </a:solidFill>
              </a:rPr>
              <a:t>10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sz="2800" dirty="0"/>
              <a:t>]</a:t>
            </a:r>
            <a:r>
              <a:rPr lang="zh-TW" altLang="en-US" sz="2800" dirty="0"/>
              <a:t> * </a:t>
            </a:r>
            <a:r>
              <a:rPr lang="en-US" altLang="zh-TW" sz="2800" dirty="0"/>
              <a:t>A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54.68</a:t>
            </a:r>
          </a:p>
          <a:p>
            <a:r>
              <a:rPr lang="zh-TW" altLang="en-US" sz="2800" b="1" dirty="0"/>
              <a:t>合理價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[ (</a:t>
            </a:r>
            <a:r>
              <a:rPr lang="zh-TW" altLang="en-US" sz="2800" dirty="0"/>
              <a:t> </a:t>
            </a:r>
            <a:r>
              <a:rPr lang="en-US" altLang="zh-TW" sz="2800" dirty="0"/>
              <a:t>89.8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19.2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…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16.6</a:t>
            </a:r>
            <a:r>
              <a:rPr lang="zh-TW" altLang="en-US" sz="2800" dirty="0"/>
              <a:t> 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÷</a:t>
            </a:r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chemeClr val="accent5"/>
                </a:solidFill>
              </a:rPr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] </a:t>
            </a:r>
            <a:r>
              <a:rPr lang="zh-TW" altLang="en-US" sz="2800" dirty="0"/>
              <a:t>* </a:t>
            </a:r>
            <a:r>
              <a:rPr lang="en-US" altLang="zh-TW" sz="2800" dirty="0"/>
              <a:t>A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65.04</a:t>
            </a:r>
          </a:p>
          <a:p>
            <a:r>
              <a:rPr lang="zh-TW" altLang="en-US" sz="2800" b="1" dirty="0"/>
              <a:t>昂貴價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[ (</a:t>
            </a:r>
            <a:r>
              <a:rPr lang="zh-TW" altLang="en-US" sz="2800" dirty="0"/>
              <a:t> </a:t>
            </a:r>
            <a:r>
              <a:rPr lang="en-US" altLang="zh-TW" sz="2800" dirty="0"/>
              <a:t>102</a:t>
            </a:r>
            <a:r>
              <a:rPr lang="zh-TW" altLang="en-US" sz="2800" dirty="0"/>
              <a:t> 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23.2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…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17.7</a:t>
            </a:r>
            <a:r>
              <a:rPr lang="zh-TW" altLang="en-US" sz="2800" dirty="0"/>
              <a:t> 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÷</a:t>
            </a:r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chemeClr val="accent5"/>
                </a:solidFill>
              </a:rPr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] </a:t>
            </a:r>
            <a:r>
              <a:rPr lang="zh-TW" altLang="en-US" sz="2800" dirty="0"/>
              <a:t>* </a:t>
            </a:r>
            <a:r>
              <a:rPr lang="en-US" altLang="zh-TW" sz="2800" dirty="0"/>
              <a:t>A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74.08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666286-D438-FE9D-82DC-93A73EA94876}"/>
              </a:ext>
            </a:extLst>
          </p:cNvPr>
          <p:cNvSpPr txBox="1"/>
          <p:nvPr/>
        </p:nvSpPr>
        <p:spPr>
          <a:xfrm>
            <a:off x="3096836" y="229398"/>
            <a:ext cx="803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0" dirty="0"/>
              <a:t>本益比</a:t>
            </a:r>
            <a:r>
              <a:rPr lang="en-US" altLang="zh-TW" sz="2800" b="0" dirty="0"/>
              <a:t>(PER)</a:t>
            </a:r>
            <a:r>
              <a:rPr lang="zh-TW" altLang="en-US" sz="2800" b="0" dirty="0"/>
              <a:t>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股價 </a:t>
            </a:r>
            <a:r>
              <a:rPr lang="en-US" altLang="zh-TW" sz="2800" b="0" dirty="0"/>
              <a:t>÷</a:t>
            </a:r>
            <a:r>
              <a:rPr lang="zh-TW" altLang="en-US" sz="2800" b="0" dirty="0"/>
              <a:t>每股盈餘</a:t>
            </a:r>
            <a:r>
              <a:rPr lang="en-US" altLang="zh-TW" sz="2800" b="0" dirty="0"/>
              <a:t>(EPS)</a:t>
            </a:r>
          </a:p>
          <a:p>
            <a:r>
              <a:rPr lang="zh-TW" altLang="en-US" sz="2800" b="0" dirty="0"/>
              <a:t>股價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  本益比</a:t>
            </a:r>
            <a:r>
              <a:rPr lang="en-US" altLang="zh-TW" sz="2800" b="0" dirty="0"/>
              <a:t>(PER)</a:t>
            </a:r>
            <a:r>
              <a:rPr lang="zh-TW" altLang="en-US" sz="2800" b="0" dirty="0"/>
              <a:t> * 每股盈餘</a:t>
            </a:r>
            <a:r>
              <a:rPr lang="en-US" altLang="zh-TW" sz="2800" b="0" dirty="0"/>
              <a:t>(EPS)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9F5938A-1515-3DF9-32AB-B3DAD41E0702}"/>
              </a:ext>
            </a:extLst>
          </p:cNvPr>
          <p:cNvSpPr txBox="1"/>
          <p:nvPr/>
        </p:nvSpPr>
        <p:spPr>
          <a:xfrm>
            <a:off x="9111705" y="6319214"/>
            <a:ext cx="3398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400" dirty="0"/>
              <a:t>此時真實股價：</a:t>
            </a:r>
            <a:r>
              <a:rPr lang="en-US" altLang="zh-TW" sz="2400" dirty="0"/>
              <a:t>44.62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85BC6F2-7D00-B73F-8CD8-B4A768E820E3}"/>
              </a:ext>
            </a:extLst>
          </p:cNvPr>
          <p:cNvSpPr txBox="1"/>
          <p:nvPr/>
        </p:nvSpPr>
        <p:spPr>
          <a:xfrm>
            <a:off x="936587" y="6156637"/>
            <a:ext cx="8016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b="1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dirty="0"/>
              <a:t>0.8+ (0.8+4.05+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  <a:r>
              <a:rPr lang="zh-TW" altLang="en-US" dirty="0"/>
              <a:t> </a:t>
            </a:r>
            <a:r>
              <a:rPr lang="en-US" altLang="zh-TW" dirty="0"/>
              <a:t>+4)</a:t>
            </a:r>
            <a:r>
              <a:rPr lang="en-US" altLang="zh-TW" sz="2800" dirty="0"/>
              <a:t> ÷</a:t>
            </a:r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chemeClr val="accent5"/>
                </a:solidFill>
              </a:rPr>
              <a:t>10</a:t>
            </a:r>
            <a:r>
              <a:rPr lang="zh-TW" altLang="en-US" dirty="0"/>
              <a:t> </a:t>
            </a:r>
            <a:r>
              <a:rPr lang="en-US" altLang="zh-TW" dirty="0"/>
              <a:t>] / 2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2.8715</a:t>
            </a:r>
          </a:p>
        </p:txBody>
      </p:sp>
    </p:spTree>
    <p:extLst>
      <p:ext uri="{BB962C8B-B14F-4D97-AF65-F5344CB8AC3E}">
        <p14:creationId xmlns:p14="http://schemas.microsoft.com/office/powerpoint/2010/main" val="259490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DA939-7A09-E0A3-1FD4-C520FACA8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EEC12F5-ADD4-D4B2-A6A9-4D5CF6BEB21F}"/>
              </a:ext>
            </a:extLst>
          </p:cNvPr>
          <p:cNvSpPr txBox="1"/>
          <p:nvPr/>
        </p:nvSpPr>
        <p:spPr>
          <a:xfrm>
            <a:off x="748602" y="1487055"/>
            <a:ext cx="1144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6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2800" dirty="0">
                <a:hlinkClick r:id="rId2"/>
              </a:rPr>
              <a:t>https://goodinfo.tw/tw/StockBzPerformance.asp?STOCK_ID=1303</a:t>
            </a:r>
            <a:endParaRPr lang="en-US" altLang="zh-TW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7A0955-4F52-A82E-9EC7-6A5AD8F4AC66}"/>
              </a:ext>
            </a:extLst>
          </p:cNvPr>
          <p:cNvSpPr txBox="1"/>
          <p:nvPr/>
        </p:nvSpPr>
        <p:spPr>
          <a:xfrm>
            <a:off x="707571" y="893599"/>
            <a:ext cx="1152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6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2800" dirty="0"/>
              <a:t>https://goodinfo.tw/tw/StockBzPerformance.asp?STOCK_ID=%s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6A3DD5-93CB-B446-7B53-C6326AD48593}"/>
              </a:ext>
            </a:extLst>
          </p:cNvPr>
          <p:cNvSpPr txBox="1"/>
          <p:nvPr/>
        </p:nvSpPr>
        <p:spPr>
          <a:xfrm>
            <a:off x="318419" y="177032"/>
            <a:ext cx="690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3600" dirty="0"/>
              <a:t>資料收集：</a:t>
            </a:r>
            <a:endParaRPr lang="en-US" altLang="zh-TW" sz="3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ED3039-9BDE-95F7-08AD-2D091024E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480" y="2732240"/>
            <a:ext cx="7281667" cy="37867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80E641C-5B8D-01CC-A5B9-1EE2CB143E14}"/>
              </a:ext>
            </a:extLst>
          </p:cNvPr>
          <p:cNvSpPr txBox="1"/>
          <p:nvPr/>
        </p:nvSpPr>
        <p:spPr>
          <a:xfrm>
            <a:off x="318419" y="2270575"/>
            <a:ext cx="189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網頁最下方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FE16E8-78BC-8510-76C4-55B8E8C55DEF}"/>
              </a:ext>
            </a:extLst>
          </p:cNvPr>
          <p:cNvSpPr/>
          <p:nvPr/>
        </p:nvSpPr>
        <p:spPr>
          <a:xfrm>
            <a:off x="2570480" y="2773345"/>
            <a:ext cx="1816854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84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10938-1CB5-4B16-8B20-B2E4B8A2D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A75E3D4-895C-06CF-72D5-CEEF94BE12D7}"/>
              </a:ext>
            </a:extLst>
          </p:cNvPr>
          <p:cNvSpPr txBox="1"/>
          <p:nvPr/>
        </p:nvSpPr>
        <p:spPr>
          <a:xfrm>
            <a:off x="238032" y="140677"/>
            <a:ext cx="336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選股利政策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發放年度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262645-941B-5E25-01CF-1C2DF296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8" y="695005"/>
            <a:ext cx="9406633" cy="206711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9E9F79-5102-7A1D-2667-DB37757D8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98" y="2854783"/>
            <a:ext cx="9756072" cy="359983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58B357A-43B2-E7FC-F52E-DBA2F845570F}"/>
              </a:ext>
            </a:extLst>
          </p:cNvPr>
          <p:cNvSpPr/>
          <p:nvPr/>
        </p:nvSpPr>
        <p:spPr>
          <a:xfrm>
            <a:off x="1073798" y="3876675"/>
            <a:ext cx="3393427" cy="26706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66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97693-F46F-B9E9-2467-9BCD9ABE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C4BC524-1221-5612-09CA-6E21371A94A3}"/>
              </a:ext>
            </a:extLst>
          </p:cNvPr>
          <p:cNvSpPr txBox="1"/>
          <p:nvPr/>
        </p:nvSpPr>
        <p:spPr>
          <a:xfrm>
            <a:off x="238032" y="140677"/>
            <a:ext cx="3369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PER/PBR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998CE5-12AA-6F7B-AD75-A14FC045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08" y="602342"/>
            <a:ext cx="9695729" cy="22681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546109-59A1-83BB-8CAC-1C34722B4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9" y="3170106"/>
            <a:ext cx="10507541" cy="35342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4E4A9BC-57AE-AE2F-47D4-F5BA039484EE}"/>
              </a:ext>
            </a:extLst>
          </p:cNvPr>
          <p:cNvSpPr/>
          <p:nvPr/>
        </p:nvSpPr>
        <p:spPr>
          <a:xfrm>
            <a:off x="2647950" y="3629025"/>
            <a:ext cx="2524126" cy="30882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9A7E54-133B-ED5D-88C4-9179CFA61521}"/>
              </a:ext>
            </a:extLst>
          </p:cNvPr>
          <p:cNvSpPr/>
          <p:nvPr/>
        </p:nvSpPr>
        <p:spPr>
          <a:xfrm>
            <a:off x="6591299" y="3629024"/>
            <a:ext cx="2343151" cy="30753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ACE2F9-D2D2-1499-4F1A-110A88969B74}"/>
              </a:ext>
            </a:extLst>
          </p:cNvPr>
          <p:cNvSpPr/>
          <p:nvPr/>
        </p:nvSpPr>
        <p:spPr>
          <a:xfrm>
            <a:off x="9006619" y="3629023"/>
            <a:ext cx="2343151" cy="30753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44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71A9A-5FEB-EA9C-3259-3684D332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9D5DECC-04FE-69B8-33BE-B2F9812E4EC6}"/>
              </a:ext>
            </a:extLst>
          </p:cNvPr>
          <p:cNvSpPr txBox="1"/>
          <p:nvPr/>
        </p:nvSpPr>
        <p:spPr>
          <a:xfrm>
            <a:off x="166647" y="149693"/>
            <a:ext cx="336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即時價格：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FA5468-643C-FCB3-23B5-6AF5C1BC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37"/>
          <a:stretch/>
        </p:blipFill>
        <p:spPr>
          <a:xfrm>
            <a:off x="755566" y="940503"/>
            <a:ext cx="8493901" cy="162877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F300E3A-2F5B-DAFD-0636-CB19F5FC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66" y="2895980"/>
            <a:ext cx="84939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wstock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用於獲取台灣股市資訊的 Python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其中，realtime 模組專門用來獲取即時的股市數據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 install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twstock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0DFBE7B-2CA0-C45B-03F1-CD5930FCC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66" y="4487098"/>
            <a:ext cx="114364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best_bid_price：最佳買入價格的列表，顯示前幾檔買入報價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從高到低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排列</a:t>
            </a:r>
            <a:endParaRPr lang="en-US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est_ask_price：最佳賣出價格的列表，顯示前幾檔賣出報價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r>
              <a:rPr lang="zh-TW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高排列</a:t>
            </a:r>
            <a:endParaRPr lang="zh-TW" altLang="zh-TW" sz="2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375BB2E-A849-028D-AA2E-7A721D3C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66" y="5519098"/>
            <a:ext cx="10215273" cy="10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6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035CC-69F0-5DE1-8EF6-C1EE72B56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A1CEC75-5625-97B1-B5E0-F7AD24147682}"/>
              </a:ext>
            </a:extLst>
          </p:cNvPr>
          <p:cNvSpPr txBox="1"/>
          <p:nvPr/>
        </p:nvSpPr>
        <p:spPr>
          <a:xfrm>
            <a:off x="152307" y="143658"/>
            <a:ext cx="3369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整體流程：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869B98-248B-ED5E-57EE-EA68A6E90405}"/>
              </a:ext>
            </a:extLst>
          </p:cNvPr>
          <p:cNvSpPr txBox="1"/>
          <p:nvPr/>
        </p:nvSpPr>
        <p:spPr>
          <a:xfrm>
            <a:off x="197887" y="1865634"/>
            <a:ext cx="1684839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股票代號</a:t>
            </a:r>
            <a:endParaRPr lang="en-US" altLang="zh-TW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年份</a:t>
            </a:r>
            <a:endParaRPr lang="en-US" altLang="zh-TW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9807FB-59A9-9828-A93F-07E31FAF3DD1}"/>
              </a:ext>
            </a:extLst>
          </p:cNvPr>
          <p:cNvSpPr txBox="1"/>
          <p:nvPr/>
        </p:nvSpPr>
        <p:spPr>
          <a:xfrm>
            <a:off x="2433060" y="1865634"/>
            <a:ext cx="2587345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股票代號</a:t>
            </a:r>
            <a:endParaRPr lang="en-US" altLang="zh-TW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動態爬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B474C3-8083-08AC-8065-DE172F6414C7}"/>
              </a:ext>
            </a:extLst>
          </p:cNvPr>
          <p:cNvSpPr txBox="1"/>
          <p:nvPr/>
        </p:nvSpPr>
        <p:spPr>
          <a:xfrm>
            <a:off x="5291289" y="1721338"/>
            <a:ext cx="3622116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依照公式帶入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年份</a:t>
            </a:r>
            <a:endParaRPr lang="en-US" altLang="zh-TW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計算每個方法的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便宜價、合理價、昂貴價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728DD6-A279-5737-AB7B-B1AC5CB0C347}"/>
              </a:ext>
            </a:extLst>
          </p:cNvPr>
          <p:cNvSpPr txBox="1"/>
          <p:nvPr/>
        </p:nvSpPr>
        <p:spPr>
          <a:xfrm>
            <a:off x="2720009" y="3798538"/>
            <a:ext cx="1603247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股利法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股利合計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CA2A34-DF69-BB9A-5EFC-555ACF5DAC53}"/>
              </a:ext>
            </a:extLst>
          </p:cNvPr>
          <p:cNvSpPr txBox="1"/>
          <p:nvPr/>
        </p:nvSpPr>
        <p:spPr>
          <a:xfrm>
            <a:off x="4471356" y="3795173"/>
            <a:ext cx="3662504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高低價法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年度股價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最高、最低、平均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6676CBB-A7B2-D3C7-A146-0F619BDEF921}"/>
              </a:ext>
            </a:extLst>
          </p:cNvPr>
          <p:cNvSpPr txBox="1"/>
          <p:nvPr/>
        </p:nvSpPr>
        <p:spPr>
          <a:xfrm>
            <a:off x="2895667" y="4746861"/>
            <a:ext cx="4424327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本淨比法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年度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BPS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PBR(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最高、最低、平均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48ED4B-0338-D91E-6B2F-FE1FD73A6D8D}"/>
              </a:ext>
            </a:extLst>
          </p:cNvPr>
          <p:cNvSpPr txBox="1"/>
          <p:nvPr/>
        </p:nvSpPr>
        <p:spPr>
          <a:xfrm>
            <a:off x="2895667" y="5561231"/>
            <a:ext cx="4424327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本益比法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年度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PER(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最高、最低、平均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C7A523-2263-6538-9126-903443FBD765}"/>
              </a:ext>
            </a:extLst>
          </p:cNvPr>
          <p:cNvSpPr/>
          <p:nvPr/>
        </p:nvSpPr>
        <p:spPr>
          <a:xfrm>
            <a:off x="2452661" y="3554466"/>
            <a:ext cx="5829300" cy="2922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6BD2DE-8C17-5DBD-C0BA-BFB4B3FC059B}"/>
              </a:ext>
            </a:extLst>
          </p:cNvPr>
          <p:cNvSpPr txBox="1"/>
          <p:nvPr/>
        </p:nvSpPr>
        <p:spPr>
          <a:xfrm>
            <a:off x="9642699" y="1718866"/>
            <a:ext cx="2376949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將四個方法產生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個價格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以及當中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使用的參數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送至前端呈現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E73C868-E75C-B292-B800-661ED701D00D}"/>
              </a:ext>
            </a:extLst>
          </p:cNvPr>
          <p:cNvSpPr/>
          <p:nvPr/>
        </p:nvSpPr>
        <p:spPr>
          <a:xfrm>
            <a:off x="2305051" y="1381125"/>
            <a:ext cx="6724650" cy="533321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C00000"/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980A20D-FC81-12D3-1410-12B1A0B77BB7}"/>
              </a:ext>
            </a:extLst>
          </p:cNvPr>
          <p:cNvCxnSpPr>
            <a:stCxn id="5" idx="2"/>
          </p:cNvCxnSpPr>
          <p:nvPr/>
        </p:nvCxnSpPr>
        <p:spPr>
          <a:xfrm flipH="1">
            <a:off x="3726732" y="2573520"/>
            <a:ext cx="1" cy="980946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6D69D17F-C155-0A1A-BDF4-E291A093B5A8}"/>
              </a:ext>
            </a:extLst>
          </p:cNvPr>
          <p:cNvCxnSpPr>
            <a:stCxn id="3" idx="3"/>
          </p:cNvCxnSpPr>
          <p:nvPr/>
        </p:nvCxnSpPr>
        <p:spPr>
          <a:xfrm flipV="1">
            <a:off x="1882726" y="2373465"/>
            <a:ext cx="422325" cy="1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E6A34DB-FAAB-E576-BE83-30A233DBE4E2}"/>
              </a:ext>
            </a:extLst>
          </p:cNvPr>
          <p:cNvCxnSpPr>
            <a:cxnSpLocks/>
          </p:cNvCxnSpPr>
          <p:nvPr/>
        </p:nvCxnSpPr>
        <p:spPr>
          <a:xfrm flipV="1">
            <a:off x="9029702" y="2219577"/>
            <a:ext cx="612997" cy="825"/>
          </a:xfrm>
          <a:prstGeom prst="lin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73FF1302-C52A-C211-765F-608EFFBB964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020405" y="2219577"/>
            <a:ext cx="270884" cy="9593"/>
          </a:xfrm>
          <a:prstGeom prst="lin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2E93C44-704B-BBD6-0ACF-E206231E55EC}"/>
              </a:ext>
            </a:extLst>
          </p:cNvPr>
          <p:cNvSpPr txBox="1"/>
          <p:nvPr/>
        </p:nvSpPr>
        <p:spPr>
          <a:xfrm>
            <a:off x="483684" y="1134091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88C7FF3-64BC-1607-2506-B4CBE345793F}"/>
              </a:ext>
            </a:extLst>
          </p:cNvPr>
          <p:cNvSpPr txBox="1"/>
          <p:nvPr/>
        </p:nvSpPr>
        <p:spPr>
          <a:xfrm>
            <a:off x="4938197" y="646090"/>
            <a:ext cx="3167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32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sz="32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B48E962-6246-145A-B02A-475A23E2CFF1}"/>
              </a:ext>
            </a:extLst>
          </p:cNvPr>
          <p:cNvSpPr txBox="1"/>
          <p:nvPr/>
        </p:nvSpPr>
        <p:spPr>
          <a:xfrm>
            <a:off x="10446265" y="1088737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</a:p>
        </p:txBody>
      </p:sp>
    </p:spTree>
    <p:extLst>
      <p:ext uri="{BB962C8B-B14F-4D97-AF65-F5344CB8AC3E}">
        <p14:creationId xmlns:p14="http://schemas.microsoft.com/office/powerpoint/2010/main" val="171902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A54FA-EF55-5961-3721-80F09B7EC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F8071A5-4A7A-6BAB-E652-A5E2A07ED912}"/>
              </a:ext>
            </a:extLst>
          </p:cNvPr>
          <p:cNvSpPr txBox="1"/>
          <p:nvPr/>
        </p:nvSpPr>
        <p:spPr>
          <a:xfrm>
            <a:off x="1038225" y="1091684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>
                <a:hlinkClick r:id="rId2"/>
              </a:rPr>
              <a:t>https://cosbi5.ee.ncku.edu.tw/financial/home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98E04B-A5D5-2A7E-DADC-A785B9D4B92D}"/>
              </a:ext>
            </a:extLst>
          </p:cNvPr>
          <p:cNvSpPr txBox="1"/>
          <p:nvPr/>
        </p:nvSpPr>
        <p:spPr>
          <a:xfrm>
            <a:off x="318419" y="177032"/>
            <a:ext cx="690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3600" dirty="0"/>
              <a:t>對答案：</a:t>
            </a:r>
            <a:endParaRPr lang="en-US" altLang="zh-TW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987EDD-B0A9-BD4E-3A9F-73DFF3F2D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247" y="1990524"/>
            <a:ext cx="7011378" cy="14384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F55DB82-890E-E2ED-03F4-7115C46A5112}"/>
              </a:ext>
            </a:extLst>
          </p:cNvPr>
          <p:cNvSpPr txBox="1"/>
          <p:nvPr/>
        </p:nvSpPr>
        <p:spPr>
          <a:xfrm>
            <a:off x="442244" y="2175325"/>
            <a:ext cx="342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網頁右上方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分析工具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1E93F6-59E8-4152-ABA9-87B2E52612D6}"/>
              </a:ext>
            </a:extLst>
          </p:cNvPr>
          <p:cNvSpPr/>
          <p:nvPr/>
        </p:nvSpPr>
        <p:spPr>
          <a:xfrm>
            <a:off x="6257925" y="1990524"/>
            <a:ext cx="1314450" cy="696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C78A5B2-B739-B927-4670-EBA507C68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630" y="3621260"/>
            <a:ext cx="7091995" cy="102912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940DE6-E370-B8E2-DDF4-43A806EB677C}"/>
              </a:ext>
            </a:extLst>
          </p:cNvPr>
          <p:cNvSpPr txBox="1"/>
          <p:nvPr/>
        </p:nvSpPr>
        <p:spPr>
          <a:xfrm>
            <a:off x="613694" y="3904988"/>
            <a:ext cx="3424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股票定價策略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CA8FB4D-9583-5C45-A19E-904458B35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148" y="5508849"/>
            <a:ext cx="6930078" cy="97150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700D0DC-A3B8-BA42-1571-CEF9F3DD929E}"/>
              </a:ext>
            </a:extLst>
          </p:cNvPr>
          <p:cNvSpPr/>
          <p:nvPr/>
        </p:nvSpPr>
        <p:spPr>
          <a:xfrm>
            <a:off x="5076825" y="4029882"/>
            <a:ext cx="1314450" cy="5151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3FD922-2E51-71DC-914C-C97F5ACD49F6}"/>
              </a:ext>
            </a:extLst>
          </p:cNvPr>
          <p:cNvSpPr/>
          <p:nvPr/>
        </p:nvSpPr>
        <p:spPr>
          <a:xfrm>
            <a:off x="6486525" y="5630082"/>
            <a:ext cx="1314450" cy="5151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283A31-6BA9-D028-5725-5237A762980C}"/>
              </a:ext>
            </a:extLst>
          </p:cNvPr>
          <p:cNvSpPr/>
          <p:nvPr/>
        </p:nvSpPr>
        <p:spPr>
          <a:xfrm>
            <a:off x="9934575" y="5629116"/>
            <a:ext cx="1314450" cy="5151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D5AF718-F6C8-3CFE-8CB1-95434356D3A6}"/>
              </a:ext>
            </a:extLst>
          </p:cNvPr>
          <p:cNvSpPr txBox="1"/>
          <p:nvPr/>
        </p:nvSpPr>
        <p:spPr>
          <a:xfrm>
            <a:off x="894041" y="5532937"/>
            <a:ext cx="34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1303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南亞 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歷史資料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24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5997D-1F5F-3918-A4FC-D37DEF25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671481D-AEAA-7326-83C7-74162167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81" y="2100216"/>
            <a:ext cx="6603812" cy="107721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5FEABA4-6CBB-6576-F4D8-8C860271C404}"/>
              </a:ext>
            </a:extLst>
          </p:cNvPr>
          <p:cNvSpPr txBox="1"/>
          <p:nvPr/>
        </p:nvSpPr>
        <p:spPr>
          <a:xfrm>
            <a:off x="632743" y="775150"/>
            <a:ext cx="10816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從表格中提出的數據，做運算前先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轉成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，最後確定的便宜價、合理價、昂貴價，再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四捨五入到小數點後第二位</a:t>
            </a:r>
          </a:p>
        </p:txBody>
      </p:sp>
    </p:spTree>
    <p:extLst>
      <p:ext uri="{BB962C8B-B14F-4D97-AF65-F5344CB8AC3E}">
        <p14:creationId xmlns:p14="http://schemas.microsoft.com/office/powerpoint/2010/main" val="350947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00215CF-5245-E53D-A95E-2F957577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53" y="0"/>
            <a:ext cx="11150794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14D6F5-FE1D-FEFB-6C59-F7512036C34E}"/>
              </a:ext>
            </a:extLst>
          </p:cNvPr>
          <p:cNvSpPr/>
          <p:nvPr/>
        </p:nvSpPr>
        <p:spPr>
          <a:xfrm>
            <a:off x="2200589" y="401745"/>
            <a:ext cx="3800161" cy="5327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90C397-06DF-8651-1309-DA2758B4BD3D}"/>
              </a:ext>
            </a:extLst>
          </p:cNvPr>
          <p:cNvSpPr/>
          <p:nvPr/>
        </p:nvSpPr>
        <p:spPr>
          <a:xfrm>
            <a:off x="6547756" y="401745"/>
            <a:ext cx="3671417" cy="5327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95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E374E81-EEA8-D741-AC93-EBAB49FC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7" y="0"/>
            <a:ext cx="11855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2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9BCC71B-4775-F694-40F4-2C0F044BDB75}"/>
              </a:ext>
            </a:extLst>
          </p:cNvPr>
          <p:cNvSpPr txBox="1"/>
          <p:nvPr/>
        </p:nvSpPr>
        <p:spPr>
          <a:xfrm>
            <a:off x="579676" y="396634"/>
            <a:ext cx="690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3600" dirty="0"/>
              <a:t>股利法：</a:t>
            </a:r>
            <a:endParaRPr lang="en-US" altLang="zh-TW" sz="3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5E0166-05F2-DC9C-657F-6CD34695A66F}"/>
              </a:ext>
            </a:extLst>
          </p:cNvPr>
          <p:cNvSpPr txBox="1"/>
          <p:nvPr/>
        </p:nvSpPr>
        <p:spPr>
          <a:xfrm>
            <a:off x="1208326" y="1253884"/>
            <a:ext cx="1087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0" dirty="0"/>
              <a:t>股利定義：根據其持有的股份，從公司中獲得的利潤分配</a:t>
            </a:r>
            <a:endParaRPr lang="en-US" altLang="zh-TW" b="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2D10D71-0820-7CAD-EAA2-5FB55759AA2F}"/>
              </a:ext>
            </a:extLst>
          </p:cNvPr>
          <p:cNvSpPr txBox="1"/>
          <p:nvPr/>
        </p:nvSpPr>
        <p:spPr>
          <a:xfrm>
            <a:off x="6407552" y="6086141"/>
            <a:ext cx="627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0" dirty="0"/>
              <a:t>股利合計： </a:t>
            </a:r>
            <a:r>
              <a:rPr lang="en-US" altLang="zh-TW" b="0" dirty="0"/>
              <a:t>0.5</a:t>
            </a:r>
            <a:r>
              <a:rPr lang="zh-TW" altLang="en-US" b="0" dirty="0"/>
              <a:t>  </a:t>
            </a:r>
            <a:r>
              <a:rPr lang="en-US" altLang="zh-TW" b="0" dirty="0"/>
              <a:t>(</a:t>
            </a:r>
            <a:r>
              <a:rPr lang="zh-TW" altLang="en-US" b="0" dirty="0"/>
              <a:t>單位：元</a:t>
            </a:r>
            <a:r>
              <a:rPr lang="en-US" altLang="zh-TW" b="0" dirty="0"/>
              <a:t>/</a:t>
            </a:r>
            <a:r>
              <a:rPr lang="zh-TW" altLang="en-US" b="0" dirty="0"/>
              <a:t>每股</a:t>
            </a:r>
            <a:r>
              <a:rPr lang="en-US" altLang="zh-TW" b="0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1B89DD-3DCE-50F1-FE60-E32D4BE0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4" y="2091463"/>
            <a:ext cx="11183911" cy="363905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77ABD88-7E35-0ABF-6146-D380FC5553AF}"/>
              </a:ext>
            </a:extLst>
          </p:cNvPr>
          <p:cNvSpPr/>
          <p:nvPr/>
        </p:nvSpPr>
        <p:spPr>
          <a:xfrm>
            <a:off x="10148835" y="2090297"/>
            <a:ext cx="1433475" cy="36390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F012100-B717-CA47-9468-D7EE8006ADB3}"/>
              </a:ext>
            </a:extLst>
          </p:cNvPr>
          <p:cNvCxnSpPr>
            <a:cxnSpLocks/>
          </p:cNvCxnSpPr>
          <p:nvPr/>
        </p:nvCxnSpPr>
        <p:spPr>
          <a:xfrm>
            <a:off x="6072554" y="2090297"/>
            <a:ext cx="0" cy="3847113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5115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9C4EEDD-33F6-3C2D-D74D-D7B7554217EA}"/>
              </a:ext>
            </a:extLst>
          </p:cNvPr>
          <p:cNvSpPr txBox="1"/>
          <p:nvPr/>
        </p:nvSpPr>
        <p:spPr>
          <a:xfrm>
            <a:off x="1351083" y="1022641"/>
            <a:ext cx="9641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1" dirty="0"/>
              <a:t>便宜價</a:t>
            </a:r>
            <a:r>
              <a:rPr lang="zh-TW" altLang="en-US" sz="2800" dirty="0"/>
              <a:t> </a:t>
            </a:r>
            <a:r>
              <a:rPr lang="en-US" altLang="zh-TW" sz="2800" dirty="0"/>
              <a:t>= </a:t>
            </a:r>
            <a:r>
              <a:rPr lang="zh-TW" altLang="en-US" sz="2800" dirty="0"/>
              <a:t>平均 </a:t>
            </a:r>
            <a:r>
              <a:rPr lang="en-US" altLang="zh-TW" sz="2800" b="1" dirty="0">
                <a:solidFill>
                  <a:schemeClr val="accent5"/>
                </a:solidFill>
              </a:rPr>
              <a:t>10 </a:t>
            </a:r>
            <a:r>
              <a:rPr lang="zh-TW" altLang="en-US" sz="2800" b="1" dirty="0">
                <a:solidFill>
                  <a:schemeClr val="accent5"/>
                </a:solidFill>
              </a:rPr>
              <a:t>年</a:t>
            </a:r>
            <a:r>
              <a:rPr lang="zh-TW" altLang="en-US" sz="2800" dirty="0"/>
              <a:t>股利 </a:t>
            </a:r>
            <a:r>
              <a:rPr lang="en-US" altLang="zh-TW" sz="2800" dirty="0"/>
              <a:t>x </a:t>
            </a:r>
            <a:r>
              <a:rPr lang="en-US" altLang="zh-TW" sz="2800" dirty="0">
                <a:solidFill>
                  <a:srgbClr val="FF0000"/>
                </a:solidFill>
              </a:rPr>
              <a:t>15</a:t>
            </a:r>
            <a:r>
              <a:rPr lang="zh-TW" altLang="en-US" sz="2800" dirty="0">
                <a:solidFill>
                  <a:srgbClr val="FF0000"/>
                </a:solidFill>
              </a:rPr>
              <a:t>年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zh-TW" altLang="en-US" sz="2800" dirty="0"/>
              <a:t>報酬率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1/15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6.67%</a:t>
            </a:r>
          </a:p>
          <a:p>
            <a:r>
              <a:rPr lang="zh-TW" altLang="en-US" sz="2800" b="1" dirty="0"/>
              <a:t>合理價</a:t>
            </a:r>
            <a:r>
              <a:rPr lang="zh-TW" altLang="en-US" sz="2800" dirty="0"/>
              <a:t> </a:t>
            </a:r>
            <a:r>
              <a:rPr lang="en-US" altLang="zh-TW" sz="2800" dirty="0"/>
              <a:t>= </a:t>
            </a:r>
            <a:r>
              <a:rPr lang="zh-TW" altLang="en-US" sz="2800" dirty="0"/>
              <a:t>平均 </a:t>
            </a:r>
            <a:r>
              <a:rPr lang="en-US" altLang="zh-TW" sz="2800" b="1" dirty="0">
                <a:solidFill>
                  <a:schemeClr val="accent5"/>
                </a:solidFill>
              </a:rPr>
              <a:t>10 </a:t>
            </a:r>
            <a:r>
              <a:rPr lang="zh-TW" altLang="en-US" sz="2800" b="1" dirty="0">
                <a:solidFill>
                  <a:schemeClr val="accent5"/>
                </a:solidFill>
              </a:rPr>
              <a:t>年</a:t>
            </a:r>
            <a:r>
              <a:rPr lang="zh-TW" altLang="en-US" sz="2800" dirty="0"/>
              <a:t>股利 </a:t>
            </a:r>
            <a:r>
              <a:rPr lang="en-US" altLang="zh-TW" sz="2800" dirty="0"/>
              <a:t>x </a:t>
            </a:r>
            <a:r>
              <a:rPr lang="en-US" altLang="zh-TW" sz="2800" dirty="0">
                <a:solidFill>
                  <a:srgbClr val="FF0000"/>
                </a:solidFill>
              </a:rPr>
              <a:t>20</a:t>
            </a:r>
            <a:r>
              <a:rPr lang="zh-TW" altLang="en-US" sz="2800" dirty="0">
                <a:solidFill>
                  <a:srgbClr val="FF0000"/>
                </a:solidFill>
              </a:rPr>
              <a:t>年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zh-TW" altLang="en-US" sz="2800" dirty="0"/>
              <a:t>報酬率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1/20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5%</a:t>
            </a:r>
          </a:p>
          <a:p>
            <a:r>
              <a:rPr lang="zh-TW" altLang="en-US" sz="2800" b="1" dirty="0"/>
              <a:t>昂貴價</a:t>
            </a:r>
            <a:r>
              <a:rPr lang="zh-TW" altLang="en-US" sz="2800" dirty="0"/>
              <a:t> </a:t>
            </a:r>
            <a:r>
              <a:rPr lang="en-US" altLang="zh-TW" sz="2800" dirty="0"/>
              <a:t>= </a:t>
            </a:r>
            <a:r>
              <a:rPr lang="zh-TW" altLang="en-US" sz="2800" dirty="0"/>
              <a:t>平均 </a:t>
            </a:r>
            <a:r>
              <a:rPr lang="en-US" altLang="zh-TW" sz="2800" b="1" dirty="0">
                <a:solidFill>
                  <a:schemeClr val="accent5"/>
                </a:solidFill>
              </a:rPr>
              <a:t>10 </a:t>
            </a:r>
            <a:r>
              <a:rPr lang="zh-TW" altLang="en-US" sz="2800" b="1" dirty="0">
                <a:solidFill>
                  <a:schemeClr val="accent5"/>
                </a:solidFill>
              </a:rPr>
              <a:t>年</a:t>
            </a:r>
            <a:r>
              <a:rPr lang="zh-TW" altLang="en-US" sz="2800" dirty="0"/>
              <a:t>股利 </a:t>
            </a:r>
            <a:r>
              <a:rPr lang="en-US" altLang="zh-TW" sz="2800" dirty="0"/>
              <a:t>x </a:t>
            </a:r>
            <a:r>
              <a:rPr lang="en-US" altLang="zh-TW" sz="2800" dirty="0">
                <a:solidFill>
                  <a:srgbClr val="FF0000"/>
                </a:solidFill>
              </a:rPr>
              <a:t>30</a:t>
            </a:r>
            <a:r>
              <a:rPr lang="zh-TW" altLang="en-US" sz="2800" dirty="0">
                <a:solidFill>
                  <a:srgbClr val="FF0000"/>
                </a:solidFill>
              </a:rPr>
              <a:t>年</a:t>
            </a:r>
            <a:r>
              <a:rPr lang="en-US" altLang="zh-TW" sz="2800" dirty="0">
                <a:solidFill>
                  <a:srgbClr val="FF0000"/>
                </a:solidFill>
              </a:rPr>
              <a:t>	</a:t>
            </a:r>
            <a:r>
              <a:rPr lang="zh-TW" altLang="en-US" sz="2800" dirty="0"/>
              <a:t>報酬率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1/30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3.33%</a:t>
            </a:r>
          </a:p>
          <a:p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2D71A4-2A9B-6365-414A-0155C0C6A86F}"/>
              </a:ext>
            </a:extLst>
          </p:cNvPr>
          <p:cNvSpPr txBox="1"/>
          <p:nvPr/>
        </p:nvSpPr>
        <p:spPr>
          <a:xfrm>
            <a:off x="495775" y="229398"/>
            <a:ext cx="1087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3600" b="0" dirty="0"/>
              <a:t>價格計算：用此價格購買，領股利需</a:t>
            </a:r>
            <a:r>
              <a:rPr lang="en-US" altLang="zh-TW" sz="3600" b="0" dirty="0">
                <a:solidFill>
                  <a:srgbClr val="FF0000"/>
                </a:solidFill>
              </a:rPr>
              <a:t>N</a:t>
            </a:r>
            <a:r>
              <a:rPr lang="zh-TW" altLang="en-US" sz="3600" b="0" dirty="0">
                <a:solidFill>
                  <a:srgbClr val="FF0000"/>
                </a:solidFill>
              </a:rPr>
              <a:t>年</a:t>
            </a:r>
            <a:r>
              <a:rPr lang="zh-TW" altLang="en-US" sz="3600" b="0" dirty="0"/>
              <a:t>回本</a:t>
            </a:r>
            <a:endParaRPr lang="en-US" altLang="zh-TW" sz="3600" b="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EFC117-8394-B570-8C18-C926C8AA5CFB}"/>
              </a:ext>
            </a:extLst>
          </p:cNvPr>
          <p:cNvSpPr txBox="1"/>
          <p:nvPr/>
        </p:nvSpPr>
        <p:spPr>
          <a:xfrm>
            <a:off x="495775" y="2589295"/>
            <a:ext cx="1087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3600" dirty="0"/>
              <a:t>1303</a:t>
            </a:r>
            <a:r>
              <a:rPr lang="zh-TW" altLang="en-US" sz="3600" dirty="0"/>
              <a:t> 南亞</a:t>
            </a:r>
            <a:endParaRPr lang="en-US" altLang="zh-TW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E85C79-2F81-7114-01B4-E1CF280E0B7F}"/>
              </a:ext>
            </a:extLst>
          </p:cNvPr>
          <p:cNvSpPr txBox="1"/>
          <p:nvPr/>
        </p:nvSpPr>
        <p:spPr>
          <a:xfrm>
            <a:off x="1441520" y="4492804"/>
            <a:ext cx="1087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en-US" altLang="zh-TW" sz="3600" b="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6E29E5-9F5B-60FB-04F9-4023B5E95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70338"/>
              </p:ext>
            </p:extLst>
          </p:nvPr>
        </p:nvGraphicFramePr>
        <p:xfrm>
          <a:off x="3166926" y="2647441"/>
          <a:ext cx="8046500" cy="901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00">
                  <a:extLst>
                    <a:ext uri="{9D8B030D-6E8A-4147-A177-3AD203B41FA5}">
                      <a16:colId xmlns:a16="http://schemas.microsoft.com/office/drawing/2014/main" val="1069864164"/>
                    </a:ext>
                  </a:extLst>
                </a:gridCol>
                <a:gridCol w="731500">
                  <a:extLst>
                    <a:ext uri="{9D8B030D-6E8A-4147-A177-3AD203B41FA5}">
                      <a16:colId xmlns:a16="http://schemas.microsoft.com/office/drawing/2014/main" val="3616337987"/>
                    </a:ext>
                  </a:extLst>
                </a:gridCol>
                <a:gridCol w="731500">
                  <a:extLst>
                    <a:ext uri="{9D8B030D-6E8A-4147-A177-3AD203B41FA5}">
                      <a16:colId xmlns:a16="http://schemas.microsoft.com/office/drawing/2014/main" val="2781464199"/>
                    </a:ext>
                  </a:extLst>
                </a:gridCol>
                <a:gridCol w="731500">
                  <a:extLst>
                    <a:ext uri="{9D8B030D-6E8A-4147-A177-3AD203B41FA5}">
                      <a16:colId xmlns:a16="http://schemas.microsoft.com/office/drawing/2014/main" val="2919018084"/>
                    </a:ext>
                  </a:extLst>
                </a:gridCol>
                <a:gridCol w="731500">
                  <a:extLst>
                    <a:ext uri="{9D8B030D-6E8A-4147-A177-3AD203B41FA5}">
                      <a16:colId xmlns:a16="http://schemas.microsoft.com/office/drawing/2014/main" val="1524453822"/>
                    </a:ext>
                  </a:extLst>
                </a:gridCol>
                <a:gridCol w="731500">
                  <a:extLst>
                    <a:ext uri="{9D8B030D-6E8A-4147-A177-3AD203B41FA5}">
                      <a16:colId xmlns:a16="http://schemas.microsoft.com/office/drawing/2014/main" val="4201682344"/>
                    </a:ext>
                  </a:extLst>
                </a:gridCol>
                <a:gridCol w="731500">
                  <a:extLst>
                    <a:ext uri="{9D8B030D-6E8A-4147-A177-3AD203B41FA5}">
                      <a16:colId xmlns:a16="http://schemas.microsoft.com/office/drawing/2014/main" val="3833633113"/>
                    </a:ext>
                  </a:extLst>
                </a:gridCol>
                <a:gridCol w="731500">
                  <a:extLst>
                    <a:ext uri="{9D8B030D-6E8A-4147-A177-3AD203B41FA5}">
                      <a16:colId xmlns:a16="http://schemas.microsoft.com/office/drawing/2014/main" val="2808801393"/>
                    </a:ext>
                  </a:extLst>
                </a:gridCol>
                <a:gridCol w="731500">
                  <a:extLst>
                    <a:ext uri="{9D8B030D-6E8A-4147-A177-3AD203B41FA5}">
                      <a16:colId xmlns:a16="http://schemas.microsoft.com/office/drawing/2014/main" val="3164918382"/>
                    </a:ext>
                  </a:extLst>
                </a:gridCol>
                <a:gridCol w="731500">
                  <a:extLst>
                    <a:ext uri="{9D8B030D-6E8A-4147-A177-3AD203B41FA5}">
                      <a16:colId xmlns:a16="http://schemas.microsoft.com/office/drawing/2014/main" val="403502465"/>
                    </a:ext>
                  </a:extLst>
                </a:gridCol>
                <a:gridCol w="731500">
                  <a:extLst>
                    <a:ext uri="{9D8B030D-6E8A-4147-A177-3AD203B41FA5}">
                      <a16:colId xmlns:a16="http://schemas.microsoft.com/office/drawing/2014/main" val="2217716339"/>
                    </a:ext>
                  </a:extLst>
                </a:gridCol>
              </a:tblGrid>
              <a:tr h="4506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76710"/>
                  </a:ext>
                </a:extLst>
              </a:tr>
              <a:tr h="4506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9289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8D47543-EC58-B8C7-48AA-FBE9CCE34A5F}"/>
              </a:ext>
            </a:extLst>
          </p:cNvPr>
          <p:cNvSpPr txBox="1"/>
          <p:nvPr/>
        </p:nvSpPr>
        <p:spPr>
          <a:xfrm>
            <a:off x="907282" y="3754140"/>
            <a:ext cx="10377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平均 </a:t>
            </a:r>
            <a:r>
              <a:rPr lang="en-US" altLang="zh-TW" dirty="0">
                <a:solidFill>
                  <a:srgbClr val="00B0F0"/>
                </a:solidFill>
              </a:rPr>
              <a:t>10 </a:t>
            </a:r>
            <a:r>
              <a:rPr lang="zh-TW" altLang="en-US" dirty="0">
                <a:solidFill>
                  <a:srgbClr val="00B0F0"/>
                </a:solidFill>
              </a:rPr>
              <a:t>年</a:t>
            </a:r>
            <a:r>
              <a:rPr lang="zh-TW" altLang="en-US" dirty="0"/>
              <a:t>股利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3+7.5+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  <a:r>
              <a:rPr lang="zh-TW" altLang="en-US" dirty="0"/>
              <a:t> </a:t>
            </a:r>
            <a:r>
              <a:rPr lang="en-US" altLang="zh-TW" dirty="0"/>
              <a:t>+1.9)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dirty="0"/>
              <a:t>÷</a:t>
            </a:r>
            <a:r>
              <a:rPr lang="zh-TW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chemeClr val="accent5"/>
                </a:solidFill>
              </a:rPr>
              <a:t>10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3.72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C60974-2D63-8094-9C5A-2846B73784B1}"/>
              </a:ext>
            </a:extLst>
          </p:cNvPr>
          <p:cNvSpPr txBox="1"/>
          <p:nvPr/>
        </p:nvSpPr>
        <p:spPr>
          <a:xfrm>
            <a:off x="1441520" y="4388102"/>
            <a:ext cx="10377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1" dirty="0"/>
              <a:t>便宜價</a:t>
            </a:r>
            <a:r>
              <a:rPr lang="zh-TW" altLang="en-US" sz="2800" dirty="0"/>
              <a:t> </a:t>
            </a:r>
            <a:r>
              <a:rPr lang="en-US" altLang="zh-TW" sz="2800" dirty="0"/>
              <a:t>= </a:t>
            </a:r>
            <a:r>
              <a:rPr lang="zh-TW" altLang="en-US" sz="2800" dirty="0"/>
              <a:t>平均 </a:t>
            </a:r>
            <a:r>
              <a:rPr lang="en-US" altLang="zh-TW" sz="2800" dirty="0">
                <a:solidFill>
                  <a:srgbClr val="00B0F0"/>
                </a:solidFill>
              </a:rPr>
              <a:t>10 </a:t>
            </a:r>
            <a:r>
              <a:rPr lang="zh-TW" altLang="en-US" sz="2800" dirty="0">
                <a:solidFill>
                  <a:srgbClr val="00B0F0"/>
                </a:solidFill>
              </a:rPr>
              <a:t>年</a:t>
            </a:r>
            <a:r>
              <a:rPr lang="zh-TW" altLang="en-US" sz="2800" dirty="0"/>
              <a:t>股利 </a:t>
            </a:r>
            <a:r>
              <a:rPr lang="en-US" altLang="zh-TW" sz="2800" dirty="0"/>
              <a:t>x </a:t>
            </a:r>
            <a:r>
              <a:rPr lang="en-US" altLang="zh-TW" sz="2800" dirty="0">
                <a:solidFill>
                  <a:srgbClr val="FF0000"/>
                </a:solidFill>
              </a:rPr>
              <a:t>15</a:t>
            </a:r>
            <a:r>
              <a:rPr lang="zh-TW" altLang="en-US" sz="2800" dirty="0">
                <a:solidFill>
                  <a:srgbClr val="FF0000"/>
                </a:solidFill>
              </a:rPr>
              <a:t>年 </a:t>
            </a:r>
            <a:r>
              <a:rPr lang="en-US" altLang="zh-TW" sz="2800" dirty="0"/>
              <a:t>=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55.8</a:t>
            </a:r>
          </a:p>
          <a:p>
            <a:r>
              <a:rPr lang="zh-TW" altLang="en-US" sz="2800" b="1" dirty="0"/>
              <a:t>合理價</a:t>
            </a:r>
            <a:r>
              <a:rPr lang="zh-TW" altLang="en-US" sz="2800" dirty="0"/>
              <a:t> </a:t>
            </a:r>
            <a:r>
              <a:rPr lang="en-US" altLang="zh-TW" sz="2800" dirty="0"/>
              <a:t>= </a:t>
            </a:r>
            <a:r>
              <a:rPr lang="zh-TW" altLang="en-US" sz="2800" dirty="0"/>
              <a:t>平均 </a:t>
            </a:r>
            <a:r>
              <a:rPr lang="en-US" altLang="zh-TW" sz="2800" dirty="0">
                <a:solidFill>
                  <a:srgbClr val="00B0F0"/>
                </a:solidFill>
              </a:rPr>
              <a:t>10 </a:t>
            </a:r>
            <a:r>
              <a:rPr lang="zh-TW" altLang="en-US" sz="2800" dirty="0">
                <a:solidFill>
                  <a:srgbClr val="00B0F0"/>
                </a:solidFill>
              </a:rPr>
              <a:t>年</a:t>
            </a:r>
            <a:r>
              <a:rPr lang="zh-TW" altLang="en-US" sz="2800" dirty="0"/>
              <a:t>股利 </a:t>
            </a:r>
            <a:r>
              <a:rPr lang="en-US" altLang="zh-TW" sz="2800" dirty="0"/>
              <a:t>x </a:t>
            </a:r>
            <a:r>
              <a:rPr lang="en-US" altLang="zh-TW" sz="2800" dirty="0">
                <a:solidFill>
                  <a:srgbClr val="FF0000"/>
                </a:solidFill>
              </a:rPr>
              <a:t>20</a:t>
            </a:r>
            <a:r>
              <a:rPr lang="zh-TW" altLang="en-US" sz="2800" dirty="0">
                <a:solidFill>
                  <a:srgbClr val="FF0000"/>
                </a:solidFill>
              </a:rPr>
              <a:t>年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74.4</a:t>
            </a:r>
          </a:p>
          <a:p>
            <a:r>
              <a:rPr lang="zh-TW" altLang="en-US" sz="2800" b="1" dirty="0"/>
              <a:t>昂貴價</a:t>
            </a:r>
            <a:r>
              <a:rPr lang="zh-TW" altLang="en-US" sz="2800" dirty="0"/>
              <a:t> </a:t>
            </a:r>
            <a:r>
              <a:rPr lang="en-US" altLang="zh-TW" sz="2800" dirty="0"/>
              <a:t>= </a:t>
            </a:r>
            <a:r>
              <a:rPr lang="zh-TW" altLang="en-US" sz="2800" dirty="0"/>
              <a:t>平均 </a:t>
            </a:r>
            <a:r>
              <a:rPr lang="en-US" altLang="zh-TW" sz="2800" dirty="0">
                <a:solidFill>
                  <a:srgbClr val="00B0F0"/>
                </a:solidFill>
              </a:rPr>
              <a:t>10 </a:t>
            </a:r>
            <a:r>
              <a:rPr lang="zh-TW" altLang="en-US" sz="2800" dirty="0">
                <a:solidFill>
                  <a:srgbClr val="00B0F0"/>
                </a:solidFill>
              </a:rPr>
              <a:t>年</a:t>
            </a:r>
            <a:r>
              <a:rPr lang="zh-TW" altLang="en-US" sz="2800" dirty="0"/>
              <a:t>股利 </a:t>
            </a:r>
            <a:r>
              <a:rPr lang="en-US" altLang="zh-TW" sz="2800" dirty="0"/>
              <a:t>x </a:t>
            </a:r>
            <a:r>
              <a:rPr lang="en-US" altLang="zh-TW" sz="2800" dirty="0">
                <a:solidFill>
                  <a:srgbClr val="FF0000"/>
                </a:solidFill>
              </a:rPr>
              <a:t>30</a:t>
            </a:r>
            <a:r>
              <a:rPr lang="zh-TW" altLang="en-US" sz="2800" dirty="0">
                <a:solidFill>
                  <a:srgbClr val="FF0000"/>
                </a:solidFill>
              </a:rPr>
              <a:t>年 </a:t>
            </a:r>
            <a:r>
              <a:rPr lang="en-US" altLang="zh-TW" sz="2800" dirty="0"/>
              <a:t>=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111.6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195DEA5-4EED-B77C-8828-974313B5B3DF}"/>
              </a:ext>
            </a:extLst>
          </p:cNvPr>
          <p:cNvSpPr txBox="1"/>
          <p:nvPr/>
        </p:nvSpPr>
        <p:spPr>
          <a:xfrm>
            <a:off x="7621677" y="6043827"/>
            <a:ext cx="457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此時真實股價：</a:t>
            </a:r>
            <a:r>
              <a:rPr lang="en-US" altLang="zh-TW" dirty="0"/>
              <a:t>44.62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0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2F80A66-5B5F-5CEF-E415-C19002EE42F5}"/>
              </a:ext>
            </a:extLst>
          </p:cNvPr>
          <p:cNvSpPr txBox="1"/>
          <p:nvPr/>
        </p:nvSpPr>
        <p:spPr>
          <a:xfrm>
            <a:off x="579676" y="396634"/>
            <a:ext cx="1052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3600" dirty="0"/>
              <a:t>高低價法：</a:t>
            </a:r>
            <a:r>
              <a:rPr lang="zh-TW" altLang="en-US" b="0" dirty="0"/>
              <a:t>股票的歷史最高、最低和平均</a:t>
            </a:r>
            <a:endParaRPr lang="en-US" altLang="zh-TW" b="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AEB8DC-9B8E-A36F-37B1-C191C50C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94" y="1415484"/>
            <a:ext cx="11371411" cy="34378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5E96C7-2B34-88BD-44F4-F2FB2F1D8E36}"/>
              </a:ext>
            </a:extLst>
          </p:cNvPr>
          <p:cNvSpPr/>
          <p:nvPr/>
        </p:nvSpPr>
        <p:spPr>
          <a:xfrm>
            <a:off x="9479757" y="1488589"/>
            <a:ext cx="2301948" cy="33647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663FD9-4C7C-0F18-94B1-8E74FD31A2B7}"/>
              </a:ext>
            </a:extLst>
          </p:cNvPr>
          <p:cNvSpPr/>
          <p:nvPr/>
        </p:nvSpPr>
        <p:spPr>
          <a:xfrm>
            <a:off x="5065809" y="1488589"/>
            <a:ext cx="2190541" cy="33647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5F4F61-9D9D-8AB4-A9C0-900C6347D10A}"/>
              </a:ext>
            </a:extLst>
          </p:cNvPr>
          <p:cNvSpPr/>
          <p:nvPr/>
        </p:nvSpPr>
        <p:spPr>
          <a:xfrm>
            <a:off x="2710518" y="1488589"/>
            <a:ext cx="2355292" cy="33647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0D7BFB-B859-500F-0B4B-51BB6519CD1A}"/>
              </a:ext>
            </a:extLst>
          </p:cNvPr>
          <p:cNvSpPr txBox="1"/>
          <p:nvPr/>
        </p:nvSpPr>
        <p:spPr>
          <a:xfrm>
            <a:off x="4146981" y="5705303"/>
            <a:ext cx="8805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b="0" dirty="0"/>
              <a:t>股票平均價格 </a:t>
            </a:r>
            <a:r>
              <a:rPr lang="en-US" altLang="zh-TW" b="0" dirty="0"/>
              <a:t>=</a:t>
            </a:r>
            <a:r>
              <a:rPr lang="zh-TW" altLang="en-US" b="0" dirty="0"/>
              <a:t> 總成交金額 </a:t>
            </a:r>
            <a:r>
              <a:rPr lang="en-US" altLang="zh-TW" b="0" dirty="0"/>
              <a:t>÷</a:t>
            </a:r>
            <a:r>
              <a:rPr lang="zh-TW" altLang="en-US" b="0" dirty="0"/>
              <a:t> 總成交股數</a:t>
            </a:r>
            <a:endParaRPr lang="en-US" altLang="zh-TW" b="0" dirty="0"/>
          </a:p>
        </p:txBody>
      </p:sp>
    </p:spTree>
    <p:extLst>
      <p:ext uri="{BB962C8B-B14F-4D97-AF65-F5344CB8AC3E}">
        <p14:creationId xmlns:p14="http://schemas.microsoft.com/office/powerpoint/2010/main" val="140745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8265A28-7024-09EC-DDF8-652DCB9DDD30}"/>
              </a:ext>
            </a:extLst>
          </p:cNvPr>
          <p:cNvSpPr txBox="1"/>
          <p:nvPr/>
        </p:nvSpPr>
        <p:spPr>
          <a:xfrm>
            <a:off x="1351083" y="1022641"/>
            <a:ext cx="10377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1" dirty="0"/>
              <a:t>便宜價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近 </a:t>
            </a:r>
            <a:r>
              <a:rPr lang="en-US" altLang="zh-TW" sz="2800" b="1" dirty="0">
                <a:solidFill>
                  <a:schemeClr val="accent5"/>
                </a:solidFill>
              </a:rPr>
              <a:t>10 </a:t>
            </a:r>
            <a:r>
              <a:rPr lang="zh-TW" altLang="en-US" sz="2800" b="1" dirty="0">
                <a:solidFill>
                  <a:schemeClr val="accent5"/>
                </a:solidFill>
              </a:rPr>
              <a:t>年</a:t>
            </a:r>
            <a:r>
              <a:rPr lang="zh-TW" altLang="en-US" sz="2800" dirty="0"/>
              <a:t>每年最低股價平均</a:t>
            </a:r>
            <a:endParaRPr lang="en-US" altLang="zh-TW" sz="2800" dirty="0"/>
          </a:p>
          <a:p>
            <a:r>
              <a:rPr lang="zh-TW" altLang="en-US" sz="2800" b="1" dirty="0"/>
              <a:t>合理價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近 </a:t>
            </a:r>
            <a:r>
              <a:rPr lang="en-US" altLang="zh-TW" sz="2800" b="1" dirty="0">
                <a:solidFill>
                  <a:schemeClr val="accent5"/>
                </a:solidFill>
              </a:rPr>
              <a:t>10 </a:t>
            </a:r>
            <a:r>
              <a:rPr lang="zh-TW" altLang="en-US" sz="2800" b="1" dirty="0">
                <a:solidFill>
                  <a:schemeClr val="accent5"/>
                </a:solidFill>
              </a:rPr>
              <a:t>年</a:t>
            </a:r>
            <a:r>
              <a:rPr lang="zh-TW" altLang="en-US" sz="2800" dirty="0"/>
              <a:t>每年平均股價平均</a:t>
            </a:r>
            <a:endParaRPr lang="en-US" altLang="zh-TW" sz="2800" dirty="0"/>
          </a:p>
          <a:p>
            <a:r>
              <a:rPr lang="zh-TW" altLang="en-US" sz="2800" b="1" dirty="0"/>
              <a:t>昂貴價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近 </a:t>
            </a:r>
            <a:r>
              <a:rPr lang="en-US" altLang="zh-TW" sz="2800" b="1" dirty="0">
                <a:solidFill>
                  <a:schemeClr val="accent5"/>
                </a:solidFill>
              </a:rPr>
              <a:t>10 </a:t>
            </a:r>
            <a:r>
              <a:rPr lang="zh-TW" altLang="en-US" sz="2800" b="1" dirty="0">
                <a:solidFill>
                  <a:schemeClr val="accent5"/>
                </a:solidFill>
              </a:rPr>
              <a:t>年</a:t>
            </a:r>
            <a:r>
              <a:rPr lang="zh-TW" altLang="en-US" sz="2800" dirty="0"/>
              <a:t>每年最高股價平均</a:t>
            </a:r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D1BEB4-5595-DA73-55A6-4E6340110862}"/>
              </a:ext>
            </a:extLst>
          </p:cNvPr>
          <p:cNvSpPr txBox="1"/>
          <p:nvPr/>
        </p:nvSpPr>
        <p:spPr>
          <a:xfrm>
            <a:off x="495775" y="229398"/>
            <a:ext cx="1087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3600" b="0" dirty="0"/>
              <a:t>價格計算：觀察歷年價格</a:t>
            </a:r>
            <a:endParaRPr lang="en-US" altLang="zh-TW" sz="3600" b="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424F56-2F87-8322-432F-CEF019069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27206"/>
              </p:ext>
            </p:extLst>
          </p:nvPr>
        </p:nvGraphicFramePr>
        <p:xfrm>
          <a:off x="1438609" y="2657488"/>
          <a:ext cx="9102115" cy="191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65">
                  <a:extLst>
                    <a:ext uri="{9D8B030D-6E8A-4147-A177-3AD203B41FA5}">
                      <a16:colId xmlns:a16="http://schemas.microsoft.com/office/drawing/2014/main" val="1069864164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3616337987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781464199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919018084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1524453822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4201682344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3833633113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808801393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3164918382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403502465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217716339"/>
                    </a:ext>
                  </a:extLst>
                </a:gridCol>
              </a:tblGrid>
              <a:tr h="4915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76710"/>
                  </a:ext>
                </a:extLst>
              </a:tr>
              <a:tr h="4915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最高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81.2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93.1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73.2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79.9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88.4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80.2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74.5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79.5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92896"/>
                  </a:ext>
                </a:extLst>
              </a:tr>
              <a:tr h="43979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61.1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60.1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65.6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47.2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69.2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54.9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49.8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58.6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146333"/>
                  </a:ext>
                </a:extLst>
              </a:tr>
              <a:tr h="4915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71.8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77.9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63.7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73.7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81.3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63.1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65.7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66.3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165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6D7DE5B-C5DA-D0F2-0751-C8D609AD18F2}"/>
              </a:ext>
            </a:extLst>
          </p:cNvPr>
          <p:cNvSpPr txBox="1"/>
          <p:nvPr/>
        </p:nvSpPr>
        <p:spPr>
          <a:xfrm>
            <a:off x="1351083" y="4851996"/>
            <a:ext cx="10377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1" dirty="0"/>
              <a:t>便宜價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zh-TW" altLang="en-US" sz="2800" dirty="0"/>
              <a:t> </a:t>
            </a:r>
            <a:r>
              <a:rPr lang="en-US" altLang="zh-TW" sz="2800" dirty="0"/>
              <a:t>61.1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60.1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…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58.6</a:t>
            </a:r>
            <a:r>
              <a:rPr lang="zh-TW" altLang="en-US" sz="2800" dirty="0"/>
              <a:t> 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÷</a:t>
            </a:r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chemeClr val="accent5"/>
                </a:solidFill>
              </a:rPr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60.46</a:t>
            </a:r>
          </a:p>
          <a:p>
            <a:r>
              <a:rPr lang="zh-TW" altLang="en-US" sz="2800" b="1" dirty="0"/>
              <a:t>合理價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zh-TW" altLang="en-US" sz="2800" dirty="0"/>
              <a:t> </a:t>
            </a:r>
            <a:r>
              <a:rPr lang="en-US" altLang="zh-TW" sz="2800" dirty="0"/>
              <a:t>71.8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77.9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…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66.3</a:t>
            </a:r>
            <a:r>
              <a:rPr lang="zh-TW" altLang="en-US" sz="2800" dirty="0"/>
              <a:t> 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÷</a:t>
            </a:r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chemeClr val="accent5"/>
                </a:solidFill>
              </a:rPr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72.06</a:t>
            </a:r>
          </a:p>
          <a:p>
            <a:r>
              <a:rPr lang="zh-TW" altLang="en-US" sz="2800" b="1" dirty="0"/>
              <a:t>昂貴價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zh-TW" altLang="en-US" sz="2800" dirty="0"/>
              <a:t> </a:t>
            </a:r>
            <a:r>
              <a:rPr lang="en-US" altLang="zh-TW" sz="2800" dirty="0"/>
              <a:t>81.2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94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…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75</a:t>
            </a:r>
            <a:r>
              <a:rPr lang="zh-TW" altLang="en-US" sz="2800" dirty="0"/>
              <a:t> 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÷</a:t>
            </a:r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chemeClr val="accent5"/>
                </a:solidFill>
              </a:rPr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81.9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3C3B4A-7DBF-FD42-6347-1E1705AA6F28}"/>
              </a:ext>
            </a:extLst>
          </p:cNvPr>
          <p:cNvSpPr txBox="1"/>
          <p:nvPr/>
        </p:nvSpPr>
        <p:spPr>
          <a:xfrm>
            <a:off x="8114046" y="6236991"/>
            <a:ext cx="4077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此時真實股價：</a:t>
            </a:r>
            <a:r>
              <a:rPr lang="en-US" altLang="zh-TW" dirty="0"/>
              <a:t>44.62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1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05FF1-0480-68F9-158E-065E7CCC6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96CAA42-EBB3-5A22-E347-A87B5C11204E}"/>
              </a:ext>
            </a:extLst>
          </p:cNvPr>
          <p:cNvSpPr txBox="1"/>
          <p:nvPr/>
        </p:nvSpPr>
        <p:spPr>
          <a:xfrm>
            <a:off x="579675" y="396634"/>
            <a:ext cx="11041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3600" dirty="0"/>
              <a:t>本淨比法：</a:t>
            </a:r>
            <a:r>
              <a:rPr lang="zh-TW" altLang="en-US" sz="2800" b="0" dirty="0"/>
              <a:t>單位是「倍」，代表目前公司股價是淨值的幾倍。</a:t>
            </a:r>
            <a:endParaRPr lang="en-US" altLang="zh-TW" sz="2800" b="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1AFC5FB-EB24-5711-1BCA-40B4E355AAF3}"/>
              </a:ext>
            </a:extLst>
          </p:cNvPr>
          <p:cNvSpPr txBox="1"/>
          <p:nvPr/>
        </p:nvSpPr>
        <p:spPr>
          <a:xfrm>
            <a:off x="1208326" y="1201265"/>
            <a:ext cx="872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0" dirty="0"/>
              <a:t>本淨比</a:t>
            </a:r>
            <a:r>
              <a:rPr lang="en-US" altLang="zh-TW" sz="2800" b="0" dirty="0"/>
              <a:t>(PBR)</a:t>
            </a:r>
            <a:r>
              <a:rPr lang="zh-TW" altLang="en-US" sz="2800" b="0" dirty="0"/>
              <a:t>、股價淨值比</a:t>
            </a:r>
            <a:r>
              <a:rPr lang="en-US" altLang="zh-TW" sz="2800" b="0" dirty="0"/>
              <a:t>(P/B)</a:t>
            </a:r>
            <a:r>
              <a:rPr lang="zh-TW" altLang="en-US" sz="2800" b="0" dirty="0"/>
              <a:t> 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  股價 </a:t>
            </a:r>
            <a:r>
              <a:rPr lang="en-US" altLang="zh-TW" sz="2800" b="0" dirty="0"/>
              <a:t>÷</a:t>
            </a:r>
            <a:r>
              <a:rPr lang="zh-TW" altLang="en-US" sz="2800" b="0" dirty="0"/>
              <a:t> 每股淨值</a:t>
            </a:r>
            <a:endParaRPr lang="en-US" altLang="zh-TW" sz="2800" b="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127DF2A-0096-06F2-422D-6EF08EB4B259}"/>
              </a:ext>
            </a:extLst>
          </p:cNvPr>
          <p:cNvSpPr txBox="1"/>
          <p:nvPr/>
        </p:nvSpPr>
        <p:spPr>
          <a:xfrm>
            <a:off x="1208326" y="1800752"/>
            <a:ext cx="11574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dirty="0"/>
              <a:t>每股淨值</a:t>
            </a:r>
            <a:r>
              <a:rPr lang="en-US" altLang="zh-TW" sz="2800" dirty="0"/>
              <a:t>(BPS)</a:t>
            </a:r>
            <a:r>
              <a:rPr lang="zh-TW" altLang="en-US" sz="2800" dirty="0"/>
              <a:t>  </a:t>
            </a:r>
            <a:r>
              <a:rPr lang="en-US" altLang="zh-TW" sz="2800" dirty="0"/>
              <a:t>=</a:t>
            </a:r>
            <a:r>
              <a:rPr lang="zh-TW" altLang="en-US" sz="2800" dirty="0"/>
              <a:t>  </a:t>
            </a:r>
            <a:r>
              <a:rPr lang="en-US" altLang="zh-TW" sz="2800" dirty="0"/>
              <a:t>(</a:t>
            </a:r>
            <a:r>
              <a:rPr lang="zh-TW" altLang="en-US" sz="2800" dirty="0"/>
              <a:t> 資產總額 </a:t>
            </a:r>
            <a:r>
              <a:rPr lang="en-US" altLang="zh-TW" sz="2800" dirty="0"/>
              <a:t>–</a:t>
            </a:r>
            <a:r>
              <a:rPr lang="zh-TW" altLang="en-US" sz="2800" dirty="0"/>
              <a:t> 負債總額 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b="0" dirty="0"/>
              <a:t>÷</a:t>
            </a:r>
            <a:r>
              <a:rPr lang="zh-TW" altLang="en-US" sz="2800" b="0" dirty="0"/>
              <a:t> </a:t>
            </a:r>
            <a:r>
              <a:rPr lang="zh-TW" altLang="en-US" sz="2800" dirty="0"/>
              <a:t>流通在外的普通股數量</a:t>
            </a:r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1B6709-F8DC-E2AF-35F3-7906D0A9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2449665"/>
            <a:ext cx="11050542" cy="218152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CCAAD9E-619C-1AEF-6EF6-79FE393D26B7}"/>
              </a:ext>
            </a:extLst>
          </p:cNvPr>
          <p:cNvSpPr txBox="1"/>
          <p:nvPr/>
        </p:nvSpPr>
        <p:spPr>
          <a:xfrm>
            <a:off x="1400919" y="4833154"/>
            <a:ext cx="872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0" dirty="0">
                <a:solidFill>
                  <a:srgbClr val="FF0000"/>
                </a:solidFill>
              </a:rPr>
              <a:t>最高</a:t>
            </a:r>
            <a:r>
              <a:rPr lang="en-US" altLang="zh-TW" sz="2800" b="0" dirty="0"/>
              <a:t>PBR</a:t>
            </a:r>
            <a:r>
              <a:rPr lang="zh-TW" altLang="en-US" sz="2800" b="0" dirty="0"/>
              <a:t>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  當年度</a:t>
            </a:r>
            <a:r>
              <a:rPr lang="zh-TW" altLang="en-US" sz="2800" b="0" dirty="0">
                <a:solidFill>
                  <a:srgbClr val="FF0000"/>
                </a:solidFill>
              </a:rPr>
              <a:t>最高股價 </a:t>
            </a:r>
            <a:r>
              <a:rPr lang="en-US" altLang="zh-TW" sz="2800" b="0" dirty="0"/>
              <a:t>÷</a:t>
            </a:r>
            <a:r>
              <a:rPr lang="zh-TW" altLang="en-US" sz="2800" b="0" dirty="0"/>
              <a:t> 當年度每股淨值</a:t>
            </a:r>
            <a:endParaRPr lang="en-US" altLang="zh-TW" sz="2800" b="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CA6045-2336-AFC0-33AA-539C6C37AE8A}"/>
              </a:ext>
            </a:extLst>
          </p:cNvPr>
          <p:cNvSpPr txBox="1"/>
          <p:nvPr/>
        </p:nvSpPr>
        <p:spPr>
          <a:xfrm>
            <a:off x="1400919" y="5438786"/>
            <a:ext cx="872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0" dirty="0">
                <a:solidFill>
                  <a:srgbClr val="FF0000"/>
                </a:solidFill>
              </a:rPr>
              <a:t>最低</a:t>
            </a:r>
            <a:r>
              <a:rPr lang="en-US" altLang="zh-TW" sz="2800" b="0" dirty="0"/>
              <a:t>PBR</a:t>
            </a:r>
            <a:r>
              <a:rPr lang="zh-TW" altLang="en-US" sz="2800" b="0" dirty="0"/>
              <a:t>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  當年度</a:t>
            </a:r>
            <a:r>
              <a:rPr lang="zh-TW" altLang="en-US" sz="2800" b="0" dirty="0">
                <a:solidFill>
                  <a:srgbClr val="FF0000"/>
                </a:solidFill>
              </a:rPr>
              <a:t>最低股價 </a:t>
            </a:r>
            <a:r>
              <a:rPr lang="en-US" altLang="zh-TW" sz="2800" b="0" dirty="0"/>
              <a:t>÷</a:t>
            </a:r>
            <a:r>
              <a:rPr lang="zh-TW" altLang="en-US" sz="2800" b="0" dirty="0"/>
              <a:t> 當年度每股淨值</a:t>
            </a:r>
            <a:endParaRPr lang="en-US" altLang="zh-TW" sz="28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8BEACA-CE3A-C3AB-561C-9AF989AF120C}"/>
              </a:ext>
            </a:extLst>
          </p:cNvPr>
          <p:cNvSpPr txBox="1"/>
          <p:nvPr/>
        </p:nvSpPr>
        <p:spPr>
          <a:xfrm>
            <a:off x="1400919" y="6044418"/>
            <a:ext cx="8729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0" dirty="0">
                <a:solidFill>
                  <a:srgbClr val="FF0000"/>
                </a:solidFill>
              </a:rPr>
              <a:t>平均</a:t>
            </a:r>
            <a:r>
              <a:rPr lang="en-US" altLang="zh-TW" sz="2800" b="0" dirty="0"/>
              <a:t>PBR</a:t>
            </a:r>
            <a:r>
              <a:rPr lang="zh-TW" altLang="en-US" sz="2800" b="0" dirty="0"/>
              <a:t>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  當年度</a:t>
            </a:r>
            <a:r>
              <a:rPr lang="zh-TW" altLang="en-US" sz="2800" b="0" dirty="0">
                <a:solidFill>
                  <a:srgbClr val="FF0000"/>
                </a:solidFill>
              </a:rPr>
              <a:t>平均股價 </a:t>
            </a:r>
            <a:r>
              <a:rPr lang="en-US" altLang="zh-TW" sz="2800" b="0" dirty="0"/>
              <a:t>÷</a:t>
            </a:r>
            <a:r>
              <a:rPr lang="zh-TW" altLang="en-US" sz="2800" b="0" dirty="0"/>
              <a:t> 當年度每股淨值</a:t>
            </a:r>
            <a:endParaRPr lang="en-US" altLang="zh-TW" sz="2800" b="0" dirty="0"/>
          </a:p>
        </p:txBody>
      </p:sp>
    </p:spTree>
    <p:extLst>
      <p:ext uri="{BB962C8B-B14F-4D97-AF65-F5344CB8AC3E}">
        <p14:creationId xmlns:p14="http://schemas.microsoft.com/office/powerpoint/2010/main" val="68278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983C-8A65-C27F-9ADF-7619597B1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1B1F67D-C20F-DCF2-0F13-FCB6E0D9A79C}"/>
              </a:ext>
            </a:extLst>
          </p:cNvPr>
          <p:cNvSpPr txBox="1"/>
          <p:nvPr/>
        </p:nvSpPr>
        <p:spPr>
          <a:xfrm>
            <a:off x="997240" y="1376288"/>
            <a:ext cx="7079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便宜價 </a:t>
            </a:r>
            <a:r>
              <a:rPr lang="en-US" altLang="zh-TW" dirty="0"/>
              <a:t>=</a:t>
            </a:r>
            <a:r>
              <a:rPr lang="zh-TW" altLang="en-US" dirty="0"/>
              <a:t> 近 </a:t>
            </a:r>
            <a:r>
              <a:rPr lang="en-US" altLang="zh-TW" dirty="0">
                <a:solidFill>
                  <a:srgbClr val="00B0F0"/>
                </a:solidFill>
              </a:rPr>
              <a:t>10 </a:t>
            </a:r>
            <a:r>
              <a:rPr lang="zh-TW" altLang="en-US" dirty="0">
                <a:solidFill>
                  <a:srgbClr val="00B0F0"/>
                </a:solidFill>
              </a:rPr>
              <a:t>年</a:t>
            </a:r>
            <a:r>
              <a:rPr lang="zh-TW" altLang="en-US" dirty="0"/>
              <a:t>最低</a:t>
            </a:r>
            <a:r>
              <a:rPr lang="en-US" altLang="zh-TW" dirty="0"/>
              <a:t>PBR</a:t>
            </a:r>
            <a:r>
              <a:rPr lang="zh-TW" altLang="en-US" dirty="0"/>
              <a:t>平均 * 最新淨值</a:t>
            </a:r>
            <a:endParaRPr lang="en-US" altLang="zh-TW" dirty="0"/>
          </a:p>
          <a:p>
            <a:r>
              <a:rPr lang="zh-TW" altLang="en-US" dirty="0"/>
              <a:t>合理價 </a:t>
            </a:r>
            <a:r>
              <a:rPr lang="en-US" altLang="zh-TW" dirty="0"/>
              <a:t>=</a:t>
            </a:r>
            <a:r>
              <a:rPr lang="zh-TW" altLang="en-US" dirty="0"/>
              <a:t> 近 </a:t>
            </a:r>
            <a:r>
              <a:rPr lang="en-US" altLang="zh-TW" dirty="0">
                <a:solidFill>
                  <a:srgbClr val="00B0F0"/>
                </a:solidFill>
              </a:rPr>
              <a:t>10 </a:t>
            </a:r>
            <a:r>
              <a:rPr lang="zh-TW" altLang="en-US" dirty="0">
                <a:solidFill>
                  <a:srgbClr val="00B0F0"/>
                </a:solidFill>
              </a:rPr>
              <a:t>年</a:t>
            </a:r>
            <a:r>
              <a:rPr lang="zh-TW" altLang="en-US" dirty="0"/>
              <a:t>平均</a:t>
            </a:r>
            <a:r>
              <a:rPr lang="en-US" altLang="zh-TW" dirty="0"/>
              <a:t>PBR</a:t>
            </a:r>
            <a:r>
              <a:rPr lang="zh-TW" altLang="en-US" dirty="0"/>
              <a:t>平均 * 最新淨值</a:t>
            </a:r>
            <a:endParaRPr lang="en-US" altLang="zh-TW" dirty="0"/>
          </a:p>
          <a:p>
            <a:r>
              <a:rPr lang="zh-TW" altLang="en-US" dirty="0"/>
              <a:t>昂貴價 </a:t>
            </a:r>
            <a:r>
              <a:rPr lang="en-US" altLang="zh-TW" dirty="0"/>
              <a:t>=</a:t>
            </a:r>
            <a:r>
              <a:rPr lang="zh-TW" altLang="en-US" dirty="0"/>
              <a:t> 近 </a:t>
            </a:r>
            <a:r>
              <a:rPr lang="en-US" altLang="zh-TW" dirty="0">
                <a:solidFill>
                  <a:srgbClr val="00B0F0"/>
                </a:solidFill>
              </a:rPr>
              <a:t>10 </a:t>
            </a:r>
            <a:r>
              <a:rPr lang="zh-TW" altLang="en-US" dirty="0">
                <a:solidFill>
                  <a:srgbClr val="00B0F0"/>
                </a:solidFill>
              </a:rPr>
              <a:t>年</a:t>
            </a:r>
            <a:r>
              <a:rPr lang="zh-TW" altLang="en-US" dirty="0"/>
              <a:t>最高</a:t>
            </a:r>
            <a:r>
              <a:rPr lang="en-US" altLang="zh-TW" dirty="0"/>
              <a:t>PBR</a:t>
            </a:r>
            <a:r>
              <a:rPr lang="zh-TW" altLang="en-US" dirty="0"/>
              <a:t>平均 * 最新淨值</a:t>
            </a: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ACBF368-5B34-64FD-0F9F-BD402E77C836}"/>
              </a:ext>
            </a:extLst>
          </p:cNvPr>
          <p:cNvSpPr txBox="1"/>
          <p:nvPr/>
        </p:nvSpPr>
        <p:spPr>
          <a:xfrm>
            <a:off x="495775" y="229398"/>
            <a:ext cx="253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3600" b="0" dirty="0"/>
              <a:t>價格計算：</a:t>
            </a:r>
            <a:endParaRPr lang="en-US" altLang="zh-TW" sz="3600" b="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052EE6D-0AA2-6430-B06E-435857C45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284"/>
              </p:ext>
            </p:extLst>
          </p:nvPr>
        </p:nvGraphicFramePr>
        <p:xfrm>
          <a:off x="997240" y="2835738"/>
          <a:ext cx="9370915" cy="191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265">
                  <a:extLst>
                    <a:ext uri="{9D8B030D-6E8A-4147-A177-3AD203B41FA5}">
                      <a16:colId xmlns:a16="http://schemas.microsoft.com/office/drawing/2014/main" val="1069864164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3616337987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781464199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919018084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1524453822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4201682344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3833633113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808801393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3164918382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403502465"/>
                    </a:ext>
                  </a:extLst>
                </a:gridCol>
                <a:gridCol w="827465">
                  <a:extLst>
                    <a:ext uri="{9D8B030D-6E8A-4147-A177-3AD203B41FA5}">
                      <a16:colId xmlns:a16="http://schemas.microsoft.com/office/drawing/2014/main" val="2217716339"/>
                    </a:ext>
                  </a:extLst>
                </a:gridCol>
              </a:tblGrid>
              <a:tr h="4915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976710"/>
                  </a:ext>
                </a:extLst>
              </a:tr>
              <a:tr h="4915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最高</a:t>
                      </a: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1.84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1.87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1.94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1.86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92896"/>
                  </a:ext>
                </a:extLst>
              </a:tr>
              <a:tr h="43979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最低</a:t>
                      </a: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PBR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1.26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1.54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146333"/>
                  </a:ext>
                </a:extLst>
              </a:tr>
              <a:tr h="4915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</a:t>
                      </a:r>
                      <a:r>
                        <a:rPr lang="en-US" altLang="zh-TW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PBR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1.59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1.72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1.48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1.61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1.65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1654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8C5B4A7-4B59-FD5C-8FF3-597A51647665}"/>
              </a:ext>
            </a:extLst>
          </p:cNvPr>
          <p:cNvSpPr txBox="1"/>
          <p:nvPr/>
        </p:nvSpPr>
        <p:spPr>
          <a:xfrm>
            <a:off x="997240" y="4817898"/>
            <a:ext cx="103774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1" dirty="0"/>
              <a:t>便宜價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[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zh-TW" altLang="en-US" sz="2800" dirty="0"/>
              <a:t> </a:t>
            </a:r>
            <a:r>
              <a:rPr lang="en-US" altLang="zh-TW" sz="2800" dirty="0"/>
              <a:t>1.35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1.27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…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1.45</a:t>
            </a:r>
            <a:r>
              <a:rPr lang="zh-TW" altLang="en-US" sz="2800" dirty="0"/>
              <a:t> 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÷</a:t>
            </a:r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chemeClr val="accent5"/>
                </a:solidFill>
              </a:rPr>
              <a:t>10</a:t>
            </a:r>
            <a:r>
              <a:rPr lang="zh-TW" altLang="en-US" sz="2800" b="1" dirty="0">
                <a:solidFill>
                  <a:schemeClr val="accent5"/>
                </a:solidFill>
              </a:rPr>
              <a:t> </a:t>
            </a:r>
            <a:r>
              <a:rPr lang="en-US" altLang="zh-TW" sz="2800" dirty="0"/>
              <a:t>]</a:t>
            </a:r>
            <a:r>
              <a:rPr lang="zh-TW" altLang="en-US" sz="2800" dirty="0"/>
              <a:t> * </a:t>
            </a:r>
            <a:r>
              <a:rPr lang="en-US" altLang="zh-TW" sz="2800" dirty="0"/>
              <a:t>44.97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60.75</a:t>
            </a:r>
          </a:p>
          <a:p>
            <a:r>
              <a:rPr lang="zh-TW" altLang="en-US" sz="2800" b="1" dirty="0"/>
              <a:t>合理價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[ (</a:t>
            </a:r>
            <a:r>
              <a:rPr lang="zh-TW" altLang="en-US" sz="2800" dirty="0"/>
              <a:t> </a:t>
            </a:r>
            <a:r>
              <a:rPr lang="en-US" altLang="zh-TW" sz="2800" dirty="0"/>
              <a:t>1.58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1.65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…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1.65</a:t>
            </a:r>
            <a:r>
              <a:rPr lang="zh-TW" altLang="en-US" sz="2800" dirty="0"/>
              <a:t> 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÷</a:t>
            </a:r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chemeClr val="accent5"/>
                </a:solidFill>
              </a:rPr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] </a:t>
            </a:r>
            <a:r>
              <a:rPr lang="zh-TW" altLang="en-US" sz="2800" dirty="0"/>
              <a:t>* </a:t>
            </a:r>
            <a:r>
              <a:rPr lang="en-US" altLang="zh-TW" sz="2800" dirty="0"/>
              <a:t>44.97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72.4</a:t>
            </a:r>
          </a:p>
          <a:p>
            <a:r>
              <a:rPr lang="zh-TW" altLang="en-US" sz="2800" b="1" dirty="0"/>
              <a:t>昂貴價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[ (</a:t>
            </a:r>
            <a:r>
              <a:rPr lang="zh-TW" altLang="en-US" sz="2800" dirty="0"/>
              <a:t> </a:t>
            </a:r>
            <a:r>
              <a:rPr lang="en-US" altLang="zh-TW" sz="2800" dirty="0"/>
              <a:t>1.79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1.99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…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1.86</a:t>
            </a:r>
            <a:r>
              <a:rPr lang="zh-TW" altLang="en-US" sz="2800" dirty="0"/>
              <a:t> 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÷</a:t>
            </a:r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chemeClr val="accent5"/>
                </a:solidFill>
              </a:rPr>
              <a:t>10</a:t>
            </a:r>
            <a:r>
              <a:rPr lang="zh-TW" altLang="en-US" sz="2800" dirty="0"/>
              <a:t> </a:t>
            </a:r>
            <a:r>
              <a:rPr lang="en-US" altLang="zh-TW" sz="2800" dirty="0"/>
              <a:t>] </a:t>
            </a:r>
            <a:r>
              <a:rPr lang="zh-TW" altLang="en-US" sz="2800" dirty="0"/>
              <a:t>* </a:t>
            </a:r>
            <a:r>
              <a:rPr lang="en-US" altLang="zh-TW" sz="2800" dirty="0"/>
              <a:t>44.97</a:t>
            </a:r>
            <a:r>
              <a:rPr lang="zh-TW" altLang="en-US" sz="2800" dirty="0"/>
              <a:t> </a:t>
            </a:r>
            <a:r>
              <a:rPr lang="en-US" altLang="zh-TW" sz="2800" dirty="0"/>
              <a:t>=</a:t>
            </a:r>
            <a:r>
              <a:rPr lang="zh-TW" altLang="en-US" sz="2800" dirty="0"/>
              <a:t> </a:t>
            </a:r>
            <a:r>
              <a:rPr lang="en-US" altLang="zh-TW" sz="2800" dirty="0"/>
              <a:t>82.25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28AFC6-124F-D173-B97F-BD90116B8064}"/>
              </a:ext>
            </a:extLst>
          </p:cNvPr>
          <p:cNvSpPr txBox="1"/>
          <p:nvPr/>
        </p:nvSpPr>
        <p:spPr>
          <a:xfrm>
            <a:off x="3028950" y="298180"/>
            <a:ext cx="8036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2800" b="0" dirty="0"/>
              <a:t>本淨比</a:t>
            </a:r>
            <a:r>
              <a:rPr lang="en-US" altLang="zh-TW" sz="2800" b="0" dirty="0"/>
              <a:t>(PBR)</a:t>
            </a:r>
            <a:r>
              <a:rPr lang="zh-TW" altLang="en-US" sz="2800" b="0" dirty="0"/>
              <a:t>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股價 </a:t>
            </a:r>
            <a:r>
              <a:rPr lang="en-US" altLang="zh-TW" sz="2800" b="0" dirty="0"/>
              <a:t>÷</a:t>
            </a:r>
            <a:r>
              <a:rPr lang="zh-TW" altLang="en-US" sz="2800" b="0" dirty="0"/>
              <a:t> 每股淨值</a:t>
            </a:r>
            <a:r>
              <a:rPr lang="en-US" altLang="zh-TW" sz="2800" b="0" dirty="0"/>
              <a:t>(BPS)</a:t>
            </a:r>
          </a:p>
          <a:p>
            <a:r>
              <a:rPr lang="zh-TW" altLang="en-US" sz="2800" b="0" dirty="0"/>
              <a:t>股價 </a:t>
            </a:r>
            <a:r>
              <a:rPr lang="en-US" altLang="zh-TW" sz="2800" b="0" dirty="0"/>
              <a:t>=</a:t>
            </a:r>
            <a:r>
              <a:rPr lang="zh-TW" altLang="en-US" sz="2800" b="0" dirty="0"/>
              <a:t>  本淨比</a:t>
            </a:r>
            <a:r>
              <a:rPr lang="en-US" altLang="zh-TW" sz="2800" b="0" dirty="0"/>
              <a:t>(PBR)</a:t>
            </a:r>
            <a:r>
              <a:rPr lang="zh-TW" altLang="en-US" sz="2800" b="0" dirty="0"/>
              <a:t> * 每股淨值</a:t>
            </a:r>
            <a:r>
              <a:rPr lang="en-US" altLang="zh-TW" sz="2800" b="0" dirty="0"/>
              <a:t>(BPS)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4DA359-DE34-A371-F76D-B55FBDC547C8}"/>
              </a:ext>
            </a:extLst>
          </p:cNvPr>
          <p:cNvSpPr txBox="1"/>
          <p:nvPr/>
        </p:nvSpPr>
        <p:spPr>
          <a:xfrm>
            <a:off x="8444690" y="1737314"/>
            <a:ext cx="2331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2400" b="1" dirty="0">
                <a:solidFill>
                  <a:srgbClr val="FF0000"/>
                </a:solidFill>
              </a:rPr>
              <a:t>2024Q3-BPS</a:t>
            </a:r>
            <a:r>
              <a:rPr lang="zh-TW" altLang="en-US" sz="2400" b="1" dirty="0">
                <a:solidFill>
                  <a:srgbClr val="FF0000"/>
                </a:solidFill>
              </a:rPr>
              <a:t>：</a:t>
            </a:r>
            <a:r>
              <a:rPr lang="en-US" altLang="zh-TW" sz="2400" b="1" dirty="0">
                <a:solidFill>
                  <a:srgbClr val="FF0000"/>
                </a:solidFill>
              </a:rPr>
              <a:t>44.97 (</a:t>
            </a:r>
            <a:r>
              <a:rPr lang="zh-TW" altLang="en-US" sz="2400" b="1" dirty="0">
                <a:solidFill>
                  <a:srgbClr val="FF0000"/>
                </a:solidFill>
              </a:rPr>
              <a:t>元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C29718-CF4C-EFF2-08AF-AF7F896F9181}"/>
              </a:ext>
            </a:extLst>
          </p:cNvPr>
          <p:cNvSpPr txBox="1"/>
          <p:nvPr/>
        </p:nvSpPr>
        <p:spPr>
          <a:xfrm>
            <a:off x="8143400" y="6205901"/>
            <a:ext cx="4115276" cy="59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此時真實股價：</a:t>
            </a:r>
            <a:r>
              <a:rPr lang="en-US" altLang="zh-TW" dirty="0"/>
              <a:t>44.62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78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39324</TotalTime>
  <Words>1341</Words>
  <Application>Microsoft Office PowerPoint</Application>
  <PresentationFormat>寬螢幕</PresentationFormat>
  <Paragraphs>270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柏勳 陳</dc:creator>
  <cp:lastModifiedBy>柏勳 陳</cp:lastModifiedBy>
  <cp:revision>14</cp:revision>
  <dcterms:created xsi:type="dcterms:W3CDTF">2024-10-04T05:24:47Z</dcterms:created>
  <dcterms:modified xsi:type="dcterms:W3CDTF">2024-11-19T12:39:58Z</dcterms:modified>
</cp:coreProperties>
</file>