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6"/>
  </p:notesMasterIdLst>
  <p:sldIdLst>
    <p:sldId id="1386" r:id="rId2"/>
    <p:sldId id="1387" r:id="rId3"/>
    <p:sldId id="1388" r:id="rId4"/>
    <p:sldId id="1400" r:id="rId5"/>
    <p:sldId id="1389" r:id="rId6"/>
    <p:sldId id="1390" r:id="rId7"/>
    <p:sldId id="1301" r:id="rId8"/>
    <p:sldId id="1394" r:id="rId9"/>
    <p:sldId id="1380" r:id="rId10"/>
    <p:sldId id="1382" r:id="rId11"/>
    <p:sldId id="1350" r:id="rId12"/>
    <p:sldId id="1360" r:id="rId13"/>
    <p:sldId id="1358" r:id="rId14"/>
    <p:sldId id="1391" r:id="rId15"/>
    <p:sldId id="1361" r:id="rId16"/>
    <p:sldId id="1359" r:id="rId17"/>
    <p:sldId id="1392" r:id="rId18"/>
    <p:sldId id="1351" r:id="rId19"/>
    <p:sldId id="1393" r:id="rId20"/>
    <p:sldId id="1368" r:id="rId21"/>
    <p:sldId id="1378" r:id="rId22"/>
    <p:sldId id="1371" r:id="rId23"/>
    <p:sldId id="1354" r:id="rId24"/>
    <p:sldId id="1381" r:id="rId25"/>
    <p:sldId id="1352" r:id="rId26"/>
    <p:sldId id="1414" r:id="rId27"/>
    <p:sldId id="1285" r:id="rId28"/>
    <p:sldId id="1298" r:id="rId29"/>
    <p:sldId id="1383" r:id="rId30"/>
    <p:sldId id="1384" r:id="rId31"/>
    <p:sldId id="1303" r:id="rId32"/>
    <p:sldId id="1309" r:id="rId33"/>
    <p:sldId id="1395" r:id="rId34"/>
    <p:sldId id="1396" r:id="rId35"/>
    <p:sldId id="1398" r:id="rId36"/>
    <p:sldId id="1399" r:id="rId37"/>
    <p:sldId id="1401" r:id="rId38"/>
    <p:sldId id="1404" r:id="rId39"/>
    <p:sldId id="1409" r:id="rId40"/>
    <p:sldId id="1410" r:id="rId41"/>
    <p:sldId id="1412" r:id="rId42"/>
    <p:sldId id="1411" r:id="rId43"/>
    <p:sldId id="1413" r:id="rId44"/>
    <p:sldId id="1406" r:id="rId4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0776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 autoAdjust="0"/>
    <p:restoredTop sz="82074" autoAdjust="0"/>
  </p:normalViewPr>
  <p:slideViewPr>
    <p:cSldViewPr snapToGrid="0" snapToObjects="1">
      <p:cViewPr varScale="1">
        <p:scale>
          <a:sx n="87" d="100"/>
          <a:sy n="87" d="100"/>
        </p:scale>
        <p:origin x="180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06F22-B626-8449-9C92-ADCC01E3F791}" type="datetimeFigureOut">
              <a:rPr lang="en-TW" smtClean="0"/>
              <a:t>10/30/24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9E83A-460A-814D-943B-69F37C1BD7C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5400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4664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6694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19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8001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85832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6413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22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8476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23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1922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3624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25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73731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27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51766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28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244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84089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29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40601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31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9052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32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62110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34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5887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9485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4664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577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5443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693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4447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9E83A-460A-814D-943B-69F37C1BD7C9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653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62988-8CCF-451A-8C4F-CC07F8B6B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3DBA7E-F98D-408D-ADED-629D3A4D9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8611B8-2C46-46C6-B267-DBA028BC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CBD9-78FF-44B7-B00F-ED03EB52761C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D7D848-DC58-423A-8637-B9725A25E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23832B-57FF-4975-8173-0834D768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5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2C2FD-8BE0-4F4D-AE23-5DBE1781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66269E-7850-4713-BF0E-95434135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D1C76-B907-4424-96DE-ECBC1CA3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5940-D7E1-46ED-A894-A42B2E0D6FC5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BA5F9-B32E-42E3-A204-C010BC3B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06DB5-267B-48F9-88F5-57795759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6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6FBCB1-7C2A-4004-9A74-5E2EDAACC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F1C0AD-ACC4-4151-8561-E0069C9C0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BB9BCD-0FE8-4C62-A14E-AF5E9314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B5A8-141D-4288-A9B2-F6EE58311067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9F178A-3A11-4854-B885-C8D316F8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546660-05DD-45AC-86EB-189DF349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26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DBF0-5260-A041-900B-65183909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A750E-3C69-D847-AF5B-02C4DE70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FB26-7B1E-4E68-9094-6A50A92169E9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B6947-0B56-C243-9903-ADE5D1C0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8382E-99EA-F147-AB78-D6A496B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63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7DCC6-CC29-44A9-A71B-BF0CCA8C8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F96D4E-55B5-434E-A5D6-FD9A531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CD603-DD2F-4AE1-B13A-75CB79AE1902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0143AC-4248-4AA7-B78D-809A1268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78E8A6-DE81-4BCE-83D7-A2D22529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標題版面配置區 1">
            <a:extLst>
              <a:ext uri="{FF2B5EF4-FFF2-40B4-BE49-F238E27FC236}">
                <a16:creationId xmlns:a16="http://schemas.microsoft.com/office/drawing/2014/main" id="{1232A5D0-2628-4932-8315-E401E03D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6861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CBC618-C380-4D9C-A80D-08FFC33A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976A04-1EC7-486F-97E5-37C824D8B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E17A61-CDD4-48CE-82E4-82ED64A8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16EF-3045-4BA8-9021-EEA054E4031A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9B4C0C-DFCB-4C4B-8372-B22CAECC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92E4B-58C9-44AB-8F07-3942DC1E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7B912-5A69-4076-ADF3-D167528B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28FD9-9843-4752-94D2-E17710D34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36960B-8D30-4BCB-9FE6-2440C3C5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73BD17-59F5-4443-A736-19F536DA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1186-C54A-4BDF-8EF5-703B8E0A6A55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6924AF-C59C-4E5E-BFEB-D9ACC29B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3AECC8-5A5F-4E60-B9CD-3BE7B9DE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74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3F7A8-8743-4870-8232-289CF029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A26586-BFFC-468F-8CC7-58B2B72C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DD40AB-BC54-4B84-8301-68615EB78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46E3E7-2315-4239-A0CB-C5BC0A00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D7B931-99A9-44AD-AFF7-F0D95CF2C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748F8F-0E4D-485F-815E-2F6CE33D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221-839A-49B5-A6BC-AE716185B191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88B245-1AC5-403A-9149-9401F1B6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3BBE82-F714-4A8A-BD70-134F6715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44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60E763-0A05-4770-92E0-C1AA8812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559BDE-E8DD-4BB9-B00D-812BF44E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7C0-D060-4A76-BD33-B1C4A1EB80BA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371CDF-BD55-4E62-B5CD-572BC35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B9DEEA-A533-47E2-8ACE-9E905326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69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05D4B16-EF9C-4F8A-90E6-5468F6C8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D1D00-21DF-4006-9423-3B1BF54EB9FF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215AB5-DBD4-42E4-ADC6-77FD4BBC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7AC91B-B947-45C3-8D05-B003C949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83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EA070-0E01-4B12-BDCA-F641C6B9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07982-5BE8-4D6A-A517-F2D86BCF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4F5CC9-BD75-4660-B3FF-CC2E4F47C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35355A-6CF9-42E0-8C21-1A7C5C70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80BC-A6F5-4C91-8EB4-B0812EAD0D4D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6EF63F-C1FA-48BB-BF0C-D6EBA94C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D5675D-7F7D-4F51-9C47-D376586F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6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72243-9BFC-430A-84F0-F0842731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03D220-52E5-4EA7-BC02-2DDBFF690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B0023-FEA7-4D82-860B-BCB5C45B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620B34-06C4-4567-9021-D7785571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5373-C454-4CAE-A96A-D06BC6CB356C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D2DD3A-7248-478A-9D47-B4736360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1ADC63-1404-44E9-8C0B-8E1DF41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EFFEEB-AE2A-46A6-A7FE-1FF22E0B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03019"/>
            <a:ext cx="8540931" cy="443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7D0552-460C-4EAE-8A53-FBE4126E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B37E83-30E0-4F68-8336-43CF9E4E4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2FB26-7B1E-4E68-9094-6A50A92169E9}" type="datetime1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B9DB6C-A455-4AF6-AC28-24488BFA5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BC4F44-3D71-412C-849D-EBD1F5A51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50829" y="6483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6070-A724-4917-92B4-E198D2AB4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57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14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TrEUcQM5uI1HfK1t_k26fz75kLx3CXYa?usp=drive_link" TargetMode="Externa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15852-3C4E-4420-8429-BCCC20DEF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選股</a:t>
            </a:r>
            <a:r>
              <a:rPr lang="en-US" altLang="zh-TW" dirty="0"/>
              <a:t>fin</a:t>
            </a:r>
            <a:r>
              <a:rPr lang="zh-TW" altLang="en-US" dirty="0"/>
              <a:t>模組介紹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C65211-7E31-485B-B9A6-E10F6E2E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28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7B47940-DD54-4EA9-9FAC-5EF74C82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46ECB739-2BE8-46F3-A19C-10D27EE4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zh-TW" altLang="en-US" sz="3200" dirty="0"/>
              <a:t>模組介紹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DD469F-E1D1-4C25-84C3-C0DC5D3F585A}"/>
              </a:ext>
            </a:extLst>
          </p:cNvPr>
          <p:cNvSpPr txBox="1"/>
          <p:nvPr/>
        </p:nvSpPr>
        <p:spPr>
          <a:xfrm>
            <a:off x="491497" y="956160"/>
            <a:ext cx="4862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</a:rPr>
              <a:t>抓取資料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F64CAE-CDFE-4F17-BB72-F1FE6165C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40"/>
          <a:stretch/>
        </p:blipFill>
        <p:spPr>
          <a:xfrm>
            <a:off x="2629263" y="4158285"/>
            <a:ext cx="6107903" cy="7743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813E2E-B981-4167-B628-DFF1F6BBF27D}"/>
              </a:ext>
            </a:extLst>
          </p:cNvPr>
          <p:cNvSpPr txBox="1"/>
          <p:nvPr/>
        </p:nvSpPr>
        <p:spPr>
          <a:xfrm>
            <a:off x="2327394" y="4931142"/>
            <a:ext cx="886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ea typeface="標楷體" panose="03000509000000000000" pitchFamily="65" charset="-120"/>
              </a:rPr>
              <a:t>get_data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en-US" altLang="zh-TW" sz="2800" dirty="0" err="1">
                <a:ea typeface="標楷體" panose="03000509000000000000" pitchFamily="65" charset="-120"/>
              </a:rPr>
              <a:t>dataname</a:t>
            </a:r>
            <a:r>
              <a:rPr lang="en-US" altLang="zh-TW" sz="2800" dirty="0">
                <a:ea typeface="標楷體" panose="03000509000000000000" pitchFamily="65" charset="-120"/>
              </a:rPr>
              <a:t>=“</a:t>
            </a:r>
            <a:r>
              <a:rPr lang="zh-TW" altLang="en-US" sz="2800" dirty="0">
                <a:ea typeface="標楷體" panose="03000509000000000000" pitchFamily="65" charset="-120"/>
              </a:rPr>
              <a:t>資料種類</a:t>
            </a:r>
            <a:r>
              <a:rPr lang="en-US" altLang="zh-TW" sz="2800" dirty="0"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ea typeface="標楷體" panose="03000509000000000000" pitchFamily="65" charset="-120"/>
              </a:rPr>
              <a:t>資料名稱</a:t>
            </a:r>
            <a:r>
              <a:rPr lang="en-US" altLang="zh-TW" sz="2800" dirty="0">
                <a:ea typeface="標楷體" panose="03000509000000000000" pitchFamily="65" charset="-120"/>
              </a:rPr>
              <a:t>”)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D0623A-BFDD-430E-9996-7F23E3B20662}"/>
              </a:ext>
            </a:extLst>
          </p:cNvPr>
          <p:cNvSpPr/>
          <p:nvPr/>
        </p:nvSpPr>
        <p:spPr>
          <a:xfrm>
            <a:off x="4954565" y="5779398"/>
            <a:ext cx="2282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Detail</a:t>
            </a:r>
            <a:r>
              <a:rPr lang="zh-TW" altLang="en-US" dirty="0">
                <a:ea typeface="標楷體" panose="03000509000000000000" pitchFamily="65" charset="-120"/>
              </a:rPr>
              <a:t>：資料種類</a:t>
            </a:r>
            <a:r>
              <a:rPr lang="en-US" altLang="zh-TW" dirty="0">
                <a:ea typeface="標楷體" panose="03000509000000000000" pitchFamily="65" charset="-120"/>
              </a:rPr>
              <a:t>.xlsx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D5E73A-BE58-43F5-B103-68296DED5574}"/>
              </a:ext>
            </a:extLst>
          </p:cNvPr>
          <p:cNvSpPr/>
          <p:nvPr/>
        </p:nvSpPr>
        <p:spPr>
          <a:xfrm>
            <a:off x="5468251" y="377893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fin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16C125A-B21F-4859-BA95-8E160B9495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75"/>
          <a:stretch/>
        </p:blipFill>
        <p:spPr>
          <a:xfrm>
            <a:off x="2629263" y="1609695"/>
            <a:ext cx="5817908" cy="140419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57DF0E3-5FCB-496B-ABEE-9CF4526C41CA}"/>
              </a:ext>
            </a:extLst>
          </p:cNvPr>
          <p:cNvSpPr txBox="1"/>
          <p:nvPr/>
        </p:nvSpPr>
        <p:spPr>
          <a:xfrm>
            <a:off x="4995518" y="1275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finlab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D61F89-53CA-4519-9E19-C87A5C11664A}"/>
              </a:ext>
            </a:extLst>
          </p:cNvPr>
          <p:cNvSpPr/>
          <p:nvPr/>
        </p:nvSpPr>
        <p:spPr>
          <a:xfrm>
            <a:off x="3085013" y="3077314"/>
            <a:ext cx="4874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ea typeface="標楷體" panose="03000509000000000000" pitchFamily="65" charset="-120"/>
              </a:rPr>
              <a:t>data.get</a:t>
            </a:r>
            <a:r>
              <a:rPr lang="en-US" altLang="zh-TW" sz="2800" dirty="0">
                <a:ea typeface="標楷體" panose="03000509000000000000" pitchFamily="65" charset="-120"/>
              </a:rPr>
              <a:t>(“</a:t>
            </a:r>
            <a:r>
              <a:rPr lang="zh-TW" altLang="en-US" sz="2800" dirty="0">
                <a:ea typeface="標楷體" panose="03000509000000000000" pitchFamily="65" charset="-120"/>
              </a:rPr>
              <a:t>資料種類</a:t>
            </a:r>
            <a:r>
              <a:rPr lang="en-US" altLang="zh-TW" sz="2800" dirty="0"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ea typeface="標楷體" panose="03000509000000000000" pitchFamily="65" charset="-120"/>
              </a:rPr>
              <a:t>資料名稱</a:t>
            </a:r>
            <a:r>
              <a:rPr lang="en-US" altLang="zh-TW" sz="2800" dirty="0">
                <a:ea typeface="標楷體" panose="03000509000000000000" pitchFamily="65" charset="-12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64389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8AE702AA-B29F-485A-B13C-19A93C59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48" y="3187140"/>
            <a:ext cx="5328162" cy="130501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E0B817-407D-458C-AF7B-0B861856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551E27-08C4-43FA-B02E-E45C1FE45D38}"/>
              </a:ext>
            </a:extLst>
          </p:cNvPr>
          <p:cNvSpPr txBox="1"/>
          <p:nvPr/>
        </p:nvSpPr>
        <p:spPr>
          <a:xfrm>
            <a:off x="491497" y="956160"/>
            <a:ext cx="598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Coding</a:t>
            </a:r>
            <a:r>
              <a:rPr lang="zh-TW" altLang="en-US" sz="2400" dirty="0">
                <a:ea typeface="標楷體" panose="03000509000000000000" pitchFamily="65" charset="-120"/>
              </a:rPr>
              <a:t>實現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個月來新高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F5973B-75B0-4466-B7BC-154D2663DE2F}"/>
              </a:ext>
            </a:extLst>
          </p:cNvPr>
          <p:cNvSpPr/>
          <p:nvPr/>
        </p:nvSpPr>
        <p:spPr>
          <a:xfrm>
            <a:off x="1082803" y="1976160"/>
            <a:ext cx="66268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選股條件：近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個月來新高</a:t>
            </a:r>
          </a:p>
        </p:txBody>
      </p:sp>
      <p:sp>
        <p:nvSpPr>
          <p:cNvPr id="21" name="標題 3">
            <a:extLst>
              <a:ext uri="{FF2B5EF4-FFF2-40B4-BE49-F238E27FC236}">
                <a16:creationId xmlns:a16="http://schemas.microsoft.com/office/drawing/2014/main" id="{12325A60-F2D4-40AD-BB6A-5590E13D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zh-TW" altLang="en-US" sz="3200" dirty="0"/>
              <a:t>模組介紹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F8E5D62-9918-4D6D-80C5-63185035F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8" y="2852572"/>
            <a:ext cx="5817908" cy="227122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4F75B0C2-3401-4F5E-9BB6-40E0723B23B7}"/>
              </a:ext>
            </a:extLst>
          </p:cNvPr>
          <p:cNvSpPr txBox="1"/>
          <p:nvPr/>
        </p:nvSpPr>
        <p:spPr>
          <a:xfrm>
            <a:off x="2852946" y="516920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finlab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1FC49AA-48DB-410B-AB20-B4ABD76CE7C0}"/>
              </a:ext>
            </a:extLst>
          </p:cNvPr>
          <p:cNvSpPr txBox="1"/>
          <p:nvPr/>
        </p:nvSpPr>
        <p:spPr>
          <a:xfrm>
            <a:off x="8920903" y="451447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095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7B66F7-42FD-46FB-A6EC-80B8BDBC6B1B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加工後資料抓取函式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1B91BD-C5DD-4820-8639-C04C139EF224}"/>
              </a:ext>
            </a:extLst>
          </p:cNvPr>
          <p:cNvSpPr/>
          <p:nvPr/>
        </p:nvSpPr>
        <p:spPr>
          <a:xfrm>
            <a:off x="867650" y="1438958"/>
            <a:ext cx="376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個加工後資料抓取函式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Ex:sma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近期平均線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3475DE-97E2-4777-B6CE-4AB2B58AB688}"/>
              </a:ext>
            </a:extLst>
          </p:cNvPr>
          <p:cNvSpPr/>
          <p:nvPr/>
        </p:nvSpPr>
        <p:spPr>
          <a:xfrm>
            <a:off x="3528681" y="4248755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sma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dataname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每月營收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periods=2)</a:t>
            </a:r>
            <a:endParaRPr lang="zh-TW" altLang="en-US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5369C3B8-79E0-463E-A551-FAED3223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09489"/>
              </p:ext>
            </p:extLst>
          </p:nvPr>
        </p:nvGraphicFramePr>
        <p:xfrm>
          <a:off x="3120543" y="4651497"/>
          <a:ext cx="2088931" cy="1167726"/>
        </p:xfrm>
        <a:graphic>
          <a:graphicData uri="http://schemas.openxmlformats.org/drawingml/2006/table">
            <a:tbl>
              <a:tblPr/>
              <a:tblGrid>
                <a:gridCol w="955935">
                  <a:extLst>
                    <a:ext uri="{9D8B030D-6E8A-4147-A177-3AD203B41FA5}">
                      <a16:colId xmlns:a16="http://schemas.microsoft.com/office/drawing/2014/main" val="3474307429"/>
                    </a:ext>
                  </a:extLst>
                </a:gridCol>
                <a:gridCol w="1132996">
                  <a:extLst>
                    <a:ext uri="{9D8B030D-6E8A-4147-A177-3AD203B41FA5}">
                      <a16:colId xmlns:a16="http://schemas.microsoft.com/office/drawing/2014/main" val="2138030482"/>
                    </a:ext>
                  </a:extLst>
                </a:gridCol>
              </a:tblGrid>
              <a:tr h="348042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7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en-US" altLang="zh-TW" sz="17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146" marR="56146" marT="28073" marB="28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每月營收</a:t>
                      </a:r>
                    </a:p>
                  </a:txBody>
                  <a:tcPr marL="84219" marR="84219" marT="42110" marB="421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26483"/>
                  </a:ext>
                </a:extLst>
              </a:tr>
              <a:tr h="27322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2024-04-10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195210804.0</a:t>
                      </a:r>
                    </a:p>
                  </a:txBody>
                  <a:tcPr marL="56146" marR="56146" marT="28073" marB="28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456223"/>
                  </a:ext>
                </a:extLst>
              </a:tr>
              <a:tr h="27322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2024-05-10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236021112.0</a:t>
                      </a:r>
                    </a:p>
                  </a:txBody>
                  <a:tcPr marL="56146" marR="56146" marT="28073" marB="28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0625"/>
                  </a:ext>
                </a:extLst>
              </a:tr>
              <a:tr h="27322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2024-06-11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229620372.0</a:t>
                      </a:r>
                    </a:p>
                  </a:txBody>
                  <a:tcPr marL="56146" marR="56146" marT="28073" marB="28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3611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D2C77DD-576D-486A-A9B2-442CF7A7BF78}"/>
              </a:ext>
            </a:extLst>
          </p:cNvPr>
          <p:cNvSpPr txBox="1"/>
          <p:nvPr/>
        </p:nvSpPr>
        <p:spPr>
          <a:xfrm>
            <a:off x="3603869" y="58559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月營收</a:t>
            </a: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F989675-7495-4B43-88F7-72F5D5C3B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10373"/>
              </p:ext>
            </p:extLst>
          </p:nvPr>
        </p:nvGraphicFramePr>
        <p:xfrm>
          <a:off x="6035887" y="4648196"/>
          <a:ext cx="2617075" cy="1157832"/>
        </p:xfrm>
        <a:graphic>
          <a:graphicData uri="http://schemas.openxmlformats.org/drawingml/2006/table">
            <a:tbl>
              <a:tblPr/>
              <a:tblGrid>
                <a:gridCol w="1070044">
                  <a:extLst>
                    <a:ext uri="{9D8B030D-6E8A-4147-A177-3AD203B41FA5}">
                      <a16:colId xmlns:a16="http://schemas.microsoft.com/office/drawing/2014/main" val="821281352"/>
                    </a:ext>
                  </a:extLst>
                </a:gridCol>
                <a:gridCol w="1547031">
                  <a:extLst>
                    <a:ext uri="{9D8B030D-6E8A-4147-A177-3AD203B41FA5}">
                      <a16:colId xmlns:a16="http://schemas.microsoft.com/office/drawing/2014/main" val="505921399"/>
                    </a:ext>
                  </a:extLst>
                </a:gridCol>
              </a:tblGrid>
              <a:tr h="26305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en-US" altLang="zh-TW" sz="18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7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近</a:t>
                      </a:r>
                      <a:r>
                        <a:rPr lang="en-US" altLang="zh-TW" sz="17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7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月平均營收</a:t>
                      </a:r>
                      <a:endParaRPr lang="en-US" altLang="zh-TW" sz="17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397951"/>
                  </a:ext>
                </a:extLst>
              </a:tr>
              <a:tr h="26481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2024-04-10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04727"/>
                  </a:ext>
                </a:extLst>
              </a:tr>
              <a:tr h="26481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2024-05-10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215615958.0</a:t>
                      </a: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95405"/>
                  </a:ext>
                </a:extLst>
              </a:tr>
              <a:tr h="26481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2024-06-11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232820742.0</a:t>
                      </a: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226663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C03B5980-893D-40A6-966C-B1FB705998ED}"/>
              </a:ext>
            </a:extLst>
          </p:cNvPr>
          <p:cNvSpPr txBox="1"/>
          <p:nvPr/>
        </p:nvSpPr>
        <p:spPr>
          <a:xfrm>
            <a:off x="6421820" y="580602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551836-1582-4039-8F51-93F9422FE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371264"/>
              </p:ext>
            </p:extLst>
          </p:nvPr>
        </p:nvGraphicFramePr>
        <p:xfrm>
          <a:off x="3179079" y="2382925"/>
          <a:ext cx="1939515" cy="1097280"/>
        </p:xfrm>
        <a:graphic>
          <a:graphicData uri="http://schemas.openxmlformats.org/drawingml/2006/table">
            <a:tbl>
              <a:tblPr/>
              <a:tblGrid>
                <a:gridCol w="1137556">
                  <a:extLst>
                    <a:ext uri="{9D8B030D-6E8A-4147-A177-3AD203B41FA5}">
                      <a16:colId xmlns:a16="http://schemas.microsoft.com/office/drawing/2014/main" val="382849122"/>
                    </a:ext>
                  </a:extLst>
                </a:gridCol>
                <a:gridCol w="801959">
                  <a:extLst>
                    <a:ext uri="{9D8B030D-6E8A-4147-A177-3AD203B41FA5}">
                      <a16:colId xmlns:a16="http://schemas.microsoft.com/office/drawing/2014/main" val="2104166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收盤價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7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1055.0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51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2024-07-17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1030.0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01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1005.0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2508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F7DA51F6-5029-4B0F-963D-701E7282053B}"/>
              </a:ext>
            </a:extLst>
          </p:cNvPr>
          <p:cNvSpPr txBox="1"/>
          <p:nvPr/>
        </p:nvSpPr>
        <p:spPr>
          <a:xfrm>
            <a:off x="3555436" y="3489972"/>
            <a:ext cx="13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3DE61D7-A31B-408D-8338-40014656CEF1}"/>
              </a:ext>
            </a:extLst>
          </p:cNvPr>
          <p:cNvSpPr/>
          <p:nvPr/>
        </p:nvSpPr>
        <p:spPr>
          <a:xfrm>
            <a:off x="3603869" y="1898705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sma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dataname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periods=2)</a:t>
            </a:r>
            <a:endParaRPr lang="zh-TW" altLang="en-US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41563AD2-7044-4A29-B5F9-611F0B36C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03064"/>
              </p:ext>
            </p:extLst>
          </p:nvPr>
        </p:nvGraphicFramePr>
        <p:xfrm>
          <a:off x="6035887" y="2382925"/>
          <a:ext cx="1939515" cy="1097280"/>
        </p:xfrm>
        <a:graphic>
          <a:graphicData uri="http://schemas.openxmlformats.org/drawingml/2006/table">
            <a:tbl>
              <a:tblPr/>
              <a:tblGrid>
                <a:gridCol w="1137556">
                  <a:extLst>
                    <a:ext uri="{9D8B030D-6E8A-4147-A177-3AD203B41FA5}">
                      <a16:colId xmlns:a16="http://schemas.microsoft.com/office/drawing/2014/main" val="382849122"/>
                    </a:ext>
                  </a:extLst>
                </a:gridCol>
                <a:gridCol w="801959">
                  <a:extLst>
                    <a:ext uri="{9D8B030D-6E8A-4147-A177-3AD203B41FA5}">
                      <a16:colId xmlns:a16="http://schemas.microsoft.com/office/drawing/2014/main" val="2104166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日均線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7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51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2024-07-17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1042.5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01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1017.5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25085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426279F9-37EC-402B-846A-304D762EA336}"/>
              </a:ext>
            </a:extLst>
          </p:cNvPr>
          <p:cNvSpPr txBox="1"/>
          <p:nvPr/>
        </p:nvSpPr>
        <p:spPr>
          <a:xfrm>
            <a:off x="6196342" y="3425485"/>
            <a:ext cx="161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日均線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2AF9CA23-A388-4D03-9F29-E42254199AA4}"/>
              </a:ext>
            </a:extLst>
          </p:cNvPr>
          <p:cNvSpPr/>
          <p:nvPr/>
        </p:nvSpPr>
        <p:spPr>
          <a:xfrm>
            <a:off x="5297224" y="2760602"/>
            <a:ext cx="625001" cy="341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E0DAFE5D-E1BF-49F5-B42A-D89BD8EE57D1}"/>
              </a:ext>
            </a:extLst>
          </p:cNvPr>
          <p:cNvSpPr/>
          <p:nvPr/>
        </p:nvSpPr>
        <p:spPr>
          <a:xfrm>
            <a:off x="5310180" y="5056149"/>
            <a:ext cx="625001" cy="341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3">
            <a:extLst>
              <a:ext uri="{FF2B5EF4-FFF2-40B4-BE49-F238E27FC236}">
                <a16:creationId xmlns:a16="http://schemas.microsoft.com/office/drawing/2014/main" id="{1AAA765F-5B67-4F3A-BF1C-03AF1040A7F1}"/>
              </a:ext>
            </a:extLst>
          </p:cNvPr>
          <p:cNvSpPr txBox="1">
            <a:spLocks/>
          </p:cNvSpPr>
          <p:nvPr/>
        </p:nvSpPr>
        <p:spPr>
          <a:xfrm>
            <a:off x="491498" y="317527"/>
            <a:ext cx="8540931" cy="4439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3200" dirty="0"/>
              <a:t>模組介紹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07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1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822ECA49-45BF-4F25-A720-6D23387F4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30"/>
          <a:stretch/>
        </p:blipFill>
        <p:spPr>
          <a:xfrm>
            <a:off x="7384706" y="3107916"/>
            <a:ext cx="3932246" cy="109728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1B91BD-C5DD-4820-8639-C04C139EF224}"/>
              </a:ext>
            </a:extLst>
          </p:cNvPr>
          <p:cNvSpPr/>
          <p:nvPr/>
        </p:nvSpPr>
        <p:spPr>
          <a:xfrm>
            <a:off x="867650" y="1438958"/>
            <a:ext cx="495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選股條件：近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個月來新高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37F8D2B-4955-4059-9E8C-53EEDF9734AA}"/>
              </a:ext>
            </a:extLst>
          </p:cNvPr>
          <p:cNvSpPr txBox="1"/>
          <p:nvPr/>
        </p:nvSpPr>
        <p:spPr>
          <a:xfrm>
            <a:off x="7306845" y="273458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技術指標函式：近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3A46880-A82D-460F-931C-48A0AE95EB94}"/>
              </a:ext>
            </a:extLst>
          </p:cNvPr>
          <p:cNvSpPr/>
          <p:nvPr/>
        </p:nvSpPr>
        <p:spPr>
          <a:xfrm>
            <a:off x="7384706" y="3625474"/>
            <a:ext cx="3873251" cy="2128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9E992F-07AD-4F6D-999E-2C689890E948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選股條件撰寫簡化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標題 3">
            <a:extLst>
              <a:ext uri="{FF2B5EF4-FFF2-40B4-BE49-F238E27FC236}">
                <a16:creationId xmlns:a16="http://schemas.microsoft.com/office/drawing/2014/main" id="{31840DD6-DC95-4BC6-9EC6-6AF2B195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2E1B00B-A350-467F-8CBB-78525A31B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34" y="2596280"/>
            <a:ext cx="5817908" cy="227122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88A6CC3-2381-4953-9E2C-6CBB64B0E3AC}"/>
              </a:ext>
            </a:extLst>
          </p:cNvPr>
          <p:cNvSpPr/>
          <p:nvPr/>
        </p:nvSpPr>
        <p:spPr>
          <a:xfrm>
            <a:off x="809247" y="3742271"/>
            <a:ext cx="4802659" cy="4629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6CAE702-EC1B-4C54-8B7E-5AAB590C2520}"/>
              </a:ext>
            </a:extLst>
          </p:cNvPr>
          <p:cNvSpPr txBox="1"/>
          <p:nvPr/>
        </p:nvSpPr>
        <p:spPr>
          <a:xfrm>
            <a:off x="2852946" y="490117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finlab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4360F3-09FD-4C5B-9894-93ECEB77B980}"/>
              </a:ext>
            </a:extLst>
          </p:cNvPr>
          <p:cNvSpPr txBox="1"/>
          <p:nvPr/>
        </p:nvSpPr>
        <p:spPr>
          <a:xfrm>
            <a:off x="8963701" y="417120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9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20E96A-0B3A-4EB8-AD10-77C69F14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6BEE6B1-D61E-4862-A2FD-26B63815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58D329-172F-49E2-913D-985C33CB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3" y="1527565"/>
            <a:ext cx="2925689" cy="45249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08799D-2A06-40CB-97DF-9AF64428EDA0}"/>
              </a:ext>
            </a:extLst>
          </p:cNvPr>
          <p:cNvSpPr/>
          <p:nvPr/>
        </p:nvSpPr>
        <p:spPr>
          <a:xfrm>
            <a:off x="1214323" y="5331267"/>
            <a:ext cx="3140246" cy="2823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85FB99-735C-4249-8121-C709ADD6376E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選股條件撰寫簡化程式碼位置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9C1626B-131C-4A68-BC18-56295CD3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211" y="2722917"/>
            <a:ext cx="5325218" cy="160042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93F1D1E-F83E-472A-9814-328780681F52}"/>
              </a:ext>
            </a:extLst>
          </p:cNvPr>
          <p:cNvSpPr txBox="1"/>
          <p:nvPr/>
        </p:nvSpPr>
        <p:spPr>
          <a:xfrm>
            <a:off x="5397211" y="2353585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calculator_interface.py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43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15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7B66F7-42FD-46FB-A6EC-80B8BDBC6B1B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資料加工函式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1B91BD-C5DD-4820-8639-C04C139EF224}"/>
              </a:ext>
            </a:extLst>
          </p:cNvPr>
          <p:cNvSpPr/>
          <p:nvPr/>
        </p:nvSpPr>
        <p:spPr>
          <a:xfrm>
            <a:off x="867649" y="1438958"/>
            <a:ext cx="8307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個資料加工函式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.maximum()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近期最大值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983FD24-5A9A-4092-84C2-5E2E2CCAF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74451"/>
              </p:ext>
            </p:extLst>
          </p:nvPr>
        </p:nvGraphicFramePr>
        <p:xfrm>
          <a:off x="3213528" y="4835179"/>
          <a:ext cx="2088931" cy="1167726"/>
        </p:xfrm>
        <a:graphic>
          <a:graphicData uri="http://schemas.openxmlformats.org/drawingml/2006/table">
            <a:tbl>
              <a:tblPr/>
              <a:tblGrid>
                <a:gridCol w="955935">
                  <a:extLst>
                    <a:ext uri="{9D8B030D-6E8A-4147-A177-3AD203B41FA5}">
                      <a16:colId xmlns:a16="http://schemas.microsoft.com/office/drawing/2014/main" val="3474307429"/>
                    </a:ext>
                  </a:extLst>
                </a:gridCol>
                <a:gridCol w="1132996">
                  <a:extLst>
                    <a:ext uri="{9D8B030D-6E8A-4147-A177-3AD203B41FA5}">
                      <a16:colId xmlns:a16="http://schemas.microsoft.com/office/drawing/2014/main" val="2138030482"/>
                    </a:ext>
                  </a:extLst>
                </a:gridCol>
              </a:tblGrid>
              <a:tr h="348042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7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en-US" altLang="zh-TW" sz="17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6146" marR="56146" marT="28073" marB="28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每月營收</a:t>
                      </a:r>
                    </a:p>
                  </a:txBody>
                  <a:tcPr marL="84219" marR="84219" marT="42110" marB="421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826483"/>
                  </a:ext>
                </a:extLst>
              </a:tr>
              <a:tr h="27322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2024-04-10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195210804.0</a:t>
                      </a:r>
                    </a:p>
                  </a:txBody>
                  <a:tcPr marL="56146" marR="56146" marT="28073" marB="28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456223"/>
                  </a:ext>
                </a:extLst>
              </a:tr>
              <a:tr h="27322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2024-05-10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236021112.0</a:t>
                      </a:r>
                    </a:p>
                  </a:txBody>
                  <a:tcPr marL="56146" marR="56146" marT="28073" marB="28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0625"/>
                  </a:ext>
                </a:extLst>
              </a:tr>
              <a:tr h="273228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2024-06-11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229620372.0</a:t>
                      </a:r>
                    </a:p>
                  </a:txBody>
                  <a:tcPr marL="56146" marR="56146" marT="28073" marB="280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36116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581BE4-FC1F-4FD7-BFE0-2F13BFA27055}"/>
              </a:ext>
            </a:extLst>
          </p:cNvPr>
          <p:cNvSpPr txBox="1"/>
          <p:nvPr/>
        </p:nvSpPr>
        <p:spPr>
          <a:xfrm>
            <a:off x="3585373" y="6055906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月營收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B691ABE-3039-4DAE-99EA-AF5FA425C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554981"/>
              </p:ext>
            </p:extLst>
          </p:nvPr>
        </p:nvGraphicFramePr>
        <p:xfrm>
          <a:off x="6394400" y="4869380"/>
          <a:ext cx="2617075" cy="1371192"/>
        </p:xfrm>
        <a:graphic>
          <a:graphicData uri="http://schemas.openxmlformats.org/drawingml/2006/table">
            <a:tbl>
              <a:tblPr/>
              <a:tblGrid>
                <a:gridCol w="1070044">
                  <a:extLst>
                    <a:ext uri="{9D8B030D-6E8A-4147-A177-3AD203B41FA5}">
                      <a16:colId xmlns:a16="http://schemas.microsoft.com/office/drawing/2014/main" val="821281352"/>
                    </a:ext>
                  </a:extLst>
                </a:gridCol>
                <a:gridCol w="1547031">
                  <a:extLst>
                    <a:ext uri="{9D8B030D-6E8A-4147-A177-3AD203B41FA5}">
                      <a16:colId xmlns:a16="http://schemas.microsoft.com/office/drawing/2014/main" val="505921399"/>
                    </a:ext>
                  </a:extLst>
                </a:gridCol>
              </a:tblGrid>
              <a:tr h="26305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en-US" altLang="zh-TW" sz="18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月營收近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月最大值</a:t>
                      </a:r>
                      <a:endParaRPr lang="en-US" altLang="zh-TW" sz="17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397951"/>
                  </a:ext>
                </a:extLst>
              </a:tr>
              <a:tr h="26481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2024-04-10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04727"/>
                  </a:ext>
                </a:extLst>
              </a:tr>
              <a:tr h="26481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2024-05-10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236021112.0</a:t>
                      </a: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95405"/>
                  </a:ext>
                </a:extLst>
              </a:tr>
              <a:tr h="264816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2024-06-11</a:t>
                      </a:r>
                    </a:p>
                  </a:txBody>
                  <a:tcPr marL="56511" marR="56511" marT="28255" marB="282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236021112.0</a:t>
                      </a:r>
                    </a:p>
                  </a:txBody>
                  <a:tcPr marL="60858" marR="60858" marT="30429" marB="304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22666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CE485AE-CE55-4BB6-9721-12363029A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18170"/>
              </p:ext>
            </p:extLst>
          </p:nvPr>
        </p:nvGraphicFramePr>
        <p:xfrm>
          <a:off x="3362944" y="2504165"/>
          <a:ext cx="1939515" cy="1097280"/>
        </p:xfrm>
        <a:graphic>
          <a:graphicData uri="http://schemas.openxmlformats.org/drawingml/2006/table">
            <a:tbl>
              <a:tblPr/>
              <a:tblGrid>
                <a:gridCol w="1137556">
                  <a:extLst>
                    <a:ext uri="{9D8B030D-6E8A-4147-A177-3AD203B41FA5}">
                      <a16:colId xmlns:a16="http://schemas.microsoft.com/office/drawing/2014/main" val="382849122"/>
                    </a:ext>
                  </a:extLst>
                </a:gridCol>
                <a:gridCol w="801959">
                  <a:extLst>
                    <a:ext uri="{9D8B030D-6E8A-4147-A177-3AD203B41FA5}">
                      <a16:colId xmlns:a16="http://schemas.microsoft.com/office/drawing/2014/main" val="2104166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收盤價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7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1055.0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51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2024-07-17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1030.0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01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1005.0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25085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2D384DFB-7A9C-4317-9786-DAE7BAD70721}"/>
              </a:ext>
            </a:extLst>
          </p:cNvPr>
          <p:cNvSpPr txBox="1"/>
          <p:nvPr/>
        </p:nvSpPr>
        <p:spPr>
          <a:xfrm>
            <a:off x="3660081" y="3569725"/>
            <a:ext cx="13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0A1610C-EEC2-40A7-BD47-010A2E7E61BD}"/>
              </a:ext>
            </a:extLst>
          </p:cNvPr>
          <p:cNvSpPr/>
          <p:nvPr/>
        </p:nvSpPr>
        <p:spPr>
          <a:xfrm>
            <a:off x="4930613" y="202172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.maximum(2)</a:t>
            </a:r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3F5A8F6F-F483-495E-B26B-894B41366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71023"/>
              </p:ext>
            </p:extLst>
          </p:nvPr>
        </p:nvGraphicFramePr>
        <p:xfrm>
          <a:off x="6394400" y="2478967"/>
          <a:ext cx="2189064" cy="1310640"/>
        </p:xfrm>
        <a:graphic>
          <a:graphicData uri="http://schemas.openxmlformats.org/drawingml/2006/table">
            <a:tbl>
              <a:tblPr/>
              <a:tblGrid>
                <a:gridCol w="1106945">
                  <a:extLst>
                    <a:ext uri="{9D8B030D-6E8A-4147-A177-3AD203B41FA5}">
                      <a16:colId xmlns:a16="http://schemas.microsoft.com/office/drawing/2014/main" val="382849122"/>
                    </a:ext>
                  </a:extLst>
                </a:gridCol>
                <a:gridCol w="1082119">
                  <a:extLst>
                    <a:ext uri="{9D8B030D-6E8A-4147-A177-3AD203B41FA5}">
                      <a16:colId xmlns:a16="http://schemas.microsoft.com/office/drawing/2014/main" val="21041665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收盤價近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日最大值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973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en-US" altLang="zh-TW" sz="14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51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2024-07-17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1055.0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013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2024-07-18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1030.0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925085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66D6E6-590F-456D-B332-66314ED47FF4}"/>
              </a:ext>
            </a:extLst>
          </p:cNvPr>
          <p:cNvSpPr txBox="1"/>
          <p:nvPr/>
        </p:nvSpPr>
        <p:spPr>
          <a:xfrm>
            <a:off x="6526912" y="3726068"/>
            <a:ext cx="217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收盤價近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日最大值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E95CD1A-0A63-45D8-BED8-6B35770E58BE}"/>
              </a:ext>
            </a:extLst>
          </p:cNvPr>
          <p:cNvSpPr/>
          <p:nvPr/>
        </p:nvSpPr>
        <p:spPr>
          <a:xfrm>
            <a:off x="4708989" y="4402023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每月營收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.maximum(2)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64B5BCE-0CE4-4614-8522-D7E973D93AAE}"/>
              </a:ext>
            </a:extLst>
          </p:cNvPr>
          <p:cNvSpPr txBox="1"/>
          <p:nvPr/>
        </p:nvSpPr>
        <p:spPr>
          <a:xfrm>
            <a:off x="6620412" y="6152104"/>
            <a:ext cx="2178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2330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月營收近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月最大值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2BC44500-E786-4745-BAAC-F92F608078CC}"/>
              </a:ext>
            </a:extLst>
          </p:cNvPr>
          <p:cNvSpPr/>
          <p:nvPr/>
        </p:nvSpPr>
        <p:spPr>
          <a:xfrm>
            <a:off x="5615454" y="2861988"/>
            <a:ext cx="564644" cy="341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89DB26BA-E668-49A1-8533-46EB46029930}"/>
              </a:ext>
            </a:extLst>
          </p:cNvPr>
          <p:cNvSpPr/>
          <p:nvPr/>
        </p:nvSpPr>
        <p:spPr>
          <a:xfrm>
            <a:off x="5615454" y="5248079"/>
            <a:ext cx="564644" cy="3419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標題 3">
            <a:extLst>
              <a:ext uri="{FF2B5EF4-FFF2-40B4-BE49-F238E27FC236}">
                <a16:creationId xmlns:a16="http://schemas.microsoft.com/office/drawing/2014/main" id="{604A525F-5D6B-44F2-9798-1F061C7F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4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1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CBC0FBB6-D568-4673-BCE8-4A3AB2359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030"/>
          <a:stretch/>
        </p:blipFill>
        <p:spPr>
          <a:xfrm>
            <a:off x="6911843" y="3182035"/>
            <a:ext cx="4403893" cy="1228892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7B66F7-42FD-46FB-A6EC-80B8BDBC6B1B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選股條件撰寫簡化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1B91BD-C5DD-4820-8639-C04C139EF224}"/>
              </a:ext>
            </a:extLst>
          </p:cNvPr>
          <p:cNvSpPr/>
          <p:nvPr/>
        </p:nvSpPr>
        <p:spPr>
          <a:xfrm>
            <a:off x="867650" y="1438958"/>
            <a:ext cx="495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選股條件：近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個月來新高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D20E422-C5FA-4003-904B-E96B17332E24}"/>
              </a:ext>
            </a:extLst>
          </p:cNvPr>
          <p:cNvSpPr txBox="1"/>
          <p:nvPr/>
        </p:nvSpPr>
        <p:spPr>
          <a:xfrm>
            <a:off x="8766491" y="43636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4DF744C-E101-4902-9E92-7096E26D7A0E}"/>
              </a:ext>
            </a:extLst>
          </p:cNvPr>
          <p:cNvSpPr txBox="1"/>
          <p:nvPr/>
        </p:nvSpPr>
        <p:spPr>
          <a:xfrm>
            <a:off x="6815172" y="28432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月最大值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608A53-5650-480E-82E2-1B0D65CA3EE2}"/>
              </a:ext>
            </a:extLst>
          </p:cNvPr>
          <p:cNvSpPr/>
          <p:nvPr/>
        </p:nvSpPr>
        <p:spPr>
          <a:xfrm>
            <a:off x="8515875" y="3955959"/>
            <a:ext cx="1964289" cy="2128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70B9D05-6FEC-459E-B4AE-B28FC80A03F8}"/>
              </a:ext>
            </a:extLst>
          </p:cNvPr>
          <p:cNvSpPr/>
          <p:nvPr/>
        </p:nvSpPr>
        <p:spPr>
          <a:xfrm flipV="1">
            <a:off x="2371493" y="4059042"/>
            <a:ext cx="4163122" cy="2601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標題 3">
            <a:extLst>
              <a:ext uri="{FF2B5EF4-FFF2-40B4-BE49-F238E27FC236}">
                <a16:creationId xmlns:a16="http://schemas.microsoft.com/office/drawing/2014/main" id="{003B54E9-3589-4086-A947-EE499594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FF1C3A4-32DC-4B91-8833-385731960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34" y="2596280"/>
            <a:ext cx="5817908" cy="2271222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3F8C538-CB60-4D3B-8FE9-FCAE272E60C7}"/>
              </a:ext>
            </a:extLst>
          </p:cNvPr>
          <p:cNvSpPr/>
          <p:nvPr/>
        </p:nvSpPr>
        <p:spPr>
          <a:xfrm>
            <a:off x="2212770" y="4261772"/>
            <a:ext cx="4321846" cy="2601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746695-CAA4-4B1C-A335-8B7C9B258CB0}"/>
              </a:ext>
            </a:extLst>
          </p:cNvPr>
          <p:cNvSpPr txBox="1"/>
          <p:nvPr/>
        </p:nvSpPr>
        <p:spPr>
          <a:xfrm>
            <a:off x="2852946" y="490117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37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20E96A-0B3A-4EB8-AD10-77C69F14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6BEE6B1-D61E-4862-A2FD-26B63815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58D329-172F-49E2-913D-985C33CB9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23" y="1527565"/>
            <a:ext cx="2925689" cy="45249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08799D-2A06-40CB-97DF-9AF64428EDA0}"/>
              </a:ext>
            </a:extLst>
          </p:cNvPr>
          <p:cNvSpPr/>
          <p:nvPr/>
        </p:nvSpPr>
        <p:spPr>
          <a:xfrm>
            <a:off x="1214323" y="3648878"/>
            <a:ext cx="3140246" cy="1521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85FB99-735C-4249-8121-C709ADD6376E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選股條件撰寫簡化程式碼位置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79E599-F69C-428C-B249-40CD23862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850" y="2448560"/>
            <a:ext cx="4763165" cy="24006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5D488D5-D079-4BD9-9349-ED264B9AD7B9}"/>
              </a:ext>
            </a:extLst>
          </p:cNvPr>
          <p:cNvSpPr txBox="1"/>
          <p:nvPr/>
        </p:nvSpPr>
        <p:spPr>
          <a:xfrm>
            <a:off x="5397211" y="20768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dataframe.py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926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829" y="6483259"/>
            <a:ext cx="2743200" cy="365125"/>
          </a:xfrm>
        </p:spPr>
        <p:txBody>
          <a:bodyPr/>
          <a:lstStyle/>
          <a:p>
            <a:fld id="{D49C6070-A724-4917-92B4-E198D2AB46C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E257F4E-3ED9-4D88-856D-9396D7FA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1B91BD-C5DD-4820-8639-C04C139EF224}"/>
              </a:ext>
            </a:extLst>
          </p:cNvPr>
          <p:cNvSpPr/>
          <p:nvPr/>
        </p:nvSpPr>
        <p:spPr>
          <a:xfrm>
            <a:off x="867650" y="1438958"/>
            <a:ext cx="6357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選股條件：近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個月來新高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8F6F68-2264-46E7-9CED-D907770DE552}"/>
              </a:ext>
            </a:extLst>
          </p:cNvPr>
          <p:cNvSpPr txBox="1"/>
          <p:nvPr/>
        </p:nvSpPr>
        <p:spPr>
          <a:xfrm>
            <a:off x="6690732" y="313941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將選股條件簡化成一行函式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2881F2-B64C-497F-9173-F6D02B9A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35" y="3717238"/>
            <a:ext cx="5281118" cy="57917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AFEC78-83B8-4E6C-977C-AB7D61692564}"/>
              </a:ext>
            </a:extLst>
          </p:cNvPr>
          <p:cNvSpPr txBox="1"/>
          <p:nvPr/>
        </p:nvSpPr>
        <p:spPr>
          <a:xfrm>
            <a:off x="491498" y="95616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選股條件撰寫簡化</a:t>
            </a:r>
            <a:endParaRPr lang="en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603774-EF95-442C-8B48-3F77C04A6BD2}"/>
              </a:ext>
            </a:extLst>
          </p:cNvPr>
          <p:cNvSpPr/>
          <p:nvPr/>
        </p:nvSpPr>
        <p:spPr>
          <a:xfrm>
            <a:off x="4604630" y="6252426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Detail</a:t>
            </a:r>
            <a:r>
              <a:rPr lang="zh-TW" altLang="en-US" sz="2400" dirty="0">
                <a:ea typeface="標楷體" panose="03000509000000000000" pitchFamily="65" charset="-120"/>
              </a:rPr>
              <a:t>：選股條件</a:t>
            </a:r>
            <a:r>
              <a:rPr lang="en-US" altLang="zh-TW" sz="2400" dirty="0">
                <a:ea typeface="標楷體" panose="03000509000000000000" pitchFamily="65" charset="-120"/>
              </a:rPr>
              <a:t>.xlsx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B9D37BB-45C1-432E-B6E8-21B8EC630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47" y="2698744"/>
            <a:ext cx="5817908" cy="227122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9FCD47-D426-4788-A538-34D205818023}"/>
              </a:ext>
            </a:extLst>
          </p:cNvPr>
          <p:cNvSpPr txBox="1"/>
          <p:nvPr/>
        </p:nvSpPr>
        <p:spPr>
          <a:xfrm>
            <a:off x="8766491" y="436363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8C7266-2829-4CD7-98FD-21951AB5DDDD}"/>
              </a:ext>
            </a:extLst>
          </p:cNvPr>
          <p:cNvSpPr txBox="1"/>
          <p:nvPr/>
        </p:nvSpPr>
        <p:spPr>
          <a:xfrm>
            <a:off x="2852946" y="490117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74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17DACD06-7165-42D9-A297-46E2A7EE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94" y="1662602"/>
            <a:ext cx="2925689" cy="45249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6B42D-B923-4236-94D4-5DAD4C9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A81D3-948F-4904-94EF-FB139E1B9E1C}"/>
              </a:ext>
            </a:extLst>
          </p:cNvPr>
          <p:cNvSpPr/>
          <p:nvPr/>
        </p:nvSpPr>
        <p:spPr>
          <a:xfrm>
            <a:off x="491018" y="9099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99CD32-72E3-4994-BEE9-3F8538CFD27B}"/>
              </a:ext>
            </a:extLst>
          </p:cNvPr>
          <p:cNvSpPr txBox="1"/>
          <p:nvPr/>
        </p:nvSpPr>
        <p:spPr>
          <a:xfrm>
            <a:off x="5740316" y="3050727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filter_interface.py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EA81A23-61C0-44E2-A194-5BC195083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58" b="22450"/>
          <a:stretch/>
        </p:blipFill>
        <p:spPr>
          <a:xfrm>
            <a:off x="5887513" y="3450167"/>
            <a:ext cx="5669771" cy="991408"/>
          </a:xfrm>
          <a:prstGeom prst="rect">
            <a:avLst/>
          </a:prstGeom>
        </p:spPr>
      </p:pic>
      <p:sp>
        <p:nvSpPr>
          <p:cNvPr id="24" name="標題 3">
            <a:extLst>
              <a:ext uri="{FF2B5EF4-FFF2-40B4-BE49-F238E27FC236}">
                <a16:creationId xmlns:a16="http://schemas.microsoft.com/office/drawing/2014/main" id="{4423787C-D170-4E4B-9E47-AEA3240C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en-US" altLang="zh-TW" sz="2800" dirty="0"/>
              <a:t>coding</a:t>
            </a:r>
            <a:r>
              <a:rPr lang="zh-TW" altLang="en-US" sz="2800" dirty="0"/>
              <a:t>模組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9AB9BAF-A064-4ACA-92BD-261AEC90E6F8}"/>
              </a:ext>
            </a:extLst>
          </p:cNvPr>
          <p:cNvSpPr/>
          <p:nvPr/>
        </p:nvSpPr>
        <p:spPr>
          <a:xfrm flipV="1">
            <a:off x="1679846" y="5338830"/>
            <a:ext cx="3140246" cy="2196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3B8A82-991F-4608-B0ED-56AD5BB8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273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Finlab</a:t>
            </a:r>
            <a:r>
              <a:rPr lang="zh-TW" altLang="en-US" dirty="0"/>
              <a:t>介紹</a:t>
            </a:r>
            <a:endParaRPr lang="en-US" altLang="zh-TW" dirty="0"/>
          </a:p>
          <a:p>
            <a:r>
              <a:rPr lang="en-US" altLang="zh-TW" dirty="0"/>
              <a:t>fin</a:t>
            </a:r>
            <a:r>
              <a:rPr lang="zh-TW" altLang="en-US" dirty="0"/>
              <a:t>模組使用方法</a:t>
            </a:r>
            <a:endParaRPr lang="en-US" altLang="zh-TW" dirty="0"/>
          </a:p>
          <a:p>
            <a:r>
              <a:rPr lang="zh-TW" altLang="en-US" dirty="0"/>
              <a:t>自行加入選股條件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E07DD1-1796-4DFD-B745-9E5350B4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CDFF5FF-9B2E-461C-82EE-76504337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66764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1B91BD-C5DD-4820-8639-C04C139EF224}"/>
              </a:ext>
            </a:extLst>
          </p:cNvPr>
          <p:cNvSpPr/>
          <p:nvPr/>
        </p:nvSpPr>
        <p:spPr>
          <a:xfrm>
            <a:off x="324928" y="1326320"/>
            <a:ext cx="316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種加工後資料種類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整合抓取資料與計算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93CECF2-3A4D-4D75-A190-0DBFD341B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2337"/>
              </p:ext>
            </p:extLst>
          </p:nvPr>
        </p:nvGraphicFramePr>
        <p:xfrm>
          <a:off x="324928" y="1952236"/>
          <a:ext cx="3586655" cy="391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9032">
                  <a:extLst>
                    <a:ext uri="{9D8B030D-6E8A-4147-A177-3AD203B41FA5}">
                      <a16:colId xmlns:a16="http://schemas.microsoft.com/office/drawing/2014/main" val="3197963054"/>
                    </a:ext>
                  </a:extLst>
                </a:gridCol>
                <a:gridCol w="1817623">
                  <a:extLst>
                    <a:ext uri="{9D8B030D-6E8A-4147-A177-3AD203B41FA5}">
                      <a16:colId xmlns:a16="http://schemas.microsoft.com/office/drawing/2014/main" val="338457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近期平均值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7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minimum_value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近期最大值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9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maximum_value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近期最小值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3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近期標準差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pct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與前日相差百分比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pct_ma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與前日相差百分比均值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6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cum_sum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累加值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free_cash_flow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自由現金流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5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股東權益報酬率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quarterly_revenue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季營收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6479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178DA41-678F-4E70-A32A-7B4707546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75357"/>
              </p:ext>
            </p:extLst>
          </p:nvPr>
        </p:nvGraphicFramePr>
        <p:xfrm>
          <a:off x="4010358" y="1939026"/>
          <a:ext cx="403984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471">
                  <a:extLst>
                    <a:ext uri="{9D8B030D-6E8A-4147-A177-3AD203B41FA5}">
                      <a16:colId xmlns:a16="http://schemas.microsoft.com/office/drawing/2014/main" val="3197963054"/>
                    </a:ext>
                  </a:extLst>
                </a:gridCol>
                <a:gridCol w="2064370">
                  <a:extLst>
                    <a:ext uri="{9D8B030D-6E8A-4147-A177-3AD203B41FA5}">
                      <a16:colId xmlns:a16="http://schemas.microsoft.com/office/drawing/2014/main" val="338218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maximum()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近期最大值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3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minimum()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近期最小值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4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近期平均值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5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quantile_row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取數值分位數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5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groupby_category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依靠產業分類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068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940CF928-E661-44C8-A718-AE7300D24B06}"/>
              </a:ext>
            </a:extLst>
          </p:cNvPr>
          <p:cNvSpPr/>
          <p:nvPr/>
        </p:nvSpPr>
        <p:spPr>
          <a:xfrm>
            <a:off x="3888680" y="1312797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種資料加工函式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抓取資料後可進行使用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16" name="標題 3">
            <a:extLst>
              <a:ext uri="{FF2B5EF4-FFF2-40B4-BE49-F238E27FC236}">
                <a16:creationId xmlns:a16="http://schemas.microsoft.com/office/drawing/2014/main" id="{48A0EF14-6EDE-4532-910B-96AB48A3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62710C-2653-48C4-8F13-B819938E2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572198"/>
              </p:ext>
            </p:extLst>
          </p:nvPr>
        </p:nvGraphicFramePr>
        <p:xfrm>
          <a:off x="8152159" y="1885653"/>
          <a:ext cx="4039841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5471">
                  <a:extLst>
                    <a:ext uri="{9D8B030D-6E8A-4147-A177-3AD203B41FA5}">
                      <a16:colId xmlns:a16="http://schemas.microsoft.com/office/drawing/2014/main" val="3197963054"/>
                    </a:ext>
                  </a:extLst>
                </a:gridCol>
                <a:gridCol w="2064370">
                  <a:extLst>
                    <a:ext uri="{9D8B030D-6E8A-4147-A177-3AD203B41FA5}">
                      <a16:colId xmlns:a16="http://schemas.microsoft.com/office/drawing/2014/main" val="3382186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is_largest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當日最大幾檔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7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is_smallest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當日最大幾檔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9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是否上漲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5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是否下跌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8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sustain()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選股條件是否持續符合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93006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A4F611B-2566-4DD5-97EB-D834D1E3A13A}"/>
              </a:ext>
            </a:extLst>
          </p:cNvPr>
          <p:cNvSpPr/>
          <p:nvPr/>
        </p:nvSpPr>
        <p:spPr>
          <a:xfrm>
            <a:off x="7994617" y="1259424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種邏輯處理函式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抓取資料後可進行使用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87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E257F4E-3ED9-4D88-856D-9396D7FA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模組介紹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9D45E5C-4054-4396-A282-A6DFD3C8A59C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實現選股策略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2110D5-63F7-4415-B43B-F2739409B008}"/>
              </a:ext>
            </a:extLst>
          </p:cNvPr>
          <p:cNvSpPr/>
          <p:nvPr/>
        </p:nvSpPr>
        <p:spPr>
          <a:xfrm>
            <a:off x="1671114" y="1521808"/>
            <a:ext cx="4958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個月來新高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五日成交均量大於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日股價高低區間在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月營收月增率小於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D6D4778-386F-4BAF-8895-CA703EC91E62}"/>
              </a:ext>
            </a:extLst>
          </p:cNvPr>
          <p:cNvSpPr txBox="1"/>
          <p:nvPr/>
        </p:nvSpPr>
        <p:spPr>
          <a:xfrm>
            <a:off x="6096000" y="1548648"/>
            <a:ext cx="3704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選股組合方式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至少符合其中一項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完全符合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排除選股條件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從中取出收盤價最大五檔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57A41BC-D41A-43F0-A1E3-AEBF0EF4332D}"/>
              </a:ext>
            </a:extLst>
          </p:cNvPr>
          <p:cNvSpPr txBox="1"/>
          <p:nvPr/>
        </p:nvSpPr>
        <p:spPr>
          <a:xfrm>
            <a:off x="2762585" y="422920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2154</a:t>
            </a:r>
            <a:r>
              <a:rPr lang="zh-TW" altLang="en-US" dirty="0"/>
              <a:t>檔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D6BD12F-DF6A-4E76-A94E-46BE8B346106}"/>
              </a:ext>
            </a:extLst>
          </p:cNvPr>
          <p:cNvSpPr/>
          <p:nvPr/>
        </p:nvSpPr>
        <p:spPr>
          <a:xfrm>
            <a:off x="4518711" y="3968496"/>
            <a:ext cx="1442545" cy="89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ea typeface="標楷體" panose="03000509000000000000" pitchFamily="65" charset="-120"/>
              </a:rPr>
              <a:t>選股策略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CC54A12E-47AC-4AEE-81E7-F84BC69764E4}"/>
              </a:ext>
            </a:extLst>
          </p:cNvPr>
          <p:cNvSpPr/>
          <p:nvPr/>
        </p:nvSpPr>
        <p:spPr>
          <a:xfrm>
            <a:off x="3941042" y="4309425"/>
            <a:ext cx="354724" cy="20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0483388D-FD8A-4224-912B-62F735699ED9}"/>
              </a:ext>
            </a:extLst>
          </p:cNvPr>
          <p:cNvSpPr/>
          <p:nvPr/>
        </p:nvSpPr>
        <p:spPr>
          <a:xfrm>
            <a:off x="6274579" y="4309424"/>
            <a:ext cx="354724" cy="208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E30A6E3-48DE-4354-90A4-1899FA1A5B7B}"/>
              </a:ext>
            </a:extLst>
          </p:cNvPr>
          <p:cNvSpPr txBox="1"/>
          <p:nvPr/>
        </p:nvSpPr>
        <p:spPr>
          <a:xfrm>
            <a:off x="7834130" y="472952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r>
              <a:rPr lang="zh-TW" altLang="en-US" dirty="0"/>
              <a:t>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3C37E1-9BBD-49C2-A0B5-6F55FB2328F9}"/>
              </a:ext>
            </a:extLst>
          </p:cNvPr>
          <p:cNvSpPr txBox="1"/>
          <p:nvPr/>
        </p:nvSpPr>
        <p:spPr>
          <a:xfrm>
            <a:off x="4439274" y="5001388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2024-07-22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8C75F0D-D858-4B28-9AA9-E42005882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26" y="4261457"/>
            <a:ext cx="3071126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12D5B9-478B-41C9-A28F-910C63830B20}"/>
              </a:ext>
            </a:extLst>
          </p:cNvPr>
          <p:cNvSpPr txBox="1"/>
          <p:nvPr/>
        </p:nvSpPr>
        <p:spPr>
          <a:xfrm>
            <a:off x="7462599" y="539196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352C9E-3490-4B69-ABDD-0C2B2BFE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21" y="2500455"/>
            <a:ext cx="4592234" cy="28496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D2110D5-63F7-4415-B43B-F2739409B008}"/>
              </a:ext>
            </a:extLst>
          </p:cNvPr>
          <p:cNvSpPr/>
          <p:nvPr/>
        </p:nvSpPr>
        <p:spPr>
          <a:xfrm>
            <a:off x="1270387" y="2911653"/>
            <a:ext cx="4958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個月來新高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五日成交均量大於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日股價高低區間在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月營收月增率小於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B9673E-4943-4905-A8E9-8ADFFFD4E52F}"/>
              </a:ext>
            </a:extLst>
          </p:cNvPr>
          <p:cNvSpPr/>
          <p:nvPr/>
        </p:nvSpPr>
        <p:spPr>
          <a:xfrm>
            <a:off x="6009021" y="2697243"/>
            <a:ext cx="4592234" cy="38100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C2AEC1-C9F3-48A0-9E6F-A6EA9BAC479D}"/>
              </a:ext>
            </a:extLst>
          </p:cNvPr>
          <p:cNvSpPr/>
          <p:nvPr/>
        </p:nvSpPr>
        <p:spPr>
          <a:xfrm>
            <a:off x="6009021" y="3314981"/>
            <a:ext cx="4592234" cy="3810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E7C6AE-9166-4588-9090-3E5A2E7C4183}"/>
              </a:ext>
            </a:extLst>
          </p:cNvPr>
          <p:cNvSpPr/>
          <p:nvPr/>
        </p:nvSpPr>
        <p:spPr>
          <a:xfrm>
            <a:off x="6009021" y="3826216"/>
            <a:ext cx="4592234" cy="8603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9EECFF-E29F-44A3-9967-5F237E42C1A4}"/>
              </a:ext>
            </a:extLst>
          </p:cNvPr>
          <p:cNvSpPr/>
          <p:nvPr/>
        </p:nvSpPr>
        <p:spPr>
          <a:xfrm>
            <a:off x="6009021" y="4816816"/>
            <a:ext cx="4592234" cy="5332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0652C3-3646-4DFF-BDE2-85512E367F66}"/>
              </a:ext>
            </a:extLst>
          </p:cNvPr>
          <p:cNvSpPr/>
          <p:nvPr/>
        </p:nvSpPr>
        <p:spPr>
          <a:xfrm>
            <a:off x="1270387" y="3198135"/>
            <a:ext cx="3618369" cy="3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47F9BC-2859-422A-A5E8-3A16C5975DDB}"/>
              </a:ext>
            </a:extLst>
          </p:cNvPr>
          <p:cNvSpPr/>
          <p:nvPr/>
        </p:nvSpPr>
        <p:spPr>
          <a:xfrm>
            <a:off x="1270387" y="3490772"/>
            <a:ext cx="3618369" cy="305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6E4A397-B9AA-4B1C-8462-8679492AA5A6}"/>
              </a:ext>
            </a:extLst>
          </p:cNvPr>
          <p:cNvSpPr/>
          <p:nvPr/>
        </p:nvSpPr>
        <p:spPr>
          <a:xfrm>
            <a:off x="1270387" y="3743781"/>
            <a:ext cx="3618369" cy="3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D6E838-834E-41E8-829E-0971F0A49507}"/>
              </a:ext>
            </a:extLst>
          </p:cNvPr>
          <p:cNvSpPr/>
          <p:nvPr/>
        </p:nvSpPr>
        <p:spPr>
          <a:xfrm>
            <a:off x="1270386" y="3988597"/>
            <a:ext cx="3618369" cy="3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標題 3">
            <a:extLst>
              <a:ext uri="{FF2B5EF4-FFF2-40B4-BE49-F238E27FC236}">
                <a16:creationId xmlns:a16="http://schemas.microsoft.com/office/drawing/2014/main" id="{9604FF54-84EE-4ACA-BEA2-F426EE49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A67A78-FD80-42A3-9DCE-B81A9C16CD76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選股條件撰寫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41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6" grpId="0" animBg="1"/>
      <p:bldP spid="16" grpId="1" animBg="1"/>
      <p:bldP spid="18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4912766-EC63-4BC5-9608-6F931000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477" y="3110678"/>
            <a:ext cx="6690035" cy="153661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23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E257F4E-3ED9-4D88-856D-9396D7FA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9D45E5C-4054-4396-A282-A6DFD3C8A59C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選股組合函式</a:t>
            </a:r>
            <a:endParaRPr lang="en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12D5B9-478B-41C9-A28F-910C63830B20}"/>
              </a:ext>
            </a:extLst>
          </p:cNvPr>
          <p:cNvSpPr txBox="1"/>
          <p:nvPr/>
        </p:nvSpPr>
        <p:spPr>
          <a:xfrm>
            <a:off x="7705737" y="408180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3956B4-5580-434E-B052-4790E0FBABB5}"/>
              </a:ext>
            </a:extLst>
          </p:cNvPr>
          <p:cNvSpPr txBox="1"/>
          <p:nvPr/>
        </p:nvSpPr>
        <p:spPr>
          <a:xfrm>
            <a:off x="634664" y="1544121"/>
            <a:ext cx="37048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選股組合方式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至少符合其中一項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完全符合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排除選股條件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從中取出收盤價最大五檔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D5A19D2-332B-4AC2-B420-B1A63CCAC55B}"/>
              </a:ext>
            </a:extLst>
          </p:cNvPr>
          <p:cNvSpPr txBox="1"/>
          <p:nvPr/>
        </p:nvSpPr>
        <p:spPr>
          <a:xfrm>
            <a:off x="634664" y="4682075"/>
            <a:ext cx="4648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/>
              <a:t>combine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函式協助使用者組合選股條件</a:t>
            </a:r>
            <a:endParaRPr lang="fr-FR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fr-FR" altLang="zh-TW" dirty="0"/>
              <a:t>combine(</a:t>
            </a:r>
          </a:p>
          <a:p>
            <a:pPr lvl="1"/>
            <a:r>
              <a:rPr lang="fr-FR" altLang="zh-TW" dirty="0"/>
              <a:t>sufficient</a:t>
            </a:r>
            <a:r>
              <a:rPr lang="zh-TW" altLang="en-US" dirty="0"/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部分符合條件</a:t>
            </a:r>
            <a:endParaRPr lang="fr-FR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fr-FR" altLang="zh-TW" dirty="0"/>
              <a:t>criteria</a:t>
            </a:r>
            <a:r>
              <a:rPr lang="zh-TW" altLang="en-US" dirty="0"/>
              <a:t>：</a:t>
            </a:r>
            <a:r>
              <a:rPr lang="en-US" altLang="zh-TW" dirty="0"/>
              <a:t>sufficient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裡至少符合幾項</a:t>
            </a:r>
            <a:endParaRPr lang="fr-FR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fr-FR" altLang="zh-TW" dirty="0"/>
              <a:t>reserve</a:t>
            </a:r>
            <a:r>
              <a:rPr lang="zh-TW" altLang="en-US" dirty="0"/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完全符合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fr-FR" altLang="zh-TW" dirty="0"/>
              <a:t>exclude</a:t>
            </a:r>
            <a:r>
              <a:rPr lang="zh-TW" altLang="en-US" dirty="0"/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C400CD8-08C5-4EEE-A289-452DAF803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477" y="1617475"/>
            <a:ext cx="6772693" cy="114538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C2D802FB-8EC4-4094-BA50-92E66AA72B2C}"/>
              </a:ext>
            </a:extLst>
          </p:cNvPr>
          <p:cNvSpPr/>
          <p:nvPr/>
        </p:nvSpPr>
        <p:spPr>
          <a:xfrm>
            <a:off x="634665" y="2944259"/>
            <a:ext cx="4047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個月來新高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五日成交均量大於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日股價高低區間在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30%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月營收月增率小於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0CDC33-2803-4A4D-9499-768F7B3601E0}"/>
              </a:ext>
            </a:extLst>
          </p:cNvPr>
          <p:cNvSpPr/>
          <p:nvPr/>
        </p:nvSpPr>
        <p:spPr>
          <a:xfrm>
            <a:off x="5057476" y="1600947"/>
            <a:ext cx="6772693" cy="5115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DF77274-060F-4882-9345-08E55F4AFE73}"/>
              </a:ext>
            </a:extLst>
          </p:cNvPr>
          <p:cNvSpPr/>
          <p:nvPr/>
        </p:nvSpPr>
        <p:spPr>
          <a:xfrm>
            <a:off x="5057475" y="3083649"/>
            <a:ext cx="5860621" cy="11453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89BB713-546B-4D71-8E1D-F25AD99DB37D}"/>
              </a:ext>
            </a:extLst>
          </p:cNvPr>
          <p:cNvSpPr txBox="1"/>
          <p:nvPr/>
        </p:nvSpPr>
        <p:spPr>
          <a:xfrm>
            <a:off x="634665" y="4712075"/>
            <a:ext cx="51976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  <a:r>
              <a:rPr lang="en-US" altLang="zh-TW" dirty="0"/>
              <a:t>largest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函式協助使用者依特性取最大幾檔股票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largest(</a:t>
            </a:r>
          </a:p>
          <a:p>
            <a:pPr lvl="1"/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/>
              <a:t>Type</a:t>
            </a:r>
            <a:r>
              <a:rPr lang="zh-TW" altLang="en-US" dirty="0"/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依據資料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/>
              <a:t>num</a:t>
            </a:r>
            <a:r>
              <a:rPr lang="zh-TW" altLang="en-US" dirty="0"/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取最大幾檔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8AA7C2-AAA6-4CB6-805B-604260F56952}"/>
              </a:ext>
            </a:extLst>
          </p:cNvPr>
          <p:cNvSpPr/>
          <p:nvPr/>
        </p:nvSpPr>
        <p:spPr>
          <a:xfrm>
            <a:off x="5057477" y="2279888"/>
            <a:ext cx="4333337" cy="4829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E290F3-0EA8-49F9-A6F1-1FC098AED053}"/>
              </a:ext>
            </a:extLst>
          </p:cNvPr>
          <p:cNvSpPr/>
          <p:nvPr/>
        </p:nvSpPr>
        <p:spPr>
          <a:xfrm>
            <a:off x="5057474" y="4241498"/>
            <a:ext cx="6690037" cy="38553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508A16F-1A1C-4ED3-94E5-B0E147319211}"/>
              </a:ext>
            </a:extLst>
          </p:cNvPr>
          <p:cNvSpPr txBox="1"/>
          <p:nvPr/>
        </p:nvSpPr>
        <p:spPr>
          <a:xfrm>
            <a:off x="7665752" y="465976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9E48471-3F5F-44C3-929D-BF9836866A27}"/>
              </a:ext>
            </a:extLst>
          </p:cNvPr>
          <p:cNvSpPr/>
          <p:nvPr/>
        </p:nvSpPr>
        <p:spPr>
          <a:xfrm>
            <a:off x="599883" y="1837918"/>
            <a:ext cx="3796857" cy="8593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798707-0244-45CC-B45F-BD24840AB15F}"/>
              </a:ext>
            </a:extLst>
          </p:cNvPr>
          <p:cNvSpPr/>
          <p:nvPr/>
        </p:nvSpPr>
        <p:spPr>
          <a:xfrm>
            <a:off x="599883" y="2697261"/>
            <a:ext cx="3796857" cy="2604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4AB0C24-6177-4348-919A-3C6A016A4709}"/>
              </a:ext>
            </a:extLst>
          </p:cNvPr>
          <p:cNvSpPr txBox="1"/>
          <p:nvPr/>
        </p:nvSpPr>
        <p:spPr>
          <a:xfrm>
            <a:off x="7963910" y="1189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finlab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00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4" grpId="0" animBg="1"/>
      <p:bldP spid="24" grpId="1" animBg="1"/>
      <p:bldP spid="25" grpId="0" animBg="1"/>
      <p:bldP spid="25" grpId="1" animBg="1"/>
      <p:bldP spid="27" grpId="0"/>
      <p:bldP spid="28" grpId="0" animBg="1"/>
      <p:bldP spid="30" grpId="0" animBg="1"/>
      <p:bldP spid="18" grpId="0" animBg="1"/>
      <p:bldP spid="18" grpId="1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6B42D-B923-4236-94D4-5DAD4C9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A81D3-948F-4904-94EF-FB139E1B9E1C}"/>
              </a:ext>
            </a:extLst>
          </p:cNvPr>
          <p:cNvSpPr/>
          <p:nvPr/>
        </p:nvSpPr>
        <p:spPr>
          <a:xfrm>
            <a:off x="491018" y="9099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模組設計函式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FA04441-6E05-4617-8550-46D420350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4"/>
          <a:stretch/>
        </p:blipFill>
        <p:spPr>
          <a:xfrm>
            <a:off x="4469907" y="1279260"/>
            <a:ext cx="5276073" cy="46829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51A8D48-0EB6-495A-A953-00F3B9ED53FA}"/>
              </a:ext>
            </a:extLst>
          </p:cNvPr>
          <p:cNvSpPr/>
          <p:nvPr/>
        </p:nvSpPr>
        <p:spPr>
          <a:xfrm>
            <a:off x="4469907" y="1605692"/>
            <a:ext cx="5276073" cy="296817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5267C3-C74B-4B4C-AB14-C6F24F1049D4}"/>
              </a:ext>
            </a:extLst>
          </p:cNvPr>
          <p:cNvSpPr/>
          <p:nvPr/>
        </p:nvSpPr>
        <p:spPr>
          <a:xfrm>
            <a:off x="5425441" y="4676906"/>
            <a:ext cx="3962400" cy="118224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D17419-D9D7-461C-91C3-A1ED8FB8E5A2}"/>
              </a:ext>
            </a:extLst>
          </p:cNvPr>
          <p:cNvSpPr txBox="1"/>
          <p:nvPr/>
        </p:nvSpPr>
        <p:spPr>
          <a:xfrm>
            <a:off x="6211014" y="6240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選股策略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07B95F-950F-4AD5-B57D-C9DCF982A515}"/>
              </a:ext>
            </a:extLst>
          </p:cNvPr>
          <p:cNvSpPr/>
          <p:nvPr/>
        </p:nvSpPr>
        <p:spPr>
          <a:xfrm>
            <a:off x="869471" y="1828840"/>
            <a:ext cx="2377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模組設計函式：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選股條件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組合選股條件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標題 3">
            <a:extLst>
              <a:ext uri="{FF2B5EF4-FFF2-40B4-BE49-F238E27FC236}">
                <a16:creationId xmlns:a16="http://schemas.microsoft.com/office/drawing/2014/main" id="{36DBC076-9EF9-42A7-BEB6-ECB09E48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0043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52548A-7C8C-4222-A9FE-3A9A5C98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1B91BD-C5DD-4820-8639-C04C139EF224}"/>
              </a:ext>
            </a:extLst>
          </p:cNvPr>
          <p:cNvSpPr/>
          <p:nvPr/>
        </p:nvSpPr>
        <p:spPr>
          <a:xfrm>
            <a:off x="867650" y="1410828"/>
            <a:ext cx="5079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選股策略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15503D3-3DF6-4CF5-B24C-DEF26488968C}"/>
              </a:ext>
            </a:extLst>
          </p:cNvPr>
          <p:cNvSpPr txBox="1"/>
          <p:nvPr/>
        </p:nvSpPr>
        <p:spPr>
          <a:xfrm>
            <a:off x="8975566" y="134024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Finlab</a:t>
            </a:r>
            <a:endParaRPr lang="en-US" altLang="zh-TW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DD5503B-AD38-4B9F-BEEC-50B7B70C3522}"/>
              </a:ext>
            </a:extLst>
          </p:cNvPr>
          <p:cNvSpPr txBox="1"/>
          <p:nvPr/>
        </p:nvSpPr>
        <p:spPr>
          <a:xfrm>
            <a:off x="8526331" y="433372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本研究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9D45E5C-4054-4396-A282-A6DFD3C8A59C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get_stock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282760D-34FB-446A-9F14-7E7953132118}"/>
              </a:ext>
            </a:extLst>
          </p:cNvPr>
          <p:cNvSpPr txBox="1"/>
          <p:nvPr/>
        </p:nvSpPr>
        <p:spPr>
          <a:xfrm>
            <a:off x="1141695" y="1967567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get_stock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(position=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選股結果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選股日期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7CCEB3-B8D9-4C60-BE7A-902666333B1C}"/>
              </a:ext>
            </a:extLst>
          </p:cNvPr>
          <p:cNvSpPr/>
          <p:nvPr/>
        </p:nvSpPr>
        <p:spPr>
          <a:xfrm>
            <a:off x="1215266" y="1959995"/>
            <a:ext cx="4547031" cy="369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93BEAC8-6565-42E9-83EA-D42B17A77738}"/>
              </a:ext>
            </a:extLst>
          </p:cNvPr>
          <p:cNvSpPr/>
          <p:nvPr/>
        </p:nvSpPr>
        <p:spPr>
          <a:xfrm>
            <a:off x="2131302" y="470537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選股日期：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2024-07-22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7BB419-FBD6-4E10-BF2C-430A7DE80709}"/>
              </a:ext>
            </a:extLst>
          </p:cNvPr>
          <p:cNvSpPr/>
          <p:nvPr/>
        </p:nvSpPr>
        <p:spPr>
          <a:xfrm>
            <a:off x="1304930" y="253005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選股結果：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7B00E8-0040-4D41-878B-2830799A176B}"/>
              </a:ext>
            </a:extLst>
          </p:cNvPr>
          <p:cNvSpPr/>
          <p:nvPr/>
        </p:nvSpPr>
        <p:spPr>
          <a:xfrm>
            <a:off x="1215266" y="581442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選股策略在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2024-07-22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選出股票：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13FCC79D-C7FB-4FFF-B5B5-DEB018DF3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99" y="2951271"/>
            <a:ext cx="4994527" cy="1623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2221DD-6A10-47D0-88C9-51F4CACE0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545" y="3987453"/>
            <a:ext cx="4996650" cy="31425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F06BB53-6BC2-4E6B-9ABE-AA1DE487B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45" y="1829725"/>
            <a:ext cx="5223484" cy="1491207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9538A260-CF26-49BF-A999-41F035A00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895" y="6296311"/>
            <a:ext cx="3071126" cy="304826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:a16="http://schemas.microsoft.com/office/drawing/2014/main" id="{BBE2CC88-4179-CFB9-9754-A9852813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en-US" altLang="zh-TW" sz="3200" dirty="0"/>
              <a:t>coding</a:t>
            </a:r>
            <a:r>
              <a:rPr lang="zh-TW" altLang="en-US" sz="3200" dirty="0"/>
              <a:t>模組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148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04D5089-559C-4960-3BF3-5870478E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BA042A6-3D19-F2C4-EF06-28EC943D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/>
              <a:t>coding</a:t>
            </a:r>
            <a:r>
              <a:rPr lang="zh-TW" altLang="en-US" sz="2800" dirty="0"/>
              <a:t>模組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79F4758-EED7-21B9-9160-3E1FB88CAC39}"/>
              </a:ext>
            </a:extLst>
          </p:cNvPr>
          <p:cNvSpPr txBox="1"/>
          <p:nvPr/>
        </p:nvSpPr>
        <p:spPr>
          <a:xfrm>
            <a:off x="491498" y="95616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get_stock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EA4B8B8-F1DD-BB3E-4BA6-B68874E7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18" y="1454149"/>
            <a:ext cx="3022600" cy="3949700"/>
          </a:xfrm>
          <a:prstGeom prst="rect">
            <a:avLst/>
          </a:prstGeom>
        </p:spPr>
      </p:pic>
      <p:pic>
        <p:nvPicPr>
          <p:cNvPr id="10" name="圖片 9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84926212-3061-DAF1-A018-3B6AB0B1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95" y="1255354"/>
            <a:ext cx="7772400" cy="311067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5571FBD-37EE-23B8-772A-98F0B17BD9A6}"/>
              </a:ext>
            </a:extLst>
          </p:cNvPr>
          <p:cNvSpPr/>
          <p:nvPr/>
        </p:nvSpPr>
        <p:spPr>
          <a:xfrm>
            <a:off x="5693352" y="5929610"/>
            <a:ext cx="1321377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加入並生成新的時間序列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DB7F18-B6C0-84E8-D560-8391CFBA8933}"/>
              </a:ext>
            </a:extLst>
          </p:cNvPr>
          <p:cNvSpPr/>
          <p:nvPr/>
        </p:nvSpPr>
        <p:spPr>
          <a:xfrm>
            <a:off x="4184747" y="4800076"/>
            <a:ext cx="1048614" cy="6954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取出原來</a:t>
            </a:r>
            <a:endParaRPr kumimoji="1" lang="en-US" altLang="zh-TW" sz="1400" dirty="0"/>
          </a:p>
          <a:p>
            <a:pPr algn="ctr"/>
            <a:r>
              <a:rPr kumimoji="1" lang="zh-TW" altLang="en-US" sz="1400" dirty="0"/>
              <a:t>索引的時間序列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AA1E9240-9497-7511-4C83-97948533DD88}"/>
              </a:ext>
            </a:extLst>
          </p:cNvPr>
          <p:cNvSpPr/>
          <p:nvPr/>
        </p:nvSpPr>
        <p:spPr>
          <a:xfrm>
            <a:off x="5496791" y="4721497"/>
            <a:ext cx="1714500" cy="85264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1200" dirty="0"/>
              <a:t>要取的日期在時間序列內</a:t>
            </a:r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AC81806E-B161-AB2B-395A-7A265DD242F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233361" y="5147819"/>
            <a:ext cx="26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552F4507-AEBE-BF83-2F1F-5A41EEA87B86}"/>
              </a:ext>
            </a:extLst>
          </p:cNvPr>
          <p:cNvCxnSpPr>
            <a:stCxn id="7" idx="2"/>
            <a:endCxn id="2" idx="0"/>
          </p:cNvCxnSpPr>
          <p:nvPr/>
        </p:nvCxnSpPr>
        <p:spPr>
          <a:xfrm>
            <a:off x="6354041" y="5574140"/>
            <a:ext cx="0" cy="355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AE251C2-A745-2FE1-EF9B-F828499175EE}"/>
              </a:ext>
            </a:extLst>
          </p:cNvPr>
          <p:cNvSpPr/>
          <p:nvPr/>
        </p:nvSpPr>
        <p:spPr>
          <a:xfrm>
            <a:off x="7458076" y="4878655"/>
            <a:ext cx="1321377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更換索引的時間序列</a:t>
            </a: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9C3A960D-DD3B-3BE5-DED3-5BB89F19D188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211291" y="5147819"/>
            <a:ext cx="246785" cy="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82A8B93-ECBA-F259-97A2-DE37ED8B9C0D}"/>
              </a:ext>
            </a:extLst>
          </p:cNvPr>
          <p:cNvSpPr/>
          <p:nvPr/>
        </p:nvSpPr>
        <p:spPr>
          <a:xfrm>
            <a:off x="9045334" y="4873351"/>
            <a:ext cx="1321377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留下該日期內的資訊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BE07620-5D28-D106-4D80-6F2BCEF09C3A}"/>
              </a:ext>
            </a:extLst>
          </p:cNvPr>
          <p:cNvSpPr/>
          <p:nvPr/>
        </p:nvSpPr>
        <p:spPr>
          <a:xfrm>
            <a:off x="10632593" y="4878655"/>
            <a:ext cx="1321377" cy="548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/>
              <a:t>去掉</a:t>
            </a:r>
            <a:r>
              <a:rPr kumimoji="1" lang="en-US" altLang="zh-TW" sz="1400" dirty="0"/>
              <a:t>False</a:t>
            </a:r>
            <a:r>
              <a:rPr kumimoji="1" lang="zh-TW" altLang="en-US" sz="1400" dirty="0"/>
              <a:t>訊號</a:t>
            </a:r>
            <a:endParaRPr kumimoji="1" lang="en-US" altLang="zh-TW" sz="1400" dirty="0"/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C5E3B174-7EF3-8792-DADE-616061E6B0EB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8779453" y="5147671"/>
            <a:ext cx="265881" cy="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95CA912A-4D25-01CE-3DF5-76BC114BFF4D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10366711" y="5147671"/>
            <a:ext cx="265882" cy="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2B0107FD-F2DE-CD23-B7AB-F3E5C86B4C78}"/>
              </a:ext>
            </a:extLst>
          </p:cNvPr>
          <p:cNvCxnSpPr>
            <a:stCxn id="2" idx="3"/>
            <a:endCxn id="14" idx="2"/>
          </p:cNvCxnSpPr>
          <p:nvPr/>
        </p:nvCxnSpPr>
        <p:spPr>
          <a:xfrm flipV="1">
            <a:off x="7014729" y="5427295"/>
            <a:ext cx="1104036" cy="776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04F855E-2524-CD71-C665-5BB49C8E86F1}"/>
              </a:ext>
            </a:extLst>
          </p:cNvPr>
          <p:cNvSpPr/>
          <p:nvPr/>
        </p:nvSpPr>
        <p:spPr>
          <a:xfrm>
            <a:off x="6650182" y="3054927"/>
            <a:ext cx="978433" cy="24938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9345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6B42D-B923-4236-94D4-5DAD4C9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A81D3-948F-4904-94EF-FB139E1B9E1C}"/>
              </a:ext>
            </a:extLst>
          </p:cNvPr>
          <p:cNvSpPr/>
          <p:nvPr/>
        </p:nvSpPr>
        <p:spPr>
          <a:xfrm>
            <a:off x="491018" y="90992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目錄架構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5F93E15-8BF0-4AA3-A8F8-D0A7559F4332}"/>
              </a:ext>
            </a:extLst>
          </p:cNvPr>
          <p:cNvSpPr/>
          <p:nvPr/>
        </p:nvSpPr>
        <p:spPr>
          <a:xfrm>
            <a:off x="3586039" y="1919348"/>
            <a:ext cx="2582113" cy="84917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2162B8-4EDD-4248-9464-D24EE99BC84D}"/>
              </a:ext>
            </a:extLst>
          </p:cNvPr>
          <p:cNvSpPr/>
          <p:nvPr/>
        </p:nvSpPr>
        <p:spPr>
          <a:xfrm>
            <a:off x="3586039" y="2790832"/>
            <a:ext cx="2582113" cy="8491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D027FF0-D019-4EF5-A104-888F21DCA0DC}"/>
              </a:ext>
            </a:extLst>
          </p:cNvPr>
          <p:cNvSpPr/>
          <p:nvPr/>
        </p:nvSpPr>
        <p:spPr>
          <a:xfrm>
            <a:off x="3586039" y="3640008"/>
            <a:ext cx="2582113" cy="6163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56BBAA-C33E-4E44-B040-D57036AFAD23}"/>
              </a:ext>
            </a:extLst>
          </p:cNvPr>
          <p:cNvSpPr txBox="1"/>
          <p:nvPr/>
        </p:nvSpPr>
        <p:spPr>
          <a:xfrm>
            <a:off x="6168152" y="2155833"/>
            <a:ext cx="193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TW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抓取資料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AF6777-8DAF-4522-8343-53C64D750970}"/>
              </a:ext>
            </a:extLst>
          </p:cNvPr>
          <p:cNvSpPr txBox="1"/>
          <p:nvPr/>
        </p:nvSpPr>
        <p:spPr>
          <a:xfrm>
            <a:off x="6168152" y="295246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管理抓取資料</a:t>
            </a:r>
            <a:r>
              <a:rPr lang="en-US" altLang="zh-TW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儲存在本地端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483CF3F-5626-4CBB-913E-1C6E9A1DFE10}"/>
              </a:ext>
            </a:extLst>
          </p:cNvPr>
          <p:cNvSpPr txBox="1"/>
          <p:nvPr/>
        </p:nvSpPr>
        <p:spPr>
          <a:xfrm>
            <a:off x="6228463" y="36400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工具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F470C6-FC02-47B4-A48A-5BAFBD326F0B}"/>
              </a:ext>
            </a:extLst>
          </p:cNvPr>
          <p:cNvSpPr/>
          <p:nvPr/>
        </p:nvSpPr>
        <p:spPr>
          <a:xfrm>
            <a:off x="3586039" y="4256358"/>
            <a:ext cx="2582113" cy="11785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14AA139-EA29-468A-840E-B6725EA1D966}"/>
              </a:ext>
            </a:extLst>
          </p:cNvPr>
          <p:cNvSpPr txBox="1"/>
          <p:nvPr/>
        </p:nvSpPr>
        <p:spPr>
          <a:xfrm>
            <a:off x="6168152" y="4273017"/>
            <a:ext cx="5569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選股條件資料夾</a:t>
            </a:r>
            <a:endParaRPr lang="en-US" altLang="zh-TW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" altLang="zh-TW" dirty="0" err="1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attribute_filter</a:t>
            </a:r>
            <a:r>
              <a:rPr lang="en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放抽象層的</a:t>
            </a:r>
            <a:r>
              <a:rPr lang="en-US" altLang="zh-TW" dirty="0" err="1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Fundamental, </a:t>
            </a:r>
            <a:r>
              <a:rPr lang="en-US" altLang="zh-TW" dirty="0" err="1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market_index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quotes, indicator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分成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大類</a:t>
            </a:r>
            <a:endParaRPr lang="en-US" altLang="zh-TW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err="1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regular_filter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雜項</a:t>
            </a:r>
            <a:r>
              <a:rPr lang="en-US" altLang="zh-TW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filter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090EFBC-4EE1-4D3F-B394-7E1BEF3699B9}"/>
              </a:ext>
            </a:extLst>
          </p:cNvPr>
          <p:cNvSpPr txBox="1"/>
          <p:nvPr/>
        </p:nvSpPr>
        <p:spPr>
          <a:xfrm>
            <a:off x="6168152" y="55066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撰寫函式給使用者使用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EB329C-B871-4165-92B0-0384510D931F}"/>
              </a:ext>
            </a:extLst>
          </p:cNvPr>
          <p:cNvSpPr/>
          <p:nvPr/>
        </p:nvSpPr>
        <p:spPr>
          <a:xfrm>
            <a:off x="3593893" y="5434919"/>
            <a:ext cx="2574259" cy="101081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FF4C8C1-2C90-4740-A22D-39EAA9FB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998" y="1544243"/>
            <a:ext cx="3311465" cy="5121578"/>
          </a:xfrm>
          <a:prstGeom prst="rect">
            <a:avLst/>
          </a:prstGeom>
        </p:spPr>
      </p:pic>
      <p:sp>
        <p:nvSpPr>
          <p:cNvPr id="18" name="標題 3">
            <a:extLst>
              <a:ext uri="{FF2B5EF4-FFF2-40B4-BE49-F238E27FC236}">
                <a16:creationId xmlns:a16="http://schemas.microsoft.com/office/drawing/2014/main" id="{4C90779E-9806-43DA-A040-23FFBE57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8" y="298450"/>
            <a:ext cx="8540750" cy="444500"/>
          </a:xfrm>
        </p:spPr>
        <p:txBody>
          <a:bodyPr/>
          <a:lstStyle/>
          <a:p>
            <a:r>
              <a:rPr lang="zh-TW" altLang="en-US" dirty="0"/>
              <a:t>自行加入選股條件</a:t>
            </a:r>
          </a:p>
        </p:txBody>
      </p:sp>
    </p:spTree>
    <p:extLst>
      <p:ext uri="{BB962C8B-B14F-4D97-AF65-F5344CB8AC3E}">
        <p14:creationId xmlns:p14="http://schemas.microsoft.com/office/powerpoint/2010/main" val="289043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17DACD06-7165-42D9-A297-46E2A7EE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757" y="1688526"/>
            <a:ext cx="2925689" cy="45249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6B42D-B923-4236-94D4-5DAD4C9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A81D3-948F-4904-94EF-FB139E1B9E1C}"/>
              </a:ext>
            </a:extLst>
          </p:cNvPr>
          <p:cNvSpPr/>
          <p:nvPr/>
        </p:nvSpPr>
        <p:spPr>
          <a:xfrm>
            <a:off x="491018" y="9099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99CD32-72E3-4994-BEE9-3F8538CFD27B}"/>
              </a:ext>
            </a:extLst>
          </p:cNvPr>
          <p:cNvSpPr txBox="1"/>
          <p:nvPr/>
        </p:nvSpPr>
        <p:spPr>
          <a:xfrm>
            <a:off x="7670277" y="3455286"/>
            <a:ext cx="18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filter_interface.py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69E386-DC46-4EA5-8587-8D0E38D56F72}"/>
              </a:ext>
            </a:extLst>
          </p:cNvPr>
          <p:cNvSpPr txBox="1"/>
          <p:nvPr/>
        </p:nvSpPr>
        <p:spPr>
          <a:xfrm>
            <a:off x="7610556" y="561822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calcultor_interface.py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5EA81A23-61C0-44E2-A194-5BC195083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58" b="22450"/>
          <a:stretch/>
        </p:blipFill>
        <p:spPr>
          <a:xfrm>
            <a:off x="5887513" y="2437592"/>
            <a:ext cx="5669771" cy="991408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DDE094A-0569-42AF-B33C-E6174184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918" y="3925067"/>
            <a:ext cx="4496190" cy="1585097"/>
          </a:xfrm>
          <a:prstGeom prst="rect">
            <a:avLst/>
          </a:prstGeom>
        </p:spPr>
      </p:pic>
      <p:sp>
        <p:nvSpPr>
          <p:cNvPr id="24" name="標題 3">
            <a:extLst>
              <a:ext uri="{FF2B5EF4-FFF2-40B4-BE49-F238E27FC236}">
                <a16:creationId xmlns:a16="http://schemas.microsoft.com/office/drawing/2014/main" id="{4423787C-D170-4E4B-9E47-AEA3240C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zh-TW" altLang="en-US" dirty="0"/>
              <a:t>自行加入選股條件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E4713C-0AB7-452E-B1E8-7C329FA8E23D}"/>
              </a:ext>
            </a:extLst>
          </p:cNvPr>
          <p:cNvSpPr/>
          <p:nvPr/>
        </p:nvSpPr>
        <p:spPr>
          <a:xfrm>
            <a:off x="1655757" y="4091586"/>
            <a:ext cx="3146407" cy="106576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9AB9BAF-A064-4ACA-92BD-261AEC90E6F8}"/>
              </a:ext>
            </a:extLst>
          </p:cNvPr>
          <p:cNvSpPr/>
          <p:nvPr/>
        </p:nvSpPr>
        <p:spPr>
          <a:xfrm>
            <a:off x="1661917" y="5415088"/>
            <a:ext cx="3140246" cy="2823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弧形右彎 12">
            <a:extLst>
              <a:ext uri="{FF2B5EF4-FFF2-40B4-BE49-F238E27FC236}">
                <a16:creationId xmlns:a16="http://schemas.microsoft.com/office/drawing/2014/main" id="{0460848D-CBF5-4904-80F8-09784F3D9C8E}"/>
              </a:ext>
            </a:extLst>
          </p:cNvPr>
          <p:cNvSpPr/>
          <p:nvPr/>
        </p:nvSpPr>
        <p:spPr>
          <a:xfrm rot="10800000">
            <a:off x="5119888" y="4441575"/>
            <a:ext cx="606973" cy="11981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92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EC8EC-EF66-4B9F-9D46-9754C342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3EB0BB4-B086-4AA0-B6FC-BA6D5425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自行加入選股條件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DBAE1A-D4C8-48E5-9505-9C22BE110B52}"/>
              </a:ext>
            </a:extLst>
          </p:cNvPr>
          <p:cNvSpPr/>
          <p:nvPr/>
        </p:nvSpPr>
        <p:spPr>
          <a:xfrm>
            <a:off x="491018" y="909928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寫法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882F45-E159-4492-8386-DE156A244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63" y="1446462"/>
            <a:ext cx="2925689" cy="45249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8ED5CFD-299B-4E34-9BE5-B9BB79724616}"/>
              </a:ext>
            </a:extLst>
          </p:cNvPr>
          <p:cNvSpPr/>
          <p:nvPr/>
        </p:nvSpPr>
        <p:spPr>
          <a:xfrm>
            <a:off x="873023" y="5173025"/>
            <a:ext cx="3140246" cy="1430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110B05D-8CF3-47FC-9DE4-1C7A92538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90" y="3591308"/>
            <a:ext cx="7104780" cy="181398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BA5840-58EE-4350-B790-E30FE8E749EE}"/>
              </a:ext>
            </a:extLst>
          </p:cNvPr>
          <p:cNvSpPr txBox="1"/>
          <p:nvPr/>
        </p:nvSpPr>
        <p:spPr>
          <a:xfrm>
            <a:off x="4761483" y="4195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93A3C3-DC87-4079-BD04-B48D4F2FEADD}"/>
              </a:ext>
            </a:extLst>
          </p:cNvPr>
          <p:cNvSpPr txBox="1"/>
          <p:nvPr/>
        </p:nvSpPr>
        <p:spPr>
          <a:xfrm>
            <a:off x="4331890" y="3263153"/>
            <a:ext cx="458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ex: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67F08C0-F4E6-4628-8001-CEC347189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889" y="1305723"/>
            <a:ext cx="6993247" cy="17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4C45EE-F430-45DA-9A68-29117C5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F91160-D890-43C2-B3FD-D509E9E0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Finlab</a:t>
            </a:r>
            <a:r>
              <a:rPr lang="zh-TW" altLang="en-US" dirty="0"/>
              <a:t>介紹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3B4ADF-ED35-4BEC-9988-4B318205276C}"/>
              </a:ext>
            </a:extLst>
          </p:cNvPr>
          <p:cNvSpPr/>
          <p:nvPr/>
        </p:nvSpPr>
        <p:spPr>
          <a:xfrm>
            <a:off x="1284202" y="915760"/>
            <a:ext cx="3965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https://ai.finlab.tw/strategies/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2B52F57-DBBA-4862-BC60-3314A9A3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70" y="1752207"/>
            <a:ext cx="9484659" cy="39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04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E8A96B9-9D9C-47AB-9B3F-02818561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00DCD1A-30A0-4EE9-8E85-C9AA614C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zh-TW" altLang="en-US" dirty="0"/>
              <a:t>自行加入選股條件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22789-96D9-4F68-9019-0B660B81FEA9}"/>
              </a:ext>
            </a:extLst>
          </p:cNvPr>
          <p:cNvSpPr/>
          <p:nvPr/>
        </p:nvSpPr>
        <p:spPr>
          <a:xfrm>
            <a:off x="491018" y="909928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寫法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B88A20-72B0-4177-9595-5F080711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68" y="1446462"/>
            <a:ext cx="2925689" cy="45249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3683D9-FABB-4892-BAC1-64F25AAA4266}"/>
              </a:ext>
            </a:extLst>
          </p:cNvPr>
          <p:cNvSpPr/>
          <p:nvPr/>
        </p:nvSpPr>
        <p:spPr>
          <a:xfrm>
            <a:off x="526368" y="4144296"/>
            <a:ext cx="3146407" cy="149133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B1004A9-97D7-48D6-84C2-930C87C7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043" y="3545538"/>
            <a:ext cx="7546365" cy="273949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F233D6A-F0D5-4B6F-9B98-369E04A8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965" y="552076"/>
            <a:ext cx="4439270" cy="261974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35FF3E-CC63-444F-8D2D-855C94DF683D}"/>
              </a:ext>
            </a:extLst>
          </p:cNvPr>
          <p:cNvSpPr txBox="1"/>
          <p:nvPr/>
        </p:nvSpPr>
        <p:spPr>
          <a:xfrm>
            <a:off x="4120749" y="3244334"/>
            <a:ext cx="45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3433592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DFC2EF3-DD80-4397-8F9F-60F58203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71" y="1279260"/>
            <a:ext cx="2925689" cy="45249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6B42D-B923-4236-94D4-5DAD4C9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A81D3-948F-4904-94EF-FB139E1B9E1C}"/>
              </a:ext>
            </a:extLst>
          </p:cNvPr>
          <p:cNvSpPr/>
          <p:nvPr/>
        </p:nvSpPr>
        <p:spPr>
          <a:xfrm>
            <a:off x="491018" y="9099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抓取資料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491843-1ECE-4199-9005-2693DE483412}"/>
              </a:ext>
            </a:extLst>
          </p:cNvPr>
          <p:cNvSpPr/>
          <p:nvPr/>
        </p:nvSpPr>
        <p:spPr>
          <a:xfrm>
            <a:off x="4223972" y="3666008"/>
            <a:ext cx="3146407" cy="1065762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11F6E9-E440-4E88-B9B0-A63B3CA2FDEE}"/>
              </a:ext>
            </a:extLst>
          </p:cNvPr>
          <p:cNvSpPr/>
          <p:nvPr/>
        </p:nvSpPr>
        <p:spPr>
          <a:xfrm>
            <a:off x="4223971" y="2351689"/>
            <a:ext cx="3146407" cy="78635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弧形右彎 4">
            <a:extLst>
              <a:ext uri="{FF2B5EF4-FFF2-40B4-BE49-F238E27FC236}">
                <a16:creationId xmlns:a16="http://schemas.microsoft.com/office/drawing/2014/main" id="{38A87B56-AC3E-4514-BD05-1DEB5F6A3EDB}"/>
              </a:ext>
            </a:extLst>
          </p:cNvPr>
          <p:cNvSpPr/>
          <p:nvPr/>
        </p:nvSpPr>
        <p:spPr>
          <a:xfrm rot="10800000">
            <a:off x="7535916" y="2723623"/>
            <a:ext cx="606973" cy="21455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A1866F-A0E3-4BBD-9EED-3F844FB96735}"/>
              </a:ext>
            </a:extLst>
          </p:cNvPr>
          <p:cNvSpPr txBox="1"/>
          <p:nvPr/>
        </p:nvSpPr>
        <p:spPr>
          <a:xfrm>
            <a:off x="8142890" y="31380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要求資料</a:t>
            </a:r>
          </a:p>
        </p:txBody>
      </p:sp>
      <p:sp>
        <p:nvSpPr>
          <p:cNvPr id="11" name="箭號: 弧形右彎 10">
            <a:extLst>
              <a:ext uri="{FF2B5EF4-FFF2-40B4-BE49-F238E27FC236}">
                <a16:creationId xmlns:a16="http://schemas.microsoft.com/office/drawing/2014/main" id="{952D9613-E2F4-4389-BC5B-35ECDF1D0ACE}"/>
              </a:ext>
            </a:extLst>
          </p:cNvPr>
          <p:cNvSpPr/>
          <p:nvPr/>
        </p:nvSpPr>
        <p:spPr>
          <a:xfrm>
            <a:off x="3423870" y="2709041"/>
            <a:ext cx="606973" cy="22515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D5917A-9485-4027-BCF0-3F3390AECBD1}"/>
              </a:ext>
            </a:extLst>
          </p:cNvPr>
          <p:cNvSpPr txBox="1"/>
          <p:nvPr/>
        </p:nvSpPr>
        <p:spPr>
          <a:xfrm>
            <a:off x="2315874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提供資料</a:t>
            </a:r>
          </a:p>
        </p:txBody>
      </p:sp>
      <p:sp>
        <p:nvSpPr>
          <p:cNvPr id="17" name="標題 3">
            <a:extLst>
              <a:ext uri="{FF2B5EF4-FFF2-40B4-BE49-F238E27FC236}">
                <a16:creationId xmlns:a16="http://schemas.microsoft.com/office/drawing/2014/main" id="{4BDFB45C-2F18-46A9-85CD-C2CBB96F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zh-TW" altLang="en-US" dirty="0"/>
              <a:t>自行加入選股條件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44E396-7390-4BA7-9E7A-8893A20515E2}"/>
              </a:ext>
            </a:extLst>
          </p:cNvPr>
          <p:cNvSpPr/>
          <p:nvPr/>
        </p:nvSpPr>
        <p:spPr>
          <a:xfrm>
            <a:off x="4223970" y="5021580"/>
            <a:ext cx="3146407" cy="31979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1663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DFC2EF3-DD80-4397-8F9F-60F58203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013" y="1446462"/>
            <a:ext cx="2925689" cy="4524929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6B42D-B923-4236-94D4-5DAD4C9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A81D3-948F-4904-94EF-FB139E1B9E1C}"/>
              </a:ext>
            </a:extLst>
          </p:cNvPr>
          <p:cNvSpPr/>
          <p:nvPr/>
        </p:nvSpPr>
        <p:spPr>
          <a:xfrm>
            <a:off x="491018" y="9099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抓取資料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491843-1ECE-4199-9005-2693DE483412}"/>
              </a:ext>
            </a:extLst>
          </p:cNvPr>
          <p:cNvSpPr/>
          <p:nvPr/>
        </p:nvSpPr>
        <p:spPr>
          <a:xfrm>
            <a:off x="1599015" y="2514600"/>
            <a:ext cx="2925688" cy="7646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378CF2-7CFA-4C26-B364-F7B3BD3A0A82}"/>
              </a:ext>
            </a:extLst>
          </p:cNvPr>
          <p:cNvSpPr txBox="1"/>
          <p:nvPr/>
        </p:nvSpPr>
        <p:spPr>
          <a:xfrm>
            <a:off x="5785945" y="2967335"/>
            <a:ext cx="5820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Raw_data_manager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：提供資料庫原始資料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Indicator_manager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：提供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ta-lib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模組提供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158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種技術指標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Process_data_manager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：提供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種加工後資料</a:t>
            </a: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4590E81E-6C6B-4276-A77E-A7CCA2EF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zh-TW" altLang="en-US" dirty="0"/>
              <a:t>自行加入選股條件</a:t>
            </a:r>
          </a:p>
        </p:txBody>
      </p:sp>
    </p:spTree>
    <p:extLst>
      <p:ext uri="{BB962C8B-B14F-4D97-AF65-F5344CB8AC3E}">
        <p14:creationId xmlns:p14="http://schemas.microsoft.com/office/powerpoint/2010/main" val="2463721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77FD66-A1C0-4C95-826C-03CF54D2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1883521-A5BA-468A-8EC8-00147899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Raw_data_manager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0E8964-C2A6-4EA1-A719-7ADA4013C894}"/>
              </a:ext>
            </a:extLst>
          </p:cNvPr>
          <p:cNvSpPr/>
          <p:nvPr/>
        </p:nvSpPr>
        <p:spPr>
          <a:xfrm>
            <a:off x="491018" y="90992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Raw_data_manager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CD8FBC-1604-4E76-9935-8B9BC15F2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59" b="50120"/>
          <a:stretch/>
        </p:blipFill>
        <p:spPr>
          <a:xfrm>
            <a:off x="3430436" y="3928647"/>
            <a:ext cx="5331126" cy="19684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C7EB9B-3E3D-476B-AC36-031A1F73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74" y="1354482"/>
            <a:ext cx="5191850" cy="219105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A271373-0B47-426D-8638-BE192FB772E8}"/>
              </a:ext>
            </a:extLst>
          </p:cNvPr>
          <p:cNvSpPr txBox="1"/>
          <p:nvPr/>
        </p:nvSpPr>
        <p:spPr>
          <a:xfrm>
            <a:off x="928914" y="1843314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Step1.</a:t>
            </a:r>
            <a:r>
              <a:rPr lang="zh-TW" altLang="en-US" dirty="0"/>
              <a:t> </a:t>
            </a:r>
            <a:r>
              <a:rPr lang="en-US" altLang="zh-TW" dirty="0"/>
              <a:t>import 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Raw_data_manager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90A225-B7C7-4C82-BDEF-F3715BDB3C22}"/>
              </a:ext>
            </a:extLst>
          </p:cNvPr>
          <p:cNvSpPr txBox="1"/>
          <p:nvPr/>
        </p:nvSpPr>
        <p:spPr>
          <a:xfrm>
            <a:off x="1017015" y="4435708"/>
            <a:ext cx="244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Step2.</a:t>
            </a:r>
            <a:r>
              <a:rPr lang="zh-TW" altLang="en-US" dirty="0"/>
              <a:t> 抓取想要的資料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C3BE5E-75BF-4962-B5E5-B88BD6314B7A}"/>
              </a:ext>
            </a:extLst>
          </p:cNvPr>
          <p:cNvSpPr/>
          <p:nvPr/>
        </p:nvSpPr>
        <p:spPr>
          <a:xfrm>
            <a:off x="4581484" y="6252426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Detail</a:t>
            </a:r>
            <a:r>
              <a:rPr lang="zh-TW" altLang="en-US" sz="2400" dirty="0">
                <a:ea typeface="標楷體" panose="03000509000000000000" pitchFamily="65" charset="-120"/>
              </a:rPr>
              <a:t>：資料種類</a:t>
            </a:r>
            <a:r>
              <a:rPr lang="en-US" altLang="zh-TW" sz="2400" dirty="0">
                <a:ea typeface="標楷體" panose="03000509000000000000" pitchFamily="65" charset="-120"/>
              </a:rPr>
              <a:t>.xlsx</a:t>
            </a:r>
          </a:p>
        </p:txBody>
      </p:sp>
    </p:spTree>
    <p:extLst>
      <p:ext uri="{BB962C8B-B14F-4D97-AF65-F5344CB8AC3E}">
        <p14:creationId xmlns:p14="http://schemas.microsoft.com/office/powerpoint/2010/main" val="2602824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77FD66-A1C0-4C95-826C-03CF54D2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1883521-A5BA-468A-8EC8-00147899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Indicator_manager</a:t>
            </a:r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0E8964-C2A6-4EA1-A719-7ADA4013C894}"/>
              </a:ext>
            </a:extLst>
          </p:cNvPr>
          <p:cNvSpPr/>
          <p:nvPr/>
        </p:nvSpPr>
        <p:spPr>
          <a:xfrm>
            <a:off x="491018" y="909928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Indicator_manager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81506F-E1F5-44DF-99AF-9273A5C3C01D}"/>
              </a:ext>
            </a:extLst>
          </p:cNvPr>
          <p:cNvSpPr txBox="1"/>
          <p:nvPr/>
        </p:nvSpPr>
        <p:spPr>
          <a:xfrm>
            <a:off x="928914" y="1843314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Step1.</a:t>
            </a:r>
            <a:r>
              <a:rPr lang="zh-TW" altLang="en-US" dirty="0"/>
              <a:t> </a:t>
            </a:r>
            <a:r>
              <a:rPr lang="en-US" altLang="zh-TW" dirty="0"/>
              <a:t>import 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indicator_manager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D5E4BD-FE36-4D35-9BA9-1B5C73B02035}"/>
              </a:ext>
            </a:extLst>
          </p:cNvPr>
          <p:cNvSpPr txBox="1"/>
          <p:nvPr/>
        </p:nvSpPr>
        <p:spPr>
          <a:xfrm>
            <a:off x="928914" y="4183690"/>
            <a:ext cx="244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Step2.</a:t>
            </a:r>
            <a:r>
              <a:rPr lang="zh-TW" altLang="en-US" dirty="0"/>
              <a:t> 抓取想要的資料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143E409-2AFF-4610-A146-637CCE119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227" y="3540664"/>
            <a:ext cx="3392255" cy="243111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6885F48-D593-45A4-A145-01E20A936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558" y="1199838"/>
            <a:ext cx="5163271" cy="22291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82F52CE-2DBD-4B11-ADDC-77CF40664403}"/>
              </a:ext>
            </a:extLst>
          </p:cNvPr>
          <p:cNvSpPr/>
          <p:nvPr/>
        </p:nvSpPr>
        <p:spPr>
          <a:xfrm>
            <a:off x="4581484" y="6252426"/>
            <a:ext cx="2982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Detail</a:t>
            </a:r>
            <a:r>
              <a:rPr lang="zh-TW" altLang="en-US" sz="2400" dirty="0">
                <a:ea typeface="標楷體" panose="03000509000000000000" pitchFamily="65" charset="-120"/>
              </a:rPr>
              <a:t>：資料種類</a:t>
            </a:r>
            <a:r>
              <a:rPr lang="en-US" altLang="zh-TW" sz="2400" dirty="0">
                <a:ea typeface="標楷體" panose="03000509000000000000" pitchFamily="65" charset="-120"/>
              </a:rPr>
              <a:t>.xlsx</a:t>
            </a:r>
          </a:p>
        </p:txBody>
      </p:sp>
    </p:spTree>
    <p:extLst>
      <p:ext uri="{BB962C8B-B14F-4D97-AF65-F5344CB8AC3E}">
        <p14:creationId xmlns:p14="http://schemas.microsoft.com/office/powerpoint/2010/main" val="42543866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77FD66-A1C0-4C95-826C-03CF54D2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1883521-A5BA-468A-8EC8-00147899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Process_data_manager</a:t>
            </a:r>
            <a:endParaRPr lang="en-US" altLang="zh-TW" dirty="0">
              <a:latin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0E8964-C2A6-4EA1-A719-7ADA4013C894}"/>
              </a:ext>
            </a:extLst>
          </p:cNvPr>
          <p:cNvSpPr/>
          <p:nvPr/>
        </p:nvSpPr>
        <p:spPr>
          <a:xfrm>
            <a:off x="491018" y="909928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Process_data_manager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81506F-E1F5-44DF-99AF-9273A5C3C01D}"/>
              </a:ext>
            </a:extLst>
          </p:cNvPr>
          <p:cNvSpPr txBox="1"/>
          <p:nvPr/>
        </p:nvSpPr>
        <p:spPr>
          <a:xfrm>
            <a:off x="928914" y="1843314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Step1.</a:t>
            </a:r>
            <a:r>
              <a:rPr lang="zh-TW" altLang="en-US" dirty="0"/>
              <a:t> </a:t>
            </a:r>
            <a:r>
              <a:rPr lang="en-US" altLang="zh-TW" dirty="0"/>
              <a:t>import 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process_data_manager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D5E4BD-FE36-4D35-9BA9-1B5C73B02035}"/>
              </a:ext>
            </a:extLst>
          </p:cNvPr>
          <p:cNvSpPr txBox="1"/>
          <p:nvPr/>
        </p:nvSpPr>
        <p:spPr>
          <a:xfrm>
            <a:off x="928914" y="4183690"/>
            <a:ext cx="244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Step2.</a:t>
            </a:r>
            <a:r>
              <a:rPr lang="zh-TW" altLang="en-US" dirty="0"/>
              <a:t> 抓取想要的資料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464195-CAE0-4E08-8849-6F26A916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483" y="1279260"/>
            <a:ext cx="5201376" cy="22958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C1E815B-E94F-4F75-9637-47EC1DB1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352" y="3650880"/>
            <a:ext cx="4029637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68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BAD081-EB22-4CE4-9AA1-D3D6411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FEBFD4E-9C49-4E3A-B34E-E7B563C2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Process_data_manager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21638F-DC12-469F-9EC1-019C280F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13" y="1446462"/>
            <a:ext cx="2925689" cy="45249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0C2CF3-EBE9-4DF8-BBA0-387446FD2E71}"/>
              </a:ext>
            </a:extLst>
          </p:cNvPr>
          <p:cNvSpPr/>
          <p:nvPr/>
        </p:nvSpPr>
        <p:spPr>
          <a:xfrm>
            <a:off x="1599015" y="3083858"/>
            <a:ext cx="2925688" cy="1953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4A60E-904D-4F83-9A6A-BDA48DBA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764" y="1670291"/>
            <a:ext cx="4210638" cy="407726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923067-A700-49DA-92B8-64E501475F25}"/>
              </a:ext>
            </a:extLst>
          </p:cNvPr>
          <p:cNvSpPr txBox="1"/>
          <p:nvPr/>
        </p:nvSpPr>
        <p:spPr>
          <a:xfrm>
            <a:off x="6718057" y="1261796"/>
            <a:ext cx="263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process_data_manager.py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7576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E5FC7C-A8AF-4379-8040-7B5F748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0F4BAC1-B0ED-4291-B78C-B18EF2C5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Dataframe.py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5C2029-7196-4CAF-8D7C-C2579856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46" y="2004848"/>
            <a:ext cx="1920497" cy="34625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9B2CEA-98CC-4CCB-BD8C-4AB579E53B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043"/>
          <a:stretch/>
        </p:blipFill>
        <p:spPr>
          <a:xfrm>
            <a:off x="3810055" y="2843009"/>
            <a:ext cx="7019765" cy="29100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5EB034-D466-472C-A040-78655A8F4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56" y="1580888"/>
            <a:ext cx="6912373" cy="4239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802BA86-3138-4B43-B3A1-FF13DDA95AB1}"/>
              </a:ext>
            </a:extLst>
          </p:cNvPr>
          <p:cNvSpPr/>
          <p:nvPr/>
        </p:nvSpPr>
        <p:spPr>
          <a:xfrm>
            <a:off x="6656642" y="1543089"/>
            <a:ext cx="1219200" cy="44390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5EF6C7-98C3-4670-8AF8-0A1D2FB0941E}"/>
              </a:ext>
            </a:extLst>
          </p:cNvPr>
          <p:cNvSpPr/>
          <p:nvPr/>
        </p:nvSpPr>
        <p:spPr>
          <a:xfrm>
            <a:off x="4572000" y="3916792"/>
            <a:ext cx="895350" cy="44390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6708D47-8F86-43A4-8629-26AAB0C1090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019675" y="1986997"/>
            <a:ext cx="2246567" cy="1929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5BCABD6-17A8-4792-A9F1-91336C58E579}"/>
              </a:ext>
            </a:extLst>
          </p:cNvPr>
          <p:cNvSpPr/>
          <p:nvPr/>
        </p:nvSpPr>
        <p:spPr>
          <a:xfrm>
            <a:off x="5334000" y="5309192"/>
            <a:ext cx="571500" cy="4439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52CB55-F596-42FC-912A-3A6AE9FDDABA}"/>
              </a:ext>
            </a:extLst>
          </p:cNvPr>
          <p:cNvSpPr/>
          <p:nvPr/>
        </p:nvSpPr>
        <p:spPr>
          <a:xfrm>
            <a:off x="5905500" y="5309192"/>
            <a:ext cx="4533900" cy="44390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C32095-1895-4B7D-A667-3B2D53F60FCC}"/>
              </a:ext>
            </a:extLst>
          </p:cNvPr>
          <p:cNvSpPr/>
          <p:nvPr/>
        </p:nvSpPr>
        <p:spPr>
          <a:xfrm>
            <a:off x="5700712" y="1560406"/>
            <a:ext cx="971550" cy="42395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48F712-C9CC-49EA-9725-2596534B4CE9}"/>
              </a:ext>
            </a:extLst>
          </p:cNvPr>
          <p:cNvSpPr txBox="1"/>
          <p:nvPr/>
        </p:nvSpPr>
        <p:spPr>
          <a:xfrm>
            <a:off x="5133975" y="1181100"/>
            <a:ext cx="232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</a:rPr>
              <a:t>FinlabDataFrames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型態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0166F5-D56A-46B6-9BD3-15D2D86E462B}"/>
              </a:ext>
            </a:extLst>
          </p:cNvPr>
          <p:cNvSpPr txBox="1"/>
          <p:nvPr/>
        </p:nvSpPr>
        <p:spPr>
          <a:xfrm>
            <a:off x="3814817" y="5753100"/>
            <a:ext cx="22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此</a:t>
            </a:r>
            <a:r>
              <a:rPr lang="en-US" altLang="zh-TW" dirty="0" err="1">
                <a:solidFill>
                  <a:schemeClr val="accent1"/>
                </a:solidFill>
              </a:rPr>
              <a:t>DataFrame:rev_ma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9D8C59-04ED-48E1-98E8-452FB0AEBBAE}"/>
              </a:ext>
            </a:extLst>
          </p:cNvPr>
          <p:cNvSpPr txBox="1"/>
          <p:nvPr/>
        </p:nvSpPr>
        <p:spPr>
          <a:xfrm>
            <a:off x="7187486" y="5753100"/>
            <a:ext cx="282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</a:rPr>
              <a:t>對</a:t>
            </a:r>
            <a:r>
              <a:rPr lang="en-US" altLang="zh-TW" dirty="0" err="1">
                <a:solidFill>
                  <a:schemeClr val="accent2"/>
                </a:solidFill>
              </a:rPr>
              <a:t>DataFrame</a:t>
            </a:r>
            <a:r>
              <a:rPr lang="zh-TW" altLang="en-US" dirty="0">
                <a:solidFill>
                  <a:schemeClr val="accent2"/>
                </a:solidFill>
              </a:rPr>
              <a:t>做的資料處理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5F3E1A-FC8F-4C61-A931-A7F28D12B1BA}"/>
              </a:ext>
            </a:extLst>
          </p:cNvPr>
          <p:cNvSpPr/>
          <p:nvPr/>
        </p:nvSpPr>
        <p:spPr>
          <a:xfrm>
            <a:off x="985746" y="95824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運算輪子</a:t>
            </a:r>
          </a:p>
        </p:txBody>
      </p:sp>
    </p:spTree>
    <p:extLst>
      <p:ext uri="{BB962C8B-B14F-4D97-AF65-F5344CB8AC3E}">
        <p14:creationId xmlns:p14="http://schemas.microsoft.com/office/powerpoint/2010/main" val="1774097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BC7E42D-2745-4E2C-91F1-E1C457BF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054495C-4642-40D6-9921-116E89EF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calcultor_interface.py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73C627-FBE4-4114-AE4C-44CA5FFC5C40}"/>
              </a:ext>
            </a:extLst>
          </p:cNvPr>
          <p:cNvSpPr/>
          <p:nvPr/>
        </p:nvSpPr>
        <p:spPr>
          <a:xfrm>
            <a:off x="1143684" y="91484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抓加工後資料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E2CD6-A041-463F-9DA8-7B626ECF1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68"/>
          <a:stretch/>
        </p:blipFill>
        <p:spPr>
          <a:xfrm>
            <a:off x="2401636" y="4103686"/>
            <a:ext cx="7388728" cy="141630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30F978-849E-4666-8932-1FAD5325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68" y="1523667"/>
            <a:ext cx="7085264" cy="148918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FE72C8C-F2AE-4860-A02C-784F909D184E}"/>
              </a:ext>
            </a:extLst>
          </p:cNvPr>
          <p:cNvSpPr txBox="1"/>
          <p:nvPr/>
        </p:nvSpPr>
        <p:spPr>
          <a:xfrm>
            <a:off x="2481204" y="3782568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4638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A82F9C1-7306-7EE8-FB7B-F8B99716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Step1.</a:t>
            </a:r>
            <a:r>
              <a:rPr lang="zh-TW" altLang="en-US" dirty="0">
                <a:latin typeface="Menlo" panose="020B0609030804020204" pitchFamily="49" charset="0"/>
              </a:rPr>
              <a:t>抓取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Step2.</a:t>
            </a:r>
            <a:r>
              <a:rPr lang="zh-TW" altLang="en-US" dirty="0">
                <a:latin typeface="Menlo" panose="020B0609030804020204" pitchFamily="49" charset="0"/>
              </a:rPr>
              <a:t>算出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5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日內最小值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Step3.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 ＝＝ 收盤價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5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日內最小值</a:t>
            </a:r>
          </a:p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B5322E-9644-08CC-1384-53D7D710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AFB4EDC-53A9-22B1-60FA-1683B516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HW(1)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9B1603-071D-7877-1003-E3B8809645BF}"/>
              </a:ext>
            </a:extLst>
          </p:cNvPr>
          <p:cNvSpPr txBox="1"/>
          <p:nvPr/>
        </p:nvSpPr>
        <p:spPr>
          <a:xfrm>
            <a:off x="1799303" y="4411065"/>
            <a:ext cx="85933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抓取收盤價資料：</a:t>
            </a:r>
            <a:r>
              <a:rPr lang="en" altLang="zh-TW" sz="2400" dirty="0" err="1">
                <a:solidFill>
                  <a:srgbClr val="FF0000"/>
                </a:solidFill>
              </a:rPr>
              <a:t>get_data</a:t>
            </a:r>
            <a:r>
              <a:rPr lang="en" altLang="zh-TW" sz="2400" dirty="0">
                <a:solidFill>
                  <a:srgbClr val="FF0000"/>
                </a:solidFill>
              </a:rPr>
              <a:t>(</a:t>
            </a:r>
            <a:r>
              <a:rPr lang="en" altLang="zh-TW" sz="2400" dirty="0" err="1">
                <a:solidFill>
                  <a:srgbClr val="FF0000"/>
                </a:solidFill>
              </a:rPr>
              <a:t>dataname</a:t>
            </a:r>
            <a:r>
              <a:rPr lang="en" altLang="zh-TW" sz="2400" dirty="0">
                <a:solidFill>
                  <a:srgbClr val="FF0000"/>
                </a:solidFill>
              </a:rPr>
              <a:t>='</a:t>
            </a:r>
            <a:r>
              <a:rPr lang="en" altLang="zh-TW" sz="2400" dirty="0" err="1">
                <a:solidFill>
                  <a:srgbClr val="FF0000"/>
                </a:solidFill>
              </a:rPr>
              <a:t>quotes:close</a:t>
            </a:r>
            <a:r>
              <a:rPr lang="en" altLang="zh-TW" sz="2400" dirty="0">
                <a:solidFill>
                  <a:srgbClr val="FF0000"/>
                </a:solidFill>
              </a:rPr>
              <a:t>’)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取近幾日最小值</a:t>
            </a:r>
            <a:r>
              <a:rPr lang="en" altLang="zh-TW" sz="2400" dirty="0">
                <a:solidFill>
                  <a:srgbClr val="FF0000"/>
                </a:solidFill>
              </a:rPr>
              <a:t>.rolling(days).min() </a:t>
            </a:r>
          </a:p>
          <a:p>
            <a:pPr marL="0" indent="0">
              <a:buNone/>
            </a:pPr>
            <a:endParaRPr lang="en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" altLang="zh-TW" sz="24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1ED296-7C98-3C84-0D64-270FDF3711AD}"/>
              </a:ext>
            </a:extLst>
          </p:cNvPr>
          <p:cNvSpPr txBox="1"/>
          <p:nvPr/>
        </p:nvSpPr>
        <p:spPr>
          <a:xfrm>
            <a:off x="838200" y="133466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</a:rPr>
              <a:t>選股條件：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收盤價創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5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日新低</a:t>
            </a:r>
            <a:endParaRPr lang="en-US" altLang="zh-TW" sz="1800" dirty="0">
              <a:solidFill>
                <a:srgbClr val="FF0000"/>
              </a:solidFill>
              <a:latin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0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4C45EE-F430-45DA-9A68-29117C51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F91160-D890-43C2-B3FD-D509E9E0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Finlab</a:t>
            </a:r>
            <a:r>
              <a:rPr lang="zh-TW" altLang="en-US" dirty="0"/>
              <a:t>介紹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8F271A-DFA6-478B-B60C-96C8DDAF1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64" y="1478684"/>
            <a:ext cx="8948928" cy="47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11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A82F9C1-7306-7EE8-FB7B-F8B99716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Step1.</a:t>
            </a:r>
            <a:r>
              <a:rPr lang="zh-TW" altLang="en-US" dirty="0">
                <a:latin typeface="Menlo" panose="020B0609030804020204" pitchFamily="49" charset="0"/>
              </a:rPr>
              <a:t>抓出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Step2.</a:t>
            </a:r>
            <a:r>
              <a:rPr lang="zh-TW" altLang="en-US" dirty="0">
                <a:latin typeface="Menlo" panose="020B0609030804020204" pitchFamily="49" charset="0"/>
              </a:rPr>
              <a:t>算出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5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日內最小值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Step3.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 ＝＝ 收盤價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5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日內最小值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＊增加一種運算輪子：取近</a:t>
            </a:r>
            <a:r>
              <a:rPr lang="en-US" altLang="zh-TW" dirty="0"/>
              <a:t>n</a:t>
            </a:r>
            <a:r>
              <a:rPr lang="zh-TW" altLang="en-US" dirty="0"/>
              <a:t>日最低值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B5322E-9644-08CC-1384-53D7D710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AFB4EDC-53A9-22B1-60FA-1683B516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HW(2)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9B1603-071D-7877-1003-E3B8809645BF}"/>
              </a:ext>
            </a:extLst>
          </p:cNvPr>
          <p:cNvSpPr txBox="1"/>
          <p:nvPr/>
        </p:nvSpPr>
        <p:spPr>
          <a:xfrm>
            <a:off x="838200" y="4906087"/>
            <a:ext cx="8593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dataframe.py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</a:rPr>
              <a:t>取近幾日最小值</a:t>
            </a:r>
            <a:r>
              <a:rPr lang="en" altLang="zh-TW" sz="2400" dirty="0">
                <a:solidFill>
                  <a:srgbClr val="FF0000"/>
                </a:solidFill>
              </a:rPr>
              <a:t>.rolling(days).min()</a:t>
            </a:r>
            <a:r>
              <a:rPr lang="zh-TW" altLang="en-US" sz="2400" dirty="0">
                <a:solidFill>
                  <a:srgbClr val="FF0000"/>
                </a:solidFill>
              </a:rPr>
              <a:t> ＝</a:t>
            </a:r>
            <a:r>
              <a:rPr lang="en-US" altLang="zh-TW" sz="2400" dirty="0">
                <a:solidFill>
                  <a:srgbClr val="FF0000"/>
                </a:solidFill>
              </a:rPr>
              <a:t>&gt;  .minimum(</a:t>
            </a:r>
            <a:r>
              <a:rPr lang="en-US" altLang="zh-TW" sz="2400" dirty="0" err="1">
                <a:solidFill>
                  <a:srgbClr val="FF0000"/>
                </a:solidFill>
              </a:rPr>
              <a:t>days:int</a:t>
            </a:r>
            <a:r>
              <a:rPr lang="en-US" altLang="zh-TW" sz="2400" dirty="0">
                <a:solidFill>
                  <a:srgbClr val="FF0000"/>
                </a:solidFill>
              </a:rPr>
              <a:t>) P.38</a:t>
            </a:r>
            <a:r>
              <a:rPr lang="en" altLang="zh-TW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1ED296-7C98-3C84-0D64-270FDF3711AD}"/>
              </a:ext>
            </a:extLst>
          </p:cNvPr>
          <p:cNvSpPr txBox="1"/>
          <p:nvPr/>
        </p:nvSpPr>
        <p:spPr>
          <a:xfrm>
            <a:off x="838200" y="133466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</a:rPr>
              <a:t>選股條件：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收盤價創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5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日新低</a:t>
            </a:r>
            <a:endParaRPr lang="en-US" altLang="zh-TW" sz="1800" dirty="0">
              <a:solidFill>
                <a:srgbClr val="FF0000"/>
              </a:solidFill>
              <a:latin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627AE-CB2B-08ED-9A3F-1A34A61E236F}"/>
              </a:ext>
            </a:extLst>
          </p:cNvPr>
          <p:cNvSpPr/>
          <p:nvPr/>
        </p:nvSpPr>
        <p:spPr>
          <a:xfrm>
            <a:off x="2261420" y="2293464"/>
            <a:ext cx="3824748" cy="530942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8257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A82F9C1-7306-7EE8-FB7B-F8B99716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Step1.</a:t>
            </a:r>
            <a:r>
              <a:rPr lang="zh-TW" altLang="en-US" dirty="0">
                <a:latin typeface="Menlo" panose="020B0609030804020204" pitchFamily="49" charset="0"/>
              </a:rPr>
              <a:t>抓出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Step2.</a:t>
            </a:r>
            <a:r>
              <a:rPr lang="zh-TW" altLang="en-US" dirty="0">
                <a:latin typeface="Menlo" panose="020B0609030804020204" pitchFamily="49" charset="0"/>
              </a:rPr>
              <a:t>算出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5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日內最小值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Step3.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 ＝＝ 收盤價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5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日內最小值</a:t>
            </a:r>
          </a:p>
          <a:p>
            <a:endParaRPr lang="en-US" altLang="zh-TW" dirty="0"/>
          </a:p>
          <a:p>
            <a:r>
              <a:rPr lang="zh-TW" altLang="en-US" dirty="0"/>
              <a:t>＊增加一種加工後資料：取近</a:t>
            </a:r>
            <a:r>
              <a:rPr lang="en-US" altLang="zh-TW" dirty="0"/>
              <a:t>n</a:t>
            </a:r>
            <a:r>
              <a:rPr lang="zh-TW" altLang="en-US" dirty="0"/>
              <a:t>日最低價</a:t>
            </a:r>
            <a:endParaRPr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B5322E-9644-08CC-1384-53D7D710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AFB4EDC-53A9-22B1-60FA-1683B516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9B1603-071D-7877-1003-E3B8809645BF}"/>
              </a:ext>
            </a:extLst>
          </p:cNvPr>
          <p:cNvSpPr txBox="1"/>
          <p:nvPr/>
        </p:nvSpPr>
        <p:spPr>
          <a:xfrm>
            <a:off x="838200" y="4419052"/>
            <a:ext cx="859339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Function </a:t>
            </a:r>
            <a:r>
              <a:rPr lang="en-US" altLang="zh-TW" sz="2800" dirty="0" err="1">
                <a:solidFill>
                  <a:srgbClr val="FF0000"/>
                </a:solidFill>
              </a:rPr>
              <a:t>name:get_min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  <a:r>
              <a:rPr lang="en-US" altLang="zh-TW" sz="2800" dirty="0" err="1">
                <a:solidFill>
                  <a:srgbClr val="FF0000"/>
                </a:solidFill>
              </a:rPr>
              <a:t>days:int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Step1,Step2 =&gt; </a:t>
            </a:r>
            <a:r>
              <a:rPr lang="en-US" altLang="zh-TW" sz="2800" dirty="0" err="1">
                <a:solidFill>
                  <a:srgbClr val="FF0000"/>
                </a:solidFill>
              </a:rPr>
              <a:t>get_min</a:t>
            </a:r>
            <a:r>
              <a:rPr lang="en-US" altLang="zh-TW" sz="2800" dirty="0">
                <a:solidFill>
                  <a:srgbClr val="FF0000"/>
                </a:solidFill>
              </a:rPr>
              <a:t>(days=5)</a:t>
            </a: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calcultor_interface.py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</a:rPr>
              <a:t>#</a:t>
            </a:r>
            <a:r>
              <a:rPr lang="en-US" altLang="zh-TW" sz="2800" dirty="0" err="1">
                <a:solidFill>
                  <a:srgbClr val="FF0000"/>
                </a:solidFill>
              </a:rPr>
              <a:t>process_data_manager.get_min</a:t>
            </a:r>
            <a:r>
              <a:rPr lang="en-US" altLang="zh-TW" sz="2800" dirty="0">
                <a:solidFill>
                  <a:srgbClr val="FF000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TW" sz="2800" dirty="0" err="1">
                <a:solidFill>
                  <a:srgbClr val="FF0000"/>
                </a:solidFill>
              </a:rPr>
              <a:t>dataname</a:t>
            </a:r>
            <a:r>
              <a:rPr lang="en-US" altLang="zh-TW" sz="2800" dirty="0">
                <a:solidFill>
                  <a:srgbClr val="FF0000"/>
                </a:solidFill>
              </a:rPr>
              <a:t> =“</a:t>
            </a:r>
            <a:r>
              <a:rPr lang="en-US" altLang="zh-TW" sz="2800" dirty="0" err="1">
                <a:solidFill>
                  <a:srgbClr val="FF0000"/>
                </a:solidFill>
              </a:rPr>
              <a:t>quotes:close</a:t>
            </a:r>
            <a:r>
              <a:rPr lang="en-US" altLang="zh-TW" sz="2800" dirty="0">
                <a:solidFill>
                  <a:srgbClr val="FF0000"/>
                </a:solidFill>
              </a:rPr>
              <a:t>”, periods=days) </a:t>
            </a:r>
            <a:r>
              <a:rPr lang="en-US" altLang="zh-TW" sz="2400" dirty="0">
                <a:solidFill>
                  <a:srgbClr val="FF0000"/>
                </a:solidFill>
              </a:rPr>
              <a:t>P.39</a:t>
            </a:r>
            <a:r>
              <a:rPr lang="en" altLang="zh-TW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1ED296-7C98-3C84-0D64-270FDF3711AD}"/>
              </a:ext>
            </a:extLst>
          </p:cNvPr>
          <p:cNvSpPr txBox="1"/>
          <p:nvPr/>
        </p:nvSpPr>
        <p:spPr>
          <a:xfrm>
            <a:off x="838200" y="133466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</a:rPr>
              <a:t>選股條件：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收盤價創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5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日新低</a:t>
            </a:r>
            <a:endParaRPr lang="en-US" altLang="zh-TW" sz="1800" dirty="0">
              <a:solidFill>
                <a:srgbClr val="FF0000"/>
              </a:solidFill>
              <a:latin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627AE-CB2B-08ED-9A3F-1A34A61E236F}"/>
              </a:ext>
            </a:extLst>
          </p:cNvPr>
          <p:cNvSpPr/>
          <p:nvPr/>
        </p:nvSpPr>
        <p:spPr>
          <a:xfrm>
            <a:off x="2212258" y="1825625"/>
            <a:ext cx="3873910" cy="998781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3624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A82F9C1-7306-7EE8-FB7B-F8B99716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Step1.</a:t>
            </a:r>
            <a:r>
              <a:rPr lang="zh-TW" altLang="en-US" dirty="0">
                <a:latin typeface="Menlo" panose="020B0609030804020204" pitchFamily="49" charset="0"/>
              </a:rPr>
              <a:t>抓出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Step2.</a:t>
            </a:r>
            <a:r>
              <a:rPr lang="zh-TW" altLang="en-US" dirty="0">
                <a:latin typeface="Menlo" panose="020B0609030804020204" pitchFamily="49" charset="0"/>
              </a:rPr>
              <a:t>算出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5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日內最小值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</a:rPr>
              <a:t>Step3.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收盤價 ＝＝ 收盤價</a:t>
            </a:r>
            <a:r>
              <a:rPr lang="en-US" altLang="zh-TW" b="0" dirty="0">
                <a:effectLst/>
                <a:latin typeface="Menlo" panose="020B0609030804020204" pitchFamily="49" charset="0"/>
              </a:rPr>
              <a:t>5</a:t>
            </a:r>
            <a:r>
              <a:rPr lang="zh-TW" altLang="en-US" b="0" dirty="0">
                <a:effectLst/>
                <a:latin typeface="Menlo" panose="020B0609030804020204" pitchFamily="49" charset="0"/>
              </a:rPr>
              <a:t>日內最小值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＊增加一個選股條件：股價創</a:t>
            </a:r>
            <a:r>
              <a:rPr lang="en-US" altLang="zh-TW" dirty="0"/>
              <a:t>n</a:t>
            </a:r>
            <a:r>
              <a:rPr lang="zh-TW" altLang="en-US" dirty="0"/>
              <a:t>日新低</a:t>
            </a:r>
            <a:endParaRPr lang="en-US" altLang="zh-TW" dirty="0"/>
          </a:p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B5322E-9644-08CC-1384-53D7D710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AFB4EDC-53A9-22B1-60FA-1683B516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HW(4)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9B1603-071D-7877-1003-E3B8809645BF}"/>
              </a:ext>
            </a:extLst>
          </p:cNvPr>
          <p:cNvSpPr txBox="1"/>
          <p:nvPr/>
        </p:nvSpPr>
        <p:spPr>
          <a:xfrm>
            <a:off x="1322439" y="4386537"/>
            <a:ext cx="100313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400" dirty="0" err="1">
                <a:solidFill>
                  <a:srgbClr val="FF0000"/>
                </a:solidFill>
              </a:rPr>
              <a:t>close_new_low</a:t>
            </a:r>
            <a:r>
              <a:rPr lang="en-US" altLang="zh-TW" sz="2400" dirty="0">
                <a:solidFill>
                  <a:srgbClr val="FF0000"/>
                </a:solidFill>
              </a:rPr>
              <a:t>(periods=5) P.28~34</a:t>
            </a:r>
            <a:r>
              <a:rPr lang="en" altLang="zh-TW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1ED296-7C98-3C84-0D64-270FDF3711AD}"/>
              </a:ext>
            </a:extLst>
          </p:cNvPr>
          <p:cNvSpPr txBox="1"/>
          <p:nvPr/>
        </p:nvSpPr>
        <p:spPr>
          <a:xfrm>
            <a:off x="838200" y="133466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</a:rPr>
              <a:t>選股條件：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收盤價創</a:t>
            </a:r>
            <a:r>
              <a:rPr lang="en-US" altLang="zh-TW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5</a:t>
            </a:r>
            <a:r>
              <a:rPr lang="zh-TW" altLang="en-US" sz="1800" dirty="0">
                <a:solidFill>
                  <a:srgbClr val="FF0000"/>
                </a:solidFill>
                <a:latin typeface="標楷體" panose="03000509000000000000" pitchFamily="65" charset="-120"/>
              </a:rPr>
              <a:t>日新低</a:t>
            </a:r>
            <a:endParaRPr lang="en-US" altLang="zh-TW" sz="1800" dirty="0">
              <a:solidFill>
                <a:srgbClr val="FF0000"/>
              </a:solidFill>
              <a:latin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4627AE-CB2B-08ED-9A3F-1A34A61E236F}"/>
              </a:ext>
            </a:extLst>
          </p:cNvPr>
          <p:cNvSpPr/>
          <p:nvPr/>
        </p:nvSpPr>
        <p:spPr>
          <a:xfrm>
            <a:off x="2158181" y="1848673"/>
            <a:ext cx="5437238" cy="1454965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0392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B5322E-9644-08CC-1384-53D7D710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AFB4EDC-53A9-22B1-60FA-1683B516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HW(4)</a:t>
            </a:r>
            <a:endParaRPr kumimoji="1" lang="zh-TW" altLang="en-US" dirty="0"/>
          </a:p>
        </p:txBody>
      </p:sp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B2FF2AA0-D767-E487-9207-38E33FE30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29" y="5041991"/>
            <a:ext cx="5461000" cy="1663700"/>
          </a:xfrm>
          <a:prstGeom prst="rect">
            <a:avLst/>
          </a:prstGeom>
        </p:spPr>
      </p:pic>
      <p:pic>
        <p:nvPicPr>
          <p:cNvPr id="14" name="圖片 1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3888921-97AB-0C0E-0401-F5EFFE64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29" y="984159"/>
            <a:ext cx="6578600" cy="38354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88CF3C3-382F-AB10-19E4-541A939B9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013" y="1446462"/>
            <a:ext cx="2925689" cy="452492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6070513-7A23-1370-6DE8-A5E5493C1478}"/>
              </a:ext>
            </a:extLst>
          </p:cNvPr>
          <p:cNvSpPr/>
          <p:nvPr/>
        </p:nvSpPr>
        <p:spPr>
          <a:xfrm>
            <a:off x="1634369" y="4528669"/>
            <a:ext cx="2925688" cy="19536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C0B874-00E7-863D-A958-B823A437BA4A}"/>
              </a:ext>
            </a:extLst>
          </p:cNvPr>
          <p:cNvSpPr/>
          <p:nvPr/>
        </p:nvSpPr>
        <p:spPr>
          <a:xfrm>
            <a:off x="1634369" y="5149803"/>
            <a:ext cx="2925688" cy="195369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B00A8B4C-1053-9D8F-B9AA-33E2C441EA6B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 flipV="1">
            <a:off x="4560057" y="2901859"/>
            <a:ext cx="955372" cy="1724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FDE4184F-8AB1-E4CC-A26A-67399D3F2D6E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4560057" y="5247488"/>
            <a:ext cx="955372" cy="62635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56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C523264-C2AD-6477-F70E-CC00DC0E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</a:rPr>
              <a:t>選股條件：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</a:rPr>
              <a:t>近</a:t>
            </a:r>
            <a:r>
              <a:rPr lang="en-US" altLang="zh-TW" sz="2400" dirty="0">
                <a:latin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</a:rPr>
              <a:t>月平均營收創</a:t>
            </a:r>
            <a:r>
              <a:rPr lang="en-US" altLang="zh-TW" sz="2400" dirty="0">
                <a:latin typeface="標楷體" panose="03000509000000000000" pitchFamily="65" charset="-120"/>
              </a:rPr>
              <a:t>12</a:t>
            </a:r>
            <a:r>
              <a:rPr lang="zh-TW" altLang="en-US" sz="2400" dirty="0">
                <a:latin typeface="標楷體" panose="03000509000000000000" pitchFamily="65" charset="-120"/>
              </a:rPr>
              <a:t>個月來新高：</a:t>
            </a:r>
            <a:r>
              <a:rPr lang="en" altLang="zh-TW" sz="2400" dirty="0" err="1">
                <a:latin typeface="標楷體" panose="03000509000000000000" pitchFamily="65" charset="-120"/>
              </a:rPr>
              <a:t>revenue_average_new_high</a:t>
            </a:r>
            <a:r>
              <a:rPr lang="en" altLang="zh-TW" sz="2400" dirty="0">
                <a:latin typeface="標楷體" panose="03000509000000000000" pitchFamily="65" charset="-120"/>
              </a:rPr>
              <a:t>(</a:t>
            </a:r>
            <a:r>
              <a:rPr lang="en" altLang="zh-TW" sz="2400" dirty="0" err="1">
                <a:latin typeface="標楷體" panose="03000509000000000000" pitchFamily="65" charset="-120"/>
              </a:rPr>
              <a:t>check_num</a:t>
            </a:r>
            <a:r>
              <a:rPr lang="en" altLang="zh-TW" sz="2400" dirty="0">
                <a:latin typeface="標楷體" panose="03000509000000000000" pitchFamily="65" charset="-120"/>
              </a:rPr>
              <a:t>=12, period=2)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</a:rPr>
              <a:t>五日成交均量大於</a:t>
            </a:r>
            <a:r>
              <a:rPr lang="en-US" altLang="zh-TW" sz="2400" dirty="0">
                <a:latin typeface="標楷體" panose="03000509000000000000" pitchFamily="65" charset="-120"/>
              </a:rPr>
              <a:t>500</a:t>
            </a:r>
            <a:r>
              <a:rPr lang="zh-TW" altLang="en-US" sz="2400" dirty="0">
                <a:latin typeface="標楷體" panose="03000509000000000000" pitchFamily="65" charset="-120"/>
              </a:rPr>
              <a:t>張：</a:t>
            </a:r>
            <a:r>
              <a:rPr lang="en" altLang="zh-TW" sz="2400" dirty="0" err="1">
                <a:latin typeface="標楷體" panose="03000509000000000000" pitchFamily="65" charset="-120"/>
              </a:rPr>
              <a:t>above_volume</a:t>
            </a:r>
            <a:r>
              <a:rPr lang="en" altLang="zh-TW" sz="2400" dirty="0">
                <a:latin typeface="標楷體" panose="03000509000000000000" pitchFamily="65" charset="-120"/>
              </a:rPr>
              <a:t>(period=5, </a:t>
            </a:r>
            <a:r>
              <a:rPr lang="en" altLang="zh-TW" sz="2400" dirty="0" err="1">
                <a:latin typeface="標楷體" panose="03000509000000000000" pitchFamily="65" charset="-120"/>
              </a:rPr>
              <a:t>thousand_amount</a:t>
            </a:r>
            <a:r>
              <a:rPr lang="en" altLang="zh-TW" sz="2400" dirty="0">
                <a:latin typeface="標楷體" panose="03000509000000000000" pitchFamily="65" charset="-120"/>
              </a:rPr>
              <a:t>=500)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</a:rPr>
              <a:t>營收月增率</a:t>
            </a:r>
            <a:r>
              <a:rPr lang="en-US" altLang="zh-TW" sz="2400" dirty="0">
                <a:latin typeface="標楷體" panose="03000509000000000000" pitchFamily="65" charset="-120"/>
              </a:rPr>
              <a:t>&gt;30%</a:t>
            </a:r>
            <a:r>
              <a:rPr lang="zh-TW" altLang="en-US" sz="2400" dirty="0">
                <a:latin typeface="標楷體" panose="03000509000000000000" pitchFamily="65" charset="-120"/>
              </a:rPr>
              <a:t>：</a:t>
            </a:r>
            <a:r>
              <a:rPr lang="en" altLang="zh-TW" sz="2400" dirty="0" err="1">
                <a:latin typeface="標楷體" panose="03000509000000000000" pitchFamily="65" charset="-120"/>
              </a:rPr>
              <a:t>mom_rev_growth_rate_greater_than</a:t>
            </a:r>
            <a:r>
              <a:rPr lang="en" altLang="zh-TW" sz="2400" dirty="0">
                <a:latin typeface="標楷體" panose="03000509000000000000" pitchFamily="65" charset="-120"/>
              </a:rPr>
              <a:t>(percent</a:t>
            </a:r>
            <a:r>
              <a:rPr lang="en" altLang="zh-TW" sz="2400">
                <a:latin typeface="標楷體" panose="03000509000000000000" pitchFamily="65" charset="-120"/>
              </a:rPr>
              <a:t>= 30.0)</a:t>
            </a:r>
            <a:endParaRPr lang="en-US" altLang="zh-TW" sz="2400" dirty="0">
              <a:latin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</a:rPr>
              <a:t>收盤價創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</a:rPr>
              <a:t>5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</a:rPr>
              <a:t>日新低</a:t>
            </a:r>
            <a:endParaRPr lang="en-US" altLang="zh-TW" sz="2400" dirty="0">
              <a:solidFill>
                <a:srgbClr val="FF0000"/>
              </a:solidFill>
              <a:latin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</a:rPr>
              <a:t>選股組合方式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標楷體" panose="03000509000000000000" pitchFamily="65" charset="-120"/>
              </a:rPr>
              <a:t>選股條件</a:t>
            </a:r>
            <a:r>
              <a:rPr lang="en-US" altLang="zh-TW" sz="2600" dirty="0">
                <a:latin typeface="標楷體" panose="03000509000000000000" pitchFamily="65" charset="-120"/>
              </a:rPr>
              <a:t>1</a:t>
            </a:r>
            <a:r>
              <a:rPr lang="zh-TW" altLang="en-US" sz="2600" dirty="0">
                <a:latin typeface="標楷體" panose="03000509000000000000" pitchFamily="65" charset="-120"/>
              </a:rPr>
              <a:t>與</a:t>
            </a:r>
            <a:r>
              <a:rPr lang="en-US" altLang="zh-TW" sz="2600" dirty="0">
                <a:latin typeface="標楷體" panose="03000509000000000000" pitchFamily="65" charset="-120"/>
              </a:rPr>
              <a:t>2</a:t>
            </a:r>
            <a:r>
              <a:rPr lang="zh-TW" altLang="en-US" sz="2600" dirty="0">
                <a:latin typeface="標楷體" panose="03000509000000000000" pitchFamily="65" charset="-120"/>
              </a:rPr>
              <a:t>至少符合其中一項</a:t>
            </a:r>
            <a:endParaRPr lang="en-US" altLang="zh-TW" sz="2600" dirty="0">
              <a:latin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標楷體" panose="03000509000000000000" pitchFamily="65" charset="-120"/>
              </a:rPr>
              <a:t>選股條件</a:t>
            </a:r>
            <a:r>
              <a:rPr lang="en-US" altLang="zh-TW" sz="2600" dirty="0">
                <a:latin typeface="標楷體" panose="03000509000000000000" pitchFamily="65" charset="-120"/>
              </a:rPr>
              <a:t>3</a:t>
            </a:r>
            <a:r>
              <a:rPr lang="zh-TW" altLang="en-US" sz="2600" dirty="0">
                <a:latin typeface="標楷體" panose="03000509000000000000" pitchFamily="65" charset="-120"/>
              </a:rPr>
              <a:t>完全符合</a:t>
            </a:r>
            <a:endParaRPr lang="en-US" altLang="zh-TW" sz="2600" dirty="0">
              <a:latin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標楷體" panose="03000509000000000000" pitchFamily="65" charset="-120"/>
              </a:rPr>
              <a:t>排除選股條件</a:t>
            </a:r>
            <a:r>
              <a:rPr lang="en-US" altLang="zh-TW" sz="2600" dirty="0">
                <a:latin typeface="標楷體" panose="03000509000000000000" pitchFamily="65" charset="-120"/>
              </a:rPr>
              <a:t>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600" dirty="0">
                <a:latin typeface="標楷體" panose="03000509000000000000" pitchFamily="65" charset="-120"/>
              </a:rPr>
              <a:t>取收盤價最大</a:t>
            </a:r>
            <a:r>
              <a:rPr lang="en-US" altLang="zh-TW" sz="2600" dirty="0">
                <a:latin typeface="標楷體" panose="03000509000000000000" pitchFamily="65" charset="-120"/>
              </a:rPr>
              <a:t>5</a:t>
            </a:r>
            <a:r>
              <a:rPr lang="zh-TW" altLang="en-US" sz="2600" dirty="0">
                <a:latin typeface="標楷體" panose="03000509000000000000" pitchFamily="65" charset="-120"/>
              </a:rPr>
              <a:t>檔</a:t>
            </a:r>
            <a:endParaRPr lang="en-US" altLang="zh-TW" sz="2600" dirty="0">
              <a:latin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600" dirty="0">
                <a:latin typeface="標楷體" panose="03000509000000000000" pitchFamily="65" charset="-120"/>
              </a:rPr>
              <a:t># </a:t>
            </a:r>
            <a:r>
              <a:rPr lang="en-US" altLang="zh-TW" sz="2600" dirty="0">
                <a:solidFill>
                  <a:srgbClr val="FF0000"/>
                </a:solidFill>
                <a:latin typeface="標楷體" panose="03000509000000000000" pitchFamily="65" charset="-120"/>
              </a:rPr>
              <a:t>combine() largest() P.23</a:t>
            </a:r>
          </a:p>
          <a:p>
            <a:pPr marL="0" indent="0">
              <a:buNone/>
            </a:pPr>
            <a:endParaRPr lang="en-US" altLang="zh-TW" sz="2600" dirty="0">
              <a:latin typeface="標楷體" panose="03000509000000000000" pitchFamily="65" charset="-120"/>
            </a:endParaRPr>
          </a:p>
          <a:p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F78BED1-29F4-08E6-FEC4-794F8F89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62EDC04-9BCF-949E-0BD9-9BEFC6E1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HW(1)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90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E0B817-407D-458C-AF7B-0B861856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0829" y="6504121"/>
            <a:ext cx="2743200" cy="365125"/>
          </a:xfrm>
        </p:spPr>
        <p:txBody>
          <a:bodyPr/>
          <a:lstStyle/>
          <a:p>
            <a:fld id="{D49C6070-A724-4917-92B4-E198D2AB46C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F6BED9E-0788-4906-99FE-B5EFAC52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 err="1"/>
              <a:t>Finlab</a:t>
            </a:r>
            <a:r>
              <a:rPr lang="zh-TW" altLang="en-US" sz="2800" dirty="0"/>
              <a:t>介紹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551E27-08C4-43FA-B02E-E45C1FE45D38}"/>
              </a:ext>
            </a:extLst>
          </p:cNvPr>
          <p:cNvSpPr txBox="1"/>
          <p:nvPr/>
        </p:nvSpPr>
        <p:spPr>
          <a:xfrm>
            <a:off x="491497" y="956160"/>
            <a:ext cx="486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finlab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F5973B-75B0-4466-B7BC-154D2663DE2F}"/>
              </a:ext>
            </a:extLst>
          </p:cNvPr>
          <p:cNvSpPr/>
          <p:nvPr/>
        </p:nvSpPr>
        <p:spPr>
          <a:xfrm>
            <a:off x="867650" y="1438958"/>
            <a:ext cx="495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選股條件：近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月平均營收創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個月來新高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BD5130F-8192-433E-A743-F036CA48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522" y="3073796"/>
            <a:ext cx="5817908" cy="227122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6281AE3-20DE-4002-8486-779B30292423}"/>
              </a:ext>
            </a:extLst>
          </p:cNvPr>
          <p:cNvSpPr/>
          <p:nvPr/>
        </p:nvSpPr>
        <p:spPr>
          <a:xfrm>
            <a:off x="7788430" y="4138489"/>
            <a:ext cx="323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抓取月營收資料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233C11-444C-4D94-8A31-2C04C3E002D0}"/>
              </a:ext>
            </a:extLst>
          </p:cNvPr>
          <p:cNvSpPr/>
          <p:nvPr/>
        </p:nvSpPr>
        <p:spPr>
          <a:xfrm>
            <a:off x="7788430" y="4425631"/>
            <a:ext cx="361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計算出近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996AB8-1383-468E-A694-C698E19A9364}"/>
              </a:ext>
            </a:extLst>
          </p:cNvPr>
          <p:cNvSpPr/>
          <p:nvPr/>
        </p:nvSpPr>
        <p:spPr>
          <a:xfrm>
            <a:off x="7788430" y="4706543"/>
            <a:ext cx="361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個月內最大值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61B000-97F5-415F-A50C-E4B60B3FD642}"/>
              </a:ext>
            </a:extLst>
          </p:cNvPr>
          <p:cNvSpPr/>
          <p:nvPr/>
        </p:nvSpPr>
        <p:spPr>
          <a:xfrm>
            <a:off x="3570938" y="5345018"/>
            <a:ext cx="2617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判斷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個月內最大值等於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BCFD0B-1048-4A9C-BA4B-5535D6567D11}"/>
              </a:ext>
            </a:extLst>
          </p:cNvPr>
          <p:cNvSpPr/>
          <p:nvPr/>
        </p:nvSpPr>
        <p:spPr>
          <a:xfrm>
            <a:off x="2632845" y="4154255"/>
            <a:ext cx="5155585" cy="2989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28F718-DB67-48E2-9AC3-34ECCD0C066B}"/>
              </a:ext>
            </a:extLst>
          </p:cNvPr>
          <p:cNvSpPr/>
          <p:nvPr/>
        </p:nvSpPr>
        <p:spPr>
          <a:xfrm>
            <a:off x="3013843" y="4424900"/>
            <a:ext cx="4774587" cy="3154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94C573-A51E-4B07-B45C-0DB86AD733C3}"/>
              </a:ext>
            </a:extLst>
          </p:cNvPr>
          <p:cNvSpPr/>
          <p:nvPr/>
        </p:nvSpPr>
        <p:spPr>
          <a:xfrm>
            <a:off x="3434259" y="4695544"/>
            <a:ext cx="4354172" cy="2981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46C525-BAB3-4D86-904B-44F5B81211F7}"/>
              </a:ext>
            </a:extLst>
          </p:cNvPr>
          <p:cNvSpPr/>
          <p:nvPr/>
        </p:nvSpPr>
        <p:spPr>
          <a:xfrm>
            <a:off x="3434257" y="5005570"/>
            <a:ext cx="2296512" cy="2981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F3C268D-161D-4CCD-8D6A-6897F26B8C3C}"/>
              </a:ext>
            </a:extLst>
          </p:cNvPr>
          <p:cNvSpPr txBox="1"/>
          <p:nvPr/>
        </p:nvSpPr>
        <p:spPr>
          <a:xfrm>
            <a:off x="867650" y="2725746"/>
            <a:ext cx="42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Step3,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finlab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環境達成選股條件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9991AB4-613C-4765-8E3F-3ABE115FA362}"/>
              </a:ext>
            </a:extLst>
          </p:cNvPr>
          <p:cNvSpPr/>
          <p:nvPr/>
        </p:nvSpPr>
        <p:spPr>
          <a:xfrm>
            <a:off x="7790493" y="4425631"/>
            <a:ext cx="361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計算出近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月平均營收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32F8051-D279-FECC-A8E1-CF5268DC5C97}"/>
              </a:ext>
            </a:extLst>
          </p:cNvPr>
          <p:cNvSpPr txBox="1"/>
          <p:nvPr/>
        </p:nvSpPr>
        <p:spPr>
          <a:xfrm>
            <a:off x="914272" y="1825370"/>
            <a:ext cx="503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Step1.</a:t>
            </a:r>
            <a:r>
              <a:rPr kumimoji="1" lang="zh-TW" altLang="en-US" dirty="0"/>
              <a:t>下載</a:t>
            </a:r>
            <a:r>
              <a:rPr kumimoji="1" lang="en-US" altLang="zh-TW" dirty="0" err="1"/>
              <a:t>finlab</a:t>
            </a:r>
            <a:r>
              <a:rPr kumimoji="1" lang="zh-TW" altLang="en-US" dirty="0"/>
              <a:t>模組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comand</a:t>
            </a:r>
            <a:r>
              <a:rPr kumimoji="1" lang="zh-TW" altLang="en-US" dirty="0"/>
              <a:t>輸入 </a:t>
            </a:r>
            <a:r>
              <a:rPr kumimoji="1" lang="en-US" altLang="zh-TW" dirty="0"/>
              <a:t>pip install </a:t>
            </a:r>
            <a:r>
              <a:rPr kumimoji="1" lang="en-US" altLang="zh-TW" dirty="0" err="1"/>
              <a:t>finlab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39793A-4EF6-AD9A-B285-55E02822E4C9}"/>
              </a:ext>
            </a:extLst>
          </p:cNvPr>
          <p:cNvSpPr txBox="1"/>
          <p:nvPr/>
        </p:nvSpPr>
        <p:spPr>
          <a:xfrm>
            <a:off x="914272" y="2287703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Step2,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引入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finlab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153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047E82A-DE04-4258-A56F-CF530AA9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2315622-7B26-4F52-8642-190BEE62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Finlab</a:t>
            </a:r>
            <a:r>
              <a:rPr lang="zh-TW" altLang="en-US" dirty="0"/>
              <a:t>介紹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890785-ACFA-41D4-83F0-D401AC5F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01" y="1283588"/>
            <a:ext cx="9328198" cy="46508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4608A04-3B32-4567-898A-273A5DBC3A48}"/>
              </a:ext>
            </a:extLst>
          </p:cNvPr>
          <p:cNvSpPr/>
          <p:nvPr/>
        </p:nvSpPr>
        <p:spPr>
          <a:xfrm>
            <a:off x="2097741" y="4105835"/>
            <a:ext cx="3657600" cy="8606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40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6B42D-B923-4236-94D4-5DAD4C9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25C4684-F6D3-470A-AF8D-F36546BF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模組使用方法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A81D3-948F-4904-94EF-FB139E1B9E1C}"/>
              </a:ext>
            </a:extLst>
          </p:cNvPr>
          <p:cNvSpPr/>
          <p:nvPr/>
        </p:nvSpPr>
        <p:spPr>
          <a:xfrm>
            <a:off x="491018" y="9099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使用方法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1547B5-A5FB-4FE7-8705-9E0A8FB24F45}"/>
              </a:ext>
            </a:extLst>
          </p:cNvPr>
          <p:cNvSpPr/>
          <p:nvPr/>
        </p:nvSpPr>
        <p:spPr>
          <a:xfrm>
            <a:off x="3153057" y="2527300"/>
            <a:ext cx="2953275" cy="3013848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D4020D1-B36B-4BCF-A8DC-4C51AE640CEB}"/>
              </a:ext>
            </a:extLst>
          </p:cNvPr>
          <p:cNvSpPr/>
          <p:nvPr/>
        </p:nvSpPr>
        <p:spPr>
          <a:xfrm>
            <a:off x="3142726" y="5550297"/>
            <a:ext cx="2942944" cy="1647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5CAE08-CEED-4F08-B55B-2B6F4953B373}"/>
              </a:ext>
            </a:extLst>
          </p:cNvPr>
          <p:cNvSpPr txBox="1"/>
          <p:nvPr/>
        </p:nvSpPr>
        <p:spPr>
          <a:xfrm>
            <a:off x="7045472" y="1733893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main.py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C908109-BFF7-4587-9932-0B3AE0158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394" y="2363573"/>
            <a:ext cx="2166987" cy="335150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69F5EBA-88ED-4234-BC15-DB9FE402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061" y="2112002"/>
            <a:ext cx="4176587" cy="394006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088DB37-815C-4FAA-ADFE-F7FAE39F44A7}"/>
              </a:ext>
            </a:extLst>
          </p:cNvPr>
          <p:cNvSpPr/>
          <p:nvPr/>
        </p:nvSpPr>
        <p:spPr>
          <a:xfrm>
            <a:off x="7073061" y="2112002"/>
            <a:ext cx="4204173" cy="3164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8DCAA7-855D-44A9-9631-06B95A1BDFA5}"/>
              </a:ext>
            </a:extLst>
          </p:cNvPr>
          <p:cNvSpPr txBox="1"/>
          <p:nvPr/>
        </p:nvSpPr>
        <p:spPr>
          <a:xfrm>
            <a:off x="3884320" y="549698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/>
              <a:t>/</a:t>
            </a:r>
            <a:r>
              <a:rPr lang="en-US" altLang="zh-TW" sz="1100" dirty="0" err="1"/>
              <a:t>main.ipynb</a:t>
            </a:r>
            <a:endParaRPr lang="zh-TW" altLang="en-US" sz="11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B4BC45-9213-4E2F-BBCB-6DD2FCAB1116}"/>
              </a:ext>
            </a:extLst>
          </p:cNvPr>
          <p:cNvSpPr txBox="1"/>
          <p:nvPr/>
        </p:nvSpPr>
        <p:spPr>
          <a:xfrm>
            <a:off x="376718" y="1261796"/>
            <a:ext cx="1178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Step1</a:t>
            </a:r>
            <a:r>
              <a:rPr lang="en-US" altLang="zh-TW" dirty="0"/>
              <a:t> </a:t>
            </a:r>
            <a:r>
              <a:rPr lang="zh-TW" altLang="en-US" dirty="0"/>
              <a:t>下載</a:t>
            </a:r>
            <a:r>
              <a:rPr lang="en-US" altLang="zh-TW" dirty="0"/>
              <a:t>fin</a:t>
            </a:r>
            <a:r>
              <a:rPr lang="zh-TW" altLang="en-US" dirty="0"/>
              <a:t>模組資料夾：</a:t>
            </a:r>
            <a:r>
              <a:rPr lang="en" altLang="zh-TW" dirty="0"/>
              <a:t> </a:t>
            </a:r>
            <a:r>
              <a:rPr lang="en" altLang="zh-TW" dirty="0">
                <a:hlinkClick r:id="rId5"/>
              </a:rPr>
              <a:t>https://drive.google.com/drive/folders/1TrEUcQM5uI1HfK1t_k26fz75kLx3CXYa?usp=drive_link</a:t>
            </a:r>
            <a:endParaRPr lang="en" altLang="zh-TW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762C0A-3781-4A3F-93AC-A5C682921B80}"/>
              </a:ext>
            </a:extLst>
          </p:cNvPr>
          <p:cNvSpPr txBox="1"/>
          <p:nvPr/>
        </p:nvSpPr>
        <p:spPr>
          <a:xfrm>
            <a:off x="342001" y="2009788"/>
            <a:ext cx="441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Step3</a:t>
            </a:r>
            <a:r>
              <a:rPr lang="zh-TW" altLang="en-US" dirty="0"/>
              <a:t> 創立一個</a:t>
            </a:r>
            <a:r>
              <a:rPr lang="en-US" altLang="zh-TW" dirty="0"/>
              <a:t>root</a:t>
            </a:r>
            <a:r>
              <a:rPr lang="zh-TW" altLang="en-US" dirty="0"/>
              <a:t>資料夾將</a:t>
            </a:r>
            <a:r>
              <a:rPr lang="en-US" altLang="zh-TW" dirty="0"/>
              <a:t>fin</a:t>
            </a:r>
            <a:r>
              <a:rPr lang="zh-TW" altLang="en-US" dirty="0"/>
              <a:t>資料夾放入</a:t>
            </a:r>
            <a:endParaRPr lang="en-US" altLang="zh-TW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15C038A-037B-4EAB-89BD-F0331F03E0A9}"/>
              </a:ext>
            </a:extLst>
          </p:cNvPr>
          <p:cNvSpPr txBox="1"/>
          <p:nvPr/>
        </p:nvSpPr>
        <p:spPr>
          <a:xfrm>
            <a:off x="393117" y="5350321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Step4</a:t>
            </a:r>
            <a:r>
              <a:rPr lang="zh-TW" altLang="en-US" dirty="0"/>
              <a:t> 創立一個</a:t>
            </a:r>
            <a:r>
              <a:rPr lang="en-US" altLang="zh-TW" dirty="0" err="1"/>
              <a:t>py</a:t>
            </a:r>
            <a:r>
              <a:rPr lang="en-US" altLang="zh-TW" dirty="0"/>
              <a:t>/</a:t>
            </a:r>
            <a:r>
              <a:rPr lang="en-US" altLang="zh-TW" dirty="0" err="1"/>
              <a:t>ipynb</a:t>
            </a:r>
            <a:r>
              <a:rPr lang="zh-TW" altLang="en-US" dirty="0"/>
              <a:t>檔</a:t>
            </a:r>
            <a:endParaRPr lang="en-US" altLang="zh-TW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71DD82C-3CCF-455C-9239-DF62EF9B9E82}"/>
              </a:ext>
            </a:extLst>
          </p:cNvPr>
          <p:cNvSpPr txBox="1"/>
          <p:nvPr/>
        </p:nvSpPr>
        <p:spPr>
          <a:xfrm>
            <a:off x="8077153" y="1680915"/>
            <a:ext cx="194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Step6 </a:t>
            </a:r>
            <a:r>
              <a:rPr lang="zh-TW" altLang="en-US" dirty="0"/>
              <a:t>引入</a:t>
            </a:r>
            <a:r>
              <a:rPr lang="en-US" altLang="zh-TW" dirty="0"/>
              <a:t>fin</a:t>
            </a:r>
            <a:r>
              <a:rPr lang="zh-TW" altLang="en-US" dirty="0"/>
              <a:t>模組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E84DE3-592C-D66A-A10A-B9E48FB69CA1}"/>
              </a:ext>
            </a:extLst>
          </p:cNvPr>
          <p:cNvSpPr txBox="1"/>
          <p:nvPr/>
        </p:nvSpPr>
        <p:spPr>
          <a:xfrm>
            <a:off x="342001" y="6188482"/>
            <a:ext cx="7406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Step5 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連線到成大網域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Vpn</a:t>
            </a:r>
            <a:r>
              <a:rPr lang="zh-TW" altLang="en-US" dirty="0"/>
              <a:t>使用介紹：</a:t>
            </a:r>
            <a:r>
              <a:rPr lang="en-US" altLang="zh-TW" dirty="0"/>
              <a:t>https://</a:t>
            </a:r>
            <a:r>
              <a:rPr lang="en-US" altLang="zh-TW" dirty="0" err="1"/>
              <a:t>cc.ncku.edu.tw</a:t>
            </a:r>
            <a:r>
              <a:rPr lang="en-US" altLang="zh-TW" dirty="0"/>
              <a:t>/p/412-1213-7637.php?Lang=</a:t>
            </a:r>
            <a:r>
              <a:rPr lang="en-US" altLang="zh-TW" dirty="0" err="1"/>
              <a:t>zh-tw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B4A756-E776-B998-9023-BCC47A707E68}"/>
              </a:ext>
            </a:extLst>
          </p:cNvPr>
          <p:cNvSpPr txBox="1"/>
          <p:nvPr/>
        </p:nvSpPr>
        <p:spPr>
          <a:xfrm>
            <a:off x="375319" y="1606113"/>
            <a:ext cx="561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Step2</a:t>
            </a:r>
            <a:r>
              <a:rPr lang="zh-TW" altLang="en-US"/>
              <a:t> 安裝</a:t>
            </a:r>
            <a:r>
              <a:rPr lang="en-US" altLang="zh-TW"/>
              <a:t>[</a:t>
            </a:r>
            <a:r>
              <a:rPr lang="en-US" altLang="zh-TW" dirty="0"/>
              <a:t>pandas, </a:t>
            </a:r>
            <a:r>
              <a:rPr lang="en-US" altLang="zh-TW" dirty="0" err="1"/>
              <a:t>numpy</a:t>
            </a:r>
            <a:r>
              <a:rPr lang="en-US" altLang="zh-TW" dirty="0"/>
              <a:t>, ta-lib, pandas-ta]</a:t>
            </a:r>
            <a:r>
              <a:rPr lang="zh-TW" altLang="en-US" dirty="0"/>
              <a:t> ＃</a:t>
            </a:r>
            <a:r>
              <a:rPr lang="en-US" altLang="zh-TW" dirty="0"/>
              <a:t>pip install</a:t>
            </a:r>
          </a:p>
        </p:txBody>
      </p:sp>
    </p:spTree>
    <p:extLst>
      <p:ext uri="{BB962C8B-B14F-4D97-AF65-F5344CB8AC3E}">
        <p14:creationId xmlns:p14="http://schemas.microsoft.com/office/powerpoint/2010/main" val="51109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32F0BB4-40B8-458B-B4B4-AC1D2B08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BE6EBAC-1FB8-4124-8D85-2FD7F4B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/>
              <a:t>模組使用方法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3F122-97DF-408E-9383-674EEDEBB1C9}"/>
              </a:ext>
            </a:extLst>
          </p:cNvPr>
          <p:cNvSpPr/>
          <p:nvPr/>
        </p:nvSpPr>
        <p:spPr>
          <a:xfrm>
            <a:off x="491018" y="90992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使用方法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登入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AA5A451-4872-4F9D-A34D-5CA33C68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16" y="1732005"/>
            <a:ext cx="7154273" cy="20672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F3FE3DF-7F0E-4273-81CC-22F97DB8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16" y="4251963"/>
            <a:ext cx="6963747" cy="203863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840D2CC-0E36-498A-90CA-1A7BC735D1C6}"/>
              </a:ext>
            </a:extLst>
          </p:cNvPr>
          <p:cNvSpPr txBox="1"/>
          <p:nvPr/>
        </p:nvSpPr>
        <p:spPr>
          <a:xfrm>
            <a:off x="8624046" y="3105834"/>
            <a:ext cx="331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Username:user1</a:t>
            </a:r>
          </a:p>
          <a:p>
            <a:r>
              <a:rPr lang="en-US" altLang="zh-TW" dirty="0"/>
              <a:t>Password:user1234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9951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6B42D-B923-4236-94D4-5DAD4C9A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6070-A724-4917-92B4-E198D2AB46C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1A81D3-948F-4904-94EF-FB139E1B9E1C}"/>
              </a:ext>
            </a:extLst>
          </p:cNvPr>
          <p:cNvSpPr/>
          <p:nvPr/>
        </p:nvSpPr>
        <p:spPr>
          <a:xfrm>
            <a:off x="491018" y="90992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模組設計函式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FA04441-6E05-4617-8550-46D420350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4"/>
          <a:stretch/>
        </p:blipFill>
        <p:spPr>
          <a:xfrm>
            <a:off x="4469907" y="1279260"/>
            <a:ext cx="5276073" cy="46829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584A212-E5E6-4893-A2FC-08D5B3599D77}"/>
              </a:ext>
            </a:extLst>
          </p:cNvPr>
          <p:cNvSpPr/>
          <p:nvPr/>
        </p:nvSpPr>
        <p:spPr>
          <a:xfrm>
            <a:off x="4861561" y="3043165"/>
            <a:ext cx="3962400" cy="40044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FF7DFF-B375-4B63-A250-5BE000D5EAC6}"/>
              </a:ext>
            </a:extLst>
          </p:cNvPr>
          <p:cNvSpPr/>
          <p:nvPr/>
        </p:nvSpPr>
        <p:spPr>
          <a:xfrm>
            <a:off x="5417820" y="2468249"/>
            <a:ext cx="3406141" cy="237754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51A8D48-0EB6-495A-A953-00F3B9ED53FA}"/>
              </a:ext>
            </a:extLst>
          </p:cNvPr>
          <p:cNvSpPr/>
          <p:nvPr/>
        </p:nvSpPr>
        <p:spPr>
          <a:xfrm>
            <a:off x="5417821" y="1892523"/>
            <a:ext cx="3802379" cy="237754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36C235A-4359-4D70-AF05-C97B544E3EDA}"/>
              </a:ext>
            </a:extLst>
          </p:cNvPr>
          <p:cNvSpPr/>
          <p:nvPr/>
        </p:nvSpPr>
        <p:spPr>
          <a:xfrm>
            <a:off x="5951221" y="4117933"/>
            <a:ext cx="3794759" cy="23856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5267C3-C74B-4B4C-AB14-C6F24F1049D4}"/>
              </a:ext>
            </a:extLst>
          </p:cNvPr>
          <p:cNvSpPr/>
          <p:nvPr/>
        </p:nvSpPr>
        <p:spPr>
          <a:xfrm>
            <a:off x="5425441" y="4676906"/>
            <a:ext cx="3962400" cy="118224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D17419-D9D7-461C-91C3-A1ED8FB8E5A2}"/>
              </a:ext>
            </a:extLst>
          </p:cNvPr>
          <p:cNvSpPr txBox="1"/>
          <p:nvPr/>
        </p:nvSpPr>
        <p:spPr>
          <a:xfrm>
            <a:off x="6211014" y="6240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選股策略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07B95F-950F-4AD5-B57D-C9DCF982A515}"/>
              </a:ext>
            </a:extLst>
          </p:cNvPr>
          <p:cNvSpPr/>
          <p:nvPr/>
        </p:nvSpPr>
        <p:spPr>
          <a:xfrm>
            <a:off x="869471" y="1828840"/>
            <a:ext cx="237757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模組設計函式：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選股條件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選股條件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抓取資料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組合選股條件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標題 3">
            <a:extLst>
              <a:ext uri="{FF2B5EF4-FFF2-40B4-BE49-F238E27FC236}">
                <a16:creationId xmlns:a16="http://schemas.microsoft.com/office/drawing/2014/main" id="{593CB3DE-17B8-4303-917F-890BBA63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18" y="298818"/>
            <a:ext cx="8540931" cy="443908"/>
          </a:xfrm>
        </p:spPr>
        <p:txBody>
          <a:bodyPr/>
          <a:lstStyle/>
          <a:p>
            <a:r>
              <a:rPr lang="zh-TW" altLang="en-US" sz="3200" dirty="0"/>
              <a:t>模組介紹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3703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109963</TotalTime>
  <Words>1975</Words>
  <Application>Microsoft Macintosh PowerPoint</Application>
  <PresentationFormat>寬螢幕</PresentationFormat>
  <Paragraphs>465</Paragraphs>
  <Slides>44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標楷體</vt:lpstr>
      <vt:lpstr>Arial</vt:lpstr>
      <vt:lpstr>Calibri</vt:lpstr>
      <vt:lpstr>Menlo</vt:lpstr>
      <vt:lpstr>Times New Roman</vt:lpstr>
      <vt:lpstr>1_Office 佈景主題</vt:lpstr>
      <vt:lpstr>選股fin模組介紹</vt:lpstr>
      <vt:lpstr>大綱</vt:lpstr>
      <vt:lpstr>Finlab介紹</vt:lpstr>
      <vt:lpstr>Finlab介紹</vt:lpstr>
      <vt:lpstr>Finlab介紹</vt:lpstr>
      <vt:lpstr>Finlab介紹</vt:lpstr>
      <vt:lpstr>模組使用方法</vt:lpstr>
      <vt:lpstr>模組使用方法</vt:lpstr>
      <vt:lpstr>模組介紹</vt:lpstr>
      <vt:lpstr>模組介紹</vt:lpstr>
      <vt:lpstr>模組介紹</vt:lpstr>
      <vt:lpstr>PowerPoint 簡報</vt:lpstr>
      <vt:lpstr>coding模組</vt:lpstr>
      <vt:lpstr>coding模組</vt:lpstr>
      <vt:lpstr>coding模組</vt:lpstr>
      <vt:lpstr>coding模組</vt:lpstr>
      <vt:lpstr>coding模組</vt:lpstr>
      <vt:lpstr>coding模組</vt:lpstr>
      <vt:lpstr>coding模組</vt:lpstr>
      <vt:lpstr>coding模組</vt:lpstr>
      <vt:lpstr>coding模組介紹</vt:lpstr>
      <vt:lpstr>coding模組</vt:lpstr>
      <vt:lpstr>coding模組</vt:lpstr>
      <vt:lpstr>coding模組</vt:lpstr>
      <vt:lpstr>coding模組</vt:lpstr>
      <vt:lpstr>coding模組</vt:lpstr>
      <vt:lpstr>自行加入選股條件</vt:lpstr>
      <vt:lpstr>自行加入選股條件</vt:lpstr>
      <vt:lpstr>自行加入選股條件</vt:lpstr>
      <vt:lpstr>自行加入選股條件</vt:lpstr>
      <vt:lpstr>自行加入選股條件</vt:lpstr>
      <vt:lpstr>自行加入選股條件</vt:lpstr>
      <vt:lpstr>Raw_data_manager</vt:lpstr>
      <vt:lpstr>Indicator_manager</vt:lpstr>
      <vt:lpstr>Process_data_manager</vt:lpstr>
      <vt:lpstr>Process_data_manager</vt:lpstr>
      <vt:lpstr>Dataframe.py</vt:lpstr>
      <vt:lpstr>calcultor_interface.py</vt:lpstr>
      <vt:lpstr>HW(1)</vt:lpstr>
      <vt:lpstr>HW(2)</vt:lpstr>
      <vt:lpstr>HW(3)</vt:lpstr>
      <vt:lpstr>HW(4)</vt:lpstr>
      <vt:lpstr>HW(4)</vt:lpstr>
      <vt:lpstr>HW(1)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SaferTrader screener</dc:title>
  <dc:creator>王彥翔</dc:creator>
  <cp:lastModifiedBy>江浩民 CHIANG,HAO-MIN</cp:lastModifiedBy>
  <cp:revision>2735</cp:revision>
  <dcterms:created xsi:type="dcterms:W3CDTF">2022-12-21T07:11:21Z</dcterms:created>
  <dcterms:modified xsi:type="dcterms:W3CDTF">2024-10-30T01:31:33Z</dcterms:modified>
</cp:coreProperties>
</file>