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1" r:id="rId3"/>
    <p:sldId id="267" r:id="rId4"/>
    <p:sldId id="268" r:id="rId5"/>
    <p:sldId id="269" r:id="rId6"/>
    <p:sldId id="270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57" r:id="rId15"/>
    <p:sldId id="256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51DA2-6A6C-4F8F-B2D6-2F9812E40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B487E-0690-4DC6-88C8-2C99D92A6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18066-92BF-4E73-AAE4-457100A14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E645-84B7-4BB6-B93A-F462A49BAD92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A093F-4979-4C68-82CD-C5596260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6F084-79C2-4F18-BB6B-DF1299B8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3A0F3-4CAE-4477-8CBB-B9D40D1F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1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AB1B-CD81-4DA6-9772-2AC1D2A9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44747-04AF-4378-867D-1E1F09822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578C9-868D-4CC4-A7B5-BFA10896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E645-84B7-4BB6-B93A-F462A49BAD92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78C74-CDA2-4683-8E85-35082930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2C459-7649-418C-A4DD-7EAE42BB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3A0F3-4CAE-4477-8CBB-B9D40D1F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7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17C316-858A-4D75-9905-E93A043D6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16D5B-6F68-4062-91E7-5B0BD1084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57B90-6612-4C32-BBEF-C01A0A3F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E645-84B7-4BB6-B93A-F462A49BAD92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736AF-F3F5-4BF3-9434-F0509186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6DC4F-BB8F-46C4-9809-D5F12529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3A0F3-4CAE-4477-8CBB-B9D40D1F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1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97653-AE68-40B1-8CCA-8CFBD3A2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39DE8-D76A-45E0-BC6D-263F24117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9B64E-D970-44DD-B842-86E23494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E645-84B7-4BB6-B93A-F462A49BAD92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94372-EA1C-44D5-BF49-6D7E8B5B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1095B-0E44-472F-A69B-741C25D7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3A0F3-4CAE-4477-8CBB-B9D40D1F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4805-0F9A-48FB-B1FB-368314271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DF40C-D713-4985-8A21-EF2B4FEAD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69AE6-9486-449E-B132-740C6FB9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E645-84B7-4BB6-B93A-F462A49BAD92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C812-7F9C-4179-8EE1-0CF0B60B8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C75A0-7AFE-44A4-A008-0D3A0F94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3A0F3-4CAE-4477-8CBB-B9D40D1F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0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A9B9E-02FE-4E62-9AD2-214C9A0E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577A4-9D49-4577-BCAA-0B818AE5E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37176-00C1-4BF4-8EC6-8C5DC2DB8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2F743-6DF2-49A7-A754-55D27A8A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E645-84B7-4BB6-B93A-F462A49BAD92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2EDF6-6699-4D73-A485-8CC1987B9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DABC1-F835-44FF-97A7-79D5E213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3A0F3-4CAE-4477-8CBB-B9D40D1F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4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1A3B-4922-46FE-A25F-B1FEC1CCF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066D1-BA1E-45CF-8A83-846AD497E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1D1F5-25EC-4D1F-9F58-97DB1AC94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1BD331-8068-4B97-930E-6C3D7909F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F0F247-BB50-4BAC-B03F-135736B88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732DD-5657-4653-92D1-781A2EE70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E645-84B7-4BB6-B93A-F462A49BAD92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49DEDD-9C4E-4B26-996E-2B91F2E6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21C334-B1F7-447F-903C-5EEB9021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3A0F3-4CAE-4477-8CBB-B9D40D1F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9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9031-0AB4-4FEE-A40D-5228DA49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0CBFA-EC3B-4AC7-9646-8507C0A5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E645-84B7-4BB6-B93A-F462A49BAD92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766A5-FB17-4CD0-BF27-684A01A9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AEEE3-80CD-4D89-87CD-6F6DB92E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3A0F3-4CAE-4477-8CBB-B9D40D1F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9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FDF2F9-3BB4-4B44-8F68-F848AFDA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E645-84B7-4BB6-B93A-F462A49BAD92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0A31CA-1CC2-43BF-ABD2-D98901F9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3955E-9E15-4FE6-889E-283624444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3A0F3-4CAE-4477-8CBB-B9D40D1F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2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E980-F7CD-497A-B499-C9156BA67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F8CF2-FC91-4839-AEF6-A6C8B2327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06815-DC0B-4AE7-87ED-B844237BD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99F5C-061F-4214-B4C3-A756E155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E645-84B7-4BB6-B93A-F462A49BAD92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F01A3-1E50-4048-A41C-9569D565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6142D-C119-415F-8EF9-ABD01C4B4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3A0F3-4CAE-4477-8CBB-B9D40D1F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9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B3B9-9862-420C-B08F-19A2D8FF4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76495-E87A-44A9-BC9A-6F25FD956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4B4F5-27B6-492F-9A25-CEDB1428E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6C743-22C8-4DF2-83B2-51BEF98BA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E645-84B7-4BB6-B93A-F462A49BAD92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14528-E69B-4F42-BF0D-D27BA230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8103A-79F0-4B26-A0FA-C6C4D940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3A0F3-4CAE-4477-8CBB-B9D40D1F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8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F7BE59-0001-44B2-B28B-9AA90952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D1E5C-1875-44CE-B614-58902C797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9371E-2071-4457-8805-C38295061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BE645-84B7-4BB6-B93A-F462A49BAD92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C879F-A87A-44B9-A6EC-B4801DBB5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4A304-355F-4FE9-AC21-87F2634F8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3A0F3-4CAE-4477-8CBB-B9D40D1F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1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kiemtienonline360.com/hoc-lap-trinh-tren-nen-tang-near-blockchain-dong-thoi-vua-kiem-chung-chi-near-certified-developer-vua-kiem-tien/" TargetMode="External"/><Relationship Id="rId3" Type="http://schemas.openxmlformats.org/officeDocument/2006/relationships/hyperlink" Target="https://t.me/neardev_vncommuity" TargetMode="External"/><Relationship Id="rId7" Type="http://schemas.openxmlformats.org/officeDocument/2006/relationships/hyperlink" Target="https://nomicon.io/RuntimeSpec/Transactions.html" TargetMode="External"/><Relationship Id="rId2" Type="http://schemas.openxmlformats.org/officeDocument/2006/relationships/hyperlink" Target="https://t.me/nearde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near.org/docs/develop/contracts/as/intro" TargetMode="External"/><Relationship Id="rId5" Type="http://schemas.openxmlformats.org/officeDocument/2006/relationships/hyperlink" Target="https://github.com/orgs/near-examples/repositories?page=2" TargetMode="External"/><Relationship Id="rId4" Type="http://schemas.openxmlformats.org/officeDocument/2006/relationships/hyperlink" Target="https://t.me/nearvndeve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ear.org/docs/develop/contracts/as/near-sdk-as" TargetMode="External"/><Relationship Id="rId2" Type="http://schemas.openxmlformats.org/officeDocument/2006/relationships/hyperlink" Target="https://docs.near.org/docs/develop/contracts/as/intr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near.org/docs/api/naj-quick-reference" TargetMode="External"/><Relationship Id="rId5" Type="http://schemas.openxmlformats.org/officeDocument/2006/relationships/hyperlink" Target="https://docs.near.org/docs/develop/contracts/as/testing-as-contracts#step-3---write-a-couple-of-tests-for-the-contract" TargetMode="External"/><Relationship Id="rId4" Type="http://schemas.openxmlformats.org/officeDocument/2006/relationships/hyperlink" Target="https://docs.near.org/docs/tools/near-cli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1B520-ADBB-4728-AC19-2D2841D61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 Idea</a:t>
            </a:r>
          </a:p>
        </p:txBody>
      </p:sp>
      <p:pic>
        <p:nvPicPr>
          <p:cNvPr id="2054" name="Picture 6" descr="15 Interesting Books To Read That You Will Absolutely Enjoy">
            <a:extLst>
              <a:ext uri="{FF2B5EF4-FFF2-40B4-BE49-F238E27FC236}">
                <a16:creationId xmlns:a16="http://schemas.microsoft.com/office/drawing/2014/main" id="{498393A5-88FE-42C9-9BA6-4E36AA4D66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33" y="2761861"/>
            <a:ext cx="5248472" cy="349898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27 sách Bill Gates khuyên đọc - Vnwriter.net">
            <a:extLst>
              <a:ext uri="{FF2B5EF4-FFF2-40B4-BE49-F238E27FC236}">
                <a16:creationId xmlns:a16="http://schemas.microsoft.com/office/drawing/2014/main" id="{6076F54C-91F1-47B1-AD63-FCAE35807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70448"/>
            <a:ext cx="5669729" cy="318922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61A4F8-893B-4D59-8D3C-FBD9E74F72DB}"/>
              </a:ext>
            </a:extLst>
          </p:cNvPr>
          <p:cNvSpPr txBox="1"/>
          <p:nvPr/>
        </p:nvSpPr>
        <p:spPr>
          <a:xfrm>
            <a:off x="703032" y="1739503"/>
            <a:ext cx="1862885" cy="584775"/>
          </a:xfrm>
          <a:prstGeom prst="rect">
            <a:avLst/>
          </a:prstGeom>
          <a:solidFill>
            <a:srgbClr val="FF66FF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You think</a:t>
            </a:r>
          </a:p>
        </p:txBody>
      </p:sp>
    </p:spTree>
    <p:extLst>
      <p:ext uri="{BB962C8B-B14F-4D97-AF65-F5344CB8AC3E}">
        <p14:creationId xmlns:p14="http://schemas.microsoft.com/office/powerpoint/2010/main" val="970921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AE60-DA2B-4B5D-99E5-53702BB58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– Change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3082B-98BE-4264-8A6B-65F69BDF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102"/>
            <a:ext cx="10515600" cy="48202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Param1 : </a:t>
            </a:r>
            <a:r>
              <a:rPr lang="en-US" dirty="0" err="1"/>
              <a:t>args</a:t>
            </a:r>
            <a:r>
              <a:rPr lang="en-US" dirty="0"/>
              <a:t> of method in smart contract</a:t>
            </a:r>
          </a:p>
          <a:p>
            <a:pPr marL="0" indent="0">
              <a:buNone/>
            </a:pPr>
            <a:r>
              <a:rPr lang="en-US" dirty="0"/>
              <a:t>Param2: attached GAS (optional)</a:t>
            </a:r>
          </a:p>
          <a:p>
            <a:pPr marL="0" indent="0">
              <a:buNone/>
            </a:pPr>
            <a:r>
              <a:rPr lang="en-US" dirty="0"/>
              <a:t>Param 3: attached deposit in </a:t>
            </a:r>
            <a:r>
              <a:rPr lang="en-US" dirty="0" err="1"/>
              <a:t>yoctoNear</a:t>
            </a:r>
            <a:r>
              <a:rPr lang="en-US" dirty="0"/>
              <a:t> (optional)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F068AC-85D2-45F3-800A-2C5CA7CE6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64792"/>
            <a:ext cx="91344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72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6F675-41DA-4FEC-82AF-069001C3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– Transfer token from contract to user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569BE5-EA72-49FF-A246-457201462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623811" cy="1193914"/>
          </a:xfrm>
        </p:spPr>
      </p:pic>
    </p:spTree>
    <p:extLst>
      <p:ext uri="{BB962C8B-B14F-4D97-AF65-F5344CB8AC3E}">
        <p14:creationId xmlns:p14="http://schemas.microsoft.com/office/powerpoint/2010/main" val="1604257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3D04-825B-4686-9078-DC532360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– transfer from one to other user using contract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5FE43-DBEC-4DD3-A9A9-FAFFF606B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You </a:t>
            </a:r>
            <a:r>
              <a:rPr lang="en-US" i="0" dirty="0">
                <a:solidFill>
                  <a:srgbClr val="232629"/>
                </a:solidFill>
                <a:effectLst/>
                <a:latin typeface="-apple-system"/>
              </a:rPr>
              <a:t>cannot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transfer tokens from an arbitrary account. Imagine I have a contract that can transfer tokens from your balance. That does not sound secure, right?</a:t>
            </a:r>
          </a:p>
          <a:p>
            <a:r>
              <a:rPr lang="en-US" dirty="0"/>
              <a:t>The </a:t>
            </a:r>
            <a:r>
              <a:rPr lang="en-US" b="1" dirty="0"/>
              <a:t>approach</a:t>
            </a:r>
            <a:r>
              <a:rPr lang="en-US" dirty="0"/>
              <a:t> you want to implement is the following: when account </a:t>
            </a:r>
            <a:r>
              <a:rPr lang="en-US" dirty="0" err="1"/>
              <a:t>a.testnet</a:t>
            </a:r>
            <a:r>
              <a:rPr lang="en-US" dirty="0"/>
              <a:t> calls a contract, it attaches some tokens with the call (create a transaction with non-zero deposit in </a:t>
            </a:r>
            <a:r>
              <a:rPr lang="en-US" dirty="0" err="1"/>
              <a:t>FunctionCall</a:t>
            </a:r>
            <a:r>
              <a:rPr lang="en-US" dirty="0"/>
              <a:t> action), and then, inside the contract, create a Transfer to the account </a:t>
            </a:r>
            <a:r>
              <a:rPr lang="en-US" dirty="0" err="1"/>
              <a:t>b.testnet</a:t>
            </a:r>
            <a:r>
              <a:rPr lang="en-US" dirty="0"/>
              <a:t>.   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78A6ED-762D-4DC9-AC0D-C3DD83B29EA6}"/>
              </a:ext>
            </a:extLst>
          </p:cNvPr>
          <p:cNvSpPr/>
          <p:nvPr/>
        </p:nvSpPr>
        <p:spPr>
          <a:xfrm>
            <a:off x="980387" y="5165889"/>
            <a:ext cx="2375555" cy="603315"/>
          </a:xfrm>
          <a:prstGeom prst="roundRect">
            <a:avLst>
              <a:gd name="adj" fmla="val 4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a.testnet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D82CEA3-9655-481E-B126-188F7CF1FB90}"/>
              </a:ext>
            </a:extLst>
          </p:cNvPr>
          <p:cNvSpPr/>
          <p:nvPr/>
        </p:nvSpPr>
        <p:spPr>
          <a:xfrm>
            <a:off x="4908222" y="5165889"/>
            <a:ext cx="2375555" cy="603315"/>
          </a:xfrm>
          <a:prstGeom prst="roundRect">
            <a:avLst>
              <a:gd name="adj" fmla="val 4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contract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BDA045F-DC67-41CF-B438-A9302C5A0FEB}"/>
              </a:ext>
            </a:extLst>
          </p:cNvPr>
          <p:cNvSpPr/>
          <p:nvPr/>
        </p:nvSpPr>
        <p:spPr>
          <a:xfrm>
            <a:off x="8978245" y="5165889"/>
            <a:ext cx="2375555" cy="603315"/>
          </a:xfrm>
          <a:prstGeom prst="roundRect">
            <a:avLst>
              <a:gd name="adj" fmla="val 4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b.testnet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5445B90-230B-4A5F-A48C-0695D977AA21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3355942" y="5467547"/>
            <a:ext cx="1552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482D5E-B4C6-4218-9608-3AF7FED9D35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283777" y="5467547"/>
            <a:ext cx="1694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4682E22-976B-4D8D-8245-ED91B341F9F1}"/>
              </a:ext>
            </a:extLst>
          </p:cNvPr>
          <p:cNvSpPr txBox="1"/>
          <p:nvPr/>
        </p:nvSpPr>
        <p:spPr>
          <a:xfrm>
            <a:off x="3284849" y="5165889"/>
            <a:ext cx="169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Deposit 1NEAR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446889-376F-42AC-84D9-00DC7D2BE608}"/>
              </a:ext>
            </a:extLst>
          </p:cNvPr>
          <p:cNvSpPr txBox="1"/>
          <p:nvPr/>
        </p:nvSpPr>
        <p:spPr>
          <a:xfrm>
            <a:off x="7283777" y="5165889"/>
            <a:ext cx="169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transfer 1NEAR</a:t>
            </a:r>
          </a:p>
        </p:txBody>
      </p:sp>
    </p:spTree>
    <p:extLst>
      <p:ext uri="{BB962C8B-B14F-4D97-AF65-F5344CB8AC3E}">
        <p14:creationId xmlns:p14="http://schemas.microsoft.com/office/powerpoint/2010/main" val="3693233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901AD-25DE-47BB-99FD-240C667AA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– Exceeded the prepaid 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4124A-8B21-4599-9539-C33920E77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454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BEA270-2A3F-4CFC-B464-394A46B69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95" y="1916243"/>
            <a:ext cx="7860186" cy="22003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361192-8A81-4BED-AD87-46917CA71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94" y="4633715"/>
            <a:ext cx="7860186" cy="174552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1617C494-F2B0-469F-A348-43A3B1204681}"/>
              </a:ext>
            </a:extLst>
          </p:cNvPr>
          <p:cNvSpPr/>
          <p:nvPr/>
        </p:nvSpPr>
        <p:spPr>
          <a:xfrm>
            <a:off x="3864990" y="4116624"/>
            <a:ext cx="952107" cy="517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9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8181E-BCB8-4382-9C0C-788312C5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up debug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EFC6A-7A67-4927-A7C4-93B53E81F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Yarn deploy will deploy your project  to </a:t>
            </a:r>
            <a:r>
              <a:rPr lang="en-US" dirty="0" err="1"/>
              <a:t>github</a:t>
            </a:r>
            <a:r>
              <a:rPr lang="en-US" dirty="0"/>
              <a:t> page so it is take long time (1~2 minutes)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Use ‘yarn dev’ -&gt; your product will is deployed on local pc -&gt; (3~5s) and update UI take &lt;1s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78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BD97-6468-427F-9DB1-E35AC23ED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41815"/>
          </a:xfrm>
        </p:spPr>
        <p:txBody>
          <a:bodyPr>
            <a:normAutofit fontScale="90000"/>
          </a:bodyPr>
          <a:lstStyle/>
          <a:p>
            <a:r>
              <a:rPr lang="en-US" dirty="0"/>
              <a:t>Build guest book error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4F73B-5D5A-443D-9308-4062E8642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97444"/>
            <a:ext cx="9144000" cy="4193930"/>
          </a:xfrm>
        </p:spPr>
        <p:txBody>
          <a:bodyPr/>
          <a:lstStyle/>
          <a:p>
            <a:pPr algn="l"/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remove </a:t>
            </a:r>
            <a:r>
              <a:rPr lang="en-US" dirty="0" err="1"/>
              <a:t>yarn.lock</a:t>
            </a:r>
            <a:r>
              <a:rPr lang="en-US" dirty="0"/>
              <a:t>, node-modules -&gt; yarn install -&gt; yarn deploy </a:t>
            </a:r>
          </a:p>
          <a:p>
            <a:pPr algn="l"/>
            <a:r>
              <a:rPr lang="en-US" dirty="0"/>
              <a:t>Then see your product on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D42C68-4B23-48A3-91E1-66F39D81C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172" y="3429000"/>
            <a:ext cx="6578379" cy="9572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BC613A-2BB6-4307-A938-9BDC10259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172" y="4792056"/>
            <a:ext cx="8166114" cy="90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24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A5E7-8AAF-40F7-9BCF-4632C871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Support/References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7ABB6-3096-4F72-8226-8C1C86EA9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5431"/>
          </a:xfrm>
        </p:spPr>
        <p:txBody>
          <a:bodyPr/>
          <a:lstStyle/>
          <a:p>
            <a:r>
              <a:rPr lang="en-US" sz="2000" dirty="0">
                <a:hlinkClick r:id="rId2"/>
              </a:rPr>
              <a:t>https://learnnear.club/vi/huong-dan-xay-dung-va-phat-trien-tren-near/</a:t>
            </a:r>
          </a:p>
          <a:p>
            <a:r>
              <a:rPr lang="en-US" sz="2000" dirty="0">
                <a:hlinkClick r:id="rId2"/>
              </a:rPr>
              <a:t>https://docs.google.com/presentation/d/1jNpzqRAm44HGefgrlOpXV-qwJQQ1X8JOBSpxhkUNchI/edit#slide=id.g86d27c84b2_0_90</a:t>
            </a:r>
          </a:p>
          <a:p>
            <a:r>
              <a:rPr lang="en-US" sz="2000" dirty="0">
                <a:hlinkClick r:id="rId2"/>
              </a:rPr>
              <a:t>https://t.me/neardev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https://t.me/neardev_vncommuity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https://t.me/nearvndevel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https://github.com/orgs/near-examples/repositories?page=2</a:t>
            </a:r>
            <a:endParaRPr lang="en-US" sz="2000" dirty="0"/>
          </a:p>
          <a:p>
            <a:r>
              <a:rPr lang="en-US" sz="2000" dirty="0">
                <a:hlinkClick r:id="rId6"/>
              </a:rPr>
              <a:t>https://docs.near.org/docs/develop/contracts/as/intro</a:t>
            </a:r>
            <a:endParaRPr lang="en-US" sz="2000" dirty="0"/>
          </a:p>
          <a:p>
            <a:r>
              <a:rPr lang="en-US" sz="2000" dirty="0">
                <a:hlinkClick r:id="rId7"/>
              </a:rPr>
              <a:t>https://nomicon.io/RuntimeSpec/Transactions.html</a:t>
            </a:r>
            <a:endParaRPr lang="en-US" sz="2000" dirty="0"/>
          </a:p>
          <a:p>
            <a:r>
              <a:rPr lang="en-US" sz="2000" dirty="0">
                <a:hlinkClick r:id="rId8"/>
              </a:rPr>
              <a:t>https://kiemtienonline360.com/hoc-lap-trinh-tren-nen-tang-near-blockchain-dong-thoi-vua-kiem-chung-chi-near-certified-developer-vua-kiem-tien/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2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787BD-59C6-4601-ACF0-05A79081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Man Reading Book, Looking Bored Stock Photo, Picture And Royalty Free  Image. Image 70778464.">
            <a:extLst>
              <a:ext uri="{FF2B5EF4-FFF2-40B4-BE49-F238E27FC236}">
                <a16:creationId xmlns:a16="http://schemas.microsoft.com/office/drawing/2014/main" id="{5878D15C-D62C-46C9-9325-548A11D73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852" y="2166008"/>
            <a:ext cx="5080846" cy="338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3 bước đơn giản để làm cho con không còn ghét đọc sách">
            <a:extLst>
              <a:ext uri="{FF2B5EF4-FFF2-40B4-BE49-F238E27FC236}">
                <a16:creationId xmlns:a16="http://schemas.microsoft.com/office/drawing/2014/main" id="{D65AD0B2-5DC9-4CEC-8DA5-620AA843D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18" y="2967135"/>
            <a:ext cx="5288611" cy="352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39D37D-5775-4700-BA28-84A6CA7E9E1F}"/>
              </a:ext>
            </a:extLst>
          </p:cNvPr>
          <p:cNvSpPr txBox="1"/>
          <p:nvPr/>
        </p:nvSpPr>
        <p:spPr>
          <a:xfrm>
            <a:off x="914400" y="2167054"/>
            <a:ext cx="1343608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In fact</a:t>
            </a:r>
          </a:p>
        </p:txBody>
      </p:sp>
    </p:spTree>
    <p:extLst>
      <p:ext uri="{BB962C8B-B14F-4D97-AF65-F5344CB8AC3E}">
        <p14:creationId xmlns:p14="http://schemas.microsoft.com/office/powerpoint/2010/main" val="156097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C9D00-1AAB-45F6-82AB-0BB9F968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a good 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3F737-2465-4118-96E3-974AB80C8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86" y="1517714"/>
            <a:ext cx="4777332" cy="3264849"/>
          </a:xfrm>
          <a:prstGeom prst="rect">
            <a:avLst/>
          </a:prstGeom>
        </p:spPr>
      </p:pic>
      <p:pic>
        <p:nvPicPr>
          <p:cNvPr id="3074" name="Picture 2" descr="Assessment Book Stock Illustrations – 271 Assessment Book Stock  Illustrations, Vectors &amp;amp; Clipart - Dreamstime">
            <a:extLst>
              <a:ext uri="{FF2B5EF4-FFF2-40B4-BE49-F238E27FC236}">
                <a16:creationId xmlns:a16="http://schemas.microsoft.com/office/drawing/2014/main" id="{FCB014BD-5208-4261-ACEE-41F462883D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046" y="3255321"/>
            <a:ext cx="3572801" cy="34120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108AE499-A3F2-4624-B0C4-98F883081AC9}"/>
              </a:ext>
            </a:extLst>
          </p:cNvPr>
          <p:cNvSpPr/>
          <p:nvPr/>
        </p:nvSpPr>
        <p:spPr>
          <a:xfrm>
            <a:off x="5680846" y="1320465"/>
            <a:ext cx="2743200" cy="2063995"/>
          </a:xfrm>
          <a:prstGeom prst="cloudCallout">
            <a:avLst>
              <a:gd name="adj1" fmla="val 40051"/>
              <a:gd name="adj2" fmla="val 633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 from others</a:t>
            </a:r>
          </a:p>
        </p:txBody>
      </p:sp>
      <p:pic>
        <p:nvPicPr>
          <p:cNvPr id="1026" name="Picture 2" descr="Whisper Images | Free Vectors, Stock Photos &amp;amp; PSD">
            <a:extLst>
              <a:ext uri="{FF2B5EF4-FFF2-40B4-BE49-F238E27FC236}">
                <a16:creationId xmlns:a16="http://schemas.microsoft.com/office/drawing/2014/main" id="{C6BFF76D-0194-45E3-ABF0-1B3E54264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759" y="1006416"/>
            <a:ext cx="2789349" cy="185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61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4E25-AB51-4788-AE6A-5D2245E8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“book reviews” do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B73B5D-AD31-4B69-8325-388893A78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453" y="1589955"/>
            <a:ext cx="7823271" cy="4351338"/>
          </a:xfrm>
        </p:spPr>
      </p:pic>
    </p:spTree>
    <p:extLst>
      <p:ext uri="{BB962C8B-B14F-4D97-AF65-F5344CB8AC3E}">
        <p14:creationId xmlns:p14="http://schemas.microsoft.com/office/powerpoint/2010/main" val="309358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BF4D-A358-43E6-BBB3-91311C79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book reviews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AD46A-25A3-40D0-ADD1-701DC487C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</a:t>
            </a:r>
          </a:p>
          <a:p>
            <a:pPr lvl="1"/>
            <a:r>
              <a:rPr lang="en-US" dirty="0"/>
              <a:t>Add/edit/delete a book</a:t>
            </a:r>
          </a:p>
          <a:p>
            <a:pPr lvl="1"/>
            <a:r>
              <a:rPr lang="en-US" dirty="0"/>
              <a:t>Add/edit/delete a review</a:t>
            </a:r>
          </a:p>
          <a:p>
            <a:pPr lvl="1"/>
            <a:r>
              <a:rPr lang="en-US" dirty="0"/>
              <a:t>Upvote for books/reviews</a:t>
            </a:r>
          </a:p>
          <a:p>
            <a:pPr lvl="1"/>
            <a:r>
              <a:rPr lang="en-US" dirty="0"/>
              <a:t>Donate for reviewer with a good review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00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6207-479A-465A-8025-9F3B7309A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 after demo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BE3FC-16FA-4F5D-BC6C-9CD2D767A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Achieve UI/UX</a:t>
            </a:r>
          </a:p>
          <a:p>
            <a:r>
              <a:rPr lang="en-US" dirty="0"/>
              <a:t>Users can download book from the site</a:t>
            </a:r>
          </a:p>
          <a:p>
            <a:r>
              <a:rPr lang="en-US" dirty="0"/>
              <a:t>Buy books every month base on the vote of the community</a:t>
            </a:r>
          </a:p>
          <a:p>
            <a:r>
              <a:rPr lang="en-US" dirty="0"/>
              <a:t>The best reviewer will be received a reward (Near Token) every month</a:t>
            </a:r>
          </a:p>
          <a:p>
            <a:r>
              <a:rPr lang="en-US" dirty="0"/>
              <a:t>Complete remain courses in </a:t>
            </a:r>
            <a:r>
              <a:rPr lang="en-US" i="1" dirty="0">
                <a:solidFill>
                  <a:schemeClr val="accent1"/>
                </a:solidFill>
              </a:rPr>
              <a:t>https://learnnear.club/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96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0BA9-7874-4CDA-A869-F55EAC0ED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complete Demo Project(1)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52D0B-37E8-46C3-B81D-B4A3BF200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30EC2F-E084-44DA-90BB-C4550EEB6C91}"/>
              </a:ext>
            </a:extLst>
          </p:cNvPr>
          <p:cNvSpPr/>
          <p:nvPr/>
        </p:nvSpPr>
        <p:spPr>
          <a:xfrm>
            <a:off x="2067339" y="1908313"/>
            <a:ext cx="3776869" cy="65200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Inter"/>
              </a:rPr>
              <a:t>1. Code </a:t>
            </a:r>
            <a:r>
              <a:rPr lang="en-US" b="1" i="0" dirty="0">
                <a:solidFill>
                  <a:srgbClr val="FF0000"/>
                </a:solidFill>
                <a:effectLst/>
                <a:latin typeface="Inter"/>
              </a:rPr>
              <a:t>Smart Contract </a:t>
            </a:r>
            <a:r>
              <a:rPr lang="en-US" b="1" i="0" dirty="0">
                <a:solidFill>
                  <a:schemeClr val="bg1"/>
                </a:solidFill>
                <a:effectLst/>
                <a:latin typeface="Inter"/>
              </a:rPr>
              <a:t>(SC)</a:t>
            </a:r>
          </a:p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Inter"/>
              </a:rPr>
              <a:t> (Assembly Script/Rust)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D80245-0AD8-4B28-BCA0-6E9C9119BE3F}"/>
              </a:ext>
            </a:extLst>
          </p:cNvPr>
          <p:cNvSpPr/>
          <p:nvPr/>
        </p:nvSpPr>
        <p:spPr>
          <a:xfrm>
            <a:off x="3641696" y="3031435"/>
            <a:ext cx="3776869" cy="65200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Inter"/>
              </a:rPr>
              <a:t>2. Test SC using </a:t>
            </a:r>
            <a:r>
              <a:rPr lang="en-US" b="1" dirty="0">
                <a:solidFill>
                  <a:srgbClr val="FF0000"/>
                </a:solidFill>
                <a:latin typeface="Inter"/>
              </a:rPr>
              <a:t>Near CLI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Inter"/>
              </a:rPr>
              <a:t>-&gt; understand “view/call function”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07B033-ACEF-49D0-9640-FCDB636B20B7}"/>
              </a:ext>
            </a:extLst>
          </p:cNvPr>
          <p:cNvSpPr/>
          <p:nvPr/>
        </p:nvSpPr>
        <p:spPr>
          <a:xfrm>
            <a:off x="4627658" y="4154557"/>
            <a:ext cx="3776869" cy="65200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Inter"/>
              </a:rPr>
              <a:t>3.</a:t>
            </a:r>
            <a:r>
              <a:rPr lang="en-US" b="1" dirty="0">
                <a:solidFill>
                  <a:srgbClr val="FF0000"/>
                </a:solidFill>
                <a:latin typeface="Inter"/>
              </a:rPr>
              <a:t> Unit Test </a:t>
            </a:r>
            <a:r>
              <a:rPr lang="en-US" b="1" dirty="0">
                <a:solidFill>
                  <a:schemeClr val="bg1"/>
                </a:solidFill>
                <a:latin typeface="Inter"/>
              </a:rPr>
              <a:t>SC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733CA2-EF7E-4FA6-94D0-D94877512AD2}"/>
              </a:ext>
            </a:extLst>
          </p:cNvPr>
          <p:cNvSpPr/>
          <p:nvPr/>
        </p:nvSpPr>
        <p:spPr>
          <a:xfrm>
            <a:off x="5701084" y="5277679"/>
            <a:ext cx="3776869" cy="65200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Inter"/>
              </a:rPr>
              <a:t>4. Code </a:t>
            </a:r>
            <a:r>
              <a:rPr lang="en-US" b="1" dirty="0">
                <a:solidFill>
                  <a:srgbClr val="FF0000"/>
                </a:solidFill>
                <a:latin typeface="Inter"/>
              </a:rPr>
              <a:t>Frontend</a:t>
            </a:r>
            <a:r>
              <a:rPr lang="en-US" b="1" dirty="0">
                <a:solidFill>
                  <a:schemeClr val="bg1"/>
                </a:solidFill>
                <a:latin typeface="Inter"/>
              </a:rPr>
              <a:t> call SC</a:t>
            </a:r>
            <a:br>
              <a:rPr lang="en-US" b="1" dirty="0">
                <a:solidFill>
                  <a:schemeClr val="bg1"/>
                </a:solidFill>
                <a:latin typeface="Inter"/>
              </a:rPr>
            </a:br>
            <a:r>
              <a:rPr lang="en-US" b="1" dirty="0">
                <a:solidFill>
                  <a:schemeClr val="bg1"/>
                </a:solidFill>
                <a:latin typeface="Inter"/>
              </a:rPr>
              <a:t>(near-</a:t>
            </a:r>
            <a:r>
              <a:rPr lang="en-US" b="1" dirty="0" err="1">
                <a:solidFill>
                  <a:schemeClr val="bg1"/>
                </a:solidFill>
                <a:latin typeface="Inter"/>
              </a:rPr>
              <a:t>api</a:t>
            </a:r>
            <a:r>
              <a:rPr lang="en-US" b="1" dirty="0">
                <a:solidFill>
                  <a:schemeClr val="bg1"/>
                </a:solidFill>
                <a:latin typeface="Inter"/>
              </a:rPr>
              <a:t>-</a:t>
            </a:r>
            <a:r>
              <a:rPr lang="en-US" b="1" dirty="0" err="1">
                <a:solidFill>
                  <a:schemeClr val="bg1"/>
                </a:solidFill>
                <a:latin typeface="Inter"/>
              </a:rPr>
              <a:t>js</a:t>
            </a:r>
            <a:r>
              <a:rPr lang="en-US" b="1" dirty="0">
                <a:solidFill>
                  <a:schemeClr val="bg1"/>
                </a:solidFill>
                <a:latin typeface="Inter"/>
              </a:rPr>
              <a:t>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6A5EF87-E5CC-4DA5-B79B-FF99B1A2042E}"/>
              </a:ext>
            </a:extLst>
          </p:cNvPr>
          <p:cNvCxnSpPr>
            <a:endCxn id="5" idx="1"/>
          </p:cNvCxnSpPr>
          <p:nvPr/>
        </p:nvCxnSpPr>
        <p:spPr>
          <a:xfrm>
            <a:off x="2639833" y="2560320"/>
            <a:ext cx="1001863" cy="797119"/>
          </a:xfrm>
          <a:prstGeom prst="bentConnector3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9E9970D-7114-4B51-8C40-0711C209AB2B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3998010" y="3850913"/>
            <a:ext cx="798120" cy="461175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3090C54-6D58-446F-B3BF-D3619D679E19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5056037" y="4958635"/>
            <a:ext cx="797117" cy="492977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402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16F9E-23FF-458E-BB2D-0E670680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252"/>
          </a:xfrm>
        </p:spPr>
        <p:txBody>
          <a:bodyPr/>
          <a:lstStyle/>
          <a:p>
            <a:r>
              <a:rPr lang="en-US" dirty="0"/>
              <a:t>Steps to complete Demo Project(2)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3AE48-B408-4726-88BF-EB9C942CC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2452"/>
            <a:ext cx="10515600" cy="546254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Smart Contract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https://docs.near.org/docs/develop/contracts/as/intro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https://docs.near.org/docs/develop/contracts/as/near-sdk-as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Near CLI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https://docs.near.org/docs/tools/near-cli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Unit Test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5"/>
              </a:rPr>
              <a:t>https://docs.near.org/docs/develop/contracts/as/testing-as-contracts#step-3---write-a-couple-of-tests-for-the-contract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https://github.com/Kane10009/guest-book/blob/master/assembly/__tests__/guestbook.spec.ts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Frontend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6"/>
              </a:rPr>
              <a:t>https://docs.near.org/docs/api/naj-quick-reference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555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05B28-3700-4719-BF42-F9AFB2AC3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719"/>
          </a:xfrm>
        </p:spPr>
        <p:txBody>
          <a:bodyPr/>
          <a:lstStyle/>
          <a:p>
            <a:r>
              <a:rPr lang="en-US" dirty="0"/>
              <a:t>Where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33305-5E90-486F-B98B-83B0F1E4B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008"/>
            <a:ext cx="10515600" cy="5012867"/>
          </a:xfr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D70BE4-3FC0-4F45-B9E0-D5CF41920232}"/>
              </a:ext>
            </a:extLst>
          </p:cNvPr>
          <p:cNvGrpSpPr/>
          <p:nvPr/>
        </p:nvGrpSpPr>
        <p:grpSpPr>
          <a:xfrm>
            <a:off x="1203193" y="1552247"/>
            <a:ext cx="6104720" cy="4594029"/>
            <a:chOff x="1653540" y="2125980"/>
            <a:chExt cx="4175760" cy="304466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BB22CD-7C94-42C2-8D89-C385333B5B3C}"/>
                </a:ext>
              </a:extLst>
            </p:cNvPr>
            <p:cNvSpPr/>
            <p:nvPr/>
          </p:nvSpPr>
          <p:spPr>
            <a:xfrm>
              <a:off x="1653540" y="2125980"/>
              <a:ext cx="4175760" cy="853440"/>
            </a:xfrm>
            <a:prstGeom prst="roundRect">
              <a:avLst>
                <a:gd name="adj" fmla="val 469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2">
                      <a:lumMod val="75000"/>
                    </a:schemeClr>
                  </a:solidFill>
                </a:rPr>
                <a:t>Frontend</a:t>
              </a:r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5433009-FFA7-4F92-8692-6686038B93DF}"/>
                </a:ext>
              </a:extLst>
            </p:cNvPr>
            <p:cNvSpPr/>
            <p:nvPr/>
          </p:nvSpPr>
          <p:spPr>
            <a:xfrm>
              <a:off x="1958340" y="2532695"/>
              <a:ext cx="1402080" cy="368142"/>
            </a:xfrm>
            <a:prstGeom prst="roundRect">
              <a:avLst>
                <a:gd name="adj" fmla="val 469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Your D-App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8616D06-4B49-4130-BA81-479D76EFE540}"/>
                </a:ext>
              </a:extLst>
            </p:cNvPr>
            <p:cNvSpPr/>
            <p:nvPr/>
          </p:nvSpPr>
          <p:spPr>
            <a:xfrm>
              <a:off x="1653540" y="2999663"/>
              <a:ext cx="4175760" cy="794380"/>
            </a:xfrm>
            <a:prstGeom prst="roundRect">
              <a:avLst>
                <a:gd name="adj" fmla="val 46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2">
                      <a:lumMod val="75000"/>
                    </a:schemeClr>
                  </a:solidFill>
                </a:rPr>
                <a:t>Smart Contract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1039546-A065-4759-8FEE-30774034AFA6}"/>
                </a:ext>
              </a:extLst>
            </p:cNvPr>
            <p:cNvSpPr/>
            <p:nvPr/>
          </p:nvSpPr>
          <p:spPr>
            <a:xfrm>
              <a:off x="1653540" y="3814286"/>
              <a:ext cx="4175760" cy="1356360"/>
            </a:xfrm>
            <a:prstGeom prst="roundRect">
              <a:avLst>
                <a:gd name="adj" fmla="val 46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2">
                      <a:lumMod val="75000"/>
                    </a:schemeClr>
                  </a:solidFill>
                </a:rPr>
                <a:t>Near Blockchain</a:t>
              </a:r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  <a:p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6215C43-2FC0-4D5C-8320-2ADFEB5EF98D}"/>
                </a:ext>
              </a:extLst>
            </p:cNvPr>
            <p:cNvSpPr/>
            <p:nvPr/>
          </p:nvSpPr>
          <p:spPr>
            <a:xfrm>
              <a:off x="4061460" y="2532695"/>
              <a:ext cx="1402080" cy="368142"/>
            </a:xfrm>
            <a:prstGeom prst="roundRect">
              <a:avLst>
                <a:gd name="adj" fmla="val 46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Wallet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A5DBFCB-2DE6-4EE9-85A9-BF157FA01FED}"/>
                </a:ext>
              </a:extLst>
            </p:cNvPr>
            <p:cNvCxnSpPr>
              <a:cxnSpLocks/>
              <a:stCxn id="6" idx="3"/>
              <a:endCxn id="12" idx="1"/>
            </p:cNvCxnSpPr>
            <p:nvPr/>
          </p:nvCxnSpPr>
          <p:spPr>
            <a:xfrm>
              <a:off x="3360420" y="2716766"/>
              <a:ext cx="70104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5F07D35-D866-471B-9026-234D1F3028DB}"/>
                </a:ext>
              </a:extLst>
            </p:cNvPr>
            <p:cNvSpPr/>
            <p:nvPr/>
          </p:nvSpPr>
          <p:spPr>
            <a:xfrm>
              <a:off x="1958340" y="3288989"/>
              <a:ext cx="1402080" cy="368142"/>
            </a:xfrm>
            <a:prstGeom prst="roundRect">
              <a:avLst>
                <a:gd name="adj" fmla="val 469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</a:rPr>
                <a:t>view method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0CED8D0-06B4-416E-B517-9AD30236EC5C}"/>
                </a:ext>
              </a:extLst>
            </p:cNvPr>
            <p:cNvSpPr/>
            <p:nvPr/>
          </p:nvSpPr>
          <p:spPr>
            <a:xfrm>
              <a:off x="4019550" y="3288989"/>
              <a:ext cx="1402080" cy="368142"/>
            </a:xfrm>
            <a:prstGeom prst="roundRect">
              <a:avLst>
                <a:gd name="adj" fmla="val 469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</a:rPr>
                <a:t>change method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C3C4A96-9B96-4826-9291-52E33807FD71}"/>
                </a:ext>
              </a:extLst>
            </p:cNvPr>
            <p:cNvSpPr/>
            <p:nvPr/>
          </p:nvSpPr>
          <p:spPr>
            <a:xfrm>
              <a:off x="1958340" y="4123855"/>
              <a:ext cx="1402080" cy="368142"/>
            </a:xfrm>
            <a:prstGeom prst="roundRect">
              <a:avLst>
                <a:gd name="adj" fmla="val 46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rgbClr val="001080"/>
                  </a:solidFill>
                  <a:effectLst/>
                  <a:latin typeface="Droid Sans Mono"/>
                </a:rPr>
                <a:t>PersistentUnorderedMap</a:t>
              </a:r>
              <a:endParaRPr lang="en-US" sz="800" dirty="0">
                <a:solidFill>
                  <a:srgbClr val="000000"/>
                </a:solidFill>
                <a:effectLst/>
                <a:latin typeface="Droid Sans Mono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9723D5CC-5C30-4D87-8986-5CE0FA3D9395}"/>
                </a:ext>
              </a:extLst>
            </p:cNvPr>
            <p:cNvSpPr/>
            <p:nvPr/>
          </p:nvSpPr>
          <p:spPr>
            <a:xfrm>
              <a:off x="4019550" y="4123855"/>
              <a:ext cx="1402080" cy="368142"/>
            </a:xfrm>
            <a:prstGeom prst="roundRect">
              <a:avLst>
                <a:gd name="adj" fmla="val 46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0" dirty="0">
                  <a:solidFill>
                    <a:srgbClr val="001080"/>
                  </a:solidFill>
                  <a:effectLst/>
                  <a:latin typeface="Droid Sans Mono"/>
                </a:rPr>
                <a:t>ContractPromiseBatch</a:t>
              </a:r>
              <a:endParaRPr lang="en-US" sz="900" b="0" dirty="0">
                <a:solidFill>
                  <a:srgbClr val="000000"/>
                </a:solidFill>
                <a:effectLst/>
                <a:latin typeface="Droid Sans Mono"/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C8511BCB-ABD8-43BC-B5E2-19ABFEBFC151}"/>
                </a:ext>
              </a:extLst>
            </p:cNvPr>
            <p:cNvSpPr/>
            <p:nvPr/>
          </p:nvSpPr>
          <p:spPr>
            <a:xfrm>
              <a:off x="1958340" y="4647250"/>
              <a:ext cx="1402080" cy="368142"/>
            </a:xfrm>
            <a:prstGeom prst="roundRect">
              <a:avLst>
                <a:gd name="adj" fmla="val 46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rgbClr val="001080"/>
                  </a:solidFill>
                  <a:effectLst/>
                  <a:latin typeface="Droid Sans Mono"/>
                </a:rPr>
                <a:t>Persistent</a:t>
              </a:r>
              <a:endParaRPr lang="en-US" sz="800" dirty="0">
                <a:solidFill>
                  <a:srgbClr val="000000"/>
                </a:solidFill>
                <a:effectLst/>
                <a:latin typeface="Droid Sans Mono"/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B417F01-6DAD-4248-896C-7ECDBBB4F74B}"/>
                </a:ext>
              </a:extLst>
            </p:cNvPr>
            <p:cNvSpPr/>
            <p:nvPr/>
          </p:nvSpPr>
          <p:spPr>
            <a:xfrm>
              <a:off x="4019550" y="4647250"/>
              <a:ext cx="1402080" cy="368142"/>
            </a:xfrm>
            <a:prstGeom prst="roundRect">
              <a:avLst>
                <a:gd name="adj" fmla="val 46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rgbClr val="001080"/>
                  </a:solidFill>
                  <a:effectLst/>
                  <a:latin typeface="Droid Sans Mono"/>
                </a:rPr>
                <a:t>…</a:t>
              </a:r>
              <a:endParaRPr lang="en-US" sz="800" dirty="0">
                <a:solidFill>
                  <a:srgbClr val="000000"/>
                </a:solidFill>
                <a:effectLst/>
                <a:latin typeface="Droid Sans Mono"/>
              </a:endParaRPr>
            </a:p>
          </p:txBody>
        </p: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3DDB08E-8C0C-42FF-B513-D1A898B58457}"/>
              </a:ext>
            </a:extLst>
          </p:cNvPr>
          <p:cNvSpPr/>
          <p:nvPr/>
        </p:nvSpPr>
        <p:spPr>
          <a:xfrm>
            <a:off x="7672906" y="1552247"/>
            <a:ext cx="1402080" cy="368142"/>
          </a:xfrm>
          <a:prstGeom prst="roundRect">
            <a:avLst>
              <a:gd name="adj" fmla="val 469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Your work</a:t>
            </a:r>
          </a:p>
        </p:txBody>
      </p:sp>
    </p:spTree>
    <p:extLst>
      <p:ext uri="{BB962C8B-B14F-4D97-AF65-F5344CB8AC3E}">
        <p14:creationId xmlns:p14="http://schemas.microsoft.com/office/powerpoint/2010/main" val="3449938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629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Droid Sans Mono</vt:lpstr>
      <vt:lpstr>Inter</vt:lpstr>
      <vt:lpstr>Wingdings</vt:lpstr>
      <vt:lpstr>Office Theme</vt:lpstr>
      <vt:lpstr>Project - Idea</vt:lpstr>
      <vt:lpstr>PowerPoint Presentation</vt:lpstr>
      <vt:lpstr>How to choose a good book</vt:lpstr>
      <vt:lpstr>What “book reviews” do</vt:lpstr>
      <vt:lpstr>What book reviews do</vt:lpstr>
      <vt:lpstr>What next after demo </vt:lpstr>
      <vt:lpstr>Steps to complete Demo Project(1)</vt:lpstr>
      <vt:lpstr>Steps to complete Demo Project(2)</vt:lpstr>
      <vt:lpstr>Where are you?</vt:lpstr>
      <vt:lpstr>Notes – Change method</vt:lpstr>
      <vt:lpstr>Notes – Transfer token from contract to user</vt:lpstr>
      <vt:lpstr>Notes – transfer from one to other user using contract </vt:lpstr>
      <vt:lpstr>Notes – Exceeded the prepaid gas</vt:lpstr>
      <vt:lpstr>Speed up debug time</vt:lpstr>
      <vt:lpstr>Build guest book error</vt:lpstr>
      <vt:lpstr>Support/References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thuc do van</dc:creator>
  <cp:lastModifiedBy>thuc do van</cp:lastModifiedBy>
  <cp:revision>180</cp:revision>
  <dcterms:created xsi:type="dcterms:W3CDTF">2021-09-12T02:55:34Z</dcterms:created>
  <dcterms:modified xsi:type="dcterms:W3CDTF">2021-09-18T14:50:09Z</dcterms:modified>
</cp:coreProperties>
</file>