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68AF-F25C-401C-B3E2-DC89F97E0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43B6E-C7EF-4868-893D-7F7633CA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C8F1-162E-424F-B467-5DE75720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407E-DD1F-4521-B58E-C7EB0501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472D-6DF1-46AB-B970-0740159A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AE4B-A914-4E2D-AF3E-B984EDD5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60145-11E2-4170-A364-883757071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05E4-FF57-45E6-879C-B7479F3A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910D-E6F2-4D64-A946-46AEB43D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53DF-5902-4D75-A433-8EE46709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7AF89-48E8-4FBB-B087-E3E34D987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058E9-68EB-4195-A8B9-AA763026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579A-5AB7-47A7-9F89-90828C06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A6BF-1B48-4FB6-91D3-57EB0BEC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B008-5053-406A-BD80-21E0C80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BD42-4B70-4FD2-ABA0-44BF031E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C658-2360-48C1-9F99-D3D961B3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545C-CC6F-4CA2-8356-77E6E84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71CC-1CEA-4D7E-954A-B1AD8045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58A1-02C3-4B52-8491-BC2748C8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E488-86EA-45DF-81ED-3A849705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B306-F289-409E-B7B3-A9A2967E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4576-6542-42E9-AE13-F0C34E29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63FF-4C85-42AF-932B-DBCA5C9F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FE8A-7F5F-4BED-A79F-A0CA5602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3052-FB59-4319-B5F7-2FC8C9FC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16B6-B6B5-4FAF-979E-D9123A250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B1117-BF3B-474A-9C7D-65FFA8F5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C942-A9EF-42F7-9B6D-3216EA2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39D2-B958-4674-835D-0F411EF6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547CA-3CBF-46A5-8EA4-A653F29A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5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59AB-FE1A-4048-9EAC-4C56835F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3E3B-BBBC-416F-9251-4C47AA2B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C2AD8-0AFB-4AE3-9210-229AA0315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FF465-D584-477E-B1D7-5F5A5458D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2272-8B30-4DE6-903C-22958BB59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18E2F-EA4D-473E-88FC-5DCB2E5E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14E04-4AA0-4970-8A7F-7BA3C36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44384-8B81-4D37-9E6B-6D8B0E26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EFAE-79B8-4D14-BF42-1ECAD25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E3B3D-D24F-4317-A8F7-6B2945DC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BBD73-C513-40BD-B95C-135664A7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B8F4E-4C61-4AE6-96FE-B6E0E394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0CD9C-62D3-42B8-AC6B-19BF8BA8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0FD73-567B-4BF6-925A-F1A96DC2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97E8-25D3-4654-BF9B-B587F8C8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28CC-E423-4B7F-B99E-6B52F4AE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6CEF-ACAB-49BA-97A3-1F49A760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17785-13B5-44FE-A4B9-09D79E115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9A27-6366-45B8-B09F-730BE96D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ED16D-6CD3-4632-B7C9-0B2AAF42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8EEE-E199-4B6D-9D59-8BC63D1D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A26E-5B03-4774-BD93-A0EFCC84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E9E48-4D1F-49EF-8103-7F5C525DE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EF80-C558-45BB-A26F-22FD24804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8C4F-8D3A-4248-9D64-F064C16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E0C6-9D3D-4926-8BFE-BF9CF3C5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67F9E-11A3-42F9-87B2-EA5EB596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663F8-4A64-457E-8045-C93F83E1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6EE4-6B9D-4B96-8413-F821C70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F73D-229E-4226-B29C-77271F474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B410-97D1-4D03-9574-3D82719004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DB3D-5F93-4A23-B10B-0B8B301F9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C1DB-5B91-4C49-BEB7-0074D6BB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561E-5C72-480A-A539-E88E39E8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F0EF-8F2A-4FBD-A8C1-AD5583358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РУХ ТІЛ В ОКОЛІ ТОЧОК ЛАГРАНЖА В СИСТЕМІ ПОДВІЙНИХ ЗІР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22123-4954-4442-B17C-797837919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Шитов Михайло</a:t>
            </a:r>
          </a:p>
          <a:p>
            <a:pPr algn="r"/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к.ф.-м.н., доцент Орлянський О. Ю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8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BD57E1-508B-40CB-AC49-70FA39E6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Висновки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E5539-55F7-4D0C-BF61-3440EB53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170815" indent="0" algn="just">
              <a:lnSpc>
                <a:spcPct val="147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Після обробки 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значної кількості матеріалу з астрофізики з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ясувалося, що подвійни системи, які обертаються навколо спільного центру мас по еліпсам з малими ексцентриситетами є дуже поширеними </a:t>
            </a:r>
            <a:r>
              <a:rPr lang="uk-UA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 Всесвіті, а точки 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Лагранжа відіграють важливу роль в еволюційних процесах.</a:t>
            </a:r>
          </a:p>
          <a:p>
            <a:pPr marL="0" marR="170815" indent="0" algn="just">
              <a:lnSpc>
                <a:spcPct val="147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Проведені у роботі розрахунки показали складність руху в околі точок Лагранжа і необхідність наближеного розв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’</a:t>
            </a:r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язку з використанням обчислювальної техніки.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70815" indent="0" algn="just">
              <a:lnSpc>
                <a:spcPct val="147000"/>
              </a:lnSpc>
              <a:spcBef>
                <a:spcPts val="0"/>
              </a:spcBef>
              <a:spcAft>
                <a:spcPts val="15"/>
              </a:spcAft>
              <a:buNone/>
            </a:pPr>
            <a:b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Показані переваги використання сторонніх графічних та математичних бібліотек у .N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 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Framework для оптимізації процесу проектування та побудови програм. Отриманий програмний продукт дозволяє візуалізувати рух малих тіл у системах зоря-зоря, зоря-планета, планета-супутник. </a:t>
            </a:r>
          </a:p>
          <a:p>
            <a:pPr marL="0" marR="170815" indent="0" algn="just">
              <a:lnSpc>
                <a:spcPct val="147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 отриманих результатів випливає необхідність подальшого вивчення та моделювання руху в околі Лагранжевих точок за внаслідок їх важливості та поширення.</a:t>
            </a:r>
            <a:endParaRPr lang="uk-UA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70815" indent="0" algn="just">
              <a:lnSpc>
                <a:spcPct val="147000"/>
              </a:lnSpc>
              <a:spcBef>
                <a:spcPts val="0"/>
              </a:spcBef>
              <a:spcAft>
                <a:spcPts val="15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5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5F5A-9824-48DF-B8FA-6F0D6D97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Мета роботи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5291-31F6-4CE7-A56C-3EEF9D716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0938"/>
          </a:xfrm>
        </p:spPr>
        <p:txBody>
          <a:bodyPr>
            <a:noAutofit/>
          </a:bodyPr>
          <a:lstStyle/>
          <a:p>
            <a:pPr marL="0" marR="161290" indent="0" algn="just">
              <a:lnSpc>
                <a:spcPct val="107000"/>
              </a:lnSpc>
              <a:spcBef>
                <a:spcPts val="0"/>
              </a:spcBef>
              <a:spcAft>
                <a:spcPts val="650"/>
              </a:spcAft>
              <a:buNone/>
            </a:pPr>
            <a:r>
              <a:rPr lang="uk-U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Вивчення руху пробної частинки в околі точок Лагранжа в системах двох масивних тіл: зоря-зоря, зоря-планета, планета-супутник, а саме: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33045" lvl="0" indent="-342900" algn="just">
              <a:lnSpc>
                <a:spcPct val="110000"/>
              </a:lnSpc>
              <a:spcBef>
                <a:spcPts val="0"/>
              </a:spcBef>
              <a:spcAft>
                <a:spcPts val="2055"/>
              </a:spcAft>
              <a:buFont typeface="Symbol" panose="05050102010706020507" pitchFamily="18" charset="2"/>
              <a:buChar char=""/>
            </a:pPr>
            <a:r>
              <a:rPr lang="uk-U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Визначення координат точок Лагранжа у загальному випадку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33045" lvl="0" indent="-342900" algn="just">
              <a:lnSpc>
                <a:spcPct val="227000"/>
              </a:lnSpc>
              <a:spcBef>
                <a:spcPts val="0"/>
              </a:spcBef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uk-U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Отримання рівняння руху в системі подвійної зорі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33045" lvl="0" indent="-342900" algn="just">
              <a:lnSpc>
                <a:spcPct val="227000"/>
              </a:lnSpc>
              <a:spcBef>
                <a:spcPts val="0"/>
              </a:spcBef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uk-U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Розробка програми, що виконує вищевказані задачі і графічно ілюструє рух пробного тіла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2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6A02-B806-44D2-8A5F-5B4E296E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Подвійні зорі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DEEF4-A7E2-43FF-BAED-1901FFB12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3976" y="220313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 астрономічних спостережень відомо, що більше половини всіх зір входить в подвійні і кратні системи. З точки зору утворення зір через гравітаційну нестійкість в холодних молекулярних хмарах цей факт цілком зрозумілий, оскільки строго сферично-симетрична ситуація є ідеалізацією через наявність обертання, магнітних полів, неоднорідностей густини і т. і., також стиснення протозоряних хмар часто призводить до одночасного утворення кількох центрів конденсації.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Двойные звезды дают больше шансов выжить близким планетам - Индикатор">
            <a:extLst>
              <a:ext uri="{FF2B5EF4-FFF2-40B4-BE49-F238E27FC236}">
                <a16:creationId xmlns:a16="http://schemas.microsoft.com/office/drawing/2014/main" id="{07A55086-83BF-437F-AB87-56EDA38310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24" y="1913367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6098-91B8-4F19-834E-D7716DB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Лагранжеві точки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451B-6DC0-436C-B813-D7D638535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96294"/>
            <a:ext cx="4237140" cy="3669165"/>
          </a:xfrm>
        </p:spPr>
        <p:txBody>
          <a:bodyPr/>
          <a:lstStyle/>
          <a:p>
            <a:pPr marL="0" indent="0">
              <a:buNone/>
            </a:pPr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очки Лагранжа лежать у площині орбіт масивних тіл і позначаються великою латинською літерою L з числовим індексом від 1 до 5. Перші три точки розташовані на лінії, що проходить через обидва масивних тіла. Ці точки Лагранжа називаються колінеарними і позначаються L1, L2 і L3. Точки L4 і L5 називаються трикутними або троянськими. Точки L1, L2, L3 є точками нестійкої рівноваги, в точках L4 і L5 за певних умов рівновага стійка.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Точки Лагранжа">
            <a:extLst>
              <a:ext uri="{FF2B5EF4-FFF2-40B4-BE49-F238E27FC236}">
                <a16:creationId xmlns:a16="http://schemas.microsoft.com/office/drawing/2014/main" id="{78F9E4A9-C54A-4918-BE38-249EF987F6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09629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9A1E-3787-4EB6-9D1E-0BC14289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Точка </a:t>
            </a:r>
            <a:r>
              <a:rPr lang="en-US" dirty="0">
                <a:solidFill>
                  <a:schemeClr val="bg1"/>
                </a:solidFill>
              </a:rPr>
              <a:t>L1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470D26-F01F-44AD-B98C-CDB110D55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2303843"/>
            <a:ext cx="3533775" cy="885825"/>
          </a:xfrm>
        </p:spPr>
      </p:pic>
      <p:pic>
        <p:nvPicPr>
          <p:cNvPr id="3074" name="Picture 2" descr="SOHO - Gunter's Space Page">
            <a:extLst>
              <a:ext uri="{FF2B5EF4-FFF2-40B4-BE49-F238E27FC236}">
                <a16:creationId xmlns:a16="http://schemas.microsoft.com/office/drawing/2014/main" id="{F0E69BBB-C254-4945-B585-103A4B27CF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2824"/>
            <a:ext cx="5181600" cy="27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pacecraft in 'sync' with Earth orbit">
            <a:extLst>
              <a:ext uri="{FF2B5EF4-FFF2-40B4-BE49-F238E27FC236}">
                <a16:creationId xmlns:a16="http://schemas.microsoft.com/office/drawing/2014/main" id="{158FC2BD-D0F3-44A8-9D45-8E38B6F949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2" y="1961276"/>
            <a:ext cx="5270240" cy="3917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02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5935-E3CB-4906-ACD6-E6CE9C04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Точка </a:t>
            </a:r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BDB75B-AE75-4DB8-89E3-B18417936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756989"/>
            <a:ext cx="3419475" cy="942975"/>
          </a:xfrm>
        </p:spPr>
      </p:pic>
      <p:pic>
        <p:nvPicPr>
          <p:cNvPr id="5" name="Content Placeholder 4" descr="Spacecraft on L2">
            <a:extLst>
              <a:ext uri="{FF2B5EF4-FFF2-40B4-BE49-F238E27FC236}">
                <a16:creationId xmlns:a16="http://schemas.microsoft.com/office/drawing/2014/main" id="{E3A23409-912D-41DF-BBE6-1091BDCAB3A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98" y="1690688"/>
            <a:ext cx="508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ESA - New launch date for James Webb Space Telescope">
            <a:extLst>
              <a:ext uri="{FF2B5EF4-FFF2-40B4-BE49-F238E27FC236}">
                <a16:creationId xmlns:a16="http://schemas.microsoft.com/office/drawing/2014/main" id="{18BF958C-E5D5-48BC-BC65-104D35F9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5108115" cy="28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88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A1F2-C1C6-42AB-80E3-E67C5009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Точка </a:t>
            </a:r>
            <a:r>
              <a:rPr lang="en-US" dirty="0">
                <a:solidFill>
                  <a:schemeClr val="bg1"/>
                </a:solidFill>
              </a:rPr>
              <a:t>L3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BF6F0A-46E5-490E-858D-EBF56B9B16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429000"/>
            <a:ext cx="4295359" cy="943769"/>
          </a:xfrm>
        </p:spPr>
      </p:pic>
      <p:pic>
        <p:nvPicPr>
          <p:cNvPr id="7" name="Content Placeholder 6" descr="Spacecraft on L3">
            <a:extLst>
              <a:ext uri="{FF2B5EF4-FFF2-40B4-BE49-F238E27FC236}">
                <a16:creationId xmlns:a16="http://schemas.microsoft.com/office/drawing/2014/main" id="{FFC9A9BB-AF91-4354-A60E-5FE1CA77E18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2096294"/>
            <a:ext cx="508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66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629E-2F00-45EE-AFBD-1E4B3BA4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Точки </a:t>
            </a:r>
            <a:r>
              <a:rPr lang="en-US" dirty="0">
                <a:solidFill>
                  <a:schemeClr val="bg1"/>
                </a:solidFill>
              </a:rPr>
              <a:t>L4 </a:t>
            </a:r>
            <a:r>
              <a:rPr lang="uk-UA" dirty="0">
                <a:solidFill>
                  <a:schemeClr val="bg1"/>
                </a:solidFill>
              </a:rPr>
              <a:t>та </a:t>
            </a:r>
            <a:r>
              <a:rPr lang="en-US" dirty="0">
                <a:solidFill>
                  <a:schemeClr val="bg1"/>
                </a:solidFill>
              </a:rPr>
              <a:t>L5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9ECC8C-DA09-49C5-9A9C-44ADB24D5E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666875"/>
            <a:ext cx="3933825" cy="1762125"/>
          </a:xfrm>
        </p:spPr>
      </p:pic>
      <p:pic>
        <p:nvPicPr>
          <p:cNvPr id="5" name="Content Placeholder 4" descr="Jupiter's Trojan Asteroids">
            <a:extLst>
              <a:ext uri="{FF2B5EF4-FFF2-40B4-BE49-F238E27FC236}">
                <a16:creationId xmlns:a16="http://schemas.microsoft.com/office/drawing/2014/main" id="{452CFF01-A7AB-4834-9525-E8622341F0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57" y="1723087"/>
            <a:ext cx="4441371" cy="445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87BA2-6629-4B97-A6D2-6ED7E2753E6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8" y="3563078"/>
            <a:ext cx="4528457" cy="3316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26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CED9-64C0-4E1B-B27D-D008A8F0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Програмна частина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B9F87-8213-488D-BDB6-5EE33BBE1D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3334" y="124795"/>
            <a:ext cx="3905955" cy="1806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395E4-523A-4171-8D83-6DF66DE8C0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0633" y="2306196"/>
            <a:ext cx="8310034" cy="44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1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РУХ ТІЛ В ОКОЛІ ТОЧОК ЛАГРАНЖА В СИСТЕМІ ПОДВІЙНИХ ЗІР</vt:lpstr>
      <vt:lpstr>Мета роботи</vt:lpstr>
      <vt:lpstr>Подвійні зорі</vt:lpstr>
      <vt:lpstr>Лагранжеві точки</vt:lpstr>
      <vt:lpstr>Точка L1</vt:lpstr>
      <vt:lpstr>Точка L2</vt:lpstr>
      <vt:lpstr>Точка L3</vt:lpstr>
      <vt:lpstr>Точки L4 та L5</vt:lpstr>
      <vt:lpstr>Програмна частина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Шитов</dc:creator>
  <cp:lastModifiedBy>Михаил Шитов</cp:lastModifiedBy>
  <cp:revision>4</cp:revision>
  <dcterms:created xsi:type="dcterms:W3CDTF">2020-06-18T17:26:02Z</dcterms:created>
  <dcterms:modified xsi:type="dcterms:W3CDTF">2020-06-19T05:26:37Z</dcterms:modified>
</cp:coreProperties>
</file>