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0"/>
    <p:sldId id="257" r:id="rId21"/>
    <p:sldId id="258" r:id="rId22"/>
    <p:sldId id="261" r:id="rId23"/>
    <p:sldId id="262" r:id="rId24"/>
    <p:sldId id="263" r:id="rId25"/>
    <p:sldId id="26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27311941.png"></Relationship><Relationship Id="rId3" Type="http://schemas.openxmlformats.org/officeDocument/2006/relationships/image" Target="../media/fImage16691120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380122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2791416500.png"></Relationship><Relationship Id="rId3" Type="http://schemas.openxmlformats.org/officeDocument/2006/relationships/image" Target="../media/fImage1465143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851515724.png"></Relationship><Relationship Id="rId3" Type="http://schemas.openxmlformats.org/officeDocument/2006/relationships/image" Target="../media/fImage2469152147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55161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58173696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b="1"/>
              <a:t>좌표압축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공부용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문제</a:t>
            </a:r>
            <a:endParaRPr lang="ko-KR" altLang="en-US" b="1"/>
          </a:p>
        </p:txBody>
      </p:sp>
      <p:pic>
        <p:nvPicPr>
          <p:cNvPr id="4" name="그림 13" descr="C:/Users/user/AppData/Roaming/PolarisOffice/ETemp/21496_17898816/fImage262731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/>
          <a:stretch>
            <a:fillRect/>
          </a:stretch>
        </p:blipFill>
        <p:spPr>
          <a:xfrm rot="0">
            <a:off x="838835" y="2834005"/>
            <a:ext cx="6230620" cy="2954655"/>
          </a:xfrm>
          <a:prstGeom prst="rect"/>
          <a:noFill/>
        </p:spPr>
      </p:pic>
      <p:pic>
        <p:nvPicPr>
          <p:cNvPr id="5" name="그림 14" descr="C:/Users/user/AppData/Roaming/PolarisOffice/ETemp/21496_17898816/fImage1669112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44080" y="2816225"/>
            <a:ext cx="4871720" cy="30695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"/>
          <p:cNvSpPr txBox="1">
            <a:spLocks noGrp="1"/>
          </p:cNvSpPr>
          <p:nvPr>
            <p:ph type="title" idx="1"/>
          </p:nvPr>
        </p:nvSpPr>
        <p:spPr>
          <a:xfrm rot="0">
            <a:off x="838200" y="38036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입력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16" descr="C:/Users/user/AppData/Roaming/PolarisOffice/ETemp/21496_17898816/fImage2138012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5035" y="1710690"/>
            <a:ext cx="6294120" cy="4672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7"/>
          <p:cNvSpPr txBox="1">
            <a:spLocks noGrp="1"/>
          </p:cNvSpPr>
          <p:nvPr>
            <p:ph type="title" idx="2"/>
          </p:nvPr>
        </p:nvSpPr>
        <p:spPr>
          <a:xfrm rot="0">
            <a:off x="838200" y="38036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어떤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문제냐 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상자 18"/>
          <p:cNvSpPr txBox="1">
            <a:spLocks/>
          </p:cNvSpPr>
          <p:nvPr/>
        </p:nvSpPr>
        <p:spPr>
          <a:xfrm rot="0">
            <a:off x="885190" y="1830070"/>
            <a:ext cx="10860405" cy="77025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200" b="1">
                <a:latin typeface="맑은 고딕" charset="0"/>
                <a:ea typeface="맑은 고딕" charset="0"/>
              </a:rPr>
              <a:t>이번문제는 </a:t>
            </a:r>
            <a:endParaRPr lang="ko-KR" altLang="en-US" sz="22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200" b="1">
                <a:latin typeface="맑은 고딕" charset="0"/>
                <a:ea typeface="맑은 고딕" charset="0"/>
              </a:rPr>
              <a:t>정렬만 </a:t>
            </a:r>
            <a:r>
              <a:rPr lang="ko-KR" sz="2200" b="1">
                <a:latin typeface="맑은 고딕" charset="0"/>
                <a:ea typeface="맑은 고딕" charset="0"/>
              </a:rPr>
              <a:t>쓰는게 아니라 이분 배열을</a:t>
            </a:r>
            <a:r>
              <a:rPr lang="ko-KR" sz="2200" b="1">
                <a:latin typeface="맑은 고딕" charset="0"/>
                <a:ea typeface="맑은 고딕" charset="0"/>
              </a:rPr>
              <a:t> 심화버전을 </a:t>
            </a:r>
            <a:r>
              <a:rPr lang="ko-KR" sz="2200" b="1">
                <a:latin typeface="맑은 고딕" charset="0"/>
                <a:ea typeface="맑은 고딕" charset="0"/>
              </a:rPr>
              <a:t> 활용할</a:t>
            </a:r>
            <a:r>
              <a:rPr lang="ko-KR" sz="2200" b="1">
                <a:latin typeface="맑은 고딕" charset="0"/>
                <a:ea typeface="맑은 고딕" charset="0"/>
              </a:rPr>
              <a:t> </a:t>
            </a:r>
            <a:r>
              <a:rPr lang="ko-KR" sz="2200" b="1">
                <a:latin typeface="맑은 고딕" charset="0"/>
                <a:ea typeface="맑은 고딕" charset="0"/>
              </a:rPr>
              <a:t>줄</a:t>
            </a:r>
            <a:r>
              <a:rPr lang="ko-KR" sz="2200" b="1">
                <a:latin typeface="맑은 고딕" charset="0"/>
                <a:ea typeface="맑은 고딕" charset="0"/>
              </a:rPr>
              <a:t> </a:t>
            </a:r>
            <a:r>
              <a:rPr lang="ko-KR" sz="2200" b="1">
                <a:latin typeface="맑은 고딕" charset="0"/>
                <a:ea typeface="맑은 고딕" charset="0"/>
              </a:rPr>
              <a:t>알아야한다.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27495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L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owerBound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839470" y="1455420"/>
            <a:ext cx="927100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K</a:t>
            </a:r>
            <a:r>
              <a:rPr lang="ko-KR" sz="1800" b="1">
                <a:latin typeface="맑은 고딕" charset="0"/>
                <a:ea typeface="맑은 고딕" charset="0"/>
              </a:rPr>
              <a:t>ey </a:t>
            </a:r>
            <a:r>
              <a:rPr lang="ko-KR" sz="1800" b="1">
                <a:latin typeface="맑은 고딕" charset="0"/>
                <a:ea typeface="맑은 고딕" charset="0"/>
              </a:rPr>
              <a:t>보다 </a:t>
            </a:r>
            <a:r>
              <a:rPr lang="ko-KR" sz="1800" b="1">
                <a:latin typeface="맑은 고딕" charset="0"/>
                <a:ea typeface="맑은 고딕" charset="0"/>
              </a:rPr>
              <a:t>크거나 같은 (이상)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첫번째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위치</a:t>
            </a:r>
            <a:r>
              <a:rPr lang="ko-KR" sz="1800" b="1">
                <a:latin typeface="맑은 고딕" charset="0"/>
                <a:ea typeface="맑은 고딕" charset="0"/>
              </a:rPr>
              <a:t>를 </a:t>
            </a:r>
            <a:r>
              <a:rPr lang="ko-KR" sz="1800" b="1">
                <a:latin typeface="맑은 고딕" charset="0"/>
                <a:ea typeface="맑은 고딕" charset="0"/>
              </a:rPr>
              <a:t>반환한다.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b="1"/>
              <a:t>lower_bound는 이터레이터(iterator)를 반환</a:t>
            </a:r>
            <a:r>
              <a:rPr b="1"/>
              <a:t>한다.</a:t>
            </a:r>
            <a:endParaRPr lang="ko-KR" altLang="en-US" b="1"/>
          </a:p>
          <a:p>
            <a:pPr marL="0" indent="0" algn="l" hangingPunct="1"/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1496_17898816/fImage2127914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025" y="2503170"/>
            <a:ext cx="4972685" cy="2181860"/>
          </a:xfrm>
          <a:prstGeom prst="rect"/>
          <a:noFill/>
        </p:spPr>
      </p:pic>
      <p:pic>
        <p:nvPicPr>
          <p:cNvPr id="5" name="그림 25" descr="C:/Users/user/AppData/Roaming/PolarisOffice/ETemp/21496_17898816/fImage146514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5246370"/>
            <a:ext cx="9268460" cy="679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8" descr="C:/Users/user/AppData/Roaming/PolarisOffice/ETemp/21496_17898816/fImage238515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350" y="346075"/>
            <a:ext cx="6296660" cy="2988310"/>
          </a:xfrm>
          <a:prstGeom prst="rect"/>
          <a:noFill/>
        </p:spPr>
      </p:pic>
      <p:pic>
        <p:nvPicPr>
          <p:cNvPr id="3" name="그림 29" descr="C:/Users/user/AppData/Roaming/PolarisOffice/ETemp/21496_17898816/fImage246915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1650" y="3801745"/>
            <a:ext cx="6452235" cy="2485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3" descr="C:/Users/user/AppData/Roaming/PolarisOffice/ETemp/21496_17898816/fImage2655161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7570" y="645795"/>
            <a:ext cx="9425940" cy="1466215"/>
          </a:xfrm>
          <a:prstGeom prst="rect"/>
          <a:noFill/>
        </p:spPr>
      </p:pic>
      <p:sp>
        <p:nvSpPr>
          <p:cNvPr id="3" name="텍스트 상자 35"/>
          <p:cNvSpPr txBox="1">
            <a:spLocks/>
          </p:cNvSpPr>
          <p:nvPr/>
        </p:nvSpPr>
        <p:spPr>
          <a:xfrm rot="0">
            <a:off x="1016000" y="2524125"/>
            <a:ext cx="10160635" cy="34156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/>
            <a:r>
              <a:rPr sz="1800" b="1"/>
              <a:t>중요: unique()는 정렬된 상태에서만 제대로 동작</a:t>
            </a:r>
            <a:endParaRPr lang="ko-KR" altLang="en-US" sz="1800" b="1"/>
          </a:p>
          <a:p>
            <a:pPr marL="228600" indent="-228600">
              <a:buFont typeface="맑은 고딕"/>
              <a:buChar char="•"/>
            </a:pPr>
            <a:r>
              <a:rPr/>
              <a:t>unique()는 </a:t>
            </a:r>
            <a:r>
              <a:rPr b="1"/>
              <a:t>연속된 중복 요소만 제거</a:t>
            </a:r>
            <a:r>
              <a:rPr/>
              <a:t>합니다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/>
              <a:t>그래서 반드시 sort()이후에 사용해야 제대로 작동합니다</a:t>
            </a:r>
            <a:endParaRPr lang="ko-KR" altLang="en-US"/>
          </a:p>
          <a:p>
            <a:pPr marL="0" indent="0"/>
            <a:r>
              <a:rPr/>
              <a:t>cpp</a:t>
            </a:r>
            <a:endParaRPr lang="ko-KR" altLang="en-US"/>
          </a:p>
          <a:p>
            <a:pPr marL="0" indent="0"/>
            <a:endParaRPr lang="ko-KR" altLang="en-US"/>
          </a:p>
          <a:p>
            <a:pPr marL="0" indent="0"/>
            <a:r>
              <a:rPr/>
              <a:t>vector&lt;int&gt; v = {3, 1, 3, 2, 1}; </a:t>
            </a:r>
            <a:endParaRPr lang="ko-KR" altLang="en-US"/>
          </a:p>
          <a:p>
            <a:pPr marL="0" indent="0"/>
            <a:r>
              <a:rPr/>
              <a:t>sort(v.begin(), v.end()); // [1, 1, 2, 3, 3] </a:t>
            </a:r>
            <a:endParaRPr lang="ko-KR" altLang="en-US"/>
          </a:p>
          <a:p>
            <a:pPr marL="0" indent="0"/>
            <a:r>
              <a:rPr/>
              <a:t>Auto</a:t>
            </a:r>
            <a:r>
              <a:rPr/>
              <a:t> </a:t>
            </a:r>
            <a:r>
              <a:rPr/>
              <a:t>it = unique(v.begin(), v.end()); // [1, 2, 3, ?, ?]</a:t>
            </a:r>
            <a:endParaRPr lang="ko-KR" altLang="en-US"/>
          </a:p>
          <a:p>
            <a:pPr marL="0" indent="0"/>
            <a:r>
              <a:rPr/>
              <a:t>v.erase(it, v.end()); // [1, 2, 3] </a:t>
            </a:r>
            <a:endParaRPr lang="ko-KR" altLang="en-US"/>
          </a:p>
          <a:p>
            <a:pPr marL="0" indent="0"/>
            <a:r>
              <a:rPr sz="1800" b="1"/>
              <a:t> </a:t>
            </a:r>
            <a:r>
              <a:rPr sz="1405" b="1"/>
              <a:t>결과:</a:t>
            </a:r>
            <a:endParaRPr lang="ko-KR" altLang="en-US" sz="1405" b="1"/>
          </a:p>
          <a:p>
            <a:pPr marL="228600" indent="-228600">
              <a:buFont typeface="맑은 고딕"/>
              <a:buChar char="•"/>
            </a:pPr>
            <a:r>
              <a:rPr/>
              <a:t>중복 없이, 정렬된 배열이 됨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6"/>
          <p:cNvSpPr>
            <a:spLocks noChangeAspect="1"/>
          </p:cNvSpPr>
          <p:nvPr/>
        </p:nvSpPr>
        <p:spPr>
          <a:xfrm rot="0">
            <a:off x="0" y="0"/>
            <a:ext cx="10363835" cy="19685"/>
          </a:xfrm>
          <a:prstGeom prst="rect"/>
          <a:solidFill>
            <a:srgbClr val="000000"/>
          </a:solidFill>
        </p:spPr>
        <p:txBody>
          <a:bodyPr wrap="square" lIns="0" tIns="0" rIns="0" bIns="0" vert="horz" anchor="t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9" descr="C:/Users/user/AppData/Roaming/PolarisOffice/ETemp/21496_17898816/fImage3058173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6575" y="590550"/>
            <a:ext cx="8068310" cy="2061210"/>
          </a:xfrm>
          <a:prstGeom prst="rect"/>
          <a:noFill/>
        </p:spPr>
      </p:pic>
      <p:sp>
        <p:nvSpPr>
          <p:cNvPr id="3" name="텍스트 상자 40"/>
          <p:cNvSpPr txBox="1">
            <a:spLocks/>
          </p:cNvSpPr>
          <p:nvPr/>
        </p:nvSpPr>
        <p:spPr>
          <a:xfrm rot="0">
            <a:off x="444500" y="3095625"/>
            <a:ext cx="9509760" cy="14776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/>
            <a:r>
              <a:rPr sz="1800" b="1"/>
              <a:t>it - ans.begin()이 의미하는 것</a:t>
            </a:r>
            <a:endParaRPr lang="ko-KR" altLang="en-US" sz="1800" b="1"/>
          </a:p>
          <a:p>
            <a:pPr marL="228600" indent="-228600">
              <a:buFont typeface="맑은 고딕"/>
              <a:buChar char="•"/>
            </a:pPr>
            <a:r>
              <a:rPr b="1"/>
              <a:t>it는 lower_bound결과, 즉 "값 val이 처음 나오는 위치"를 가리킴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rPr b="1"/>
              <a:t>ans.begin()은 ans[0]위치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rPr b="1"/>
              <a:t>따라서 it - ans.begin()은 두 이터레이터 사이의 거리 → 인덱스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이재현</dc:creator>
  <cp:lastModifiedBy>이재현</cp:lastModifiedBy>
  <dc:title>PowerPoint 프레젠테이션</dc:title>
  <cp:version>10.105.277.55893</cp:version>
</cp:coreProperties>
</file>