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8" r:id="rId6"/>
    <p:sldId id="289" r:id="rId7"/>
    <p:sldId id="264" r:id="rId8"/>
    <p:sldId id="277" r:id="rId9"/>
    <p:sldId id="262" r:id="rId10"/>
    <p:sldId id="266" r:id="rId11"/>
    <p:sldId id="261" r:id="rId12"/>
    <p:sldId id="293" r:id="rId13"/>
    <p:sldId id="270" r:id="rId14"/>
    <p:sldId id="29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02" d="100"/>
          <a:sy n="102" d="100"/>
        </p:scale>
        <p:origin x="186" y="1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11/17/2022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Top Prospects for global expansion efforts ranked by country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Kane Monaco</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684109" y="524906"/>
            <a:ext cx="5431971" cy="846301"/>
          </a:xfrm>
        </p:spPr>
        <p:txBody>
          <a:bodyPr/>
          <a:lstStyle/>
          <a:p>
            <a:r>
              <a:rPr lang="en-US" dirty="0"/>
              <a:t>Unemployment Rate</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848232"/>
            <a:ext cx="5433204" cy="365125"/>
          </a:xfrm>
        </p:spPr>
        <p:txBody>
          <a:bodyPr vert="horz" lIns="91440" tIns="45720" rIns="91440" bIns="45720" rtlCol="0" anchor="t">
            <a:normAutofit lnSpcReduction="10000"/>
          </a:bodyPr>
          <a:lstStyle/>
          <a:p>
            <a:r>
              <a:rPr lang="en-US" dirty="0"/>
              <a:t>Total ratings </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7132308" y="1772216"/>
            <a:ext cx="5433204" cy="365125"/>
          </a:xfrm>
        </p:spPr>
        <p:txBody>
          <a:bodyPr>
            <a:normAutofit lnSpcReduction="10000"/>
          </a:bodyPr>
          <a:lstStyle/>
          <a:p>
            <a:r>
              <a:rPr lang="en-US" dirty="0"/>
              <a:t>Highest rankings</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13" name="Picture 12">
            <a:extLst>
              <a:ext uri="{FF2B5EF4-FFF2-40B4-BE49-F238E27FC236}">
                <a16:creationId xmlns:a16="http://schemas.microsoft.com/office/drawing/2014/main" id="{5492F77B-00E9-A99A-8160-1274E19162D5}"/>
              </a:ext>
            </a:extLst>
          </p:cNvPr>
          <p:cNvPicPr>
            <a:picLocks noChangeAspect="1"/>
          </p:cNvPicPr>
          <p:nvPr/>
        </p:nvPicPr>
        <p:blipFill>
          <a:blip r:embed="rId2"/>
          <a:stretch>
            <a:fillRect/>
          </a:stretch>
        </p:blipFill>
        <p:spPr>
          <a:xfrm>
            <a:off x="0" y="2690383"/>
            <a:ext cx="5257800" cy="4305300"/>
          </a:xfrm>
          <a:prstGeom prst="rect">
            <a:avLst/>
          </a:prstGeom>
        </p:spPr>
      </p:pic>
      <p:graphicFrame>
        <p:nvGraphicFramePr>
          <p:cNvPr id="19" name="Table 18">
            <a:extLst>
              <a:ext uri="{FF2B5EF4-FFF2-40B4-BE49-F238E27FC236}">
                <a16:creationId xmlns:a16="http://schemas.microsoft.com/office/drawing/2014/main" id="{E6E62291-7C0F-F9A6-70CE-E0881AE9FA6A}"/>
              </a:ext>
            </a:extLst>
          </p:cNvPr>
          <p:cNvGraphicFramePr>
            <a:graphicFrameLocks noGrp="1"/>
          </p:cNvGraphicFramePr>
          <p:nvPr>
            <p:extLst>
              <p:ext uri="{D42A27DB-BD31-4B8C-83A1-F6EECF244321}">
                <p14:modId xmlns:p14="http://schemas.microsoft.com/office/powerpoint/2010/main" val="3414275242"/>
              </p:ext>
            </p:extLst>
          </p:nvPr>
        </p:nvGraphicFramePr>
        <p:xfrm>
          <a:off x="6400094" y="2331531"/>
          <a:ext cx="4783762" cy="4001563"/>
        </p:xfrm>
        <a:graphic>
          <a:graphicData uri="http://schemas.openxmlformats.org/drawingml/2006/table">
            <a:tbl>
              <a:tblPr/>
              <a:tblGrid>
                <a:gridCol w="2391881">
                  <a:extLst>
                    <a:ext uri="{9D8B030D-6E8A-4147-A177-3AD203B41FA5}">
                      <a16:colId xmlns:a16="http://schemas.microsoft.com/office/drawing/2014/main" val="2277376726"/>
                    </a:ext>
                  </a:extLst>
                </a:gridCol>
                <a:gridCol w="2391881">
                  <a:extLst>
                    <a:ext uri="{9D8B030D-6E8A-4147-A177-3AD203B41FA5}">
                      <a16:colId xmlns:a16="http://schemas.microsoft.com/office/drawing/2014/main" val="842975619"/>
                    </a:ext>
                  </a:extLst>
                </a:gridCol>
              </a:tblGrid>
              <a:tr h="557563">
                <a:tc>
                  <a:txBody>
                    <a:bodyPr/>
                    <a:lstStyle/>
                    <a:p>
                      <a:pPr algn="r" fontAlgn="ctr"/>
                      <a:r>
                        <a:rPr lang="en-US" sz="1700" b="1" dirty="0">
                          <a:effectLst/>
                        </a:rPr>
                        <a:t>Country</a:t>
                      </a:r>
                    </a:p>
                  </a:txBody>
                  <a:tcPr marL="85320" marR="85320" marT="42660" marB="42660" anchor="ctr">
                    <a:lnL>
                      <a:noFill/>
                    </a:lnL>
                    <a:lnR>
                      <a:noFill/>
                    </a:lnR>
                    <a:lnT>
                      <a:noFill/>
                    </a:lnT>
                    <a:lnB>
                      <a:noFill/>
                    </a:lnB>
                  </a:tcPr>
                </a:tc>
                <a:tc>
                  <a:txBody>
                    <a:bodyPr/>
                    <a:lstStyle/>
                    <a:p>
                      <a:r>
                        <a:rPr lang="en-US" sz="1700" dirty="0"/>
                        <a:t>Rate</a:t>
                      </a:r>
                    </a:p>
                  </a:txBody>
                  <a:tcPr marL="85320" marR="85320" marT="42660" marB="42660">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29525955"/>
                  </a:ext>
                </a:extLst>
              </a:tr>
              <a:tr h="318196">
                <a:tc>
                  <a:txBody>
                    <a:bodyPr/>
                    <a:lstStyle/>
                    <a:p>
                      <a:pPr algn="r" fontAlgn="ctr"/>
                      <a:r>
                        <a:rPr lang="en-US" sz="1700" dirty="0">
                          <a:effectLst/>
                        </a:rPr>
                        <a:t>United Arab Emirates</a:t>
                      </a:r>
                    </a:p>
                  </a:txBody>
                  <a:tcPr marL="85320" marR="85320" marT="42660" marB="42660" anchor="ctr">
                    <a:lnL>
                      <a:noFill/>
                    </a:lnL>
                    <a:lnR>
                      <a:noFill/>
                    </a:lnR>
                    <a:lnT>
                      <a:noFill/>
                    </a:lnT>
                    <a:lnB>
                      <a:noFill/>
                    </a:lnB>
                    <a:solidFill>
                      <a:srgbClr val="F5F5F5"/>
                    </a:solidFill>
                  </a:tcPr>
                </a:tc>
                <a:tc>
                  <a:txBody>
                    <a:bodyPr/>
                    <a:lstStyle/>
                    <a:p>
                      <a:pPr algn="r" fontAlgn="ctr"/>
                      <a:r>
                        <a:rPr lang="en-US" sz="1700" dirty="0">
                          <a:effectLst/>
                        </a:rPr>
                        <a:t>A</a:t>
                      </a:r>
                    </a:p>
                  </a:txBody>
                  <a:tcPr marL="85320" marR="85320" marT="42660" marB="42660"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132786627"/>
                  </a:ext>
                </a:extLst>
              </a:tr>
              <a:tr h="318196">
                <a:tc>
                  <a:txBody>
                    <a:bodyPr/>
                    <a:lstStyle/>
                    <a:p>
                      <a:pPr algn="r" fontAlgn="ctr"/>
                      <a:r>
                        <a:rPr lang="en-US" sz="1700">
                          <a:effectLst/>
                        </a:rPr>
                        <a:t>Burundi</a:t>
                      </a:r>
                    </a:p>
                  </a:txBody>
                  <a:tcPr marL="85320" marR="85320" marT="42660" marB="42660" anchor="ctr">
                    <a:lnL>
                      <a:noFill/>
                    </a:lnL>
                    <a:lnR>
                      <a:noFill/>
                    </a:lnR>
                    <a:lnT>
                      <a:noFill/>
                    </a:lnT>
                    <a:lnB>
                      <a:noFill/>
                    </a:lnB>
                  </a:tcPr>
                </a:tc>
                <a:tc>
                  <a:txBody>
                    <a:bodyPr/>
                    <a:lstStyle/>
                    <a:p>
                      <a:pPr algn="r" fontAlgn="ctr"/>
                      <a:r>
                        <a:rPr lang="en-US" sz="1700">
                          <a:effectLst/>
                        </a:rPr>
                        <a:t>A</a:t>
                      </a:r>
                    </a:p>
                  </a:txBody>
                  <a:tcPr marL="85320" marR="85320" marT="42660" marB="42660" anchor="ctr">
                    <a:lnL>
                      <a:noFill/>
                    </a:lnL>
                    <a:lnR>
                      <a:noFill/>
                    </a:lnR>
                    <a:lnT>
                      <a:noFill/>
                    </a:lnT>
                    <a:lnB>
                      <a:noFill/>
                    </a:lnB>
                  </a:tcPr>
                </a:tc>
                <a:extLst>
                  <a:ext uri="{0D108BD9-81ED-4DB2-BD59-A6C34878D82A}">
                    <a16:rowId xmlns:a16="http://schemas.microsoft.com/office/drawing/2014/main" val="2918822450"/>
                  </a:ext>
                </a:extLst>
              </a:tr>
              <a:tr h="318196">
                <a:tc>
                  <a:txBody>
                    <a:bodyPr/>
                    <a:lstStyle/>
                    <a:p>
                      <a:pPr algn="r" fontAlgn="ctr"/>
                      <a:r>
                        <a:rPr lang="en-US" sz="1700">
                          <a:effectLst/>
                        </a:rPr>
                        <a:t>Benin</a:t>
                      </a:r>
                    </a:p>
                  </a:txBody>
                  <a:tcPr marL="85320" marR="85320" marT="42660" marB="42660" anchor="ctr">
                    <a:lnL>
                      <a:noFill/>
                    </a:lnL>
                    <a:lnR>
                      <a:noFill/>
                    </a:lnR>
                    <a:lnT>
                      <a:noFill/>
                    </a:lnT>
                    <a:lnB>
                      <a:noFill/>
                    </a:lnB>
                    <a:solidFill>
                      <a:srgbClr val="F5F5F5"/>
                    </a:solidFill>
                  </a:tcPr>
                </a:tc>
                <a:tc>
                  <a:txBody>
                    <a:bodyPr/>
                    <a:lstStyle/>
                    <a:p>
                      <a:pPr algn="r" fontAlgn="ctr"/>
                      <a:r>
                        <a:rPr lang="en-US" sz="170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424394017"/>
                  </a:ext>
                </a:extLst>
              </a:tr>
              <a:tr h="318196">
                <a:tc>
                  <a:txBody>
                    <a:bodyPr/>
                    <a:lstStyle/>
                    <a:p>
                      <a:pPr algn="r" fontAlgn="ctr"/>
                      <a:r>
                        <a:rPr lang="en-US" sz="1700">
                          <a:effectLst/>
                        </a:rPr>
                        <a:t>Burkina Faso</a:t>
                      </a:r>
                    </a:p>
                  </a:txBody>
                  <a:tcPr marL="85320" marR="85320" marT="42660" marB="42660" anchor="ctr">
                    <a:lnL>
                      <a:noFill/>
                    </a:lnL>
                    <a:lnR>
                      <a:noFill/>
                    </a:lnR>
                    <a:lnT>
                      <a:noFill/>
                    </a:lnT>
                    <a:lnB>
                      <a:noFill/>
                    </a:lnB>
                  </a:tcPr>
                </a:tc>
                <a:tc>
                  <a:txBody>
                    <a:bodyPr/>
                    <a:lstStyle/>
                    <a:p>
                      <a:pPr algn="r" fontAlgn="ctr"/>
                      <a:r>
                        <a:rPr lang="en-US" sz="1700">
                          <a:effectLst/>
                        </a:rPr>
                        <a:t>A</a:t>
                      </a:r>
                    </a:p>
                  </a:txBody>
                  <a:tcPr marL="85320" marR="85320" marT="42660" marB="42660" anchor="ctr">
                    <a:lnL>
                      <a:noFill/>
                    </a:lnL>
                    <a:lnR>
                      <a:noFill/>
                    </a:lnR>
                    <a:lnT>
                      <a:noFill/>
                    </a:lnT>
                    <a:lnB>
                      <a:noFill/>
                    </a:lnB>
                  </a:tcPr>
                </a:tc>
                <a:extLst>
                  <a:ext uri="{0D108BD9-81ED-4DB2-BD59-A6C34878D82A}">
                    <a16:rowId xmlns:a16="http://schemas.microsoft.com/office/drawing/2014/main" val="934636458"/>
                  </a:ext>
                </a:extLst>
              </a:tr>
              <a:tr h="318196">
                <a:tc>
                  <a:txBody>
                    <a:bodyPr/>
                    <a:lstStyle/>
                    <a:p>
                      <a:pPr algn="r" fontAlgn="ctr"/>
                      <a:r>
                        <a:rPr lang="en-US" sz="1700">
                          <a:effectLst/>
                        </a:rPr>
                        <a:t>Bahrain</a:t>
                      </a:r>
                    </a:p>
                  </a:txBody>
                  <a:tcPr marL="85320" marR="85320" marT="42660" marB="42660" anchor="ctr">
                    <a:lnL>
                      <a:noFill/>
                    </a:lnL>
                    <a:lnR>
                      <a:noFill/>
                    </a:lnR>
                    <a:lnT>
                      <a:noFill/>
                    </a:lnT>
                    <a:lnB>
                      <a:noFill/>
                    </a:lnB>
                    <a:solidFill>
                      <a:srgbClr val="F5F5F5"/>
                    </a:solidFill>
                  </a:tcPr>
                </a:tc>
                <a:tc>
                  <a:txBody>
                    <a:bodyPr/>
                    <a:lstStyle/>
                    <a:p>
                      <a:pPr algn="r" fontAlgn="ctr"/>
                      <a:r>
                        <a:rPr lang="en-US" sz="170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1360767509"/>
                  </a:ext>
                </a:extLst>
              </a:tr>
              <a:tr h="318196">
                <a:tc>
                  <a:txBody>
                    <a:bodyPr/>
                    <a:lstStyle/>
                    <a:p>
                      <a:pPr algn="r" fontAlgn="ctr"/>
                      <a:r>
                        <a:rPr lang="en-US" sz="1700" dirty="0">
                          <a:effectLst/>
                        </a:rPr>
                        <a:t>Trinidad and Tobago</a:t>
                      </a:r>
                    </a:p>
                  </a:txBody>
                  <a:tcPr marL="85320" marR="85320" marT="42660" marB="42660" anchor="ctr">
                    <a:lnL>
                      <a:noFill/>
                    </a:lnL>
                    <a:lnR>
                      <a:noFill/>
                    </a:lnR>
                    <a:lnT>
                      <a:noFill/>
                    </a:lnT>
                    <a:lnB>
                      <a:noFill/>
                    </a:lnB>
                    <a:solidFill>
                      <a:srgbClr val="F5F5F5"/>
                    </a:solidFill>
                  </a:tcPr>
                </a:tc>
                <a:tc>
                  <a:txBody>
                    <a:bodyPr/>
                    <a:lstStyle/>
                    <a:p>
                      <a:pPr algn="r" fontAlgn="ctr"/>
                      <a:r>
                        <a:rPr lang="en-US" sz="1700" dirty="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3967322108"/>
                  </a:ext>
                </a:extLst>
              </a:tr>
              <a:tr h="318196">
                <a:tc>
                  <a:txBody>
                    <a:bodyPr/>
                    <a:lstStyle/>
                    <a:p>
                      <a:pPr algn="r" fontAlgn="ctr"/>
                      <a:r>
                        <a:rPr lang="en-US" sz="1700">
                          <a:effectLst/>
                        </a:rPr>
                        <a:t>Tanzania</a:t>
                      </a:r>
                    </a:p>
                  </a:txBody>
                  <a:tcPr marL="85320" marR="85320" marT="42660" marB="42660" anchor="ctr">
                    <a:lnL>
                      <a:noFill/>
                    </a:lnL>
                    <a:lnR>
                      <a:noFill/>
                    </a:lnR>
                    <a:lnT>
                      <a:noFill/>
                    </a:lnT>
                    <a:lnB>
                      <a:noFill/>
                    </a:lnB>
                  </a:tcPr>
                </a:tc>
                <a:tc>
                  <a:txBody>
                    <a:bodyPr/>
                    <a:lstStyle/>
                    <a:p>
                      <a:pPr algn="r" fontAlgn="ctr"/>
                      <a:r>
                        <a:rPr lang="en-US" sz="1700">
                          <a:effectLst/>
                        </a:rPr>
                        <a:t>A</a:t>
                      </a:r>
                    </a:p>
                  </a:txBody>
                  <a:tcPr marL="85320" marR="85320" marT="42660" marB="42660" anchor="ctr">
                    <a:lnL>
                      <a:noFill/>
                    </a:lnL>
                    <a:lnR>
                      <a:noFill/>
                    </a:lnR>
                    <a:lnT>
                      <a:noFill/>
                    </a:lnT>
                    <a:lnB>
                      <a:noFill/>
                    </a:lnB>
                  </a:tcPr>
                </a:tc>
                <a:extLst>
                  <a:ext uri="{0D108BD9-81ED-4DB2-BD59-A6C34878D82A}">
                    <a16:rowId xmlns:a16="http://schemas.microsoft.com/office/drawing/2014/main" val="1852048098"/>
                  </a:ext>
                </a:extLst>
              </a:tr>
              <a:tr h="318196">
                <a:tc>
                  <a:txBody>
                    <a:bodyPr/>
                    <a:lstStyle/>
                    <a:p>
                      <a:pPr algn="r" fontAlgn="ctr"/>
                      <a:r>
                        <a:rPr lang="en-US" sz="1700">
                          <a:effectLst/>
                        </a:rPr>
                        <a:t>Uganda</a:t>
                      </a:r>
                    </a:p>
                  </a:txBody>
                  <a:tcPr marL="85320" marR="85320" marT="42660" marB="42660" anchor="ctr">
                    <a:lnL>
                      <a:noFill/>
                    </a:lnL>
                    <a:lnR>
                      <a:noFill/>
                    </a:lnR>
                    <a:lnT>
                      <a:noFill/>
                    </a:lnT>
                    <a:lnB>
                      <a:noFill/>
                    </a:lnB>
                    <a:solidFill>
                      <a:srgbClr val="F5F5F5"/>
                    </a:solidFill>
                  </a:tcPr>
                </a:tc>
                <a:tc>
                  <a:txBody>
                    <a:bodyPr/>
                    <a:lstStyle/>
                    <a:p>
                      <a:pPr algn="r" fontAlgn="ctr"/>
                      <a:r>
                        <a:rPr lang="en-US" sz="170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2359072647"/>
                  </a:ext>
                </a:extLst>
              </a:tr>
              <a:tr h="318196">
                <a:tc>
                  <a:txBody>
                    <a:bodyPr/>
                    <a:lstStyle/>
                    <a:p>
                      <a:pPr algn="r" fontAlgn="ctr"/>
                      <a:r>
                        <a:rPr lang="en-US" sz="1700">
                          <a:effectLst/>
                        </a:rPr>
                        <a:t>Vietnam</a:t>
                      </a:r>
                    </a:p>
                  </a:txBody>
                  <a:tcPr marL="85320" marR="85320" marT="42660" marB="42660" anchor="ctr">
                    <a:lnL>
                      <a:noFill/>
                    </a:lnL>
                    <a:lnR>
                      <a:noFill/>
                    </a:lnR>
                    <a:lnT>
                      <a:noFill/>
                    </a:lnT>
                    <a:lnB>
                      <a:noFill/>
                    </a:lnB>
                  </a:tcPr>
                </a:tc>
                <a:tc>
                  <a:txBody>
                    <a:bodyPr/>
                    <a:lstStyle/>
                    <a:p>
                      <a:pPr algn="r" fontAlgn="ctr"/>
                      <a:r>
                        <a:rPr lang="en-US" sz="1700">
                          <a:effectLst/>
                        </a:rPr>
                        <a:t>A</a:t>
                      </a:r>
                    </a:p>
                  </a:txBody>
                  <a:tcPr marL="85320" marR="85320" marT="42660" marB="42660" anchor="ctr">
                    <a:lnL>
                      <a:noFill/>
                    </a:lnL>
                    <a:lnR>
                      <a:noFill/>
                    </a:lnR>
                    <a:lnT>
                      <a:noFill/>
                    </a:lnT>
                    <a:lnB>
                      <a:noFill/>
                    </a:lnB>
                  </a:tcPr>
                </a:tc>
                <a:extLst>
                  <a:ext uri="{0D108BD9-81ED-4DB2-BD59-A6C34878D82A}">
                    <a16:rowId xmlns:a16="http://schemas.microsoft.com/office/drawing/2014/main" val="2984300107"/>
                  </a:ext>
                </a:extLst>
              </a:tr>
              <a:tr h="318196">
                <a:tc>
                  <a:txBody>
                    <a:bodyPr/>
                    <a:lstStyle/>
                    <a:p>
                      <a:pPr algn="r" fontAlgn="ctr"/>
                      <a:r>
                        <a:rPr lang="en-US" sz="1700" dirty="0">
                          <a:effectLst/>
                        </a:rPr>
                        <a:t>Vanuatu</a:t>
                      </a:r>
                    </a:p>
                  </a:txBody>
                  <a:tcPr marL="85320" marR="85320" marT="42660" marB="42660" anchor="ctr">
                    <a:lnL>
                      <a:noFill/>
                    </a:lnL>
                    <a:lnR>
                      <a:noFill/>
                    </a:lnR>
                    <a:lnT>
                      <a:noFill/>
                    </a:lnT>
                    <a:lnB>
                      <a:noFill/>
                    </a:lnB>
                    <a:solidFill>
                      <a:srgbClr val="F5F5F5"/>
                    </a:solidFill>
                  </a:tcPr>
                </a:tc>
                <a:tc>
                  <a:txBody>
                    <a:bodyPr/>
                    <a:lstStyle/>
                    <a:p>
                      <a:pPr algn="r" fontAlgn="ctr"/>
                      <a:r>
                        <a:rPr lang="en-US" sz="1700" dirty="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3451180577"/>
                  </a:ext>
                </a:extLst>
              </a:tr>
            </a:tbl>
          </a:graphicData>
        </a:graphic>
      </p:graphicFrame>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540125" y="0"/>
            <a:ext cx="5111750" cy="1204912"/>
          </a:xfrm>
        </p:spPr>
        <p:txBody>
          <a:bodyPr>
            <a:normAutofit fontScale="90000"/>
          </a:bodyPr>
          <a:lstStyle/>
          <a:p>
            <a:r>
              <a:rPr lang="en-US" dirty="0"/>
              <a:t>Top ranked countries for global business prospects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490539" y="6492518"/>
            <a:ext cx="5111750" cy="1495217"/>
          </a:xfrm>
        </p:spPr>
        <p:txBody>
          <a:bodyPr vert="horz" lIns="91440" tIns="45720" rIns="91440" bIns="45720" rtlCol="0" anchor="t">
            <a:normAutofit/>
          </a:bodyPr>
          <a:lstStyle/>
          <a:p>
            <a:r>
              <a:rPr lang="en-ZA" noProof="1"/>
              <a:t>4 = A | 3 = B | 2 = C | 1 = Poor</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Content Placeholder 2">
            <a:extLst>
              <a:ext uri="{FF2B5EF4-FFF2-40B4-BE49-F238E27FC236}">
                <a16:creationId xmlns:a16="http://schemas.microsoft.com/office/drawing/2014/main" id="{7F4616E9-FFEE-B779-0993-76903EBDE0CF}"/>
              </a:ext>
            </a:extLst>
          </p:cNvPr>
          <p:cNvSpPr txBox="1">
            <a:spLocks/>
          </p:cNvSpPr>
          <p:nvPr/>
        </p:nvSpPr>
        <p:spPr>
          <a:xfrm>
            <a:off x="1537566" y="3845501"/>
            <a:ext cx="5111750" cy="152558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ZA" noProof="1"/>
          </a:p>
        </p:txBody>
      </p:sp>
      <p:pic>
        <p:nvPicPr>
          <p:cNvPr id="1028" name="Picture 4">
            <a:extLst>
              <a:ext uri="{FF2B5EF4-FFF2-40B4-BE49-F238E27FC236}">
                <a16:creationId xmlns:a16="http://schemas.microsoft.com/office/drawing/2014/main" id="{C801CD10-4E1B-AA76-2979-B8F90A81CD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000" b="24000"/>
          <a:stretch/>
        </p:blipFill>
        <p:spPr bwMode="auto">
          <a:xfrm>
            <a:off x="3581401" y="-266243"/>
            <a:ext cx="4865687"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123CE88B-5DAC-B568-8DF2-55BAAB545AA1}"/>
              </a:ext>
            </a:extLst>
          </p:cNvPr>
          <p:cNvSpPr txBox="1">
            <a:spLocks/>
          </p:cNvSpPr>
          <p:nvPr/>
        </p:nvSpPr>
        <p:spPr>
          <a:xfrm>
            <a:off x="458790" y="5999266"/>
            <a:ext cx="5111750" cy="1495217"/>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ZA" noProof="1"/>
          </a:p>
        </p:txBody>
      </p:sp>
      <p:sp>
        <p:nvSpPr>
          <p:cNvPr id="9" name="Content Placeholder 2">
            <a:extLst>
              <a:ext uri="{FF2B5EF4-FFF2-40B4-BE49-F238E27FC236}">
                <a16:creationId xmlns:a16="http://schemas.microsoft.com/office/drawing/2014/main" id="{ED42EFC5-30DB-B4B3-9AD5-B5EA1D40CE8A}"/>
              </a:ext>
            </a:extLst>
          </p:cNvPr>
          <p:cNvSpPr txBox="1">
            <a:spLocks/>
          </p:cNvSpPr>
          <p:nvPr/>
        </p:nvSpPr>
        <p:spPr>
          <a:xfrm>
            <a:off x="-433242" y="3382620"/>
            <a:ext cx="5111750" cy="1495217"/>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ZA" noProof="1"/>
          </a:p>
        </p:txBody>
      </p:sp>
    </p:spTree>
    <p:extLst>
      <p:ext uri="{BB962C8B-B14F-4D97-AF65-F5344CB8AC3E}">
        <p14:creationId xmlns:p14="http://schemas.microsoft.com/office/powerpoint/2010/main" val="359842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lnSpcReduction="10000"/>
          </a:bodyPr>
          <a:lstStyle/>
          <a:p>
            <a:r>
              <a:rPr lang="en-US" dirty="0"/>
              <a:t>In conclusion, countries that rank highly in most, or all these categories are more likely to support a successful expansion of a business into a foreign market. This in turn can support new revenue streams, allow for further corporate branding, and add to the company's talent pool while having the added benefit of reducing the capital risk the business.</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Kane Monaco</a:t>
            </a:r>
          </a:p>
          <a:p>
            <a:r>
              <a:rPr lang="en-US" dirty="0"/>
              <a:t>NYC Data Science Academy</a:t>
            </a:r>
          </a:p>
          <a:p>
            <a:r>
              <a:rPr lang="en-US" dirty="0"/>
              <a:t>Data Analysis Python Project</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ZA" dirty="0"/>
              <a:t>Why expand into new markets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Improved profitability</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fontScale="70000" lnSpcReduction="20000"/>
          </a:bodyPr>
          <a:lstStyle/>
          <a:p>
            <a:r>
              <a:rPr lang="en-ZA" noProof="1"/>
              <a:t>Becoming an international entity affords the company many benefits. Chief among them being increased margins due to improved customer portfolio, demographic reach, more affordable talent, decrease in research and development, and improved operational costs.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Reduce risk in current market</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0169" y="3955682"/>
            <a:ext cx="5431971" cy="557950"/>
          </a:xfrm>
        </p:spPr>
        <p:txBody>
          <a:bodyPr>
            <a:normAutofit fontScale="85000" lnSpcReduction="10000"/>
          </a:bodyPr>
          <a:lstStyle/>
          <a:p>
            <a:r>
              <a:rPr lang="en-ZA" noProof="1"/>
              <a:t>Hedging instablilities in current markets can be an efficient method to reducing the corporation’s current risks if unforeseen situations present themselves. </a:t>
            </a:r>
            <a:endParaRPr lang="en-US" b="1" i="0" cap="all" dirty="0">
              <a:solidFill>
                <a:srgbClr val="1B62F6"/>
              </a:solidFill>
              <a:effectLst/>
              <a:latin typeface="Poppins" panose="020B0502040204020203" pitchFamily="2" charset="0"/>
            </a:endParaRP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Less competition 	</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fontScale="70000" lnSpcReduction="20000"/>
          </a:bodyPr>
          <a:lstStyle/>
          <a:p>
            <a:r>
              <a:rPr lang="en-ZA" noProof="1"/>
              <a:t>Many businesses’ greatest hurdle toward the path to profitability is competion in their markets. Globalization efforts have been an incredibly effective method of reducing this competitive pressure by entering markets where these competitors are less numerous.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normAutofit fontScale="90000"/>
          </a:bodyPr>
          <a:lstStyle/>
          <a:p>
            <a:r>
              <a:rPr lang="en-ZA" dirty="0"/>
              <a:t>What are desirable indicators of a profitable new market</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Taxes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Countries with the lowest corporate tax rates will be considered prime opportunities as they will have the lowest burden on revenue.</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Population 	</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Larger demographics generally coincide with larger market opportunities and therefore, a larger customer base.</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Unemployment Rates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Understanding the countries level of employment will indicate the available pool of talent that the business can draw from. </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Gross Domestic Product(GDP)</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This will reveal how vast the country’s cash flow is and is a good indicator of capital flowing through the specific market.</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Data Analysis and its role in this project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fontScale="92500" lnSpcReduction="20000"/>
          </a:bodyPr>
          <a:lstStyle/>
          <a:p>
            <a:r>
              <a:rPr lang="en-ZA" noProof="1"/>
              <a:t>Data analysis can be used to extrapolate meaningful information out of larger pools of documentation. This project will use data analysis in conjunction with Python, to compile several individual data sets into interpretable tables that allow us to answer the questions set forth by our market indicators. </a:t>
            </a:r>
          </a:p>
          <a:p>
            <a:r>
              <a:rPr lang="en-ZA" noProof="1"/>
              <a:t>This will ultimately allow the Businesses using this information to decide if they should go forward with an international expansion or not.</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629527" cy="1391887"/>
          </a:xfrm>
        </p:spPr>
        <p:txBody>
          <a:bodyPr>
            <a:normAutofit fontScale="90000"/>
          </a:bodyPr>
          <a:lstStyle/>
          <a:p>
            <a:r>
              <a:rPr lang="en-ZA" dirty="0"/>
              <a:t>Why use python as the foundation for this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Leveraging programming languages such as Python can offer a more substantive view into the analysis of multiple or complex data sets. Which can in turn lead to valuable resources and details being extracted from said data sets that will positively affect business operations or decisions. </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to be used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Population By Country</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Indicates the market demographic and potential consumer base.</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Gross Domestic Product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Measure of economic activity in the proposed market.</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Corporate Tax Rate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Offers greater opportunity for margin, making ventures less risky.</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Unemployment Rate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Gives the business insight into the potential talent the market has available to hire into their workforce. </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99961" y="0"/>
            <a:ext cx="8421688" cy="1325563"/>
          </a:xfrm>
        </p:spPr>
        <p:txBody>
          <a:bodyPr/>
          <a:lstStyle/>
          <a:p>
            <a:r>
              <a:rPr lang="en-US" dirty="0"/>
              <a:t>Population By Country</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1629571" y="1236208"/>
            <a:ext cx="2882475" cy="823912"/>
          </a:xfrm>
        </p:spPr>
        <p:txBody>
          <a:bodyPr vert="horz" lIns="91440" tIns="45720" rIns="91440" bIns="45720" rtlCol="0" anchor="b">
            <a:normAutofit/>
          </a:bodyPr>
          <a:lstStyle/>
          <a:p>
            <a:r>
              <a:rPr lang="en-ZA" dirty="0"/>
              <a:t>Total Ratings </a:t>
            </a:r>
          </a:p>
        </p:txBody>
      </p:sp>
      <p:graphicFrame>
        <p:nvGraphicFramePr>
          <p:cNvPr id="21" name="Content Placeholder 20">
            <a:extLst>
              <a:ext uri="{FF2B5EF4-FFF2-40B4-BE49-F238E27FC236}">
                <a16:creationId xmlns:a16="http://schemas.microsoft.com/office/drawing/2014/main" id="{FEAF859E-D3BD-9AB4-7BA8-59FC29A75312}"/>
              </a:ext>
            </a:extLst>
          </p:cNvPr>
          <p:cNvGraphicFramePr>
            <a:graphicFrameLocks noGrp="1"/>
          </p:cNvGraphicFramePr>
          <p:nvPr>
            <p:ph sz="half" idx="14"/>
            <p:extLst>
              <p:ext uri="{D42A27DB-BD31-4B8C-83A1-F6EECF244321}">
                <p14:modId xmlns:p14="http://schemas.microsoft.com/office/powerpoint/2010/main" val="2666584131"/>
              </p:ext>
            </p:extLst>
          </p:nvPr>
        </p:nvGraphicFramePr>
        <p:xfrm>
          <a:off x="5237824" y="2310524"/>
          <a:ext cx="6115976" cy="3731632"/>
        </p:xfrm>
        <a:graphic>
          <a:graphicData uri="http://schemas.openxmlformats.org/drawingml/2006/table">
            <a:tbl>
              <a:tblPr/>
              <a:tblGrid>
                <a:gridCol w="3057988">
                  <a:extLst>
                    <a:ext uri="{9D8B030D-6E8A-4147-A177-3AD203B41FA5}">
                      <a16:colId xmlns:a16="http://schemas.microsoft.com/office/drawing/2014/main" val="1972659036"/>
                    </a:ext>
                  </a:extLst>
                </a:gridCol>
                <a:gridCol w="3057988">
                  <a:extLst>
                    <a:ext uri="{9D8B030D-6E8A-4147-A177-3AD203B41FA5}">
                      <a16:colId xmlns:a16="http://schemas.microsoft.com/office/drawing/2014/main" val="1902275906"/>
                    </a:ext>
                  </a:extLst>
                </a:gridCol>
              </a:tblGrid>
              <a:tr h="343313">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Country</a:t>
                      </a:r>
                    </a:p>
                    <a:p>
                      <a:pPr algn="r" fontAlgn="ctr"/>
                      <a:endParaRPr lang="en-US" sz="1200" b="1" dirty="0">
                        <a:effectLst/>
                      </a:endParaRPr>
                    </a:p>
                  </a:txBody>
                  <a:tcPr marL="16382" marR="16382" marT="8191" marB="8191" anchor="ctr">
                    <a:lnL>
                      <a:noFill/>
                    </a:lnL>
                    <a:lnR>
                      <a:noFill/>
                    </a:lnR>
                    <a:lnT>
                      <a:noFill/>
                    </a:lnT>
                    <a:lnB>
                      <a:noFill/>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                                                                         Ranking</a:t>
                      </a:r>
                    </a:p>
                    <a:p>
                      <a:endParaRPr lang="en-US" sz="1200" dirty="0"/>
                    </a:p>
                  </a:txBody>
                  <a:tcPr marL="16382" marR="16382" marT="8191" marB="8191">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76651067"/>
                  </a:ext>
                </a:extLst>
              </a:tr>
              <a:tr h="180411">
                <a:tc>
                  <a:txBody>
                    <a:bodyPr/>
                    <a:lstStyle/>
                    <a:p>
                      <a:pPr algn="r" fontAlgn="ctr"/>
                      <a:r>
                        <a:rPr lang="en-US" sz="1200" dirty="0">
                          <a:effectLst/>
                        </a:rPr>
                        <a:t>China</a:t>
                      </a:r>
                    </a:p>
                  </a:txBody>
                  <a:tcPr marL="16382" marR="16382" marT="8191" marB="8191" anchor="ctr">
                    <a:lnL>
                      <a:noFill/>
                    </a:lnL>
                    <a:lnR>
                      <a:noFill/>
                    </a:lnR>
                    <a:lnT>
                      <a:noFill/>
                    </a:lnT>
                    <a:lnB>
                      <a:noFill/>
                    </a:lnB>
                    <a:solidFill>
                      <a:srgbClr val="F5F5F5"/>
                    </a:solidFill>
                  </a:tcPr>
                </a:tc>
                <a:tc>
                  <a:txBody>
                    <a:bodyPr/>
                    <a:lstStyle/>
                    <a:p>
                      <a:pPr algn="r" fontAlgn="ctr"/>
                      <a:r>
                        <a:rPr lang="en-US" sz="1200">
                          <a:effectLst/>
                        </a:rPr>
                        <a:t>A</a:t>
                      </a:r>
                    </a:p>
                  </a:txBody>
                  <a:tcPr marL="16382" marR="16382" marT="8191" marB="8191"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2202657770"/>
                  </a:ext>
                </a:extLst>
              </a:tr>
              <a:tr h="343313">
                <a:tc>
                  <a:txBody>
                    <a:bodyPr/>
                    <a:lstStyle/>
                    <a:p>
                      <a:pPr algn="r" fontAlgn="ctr"/>
                      <a:r>
                        <a:rPr lang="en-US" sz="1200" dirty="0">
                          <a:effectLst/>
                        </a:rPr>
                        <a:t>East Asia &amp; Pacific (excluding high income)</a:t>
                      </a:r>
                    </a:p>
                  </a:txBody>
                  <a:tcPr marL="16382" marR="16382" marT="8191" marB="8191" anchor="ctr">
                    <a:lnL>
                      <a:noFill/>
                    </a:lnL>
                    <a:lnR>
                      <a:noFill/>
                    </a:lnR>
                    <a:lnT>
                      <a:noFill/>
                    </a:lnT>
                    <a:lnB>
                      <a:noFill/>
                    </a:lnB>
                    <a:solidFill>
                      <a:srgbClr val="FFFFFF"/>
                    </a:solidFill>
                  </a:tcPr>
                </a:tc>
                <a:tc>
                  <a:txBody>
                    <a:bodyPr/>
                    <a:lstStyle/>
                    <a:p>
                      <a:pPr algn="r" fontAlgn="ctr"/>
                      <a:r>
                        <a:rPr lang="en-US" sz="120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50943949"/>
                  </a:ext>
                </a:extLst>
              </a:tr>
              <a:tr h="180411">
                <a:tc>
                  <a:txBody>
                    <a:bodyPr/>
                    <a:lstStyle/>
                    <a:p>
                      <a:pPr algn="r" fontAlgn="ctr"/>
                      <a:r>
                        <a:rPr lang="en-US" sz="1200" dirty="0">
                          <a:effectLst/>
                        </a:rPr>
                        <a:t>Early-demographic dividend</a:t>
                      </a:r>
                    </a:p>
                  </a:txBody>
                  <a:tcPr marL="16382" marR="16382" marT="8191" marB="8191" anchor="ctr">
                    <a:lnL>
                      <a:noFill/>
                    </a:lnL>
                    <a:lnR>
                      <a:noFill/>
                    </a:lnR>
                    <a:lnT>
                      <a:noFill/>
                    </a:lnT>
                    <a:lnB>
                      <a:noFill/>
                    </a:lnB>
                    <a:solidFill>
                      <a:srgbClr val="F5F5F5"/>
                    </a:solidFill>
                  </a:tcPr>
                </a:tc>
                <a:tc>
                  <a:txBody>
                    <a:bodyPr/>
                    <a:lstStyle/>
                    <a:p>
                      <a:pPr algn="r" fontAlgn="ctr"/>
                      <a:r>
                        <a:rPr lang="en-US" sz="1200">
                          <a:effectLst/>
                        </a:rPr>
                        <a:t>A</a:t>
                      </a:r>
                    </a:p>
                  </a:txBody>
                  <a:tcPr marL="16382" marR="16382" marT="8191" marB="8191" anchor="ctr">
                    <a:lnL>
                      <a:noFill/>
                    </a:lnL>
                    <a:lnR>
                      <a:noFill/>
                    </a:lnR>
                    <a:lnT>
                      <a:noFill/>
                    </a:lnT>
                    <a:lnB>
                      <a:noFill/>
                    </a:lnB>
                    <a:solidFill>
                      <a:srgbClr val="F5F5F5"/>
                    </a:solidFill>
                  </a:tcPr>
                </a:tc>
                <a:extLst>
                  <a:ext uri="{0D108BD9-81ED-4DB2-BD59-A6C34878D82A}">
                    <a16:rowId xmlns:a16="http://schemas.microsoft.com/office/drawing/2014/main" val="473791115"/>
                  </a:ext>
                </a:extLst>
              </a:tr>
              <a:tr h="180411">
                <a:tc>
                  <a:txBody>
                    <a:bodyPr/>
                    <a:lstStyle/>
                    <a:p>
                      <a:pPr algn="r" fontAlgn="ctr"/>
                      <a:r>
                        <a:rPr lang="en-US" sz="1200" dirty="0">
                          <a:effectLst/>
                        </a:rPr>
                        <a:t>East Asia &amp; Pacific</a:t>
                      </a:r>
                    </a:p>
                  </a:txBody>
                  <a:tcPr marL="16382" marR="16382" marT="8191" marB="8191" anchor="ctr">
                    <a:lnL>
                      <a:noFill/>
                    </a:lnL>
                    <a:lnR>
                      <a:noFill/>
                    </a:lnR>
                    <a:lnT>
                      <a:noFill/>
                    </a:lnT>
                    <a:lnB>
                      <a:noFill/>
                    </a:lnB>
                    <a:solidFill>
                      <a:srgbClr val="FFFFFF"/>
                    </a:solidFill>
                  </a:tcPr>
                </a:tc>
                <a:tc>
                  <a:txBody>
                    <a:bodyPr/>
                    <a:lstStyle/>
                    <a:p>
                      <a:pPr algn="r" fontAlgn="ctr"/>
                      <a:r>
                        <a:rPr lang="en-US" sz="120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1604363643"/>
                  </a:ext>
                </a:extLst>
              </a:tr>
              <a:tr h="180411">
                <a:tc>
                  <a:txBody>
                    <a:bodyPr/>
                    <a:lstStyle/>
                    <a:p>
                      <a:pPr algn="r" fontAlgn="ctr"/>
                      <a:r>
                        <a:rPr lang="en-US" sz="1200">
                          <a:effectLst/>
                        </a:rPr>
                        <a:t>India</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1871772269"/>
                  </a:ext>
                </a:extLst>
              </a:tr>
              <a:tr h="180411">
                <a:tc>
                  <a:txBody>
                    <a:bodyPr/>
                    <a:lstStyle/>
                    <a:p>
                      <a:pPr algn="r" fontAlgn="ctr"/>
                      <a:r>
                        <a:rPr lang="en-US" sz="1200">
                          <a:effectLst/>
                        </a:rPr>
                        <a:t>OECD members</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116569838"/>
                  </a:ext>
                </a:extLst>
              </a:tr>
              <a:tr h="180411">
                <a:tc>
                  <a:txBody>
                    <a:bodyPr/>
                    <a:lstStyle/>
                    <a:p>
                      <a:pPr algn="r" fontAlgn="ctr"/>
                      <a:r>
                        <a:rPr lang="en-US" sz="1200" dirty="0">
                          <a:effectLst/>
                        </a:rPr>
                        <a:t>South Asia</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3996246090"/>
                  </a:ext>
                </a:extLst>
              </a:tr>
              <a:tr h="343313">
                <a:tc>
                  <a:txBody>
                    <a:bodyPr/>
                    <a:lstStyle/>
                    <a:p>
                      <a:pPr algn="r" fontAlgn="ctr"/>
                      <a:r>
                        <a:rPr lang="en-US" sz="1200" dirty="0">
                          <a:effectLst/>
                        </a:rPr>
                        <a:t>Sub-Saharan Africa (excluding high income)</a:t>
                      </a:r>
                    </a:p>
                  </a:txBody>
                  <a:tcPr marL="16382" marR="16382" marT="8191" marB="8191" anchor="ctr">
                    <a:lnL>
                      <a:noFill/>
                    </a:lnL>
                    <a:lnR>
                      <a:noFill/>
                    </a:lnR>
                    <a:lnT>
                      <a:noFill/>
                    </a:lnT>
                    <a:lnB>
                      <a:noFill/>
                    </a:lnB>
                    <a:solidFill>
                      <a:srgbClr val="F5F5F5"/>
                    </a:solidFill>
                  </a:tcPr>
                </a:tc>
                <a:tc>
                  <a:txBody>
                    <a:bodyPr/>
                    <a:lstStyle/>
                    <a:p>
                      <a:pPr algn="r" fontAlgn="ctr"/>
                      <a:r>
                        <a:rPr lang="en-US" sz="1200">
                          <a:effectLst/>
                        </a:rPr>
                        <a:t>A</a:t>
                      </a:r>
                    </a:p>
                  </a:txBody>
                  <a:tcPr marL="16382" marR="16382" marT="8191" marB="8191" anchor="ctr">
                    <a:lnL>
                      <a:noFill/>
                    </a:lnL>
                    <a:lnR>
                      <a:noFill/>
                    </a:lnR>
                    <a:lnT>
                      <a:noFill/>
                    </a:lnT>
                    <a:lnB>
                      <a:noFill/>
                    </a:lnB>
                    <a:solidFill>
                      <a:srgbClr val="F5F5F5"/>
                    </a:solidFill>
                  </a:tcPr>
                </a:tc>
                <a:extLst>
                  <a:ext uri="{0D108BD9-81ED-4DB2-BD59-A6C34878D82A}">
                    <a16:rowId xmlns:a16="http://schemas.microsoft.com/office/drawing/2014/main" val="923628336"/>
                  </a:ext>
                </a:extLst>
              </a:tr>
              <a:tr h="180411">
                <a:tc>
                  <a:txBody>
                    <a:bodyPr/>
                    <a:lstStyle/>
                    <a:p>
                      <a:pPr algn="r" fontAlgn="ctr"/>
                      <a:r>
                        <a:rPr lang="en-US" sz="1200">
                          <a:effectLst/>
                        </a:rPr>
                        <a:t>Sub-Saharan Africa</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2682298299"/>
                  </a:ext>
                </a:extLst>
              </a:tr>
              <a:tr h="343313">
                <a:tc>
                  <a:txBody>
                    <a:bodyPr/>
                    <a:lstStyle/>
                    <a:p>
                      <a:pPr algn="r" fontAlgn="ctr"/>
                      <a:r>
                        <a:rPr lang="en-US" sz="1200">
                          <a:effectLst/>
                        </a:rPr>
                        <a:t>East Asia &amp; Pacific (IDA &amp; IBRD countries)</a:t>
                      </a:r>
                    </a:p>
                  </a:txBody>
                  <a:tcPr marL="16382" marR="16382" marT="8191" marB="8191" anchor="ctr">
                    <a:lnL>
                      <a:noFill/>
                    </a:lnL>
                    <a:lnR>
                      <a:noFill/>
                    </a:lnR>
                    <a:lnT>
                      <a:noFill/>
                    </a:lnT>
                    <a:lnB>
                      <a:noFill/>
                    </a:lnB>
                    <a:solidFill>
                      <a:srgbClr val="F5F5F5"/>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5F5F5"/>
                    </a:solidFill>
                  </a:tcPr>
                </a:tc>
                <a:extLst>
                  <a:ext uri="{0D108BD9-81ED-4DB2-BD59-A6C34878D82A}">
                    <a16:rowId xmlns:a16="http://schemas.microsoft.com/office/drawing/2014/main" val="2208303511"/>
                  </a:ext>
                </a:extLst>
              </a:tr>
              <a:tr h="180411">
                <a:tc>
                  <a:txBody>
                    <a:bodyPr/>
                    <a:lstStyle/>
                    <a:p>
                      <a:pPr algn="r" fontAlgn="ctr"/>
                      <a:r>
                        <a:rPr lang="en-US" sz="1200">
                          <a:effectLst/>
                        </a:rPr>
                        <a:t>South Asia (IDA &amp; IBRD)</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243428911"/>
                  </a:ext>
                </a:extLst>
              </a:tr>
              <a:tr h="343313">
                <a:tc>
                  <a:txBody>
                    <a:bodyPr/>
                    <a:lstStyle/>
                    <a:p>
                      <a:pPr algn="r" fontAlgn="ctr"/>
                      <a:r>
                        <a:rPr lang="en-US" sz="1200">
                          <a:effectLst/>
                        </a:rPr>
                        <a:t>Sub-Saharan Africa (IDA &amp; IBRD countries)</a:t>
                      </a:r>
                    </a:p>
                  </a:txBody>
                  <a:tcPr marL="16382" marR="16382" marT="8191" marB="8191" anchor="ctr">
                    <a:lnL>
                      <a:noFill/>
                    </a:lnL>
                    <a:lnR>
                      <a:noFill/>
                    </a:lnR>
                    <a:lnT>
                      <a:noFill/>
                    </a:lnT>
                    <a:lnB>
                      <a:noFill/>
                    </a:lnB>
                    <a:solidFill>
                      <a:srgbClr val="F5F5F5"/>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5F5F5"/>
                    </a:solidFill>
                  </a:tcPr>
                </a:tc>
                <a:extLst>
                  <a:ext uri="{0D108BD9-81ED-4DB2-BD59-A6C34878D82A}">
                    <a16:rowId xmlns:a16="http://schemas.microsoft.com/office/drawing/2014/main" val="1742347169"/>
                  </a:ext>
                </a:extLst>
              </a:tr>
              <a:tr h="180411">
                <a:tc>
                  <a:txBody>
                    <a:bodyPr/>
                    <a:lstStyle/>
                    <a:p>
                      <a:pPr algn="r" fontAlgn="ctr"/>
                      <a:r>
                        <a:rPr lang="en-US" sz="1200" dirty="0">
                          <a:effectLst/>
                        </a:rPr>
                        <a:t>Upper middle income</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162086854"/>
                  </a:ext>
                </a:extLst>
              </a:tr>
            </a:tbl>
          </a:graphicData>
        </a:graphic>
      </p:graphicFrame>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14" name="Content Placeholder 13">
            <a:extLst>
              <a:ext uri="{FF2B5EF4-FFF2-40B4-BE49-F238E27FC236}">
                <a16:creationId xmlns:a16="http://schemas.microsoft.com/office/drawing/2014/main" id="{4D7C0AB1-057F-E63E-EF2A-D9F9B18A1C79}"/>
              </a:ext>
            </a:extLst>
          </p:cNvPr>
          <p:cNvPicPr>
            <a:picLocks noGrp="1" noChangeAspect="1"/>
          </p:cNvPicPr>
          <p:nvPr>
            <p:ph sz="half" idx="2"/>
          </p:nvPr>
        </p:nvPicPr>
        <p:blipFill>
          <a:blip r:embed="rId2"/>
          <a:stretch>
            <a:fillRect/>
          </a:stretch>
        </p:blipFill>
        <p:spPr>
          <a:xfrm>
            <a:off x="390317" y="2814222"/>
            <a:ext cx="4106520" cy="3340268"/>
          </a:xfrm>
          <a:prstGeom prst="rect">
            <a:avLst/>
          </a:prstGeom>
        </p:spPr>
      </p:pic>
      <p:sp>
        <p:nvSpPr>
          <p:cNvPr id="22" name="Content Placeholder 4">
            <a:extLst>
              <a:ext uri="{FF2B5EF4-FFF2-40B4-BE49-F238E27FC236}">
                <a16:creationId xmlns:a16="http://schemas.microsoft.com/office/drawing/2014/main" id="{9FEBE935-C4C7-40E3-00DF-A17EC23CF0DF}"/>
              </a:ext>
            </a:extLst>
          </p:cNvPr>
          <p:cNvSpPr txBox="1">
            <a:spLocks/>
          </p:cNvSpPr>
          <p:nvPr/>
        </p:nvSpPr>
        <p:spPr>
          <a:xfrm>
            <a:off x="7509564" y="1146853"/>
            <a:ext cx="288247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Highest Ranked</a:t>
            </a:r>
          </a:p>
        </p:txBody>
      </p:sp>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8</a:t>
            </a:fld>
            <a:endParaRPr lang="en-US" dirty="0"/>
          </a:p>
        </p:txBody>
      </p:sp>
      <p:sp>
        <p:nvSpPr>
          <p:cNvPr id="31" name="Title 1">
            <a:extLst>
              <a:ext uri="{FF2B5EF4-FFF2-40B4-BE49-F238E27FC236}">
                <a16:creationId xmlns:a16="http://schemas.microsoft.com/office/drawing/2014/main" id="{6569A481-EEE7-FE32-7C13-1D57908F485F}"/>
              </a:ext>
            </a:extLst>
          </p:cNvPr>
          <p:cNvSpPr>
            <a:spLocks noGrp="1"/>
          </p:cNvSpPr>
          <p:nvPr>
            <p:ph type="title"/>
          </p:nvPr>
        </p:nvSpPr>
        <p:spPr>
          <a:xfrm>
            <a:off x="3202633" y="136525"/>
            <a:ext cx="8421688" cy="1325563"/>
          </a:xfrm>
        </p:spPr>
        <p:txBody>
          <a:bodyPr/>
          <a:lstStyle/>
          <a:p>
            <a:r>
              <a:rPr lang="en-US" dirty="0"/>
              <a:t>Gross Domestic Product</a:t>
            </a:r>
          </a:p>
        </p:txBody>
      </p:sp>
      <p:graphicFrame>
        <p:nvGraphicFramePr>
          <p:cNvPr id="32" name="Table 31">
            <a:extLst>
              <a:ext uri="{FF2B5EF4-FFF2-40B4-BE49-F238E27FC236}">
                <a16:creationId xmlns:a16="http://schemas.microsoft.com/office/drawing/2014/main" id="{96827306-5A11-1CCC-98BD-289A07DCC6F5}"/>
              </a:ext>
            </a:extLst>
          </p:cNvPr>
          <p:cNvGraphicFramePr>
            <a:graphicFrameLocks noGrp="1"/>
          </p:cNvGraphicFramePr>
          <p:nvPr>
            <p:extLst>
              <p:ext uri="{D42A27DB-BD31-4B8C-83A1-F6EECF244321}">
                <p14:modId xmlns:p14="http://schemas.microsoft.com/office/powerpoint/2010/main" val="2448968383"/>
              </p:ext>
            </p:extLst>
          </p:nvPr>
        </p:nvGraphicFramePr>
        <p:xfrm>
          <a:off x="710212" y="1782558"/>
          <a:ext cx="3703090" cy="4553958"/>
        </p:xfrm>
        <a:graphic>
          <a:graphicData uri="http://schemas.openxmlformats.org/drawingml/2006/table">
            <a:tbl>
              <a:tblPr/>
              <a:tblGrid>
                <a:gridCol w="1851545">
                  <a:extLst>
                    <a:ext uri="{9D8B030D-6E8A-4147-A177-3AD203B41FA5}">
                      <a16:colId xmlns:a16="http://schemas.microsoft.com/office/drawing/2014/main" val="2614238577"/>
                    </a:ext>
                  </a:extLst>
                </a:gridCol>
                <a:gridCol w="1851545">
                  <a:extLst>
                    <a:ext uri="{9D8B030D-6E8A-4147-A177-3AD203B41FA5}">
                      <a16:colId xmlns:a16="http://schemas.microsoft.com/office/drawing/2014/main" val="2075572105"/>
                    </a:ext>
                  </a:extLst>
                </a:gridCol>
              </a:tblGrid>
              <a:tr h="461018">
                <a:tc>
                  <a:txBody>
                    <a:bodyPr/>
                    <a:lstStyle/>
                    <a:p>
                      <a:pPr algn="r" fontAlgn="ctr"/>
                      <a:r>
                        <a:rPr lang="en-US" sz="1300" b="1" dirty="0">
                          <a:effectLst/>
                        </a:rPr>
                        <a:t>Country</a:t>
                      </a:r>
                    </a:p>
                  </a:txBody>
                  <a:tcPr marL="65929" marR="65929" marT="32965" marB="32965" anchor="ctr">
                    <a:lnL>
                      <a:noFill/>
                    </a:lnL>
                    <a:lnR>
                      <a:noFill/>
                    </a:lnR>
                    <a:lnT>
                      <a:noFill/>
                    </a:lnT>
                    <a:lnB>
                      <a:noFill/>
                    </a:lnB>
                    <a:solidFill>
                      <a:srgbClr val="FFFFFF"/>
                    </a:solidFill>
                  </a:tcPr>
                </a:tc>
                <a:tc>
                  <a:txBody>
                    <a:bodyPr/>
                    <a:lstStyle/>
                    <a:p>
                      <a:r>
                        <a:rPr lang="en-US" sz="1300" b="1" dirty="0"/>
                        <a:t>                          GDP</a:t>
                      </a:r>
                    </a:p>
                  </a:txBody>
                  <a:tcPr marL="65929" marR="65929" marT="32965" marB="32965">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9220818"/>
                  </a:ext>
                </a:extLst>
              </a:tr>
              <a:tr h="263392">
                <a:tc>
                  <a:txBody>
                    <a:bodyPr/>
                    <a:lstStyle/>
                    <a:p>
                      <a:pPr algn="r" fontAlgn="ctr"/>
                      <a:r>
                        <a:rPr lang="en-US" sz="1300">
                          <a:effectLst/>
                        </a:rPr>
                        <a:t>Australia</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784087995"/>
                  </a:ext>
                </a:extLst>
              </a:tr>
              <a:tr h="263392">
                <a:tc>
                  <a:txBody>
                    <a:bodyPr/>
                    <a:lstStyle/>
                    <a:p>
                      <a:pPr algn="r" fontAlgn="ctr"/>
                      <a:r>
                        <a:rPr lang="en-US" sz="1300">
                          <a:effectLst/>
                        </a:rPr>
                        <a:t>Brazil</a:t>
                      </a:r>
                    </a:p>
                  </a:txBody>
                  <a:tcPr marL="65929" marR="65929" marT="32965" marB="32965" anchor="ctr">
                    <a:lnL>
                      <a:noFill/>
                    </a:lnL>
                    <a:lnR>
                      <a:noFill/>
                    </a:lnR>
                    <a:lnT>
                      <a:noFill/>
                    </a:lnT>
                    <a:lnB>
                      <a:noFill/>
                    </a:lnB>
                    <a:solidFill>
                      <a:srgbClr val="FFFFFF"/>
                    </a:solidFill>
                  </a:tcPr>
                </a:tc>
                <a:tc>
                  <a:txBody>
                    <a:bodyPr/>
                    <a:lstStyle/>
                    <a:p>
                      <a:pPr algn="r" fontAlgn="ctr"/>
                      <a:r>
                        <a:rPr lang="en-US" sz="1300" dirty="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3990375147"/>
                  </a:ext>
                </a:extLst>
              </a:tr>
              <a:tr h="263392">
                <a:tc>
                  <a:txBody>
                    <a:bodyPr/>
                    <a:lstStyle/>
                    <a:p>
                      <a:pPr algn="r" fontAlgn="ctr"/>
                      <a:r>
                        <a:rPr lang="en-US" sz="1300">
                          <a:effectLst/>
                        </a:rPr>
                        <a:t>Canada</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2010938201"/>
                  </a:ext>
                </a:extLst>
              </a:tr>
              <a:tr h="263392">
                <a:tc>
                  <a:txBody>
                    <a:bodyPr/>
                    <a:lstStyle/>
                    <a:p>
                      <a:pPr algn="r" fontAlgn="ctr"/>
                      <a:r>
                        <a:rPr lang="en-US" sz="1300">
                          <a:effectLst/>
                        </a:rPr>
                        <a:t>China</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4257487519"/>
                  </a:ext>
                </a:extLst>
              </a:tr>
              <a:tr h="263392">
                <a:tc>
                  <a:txBody>
                    <a:bodyPr/>
                    <a:lstStyle/>
                    <a:p>
                      <a:pPr algn="r" fontAlgn="ctr"/>
                      <a:r>
                        <a:rPr lang="en-US" sz="1300">
                          <a:effectLst/>
                        </a:rPr>
                        <a:t>Germany</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3924206564"/>
                  </a:ext>
                </a:extLst>
              </a:tr>
              <a:tr h="263392">
                <a:tc>
                  <a:txBody>
                    <a:bodyPr/>
                    <a:lstStyle/>
                    <a:p>
                      <a:pPr algn="r" fontAlgn="ctr"/>
                      <a:r>
                        <a:rPr lang="en-US" sz="1300">
                          <a:effectLst/>
                        </a:rPr>
                        <a:t>Spain</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545382129"/>
                  </a:ext>
                </a:extLst>
              </a:tr>
              <a:tr h="263392">
                <a:tc>
                  <a:txBody>
                    <a:bodyPr/>
                    <a:lstStyle/>
                    <a:p>
                      <a:pPr algn="r" fontAlgn="ctr"/>
                      <a:r>
                        <a:rPr lang="en-US" sz="1300">
                          <a:effectLst/>
                        </a:rPr>
                        <a:t>France</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2456912817"/>
                  </a:ext>
                </a:extLst>
              </a:tr>
              <a:tr h="461018">
                <a:tc>
                  <a:txBody>
                    <a:bodyPr/>
                    <a:lstStyle/>
                    <a:p>
                      <a:pPr algn="r" fontAlgn="ctr"/>
                      <a:r>
                        <a:rPr lang="en-US" sz="1300">
                          <a:effectLst/>
                        </a:rPr>
                        <a:t>United Kingdom of Great Britain and Northern I...</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2427823503"/>
                  </a:ext>
                </a:extLst>
              </a:tr>
              <a:tr h="263392">
                <a:tc>
                  <a:txBody>
                    <a:bodyPr/>
                    <a:lstStyle/>
                    <a:p>
                      <a:pPr algn="r" fontAlgn="ctr"/>
                      <a:r>
                        <a:rPr lang="en-US" sz="1300">
                          <a:effectLst/>
                        </a:rPr>
                        <a:t>Indonesia</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102752564"/>
                  </a:ext>
                </a:extLst>
              </a:tr>
              <a:tr h="263392">
                <a:tc>
                  <a:txBody>
                    <a:bodyPr/>
                    <a:lstStyle/>
                    <a:p>
                      <a:pPr algn="r" fontAlgn="ctr"/>
                      <a:r>
                        <a:rPr lang="en-US" sz="1300">
                          <a:effectLst/>
                        </a:rPr>
                        <a:t>India</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196805626"/>
                  </a:ext>
                </a:extLst>
              </a:tr>
              <a:tr h="263392">
                <a:tc>
                  <a:txBody>
                    <a:bodyPr/>
                    <a:lstStyle/>
                    <a:p>
                      <a:pPr algn="r" fontAlgn="ctr"/>
                      <a:r>
                        <a:rPr lang="en-US" sz="1300">
                          <a:effectLst/>
                        </a:rPr>
                        <a:t>Italy</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3301402548"/>
                  </a:ext>
                </a:extLst>
              </a:tr>
              <a:tr h="263392">
                <a:tc>
                  <a:txBody>
                    <a:bodyPr/>
                    <a:lstStyle/>
                    <a:p>
                      <a:pPr algn="r" fontAlgn="ctr"/>
                      <a:r>
                        <a:rPr lang="en-US" sz="1300">
                          <a:effectLst/>
                        </a:rPr>
                        <a:t>Japan</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4071782647"/>
                  </a:ext>
                </a:extLst>
              </a:tr>
              <a:tr h="263392">
                <a:tc>
                  <a:txBody>
                    <a:bodyPr/>
                    <a:lstStyle/>
                    <a:p>
                      <a:pPr algn="r" fontAlgn="ctr"/>
                      <a:r>
                        <a:rPr lang="en-US" sz="1300">
                          <a:effectLst/>
                        </a:rPr>
                        <a:t>Republic of Korea</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3018640592"/>
                  </a:ext>
                </a:extLst>
              </a:tr>
              <a:tr h="263392">
                <a:tc>
                  <a:txBody>
                    <a:bodyPr/>
                    <a:lstStyle/>
                    <a:p>
                      <a:pPr algn="r" fontAlgn="ctr"/>
                      <a:r>
                        <a:rPr lang="en-US" sz="1300" dirty="0">
                          <a:effectLst/>
                        </a:rPr>
                        <a:t>Mexico</a:t>
                      </a:r>
                    </a:p>
                  </a:txBody>
                  <a:tcPr marL="65929" marR="65929" marT="32965" marB="32965" anchor="ctr">
                    <a:lnL>
                      <a:noFill/>
                    </a:lnL>
                    <a:lnR>
                      <a:noFill/>
                    </a:lnR>
                    <a:lnT>
                      <a:noFill/>
                    </a:lnT>
                    <a:lnB>
                      <a:noFill/>
                    </a:lnB>
                    <a:solidFill>
                      <a:srgbClr val="FFFFFF"/>
                    </a:solidFill>
                  </a:tcPr>
                </a:tc>
                <a:tc>
                  <a:txBody>
                    <a:bodyPr/>
                    <a:lstStyle/>
                    <a:p>
                      <a:pPr algn="r" fontAlgn="ctr"/>
                      <a:r>
                        <a:rPr lang="en-US" sz="1300" dirty="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868469760"/>
                  </a:ext>
                </a:extLst>
              </a:tr>
            </a:tbl>
          </a:graphicData>
        </a:graphic>
      </p:graphicFrame>
      <p:sp>
        <p:nvSpPr>
          <p:cNvPr id="33" name="Content Placeholder 4">
            <a:extLst>
              <a:ext uri="{FF2B5EF4-FFF2-40B4-BE49-F238E27FC236}">
                <a16:creationId xmlns:a16="http://schemas.microsoft.com/office/drawing/2014/main" id="{A29227E7-CEDE-0339-B02F-500AAE6707F9}"/>
              </a:ext>
            </a:extLst>
          </p:cNvPr>
          <p:cNvSpPr>
            <a:spLocks noGrp="1"/>
          </p:cNvSpPr>
          <p:nvPr>
            <p:ph type="body" idx="13"/>
          </p:nvPr>
        </p:nvSpPr>
        <p:spPr>
          <a:xfrm>
            <a:off x="7540108" y="830766"/>
            <a:ext cx="2882475" cy="823912"/>
          </a:xfrm>
        </p:spPr>
        <p:txBody>
          <a:bodyPr vert="horz" lIns="91440" tIns="45720" rIns="91440" bIns="45720" rtlCol="0" anchor="b">
            <a:normAutofit/>
          </a:bodyPr>
          <a:lstStyle/>
          <a:p>
            <a:r>
              <a:rPr lang="en-ZA" dirty="0"/>
              <a:t>Total Ratings </a:t>
            </a:r>
          </a:p>
        </p:txBody>
      </p:sp>
      <p:sp>
        <p:nvSpPr>
          <p:cNvPr id="34" name="Content Placeholder 4">
            <a:extLst>
              <a:ext uri="{FF2B5EF4-FFF2-40B4-BE49-F238E27FC236}">
                <a16:creationId xmlns:a16="http://schemas.microsoft.com/office/drawing/2014/main" id="{51C142B6-847F-4F72-E730-86DE4066555B}"/>
              </a:ext>
            </a:extLst>
          </p:cNvPr>
          <p:cNvSpPr txBox="1">
            <a:spLocks/>
          </p:cNvSpPr>
          <p:nvPr/>
        </p:nvSpPr>
        <p:spPr>
          <a:xfrm>
            <a:off x="1341895" y="977328"/>
            <a:ext cx="2882475" cy="82391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Total Rankings </a:t>
            </a:r>
          </a:p>
        </p:txBody>
      </p:sp>
      <p:pic>
        <p:nvPicPr>
          <p:cNvPr id="35" name="Picture 34">
            <a:extLst>
              <a:ext uri="{FF2B5EF4-FFF2-40B4-BE49-F238E27FC236}">
                <a16:creationId xmlns:a16="http://schemas.microsoft.com/office/drawing/2014/main" id="{9B8F4336-2A78-7B95-6DC1-BF7B7B61F8A3}"/>
              </a:ext>
            </a:extLst>
          </p:cNvPr>
          <p:cNvPicPr>
            <a:picLocks noChangeAspect="1"/>
          </p:cNvPicPr>
          <p:nvPr/>
        </p:nvPicPr>
        <p:blipFill>
          <a:blip r:embed="rId2"/>
          <a:stretch>
            <a:fillRect/>
          </a:stretch>
        </p:blipFill>
        <p:spPr>
          <a:xfrm>
            <a:off x="6734082" y="2060943"/>
            <a:ext cx="5257800" cy="4276725"/>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3643914" y="226352"/>
            <a:ext cx="8421688" cy="1325563"/>
          </a:xfrm>
        </p:spPr>
        <p:txBody>
          <a:bodyPr/>
          <a:lstStyle/>
          <a:p>
            <a:r>
              <a:rPr lang="en-US" dirty="0"/>
              <a:t>Corporate Tax Rate</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500617" y="1663836"/>
            <a:ext cx="3924300" cy="823912"/>
          </a:xfrm>
        </p:spPr>
        <p:txBody>
          <a:bodyPr/>
          <a:lstStyle/>
          <a:p>
            <a:r>
              <a:rPr lang="en-ZA" dirty="0"/>
              <a:t>Total Ratings</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543338" y="1663836"/>
            <a:ext cx="3943627" cy="823912"/>
          </a:xfrm>
        </p:spPr>
        <p:txBody>
          <a:bodyPr/>
          <a:lstStyle/>
          <a:p>
            <a:r>
              <a:rPr lang="en-US" dirty="0"/>
              <a:t>Highest Rankings </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10" name="Content Placeholder 9">
            <a:extLst>
              <a:ext uri="{FF2B5EF4-FFF2-40B4-BE49-F238E27FC236}">
                <a16:creationId xmlns:a16="http://schemas.microsoft.com/office/drawing/2014/main" id="{2E9EEF54-425D-C60B-EEB1-61E0D3DCECB0}"/>
              </a:ext>
            </a:extLst>
          </p:cNvPr>
          <p:cNvPicPr>
            <a:picLocks noGrp="1" noChangeAspect="1"/>
          </p:cNvPicPr>
          <p:nvPr>
            <p:ph sz="half" idx="2"/>
          </p:nvPr>
        </p:nvPicPr>
        <p:blipFill>
          <a:blip r:embed="rId2"/>
          <a:stretch>
            <a:fillRect/>
          </a:stretch>
        </p:blipFill>
        <p:spPr>
          <a:xfrm>
            <a:off x="1224122" y="2537883"/>
            <a:ext cx="4710601" cy="3895138"/>
          </a:xfrm>
          <a:prstGeom prst="rect">
            <a:avLst/>
          </a:prstGeom>
        </p:spPr>
      </p:pic>
      <p:graphicFrame>
        <p:nvGraphicFramePr>
          <p:cNvPr id="15" name="Content Placeholder 14">
            <a:extLst>
              <a:ext uri="{FF2B5EF4-FFF2-40B4-BE49-F238E27FC236}">
                <a16:creationId xmlns:a16="http://schemas.microsoft.com/office/drawing/2014/main" id="{DBAAF05A-A42B-B847-BE07-87A2D8B4DD33}"/>
              </a:ext>
            </a:extLst>
          </p:cNvPr>
          <p:cNvGraphicFramePr>
            <a:graphicFrameLocks noGrp="1"/>
          </p:cNvGraphicFramePr>
          <p:nvPr>
            <p:ph sz="quarter" idx="4"/>
            <p:extLst>
              <p:ext uri="{D42A27DB-BD31-4B8C-83A1-F6EECF244321}">
                <p14:modId xmlns:p14="http://schemas.microsoft.com/office/powerpoint/2010/main" val="853007836"/>
              </p:ext>
            </p:extLst>
          </p:nvPr>
        </p:nvGraphicFramePr>
        <p:xfrm>
          <a:off x="6643198" y="2599668"/>
          <a:ext cx="5022060" cy="3895141"/>
        </p:xfrm>
        <a:graphic>
          <a:graphicData uri="http://schemas.openxmlformats.org/drawingml/2006/table">
            <a:tbl>
              <a:tblPr/>
              <a:tblGrid>
                <a:gridCol w="2511030">
                  <a:extLst>
                    <a:ext uri="{9D8B030D-6E8A-4147-A177-3AD203B41FA5}">
                      <a16:colId xmlns:a16="http://schemas.microsoft.com/office/drawing/2014/main" val="1914983749"/>
                    </a:ext>
                  </a:extLst>
                </a:gridCol>
                <a:gridCol w="2511030">
                  <a:extLst>
                    <a:ext uri="{9D8B030D-6E8A-4147-A177-3AD203B41FA5}">
                      <a16:colId xmlns:a16="http://schemas.microsoft.com/office/drawing/2014/main" val="2263704344"/>
                    </a:ext>
                  </a:extLst>
                </a:gridCol>
              </a:tblGrid>
              <a:tr h="582031">
                <a:tc>
                  <a:txBody>
                    <a:bodyPr/>
                    <a:lstStyle/>
                    <a:p>
                      <a:pPr algn="r" fontAlgn="ctr"/>
                      <a:r>
                        <a:rPr lang="en-US" sz="1200" b="1" dirty="0">
                          <a:effectLst/>
                        </a:rPr>
                        <a:t>country</a:t>
                      </a:r>
                    </a:p>
                  </a:txBody>
                  <a:tcPr marL="34290" marR="34290" marT="17145" marB="17145" anchor="ctr">
                    <a:lnL>
                      <a:noFill/>
                    </a:lnL>
                    <a:lnR>
                      <a:noFill/>
                    </a:lnR>
                    <a:lnT>
                      <a:noFill/>
                    </a:lnT>
                    <a:lnB>
                      <a:noFill/>
                    </a:lnB>
                    <a:solidFill>
                      <a:srgbClr val="FFFFFF"/>
                    </a:solidFill>
                  </a:tcPr>
                </a:tc>
                <a:tc>
                  <a:txBody>
                    <a:bodyPr/>
                    <a:lstStyle/>
                    <a:p>
                      <a:r>
                        <a:rPr lang="en-US" sz="1200" dirty="0"/>
                        <a:t>    </a:t>
                      </a:r>
                    </a:p>
                    <a:p>
                      <a:r>
                        <a:rPr lang="en-US" sz="1200" dirty="0"/>
                        <a:t>                            </a:t>
                      </a:r>
                      <a:r>
                        <a:rPr lang="en-US" sz="1200" b="1" dirty="0"/>
                        <a:t>Tax</a:t>
                      </a:r>
                      <a:r>
                        <a:rPr lang="en-US" sz="1200" dirty="0"/>
                        <a:t> </a:t>
                      </a:r>
                      <a:r>
                        <a:rPr lang="en-US" sz="1200" b="1" dirty="0"/>
                        <a:t>Rating</a:t>
                      </a:r>
                    </a:p>
                  </a:txBody>
                  <a:tcPr marL="34290" marR="34290" marT="17145" marB="17145">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4961740"/>
                  </a:ext>
                </a:extLst>
              </a:tr>
              <a:tr h="331311">
                <a:tc>
                  <a:txBody>
                    <a:bodyPr/>
                    <a:lstStyle/>
                    <a:p>
                      <a:pPr algn="r" fontAlgn="ctr"/>
                      <a:r>
                        <a:rPr lang="en-US" sz="1200" dirty="0">
                          <a:effectLst/>
                        </a:rPr>
                        <a:t>Afghanistan</a:t>
                      </a:r>
                    </a:p>
                  </a:txBody>
                  <a:tcPr marL="34290" marR="34290" marT="17145" marB="17145" anchor="ctr">
                    <a:lnL>
                      <a:noFill/>
                    </a:lnL>
                    <a:lnR>
                      <a:noFill/>
                    </a:lnR>
                    <a:lnT>
                      <a:noFill/>
                    </a:lnT>
                    <a:lnB>
                      <a:noFill/>
                    </a:lnB>
                    <a:solidFill>
                      <a:srgbClr val="F5F5F5"/>
                    </a:solidFill>
                  </a:tcPr>
                </a:tc>
                <a:tc>
                  <a:txBody>
                    <a:bodyPr/>
                    <a:lstStyle/>
                    <a:p>
                      <a:pPr algn="r" fontAlgn="ctr"/>
                      <a:r>
                        <a:rPr lang="en-US" sz="1200">
                          <a:effectLst/>
                        </a:rPr>
                        <a:t>A</a:t>
                      </a:r>
                    </a:p>
                  </a:txBody>
                  <a:tcPr marL="34290" marR="34290" marT="17145" marB="17145"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467200840"/>
                  </a:ext>
                </a:extLst>
              </a:tr>
              <a:tr h="331311">
                <a:tc>
                  <a:txBody>
                    <a:bodyPr/>
                    <a:lstStyle/>
                    <a:p>
                      <a:pPr algn="r" fontAlgn="ctr"/>
                      <a:r>
                        <a:rPr lang="en-US" sz="1200">
                          <a:effectLst/>
                        </a:rPr>
                        <a:t>Albania</a:t>
                      </a:r>
                    </a:p>
                  </a:txBody>
                  <a:tcPr marL="34290" marR="34290" marT="17145" marB="17145" anchor="ctr">
                    <a:lnL>
                      <a:noFill/>
                    </a:lnL>
                    <a:lnR>
                      <a:noFill/>
                    </a:lnR>
                    <a:lnT>
                      <a:noFill/>
                    </a:lnT>
                    <a:lnB>
                      <a:noFill/>
                    </a:lnB>
                    <a:solidFill>
                      <a:srgbClr val="FFFFFF"/>
                    </a:solidFill>
                  </a:tcPr>
                </a:tc>
                <a:tc>
                  <a:txBody>
                    <a:bodyPr/>
                    <a:lstStyle/>
                    <a:p>
                      <a:pPr algn="r" fontAlgn="ctr"/>
                      <a:r>
                        <a:rPr lang="en-US" sz="1200" dirty="0">
                          <a:effectLst/>
                        </a:rPr>
                        <a:t>A</a:t>
                      </a:r>
                    </a:p>
                  </a:txBody>
                  <a:tcPr marL="34290" marR="34290" marT="17145" marB="17145" anchor="ctr">
                    <a:lnL>
                      <a:noFill/>
                    </a:lnL>
                    <a:lnR>
                      <a:noFill/>
                    </a:lnR>
                    <a:lnT>
                      <a:noFill/>
                    </a:lnT>
                    <a:lnB>
                      <a:noFill/>
                    </a:lnB>
                    <a:solidFill>
                      <a:srgbClr val="FFFFFF"/>
                    </a:solidFill>
                  </a:tcPr>
                </a:tc>
                <a:extLst>
                  <a:ext uri="{0D108BD9-81ED-4DB2-BD59-A6C34878D82A}">
                    <a16:rowId xmlns:a16="http://schemas.microsoft.com/office/drawing/2014/main" val="1802324539"/>
                  </a:ext>
                </a:extLst>
              </a:tr>
              <a:tr h="331311">
                <a:tc>
                  <a:txBody>
                    <a:bodyPr/>
                    <a:lstStyle/>
                    <a:p>
                      <a:pPr algn="r" fontAlgn="ctr"/>
                      <a:r>
                        <a:rPr lang="en-US" sz="1200">
                          <a:effectLst/>
                        </a:rPr>
                        <a:t>United Arab Emirates</a:t>
                      </a:r>
                    </a:p>
                  </a:txBody>
                  <a:tcPr marL="34290" marR="34290" marT="17145" marB="17145" anchor="ctr">
                    <a:lnL>
                      <a:noFill/>
                    </a:lnL>
                    <a:lnR>
                      <a:noFill/>
                    </a:lnR>
                    <a:lnT>
                      <a:noFill/>
                    </a:lnT>
                    <a:lnB>
                      <a:noFill/>
                    </a:lnB>
                    <a:solidFill>
                      <a:srgbClr val="F5F5F5"/>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638113777"/>
                  </a:ext>
                </a:extLst>
              </a:tr>
              <a:tr h="331311">
                <a:tc>
                  <a:txBody>
                    <a:bodyPr/>
                    <a:lstStyle/>
                    <a:p>
                      <a:pPr algn="r" fontAlgn="ctr"/>
                      <a:r>
                        <a:rPr lang="en-US" sz="1200">
                          <a:effectLst/>
                        </a:rPr>
                        <a:t>Armenia</a:t>
                      </a:r>
                    </a:p>
                  </a:txBody>
                  <a:tcPr marL="34290" marR="34290" marT="17145" marB="17145" anchor="ctr">
                    <a:lnL>
                      <a:noFill/>
                    </a:lnL>
                    <a:lnR>
                      <a:noFill/>
                    </a:lnR>
                    <a:lnT>
                      <a:noFill/>
                    </a:lnT>
                    <a:lnB>
                      <a:noFill/>
                    </a:lnB>
                    <a:solidFill>
                      <a:srgbClr val="FFFFFF"/>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FFFFF"/>
                    </a:solidFill>
                  </a:tcPr>
                </a:tc>
                <a:extLst>
                  <a:ext uri="{0D108BD9-81ED-4DB2-BD59-A6C34878D82A}">
                    <a16:rowId xmlns:a16="http://schemas.microsoft.com/office/drawing/2014/main" val="757816847"/>
                  </a:ext>
                </a:extLst>
              </a:tr>
              <a:tr h="331311">
                <a:tc>
                  <a:txBody>
                    <a:bodyPr/>
                    <a:lstStyle/>
                    <a:p>
                      <a:pPr algn="r" fontAlgn="ctr"/>
                      <a:r>
                        <a:rPr lang="en-US" sz="1200">
                          <a:effectLst/>
                        </a:rPr>
                        <a:t>Azerbaijan</a:t>
                      </a:r>
                    </a:p>
                  </a:txBody>
                  <a:tcPr marL="34290" marR="34290" marT="17145" marB="17145" anchor="ctr">
                    <a:lnL>
                      <a:noFill/>
                    </a:lnL>
                    <a:lnR>
                      <a:noFill/>
                    </a:lnR>
                    <a:lnT>
                      <a:noFill/>
                    </a:lnT>
                    <a:lnB>
                      <a:noFill/>
                    </a:lnB>
                    <a:solidFill>
                      <a:srgbClr val="F5F5F5"/>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272026356"/>
                  </a:ext>
                </a:extLst>
              </a:tr>
              <a:tr h="331311">
                <a:tc>
                  <a:txBody>
                    <a:bodyPr/>
                    <a:lstStyle/>
                    <a:p>
                      <a:pPr algn="r" fontAlgn="ctr"/>
                      <a:r>
                        <a:rPr lang="en-US" sz="1200" dirty="0">
                          <a:effectLst/>
                        </a:rPr>
                        <a:t>Ukraine</a:t>
                      </a:r>
                    </a:p>
                  </a:txBody>
                  <a:tcPr marL="34290" marR="34290" marT="17145" marB="17145" anchor="ctr">
                    <a:lnL>
                      <a:noFill/>
                    </a:lnL>
                    <a:lnR>
                      <a:noFill/>
                    </a:lnR>
                    <a:lnT>
                      <a:noFill/>
                    </a:lnT>
                    <a:lnB>
                      <a:noFill/>
                    </a:lnB>
                    <a:solidFill>
                      <a:srgbClr val="F5F5F5"/>
                    </a:solidFill>
                  </a:tcPr>
                </a:tc>
                <a:tc>
                  <a:txBody>
                    <a:bodyPr/>
                    <a:lstStyle/>
                    <a:p>
                      <a:pPr algn="r" fontAlgn="ctr"/>
                      <a:r>
                        <a:rPr lang="en-US" sz="1200" dirty="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3174422812"/>
                  </a:ext>
                </a:extLst>
              </a:tr>
              <a:tr h="331311">
                <a:tc>
                  <a:txBody>
                    <a:bodyPr/>
                    <a:lstStyle/>
                    <a:p>
                      <a:pPr algn="r" fontAlgn="ctr"/>
                      <a:r>
                        <a:rPr lang="en-US" sz="1200">
                          <a:effectLst/>
                        </a:rPr>
                        <a:t>Uzbekistan</a:t>
                      </a:r>
                    </a:p>
                  </a:txBody>
                  <a:tcPr marL="34290" marR="34290" marT="17145" marB="17145" anchor="ctr">
                    <a:lnL>
                      <a:noFill/>
                    </a:lnL>
                    <a:lnR>
                      <a:noFill/>
                    </a:lnR>
                    <a:lnT>
                      <a:noFill/>
                    </a:lnT>
                    <a:lnB>
                      <a:noFill/>
                    </a:lnB>
                    <a:solidFill>
                      <a:srgbClr val="FFFFFF"/>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FFFFF"/>
                    </a:solidFill>
                  </a:tcPr>
                </a:tc>
                <a:extLst>
                  <a:ext uri="{0D108BD9-81ED-4DB2-BD59-A6C34878D82A}">
                    <a16:rowId xmlns:a16="http://schemas.microsoft.com/office/drawing/2014/main" val="1225726246"/>
                  </a:ext>
                </a:extLst>
              </a:tr>
              <a:tr h="331311">
                <a:tc>
                  <a:txBody>
                    <a:bodyPr/>
                    <a:lstStyle/>
                    <a:p>
                      <a:pPr algn="r" fontAlgn="ctr"/>
                      <a:r>
                        <a:rPr lang="en-US" sz="1200">
                          <a:effectLst/>
                        </a:rPr>
                        <a:t>Viet Nam</a:t>
                      </a:r>
                    </a:p>
                  </a:txBody>
                  <a:tcPr marL="34290" marR="34290" marT="17145" marB="17145" anchor="ctr">
                    <a:lnL>
                      <a:noFill/>
                    </a:lnL>
                    <a:lnR>
                      <a:noFill/>
                    </a:lnR>
                    <a:lnT>
                      <a:noFill/>
                    </a:lnT>
                    <a:lnB>
                      <a:noFill/>
                    </a:lnB>
                    <a:solidFill>
                      <a:srgbClr val="F5F5F5"/>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1498785697"/>
                  </a:ext>
                </a:extLst>
              </a:tr>
              <a:tr h="331311">
                <a:tc>
                  <a:txBody>
                    <a:bodyPr/>
                    <a:lstStyle/>
                    <a:p>
                      <a:pPr algn="r" fontAlgn="ctr"/>
                      <a:r>
                        <a:rPr lang="en-US" sz="1200">
                          <a:effectLst/>
                        </a:rPr>
                        <a:t>Vanuatu</a:t>
                      </a:r>
                    </a:p>
                  </a:txBody>
                  <a:tcPr marL="34290" marR="34290" marT="17145" marB="17145" anchor="ctr">
                    <a:lnL>
                      <a:noFill/>
                    </a:lnL>
                    <a:lnR>
                      <a:noFill/>
                    </a:lnR>
                    <a:lnT>
                      <a:noFill/>
                    </a:lnT>
                    <a:lnB>
                      <a:noFill/>
                    </a:lnB>
                    <a:solidFill>
                      <a:srgbClr val="FFFFFF"/>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FFFFF"/>
                    </a:solidFill>
                  </a:tcPr>
                </a:tc>
                <a:extLst>
                  <a:ext uri="{0D108BD9-81ED-4DB2-BD59-A6C34878D82A}">
                    <a16:rowId xmlns:a16="http://schemas.microsoft.com/office/drawing/2014/main" val="525567565"/>
                  </a:ext>
                </a:extLst>
              </a:tr>
              <a:tr h="331311">
                <a:tc>
                  <a:txBody>
                    <a:bodyPr/>
                    <a:lstStyle/>
                    <a:p>
                      <a:pPr algn="r" fontAlgn="ctr"/>
                      <a:r>
                        <a:rPr lang="en-US" sz="1200" dirty="0">
                          <a:effectLst/>
                        </a:rPr>
                        <a:t>Yemen</a:t>
                      </a:r>
                    </a:p>
                  </a:txBody>
                  <a:tcPr marL="34290" marR="34290" marT="17145" marB="17145" anchor="ctr">
                    <a:lnL>
                      <a:noFill/>
                    </a:lnL>
                    <a:lnR>
                      <a:noFill/>
                    </a:lnR>
                    <a:lnT>
                      <a:noFill/>
                    </a:lnT>
                    <a:lnB>
                      <a:noFill/>
                    </a:lnB>
                    <a:solidFill>
                      <a:srgbClr val="F5F5F5"/>
                    </a:solidFill>
                  </a:tcPr>
                </a:tc>
                <a:tc>
                  <a:txBody>
                    <a:bodyPr/>
                    <a:lstStyle/>
                    <a:p>
                      <a:pPr algn="r" fontAlgn="ctr"/>
                      <a:r>
                        <a:rPr lang="en-US" sz="1200" dirty="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3317250363"/>
                  </a:ext>
                </a:extLst>
              </a:tr>
            </a:tbl>
          </a:graphicData>
        </a:graphic>
      </p:graphicFrame>
    </p:spTree>
    <p:extLst>
      <p:ext uri="{BB962C8B-B14F-4D97-AF65-F5344CB8AC3E}">
        <p14:creationId xmlns:p14="http://schemas.microsoft.com/office/powerpoint/2010/main" val="105740939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602</TotalTime>
  <Words>763</Words>
  <Application>Microsoft Office PowerPoint</Application>
  <PresentationFormat>Widescreen</PresentationFormat>
  <Paragraphs>180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Poppins</vt:lpstr>
      <vt:lpstr>Tenorite</vt:lpstr>
      <vt:lpstr>Monoline</vt:lpstr>
      <vt:lpstr>Top Prospects for global expansion efforts ranked by country</vt:lpstr>
      <vt:lpstr>Why expand into new markets</vt:lpstr>
      <vt:lpstr>What are desirable indicators of a profitable new market</vt:lpstr>
      <vt:lpstr>Data Analysis and its role in this project</vt:lpstr>
      <vt:lpstr>Why use python as the foundation for this project</vt:lpstr>
      <vt:lpstr>Data to be used </vt:lpstr>
      <vt:lpstr>Population By Country</vt:lpstr>
      <vt:lpstr>Gross Domestic Product</vt:lpstr>
      <vt:lpstr>Corporate Tax Rate</vt:lpstr>
      <vt:lpstr>Unemployment Rate</vt:lpstr>
      <vt:lpstr>Top ranked countries for global business prospects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Prospects for global expansion efforts ranked by country</dc:title>
  <dc:creator>Kane Monaco</dc:creator>
  <cp:lastModifiedBy>Kane Monaco</cp:lastModifiedBy>
  <cp:revision>4</cp:revision>
  <dcterms:created xsi:type="dcterms:W3CDTF">2022-11-02T18:07:40Z</dcterms:created>
  <dcterms:modified xsi:type="dcterms:W3CDTF">2022-11-18T03:56:48Z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