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modernComment_104_DC664BE0.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7" r:id="rId5"/>
    <p:sldId id="258" r:id="rId6"/>
    <p:sldId id="271" r:id="rId7"/>
    <p:sldId id="260" r:id="rId8"/>
    <p:sldId id="267" r:id="rId9"/>
    <p:sldId id="276" r:id="rId10"/>
    <p:sldId id="277" r:id="rId11"/>
    <p:sldId id="278" r:id="rId12"/>
    <p:sldId id="279" r:id="rId13"/>
    <p:sldId id="280" r:id="rId14"/>
    <p:sldId id="281" r:id="rId15"/>
    <p:sldId id="261" r:id="rId16"/>
    <p:sldId id="264" r:id="rId17"/>
    <p:sldId id="263" r:id="rId18"/>
    <p:sldId id="262" r:id="rId19"/>
    <p:sldId id="275" r:id="rId20"/>
    <p:sldId id="266" r:id="rId21"/>
    <p:sldId id="272" r:id="rId22"/>
    <p:sldId id="265"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DBFFD6-D719-CE45-D389-F519A4B4ACE2}" name="Kane Monaco" initials="KM" userId="35a02377bab4411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14" autoAdjust="0"/>
  </p:normalViewPr>
  <p:slideViewPr>
    <p:cSldViewPr snapToGrid="0">
      <p:cViewPr varScale="1">
        <p:scale>
          <a:sx n="108" d="100"/>
          <a:sy n="108" d="100"/>
        </p:scale>
        <p:origin x="612" y="10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B2C9-4B02-8C25-6B39A2675E77}"/>
              </c:ext>
            </c:extLst>
          </c:dPt>
          <c:dPt>
            <c:idx val="1"/>
            <c:bubble3D val="0"/>
            <c:spPr>
              <a:solidFill>
                <a:schemeClr val="bg2"/>
              </a:solidFill>
              <a:ln>
                <a:noFill/>
              </a:ln>
              <a:effectLst/>
            </c:spPr>
            <c:extLst>
              <c:ext xmlns:c16="http://schemas.microsoft.com/office/drawing/2014/chart" uri="{C3380CC4-5D6E-409C-BE32-E72D297353CC}">
                <c16:uniqueId val="{00000003-B2C9-4B02-8C25-6B39A2675E77}"/>
              </c:ext>
            </c:extLst>
          </c:dPt>
          <c:cat>
            <c:strRef>
              <c:f>Sheet1!$A$2:$A$3</c:f>
              <c:strCache>
                <c:ptCount val="2"/>
                <c:pt idx="0">
                  <c:v>1st Qtr</c:v>
                </c:pt>
                <c:pt idx="1">
                  <c:v>2nd Qtr</c:v>
                </c:pt>
              </c:strCache>
            </c:strRef>
          </c:cat>
          <c:val>
            <c:numRef>
              <c:f>Sheet1!$B$2:$B$3</c:f>
              <c:numCache>
                <c:formatCode>General</c:formatCode>
                <c:ptCount val="2"/>
                <c:pt idx="0">
                  <c:v>79</c:v>
                </c:pt>
                <c:pt idx="1">
                  <c:v>21</c:v>
                </c:pt>
              </c:numCache>
            </c:numRef>
          </c:val>
          <c:extLst>
            <c:ext xmlns:c16="http://schemas.microsoft.com/office/drawing/2014/chart" uri="{C3380CC4-5D6E-409C-BE32-E72D297353CC}">
              <c16:uniqueId val="{00000004-B2C9-4B02-8C25-6B39A2675E77}"/>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15C2-4C27-AED2-08C11C110A8B}"/>
              </c:ext>
            </c:extLst>
          </c:dPt>
          <c:dPt>
            <c:idx val="1"/>
            <c:bubble3D val="0"/>
            <c:spPr>
              <a:solidFill>
                <a:schemeClr val="bg2"/>
              </a:solidFill>
              <a:ln>
                <a:noFill/>
              </a:ln>
              <a:effectLst/>
            </c:spPr>
            <c:extLst>
              <c:ext xmlns:c16="http://schemas.microsoft.com/office/drawing/2014/chart" uri="{C3380CC4-5D6E-409C-BE32-E72D297353CC}">
                <c16:uniqueId val="{00000003-15C2-4C27-AED2-08C11C110A8B}"/>
              </c:ext>
            </c:extLst>
          </c:dPt>
          <c:cat>
            <c:strRef>
              <c:f>Sheet1!$A$2:$A$3</c:f>
              <c:strCache>
                <c:ptCount val="2"/>
                <c:pt idx="0">
                  <c:v>1st Qtr</c:v>
                </c:pt>
                <c:pt idx="1">
                  <c:v>2nd Qtr</c:v>
                </c:pt>
              </c:strCache>
            </c:strRef>
          </c:cat>
          <c:val>
            <c:numRef>
              <c:f>Sheet1!$B$2:$B$3</c:f>
              <c:numCache>
                <c:formatCode>General</c:formatCode>
                <c:ptCount val="2"/>
                <c:pt idx="0">
                  <c:v>64</c:v>
                </c:pt>
                <c:pt idx="1">
                  <c:v>36</c:v>
                </c:pt>
              </c:numCache>
            </c:numRef>
          </c:val>
          <c:extLst>
            <c:ext xmlns:c16="http://schemas.microsoft.com/office/drawing/2014/chart" uri="{C3380CC4-5D6E-409C-BE32-E72D297353CC}">
              <c16:uniqueId val="{00000004-15C2-4C27-AED2-08C11C110A8B}"/>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2907-45B8-ABF2-E8CD4FAD8E80}"/>
              </c:ext>
            </c:extLst>
          </c:dPt>
          <c:dPt>
            <c:idx val="1"/>
            <c:bubble3D val="0"/>
            <c:spPr>
              <a:solidFill>
                <a:schemeClr val="bg2"/>
              </a:solidFill>
              <a:ln>
                <a:noFill/>
              </a:ln>
              <a:effectLst/>
            </c:spPr>
            <c:extLst>
              <c:ext xmlns:c16="http://schemas.microsoft.com/office/drawing/2014/chart" uri="{C3380CC4-5D6E-409C-BE32-E72D297353CC}">
                <c16:uniqueId val="{00000003-2907-45B8-ABF2-E8CD4FAD8E80}"/>
              </c:ext>
            </c:extLst>
          </c:dPt>
          <c:cat>
            <c:strRef>
              <c:f>Sheet1!$A$2:$A$3</c:f>
              <c:strCache>
                <c:ptCount val="2"/>
                <c:pt idx="0">
                  <c:v>1st Qtr</c:v>
                </c:pt>
                <c:pt idx="1">
                  <c:v>2nd Qtr</c:v>
                </c:pt>
              </c:strCache>
            </c:strRef>
          </c:cat>
          <c:val>
            <c:numRef>
              <c:f>Sheet1!$B$2:$B$3</c:f>
              <c:numCache>
                <c:formatCode>General</c:formatCode>
                <c:ptCount val="2"/>
                <c:pt idx="0">
                  <c:v>71</c:v>
                </c:pt>
                <c:pt idx="1">
                  <c:v>29</c:v>
                </c:pt>
              </c:numCache>
            </c:numRef>
          </c:val>
          <c:extLst>
            <c:ext xmlns:c16="http://schemas.microsoft.com/office/drawing/2014/chart" uri="{C3380CC4-5D6E-409C-BE32-E72D297353CC}">
              <c16:uniqueId val="{00000004-2907-45B8-ABF2-E8CD4FAD8E80}"/>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B3C0-48ED-B9A0-A2BAA488BC49}"/>
              </c:ext>
            </c:extLst>
          </c:dPt>
          <c:dPt>
            <c:idx val="1"/>
            <c:bubble3D val="0"/>
            <c:spPr>
              <a:solidFill>
                <a:schemeClr val="bg2"/>
              </a:solidFill>
              <a:ln>
                <a:noFill/>
              </a:ln>
              <a:effectLst/>
            </c:spPr>
            <c:extLst>
              <c:ext xmlns:c16="http://schemas.microsoft.com/office/drawing/2014/chart" uri="{C3380CC4-5D6E-409C-BE32-E72D297353CC}">
                <c16:uniqueId val="{00000003-B3C0-48ED-B9A0-A2BAA488BC49}"/>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B3C0-48ED-B9A0-A2BAA488BC49}"/>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effectLst/>
          </c:spPr>
          <c:explosion val="5"/>
          <c:dPt>
            <c:idx val="0"/>
            <c:bubble3D val="0"/>
            <c:spPr>
              <a:solidFill>
                <a:schemeClr val="tx2"/>
              </a:solidFill>
              <a:ln>
                <a:noFill/>
              </a:ln>
              <a:effectLst/>
            </c:spPr>
            <c:extLst>
              <c:ext xmlns:c16="http://schemas.microsoft.com/office/drawing/2014/chart" uri="{C3380CC4-5D6E-409C-BE32-E72D297353CC}">
                <c16:uniqueId val="{00000001-5658-4422-989A-7FF1D6218BF3}"/>
              </c:ext>
            </c:extLst>
          </c:dPt>
          <c:dPt>
            <c:idx val="1"/>
            <c:bubble3D val="0"/>
            <c:spPr>
              <a:solidFill>
                <a:schemeClr val="bg2"/>
              </a:solidFill>
              <a:ln>
                <a:noFill/>
              </a:ln>
              <a:effectLst/>
            </c:spPr>
            <c:extLst>
              <c:ext xmlns:c16="http://schemas.microsoft.com/office/drawing/2014/chart" uri="{C3380CC4-5D6E-409C-BE32-E72D297353CC}">
                <c16:uniqueId val="{00000003-5658-4422-989A-7FF1D6218BF3}"/>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5658-4422-989A-7FF1D6218BF3}"/>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TOTAL SALES</c:v>
                </c:pt>
              </c:strCache>
            </c:strRef>
          </c:tx>
          <c:spPr>
            <a:gradFill>
              <a:gsLst>
                <a:gs pos="0">
                  <a:schemeClr val="tx2"/>
                </a:gs>
                <a:gs pos="100000">
                  <a:schemeClr val="accent2"/>
                </a:gs>
              </a:gsLst>
              <a:lin ang="14400000" scaled="0"/>
            </a:gradFill>
            <a:ln>
              <a:noFill/>
            </a:ln>
            <a:effectLst/>
          </c:spPr>
          <c:invertIfNegative val="0"/>
          <c:dLbls>
            <c:dLbl>
              <c:idx val="0"/>
              <c:tx>
                <c:rich>
                  <a:bodyPr/>
                  <a:lstStyle/>
                  <a:p>
                    <a:r>
                      <a:rPr lang="en-US" dirty="0"/>
                      <a:t>$888,000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706-469E-92AC-D0F9B9F47E9E}"/>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YR1</c:v>
                </c:pt>
                <c:pt idx="1">
                  <c:v>YR2</c:v>
                </c:pt>
                <c:pt idx="2">
                  <c:v>YR3</c:v>
                </c:pt>
              </c:strCache>
            </c:strRef>
          </c:cat>
          <c:val>
            <c:numRef>
              <c:f>Sheet1!$B$2:$B$4</c:f>
              <c:numCache>
                <c:formatCode>"$"#,##0</c:formatCode>
                <c:ptCount val="3"/>
                <c:pt idx="0">
                  <c:v>888000</c:v>
                </c:pt>
                <c:pt idx="1">
                  <c:v>1065600</c:v>
                </c:pt>
                <c:pt idx="2">
                  <c:v>1278720</c:v>
                </c:pt>
              </c:numCache>
            </c:numRef>
          </c:val>
          <c:extLst>
            <c:ext xmlns:c16="http://schemas.microsoft.com/office/drawing/2014/chart" uri="{C3380CC4-5D6E-409C-BE32-E72D297353CC}">
              <c16:uniqueId val="{00000001-B706-469E-92AC-D0F9B9F47E9E}"/>
            </c:ext>
          </c:extLst>
        </c:ser>
        <c:ser>
          <c:idx val="1"/>
          <c:order val="1"/>
          <c:tx>
            <c:strRef>
              <c:f>Sheet1!$C$1</c:f>
              <c:strCache>
                <c:ptCount val="1"/>
                <c:pt idx="0">
                  <c:v>TOTAL COGS</c:v>
                </c:pt>
              </c:strCache>
            </c:strRef>
          </c:tx>
          <c:spPr>
            <a:pattFill prst="dkUpDiag">
              <a:fgClr>
                <a:schemeClr val="bg1">
                  <a:lumMod val="95000"/>
                </a:schemeClr>
              </a:fgClr>
              <a:bgClr>
                <a:schemeClr val="bg1">
                  <a:lumMod val="85000"/>
                </a:schemeClr>
              </a:bgClr>
            </a:pattFill>
            <a:ln>
              <a:noFill/>
            </a:ln>
            <a:effectLst/>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YR1</c:v>
                </c:pt>
                <c:pt idx="1">
                  <c:v>YR2</c:v>
                </c:pt>
                <c:pt idx="2">
                  <c:v>YR3</c:v>
                </c:pt>
              </c:strCache>
            </c:strRef>
          </c:cat>
          <c:val>
            <c:numRef>
              <c:f>Sheet1!$C$2:$C$4</c:f>
              <c:numCache>
                <c:formatCode>"$"#,##0</c:formatCode>
                <c:ptCount val="3"/>
                <c:pt idx="0">
                  <c:v>634824</c:v>
                </c:pt>
                <c:pt idx="1">
                  <c:v>666565.20000000007</c:v>
                </c:pt>
                <c:pt idx="2">
                  <c:v>699893.46000000008</c:v>
                </c:pt>
              </c:numCache>
            </c:numRef>
          </c:val>
          <c:extLst>
            <c:ext xmlns:c16="http://schemas.microsoft.com/office/drawing/2014/chart" uri="{C3380CC4-5D6E-409C-BE32-E72D297353CC}">
              <c16:uniqueId val="{00000002-B706-469E-92AC-D0F9B9F47E9E}"/>
            </c:ext>
          </c:extLst>
        </c:ser>
        <c:ser>
          <c:idx val="2"/>
          <c:order val="2"/>
          <c:tx>
            <c:strRef>
              <c:f>Sheet1!$D$1</c:f>
              <c:strCache>
                <c:ptCount val="1"/>
                <c:pt idx="0">
                  <c:v>NET PROFIT</c:v>
                </c:pt>
              </c:strCache>
            </c:strRef>
          </c:tx>
          <c:spPr>
            <a:solidFill>
              <a:schemeClr val="accent1"/>
            </a:solidFill>
            <a:ln>
              <a:noFill/>
            </a:ln>
            <a:effectLst/>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YR1</c:v>
                </c:pt>
                <c:pt idx="1">
                  <c:v>YR2</c:v>
                </c:pt>
                <c:pt idx="2">
                  <c:v>YR3</c:v>
                </c:pt>
              </c:strCache>
            </c:strRef>
          </c:cat>
          <c:val>
            <c:numRef>
              <c:f>Sheet1!$D$2:$D$4</c:f>
              <c:numCache>
                <c:formatCode>"$"#,##0</c:formatCode>
                <c:ptCount val="3"/>
                <c:pt idx="0">
                  <c:v>253176</c:v>
                </c:pt>
                <c:pt idx="1">
                  <c:v>399034.79999999993</c:v>
                </c:pt>
                <c:pt idx="2">
                  <c:v>578826.53999999992</c:v>
                </c:pt>
              </c:numCache>
            </c:numRef>
          </c:val>
          <c:extLst>
            <c:ext xmlns:c16="http://schemas.microsoft.com/office/drawing/2014/chart" uri="{C3380CC4-5D6E-409C-BE32-E72D297353CC}">
              <c16:uniqueId val="{00000003-B706-469E-92AC-D0F9B9F47E9E}"/>
            </c:ext>
          </c:extLst>
        </c:ser>
        <c:dLbls>
          <c:dLblPos val="outEnd"/>
          <c:showLegendKey val="0"/>
          <c:showVal val="1"/>
          <c:showCatName val="0"/>
          <c:showSerName val="0"/>
          <c:showPercent val="0"/>
          <c:showBubbleSize val="0"/>
        </c:dLbls>
        <c:gapWidth val="80"/>
        <c:overlap val="-10"/>
        <c:axId val="2108307928"/>
        <c:axId val="2108311448"/>
      </c:barChart>
      <c:catAx>
        <c:axId val="2108307928"/>
        <c:scaling>
          <c:orientation val="minMax"/>
        </c:scaling>
        <c:delete val="0"/>
        <c:axPos val="b"/>
        <c:numFmt formatCode="General" sourceLinked="1"/>
        <c:majorTickMark val="out"/>
        <c:minorTickMark val="none"/>
        <c:tickLblPos val="nextTo"/>
        <c:spPr>
          <a:noFill/>
          <a:ln w="15875" cap="flat" cmpd="sng" algn="ctr">
            <a:solidFill>
              <a:schemeClr val="tx1">
                <a:lumMod val="25000"/>
                <a:lumOff val="75000"/>
                <a:alpha val="27000"/>
              </a:schemeClr>
            </a:solidFill>
            <a:round/>
          </a:ln>
          <a:effectLst/>
        </c:spPr>
        <c:txPr>
          <a:bodyPr rot="-60000000" vert="horz"/>
          <a:lstStyle/>
          <a:p>
            <a:pPr>
              <a:defRPr/>
            </a:pPr>
            <a:endParaRPr lang="en-US"/>
          </a:p>
        </c:txPr>
        <c:crossAx val="2108311448"/>
        <c:crosses val="autoZero"/>
        <c:auto val="1"/>
        <c:lblAlgn val="ctr"/>
        <c:lblOffset val="100"/>
        <c:noMultiLvlLbl val="1"/>
      </c:catAx>
      <c:valAx>
        <c:axId val="2108311448"/>
        <c:scaling>
          <c:orientation val="minMax"/>
        </c:scaling>
        <c:delete val="0"/>
        <c:axPos val="l"/>
        <c:majorGridlines>
          <c:spPr>
            <a:ln w="9525" cap="flat" cmpd="sng" algn="ctr">
              <a:solidFill>
                <a:schemeClr val="tx1">
                  <a:lumMod val="5000"/>
                  <a:lumOff val="95000"/>
                  <a:alpha val="30000"/>
                </a:schemeClr>
              </a:solidFill>
              <a:round/>
            </a:ln>
            <a:effectLst/>
          </c:spPr>
        </c:majorGridlines>
        <c:numFmt formatCode="&quot;$&quot;#,##0" sourceLinked="1"/>
        <c:majorTickMark val="none"/>
        <c:minorTickMark val="none"/>
        <c:tickLblPos val="nextTo"/>
        <c:spPr>
          <a:noFill/>
          <a:ln>
            <a:noFill/>
          </a:ln>
          <a:effectLst/>
        </c:spPr>
        <c:txPr>
          <a:bodyPr rot="-60000000" vert="horz"/>
          <a:lstStyle/>
          <a:p>
            <a:pPr>
              <a:defRPr/>
            </a:pPr>
            <a:endParaRPr lang="en-US"/>
          </a:p>
        </c:txPr>
        <c:crossAx val="2108307928"/>
        <c:crosses val="autoZero"/>
        <c:crossBetween val="between"/>
      </c:valAx>
      <c:spPr>
        <a:noFill/>
        <a:ln>
          <a:noFill/>
        </a:ln>
        <a:effectLst/>
      </c:spPr>
    </c:plotArea>
    <c:legend>
      <c:legendPos val="b"/>
      <c:overlay val="0"/>
    </c:legend>
    <c:plotVisOnly val="1"/>
    <c:dispBlanksAs val="zero"/>
    <c:showDLblsOverMax val="0"/>
  </c:chart>
  <c:spPr>
    <a:noFill/>
    <a:ln>
      <a:noFill/>
    </a:ln>
    <a:effectLst/>
  </c:spPr>
  <c:txPr>
    <a:bodyPr/>
    <a:lstStyle/>
    <a:p>
      <a:pPr>
        <a:defRPr sz="800">
          <a:solidFill>
            <a:schemeClr val="tx2"/>
          </a:solidFill>
          <a:latin typeface="+mn-lt"/>
          <a:ea typeface="Lato" panose="020F0502020204030203" pitchFamily="34" charset="0"/>
          <a:cs typeface="Lato" panose="020F0502020204030203"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PROFIT MARGIN</c:v>
                </c:pt>
              </c:strCache>
            </c:strRef>
          </c:tx>
          <c:spPr>
            <a:ln w="28575" cap="rnd">
              <a:solidFill>
                <a:schemeClr val="accent1"/>
              </a:solidFill>
              <a:round/>
            </a:ln>
            <a:effectLst/>
          </c:spPr>
          <c:marker>
            <c:symbol val="none"/>
          </c:marker>
          <c:cat>
            <c:strRef>
              <c:f>Sheet1!$A$2:$A$4</c:f>
              <c:strCache>
                <c:ptCount val="3"/>
                <c:pt idx="0">
                  <c:v>YR1</c:v>
                </c:pt>
                <c:pt idx="1">
                  <c:v>YR2</c:v>
                </c:pt>
                <c:pt idx="2">
                  <c:v>YR3</c:v>
                </c:pt>
              </c:strCache>
            </c:strRef>
          </c:cat>
          <c:val>
            <c:numRef>
              <c:f>Sheet1!$B$2:$B$4</c:f>
              <c:numCache>
                <c:formatCode>0.00%</c:formatCode>
                <c:ptCount val="3"/>
                <c:pt idx="0" formatCode="0%">
                  <c:v>0.12</c:v>
                </c:pt>
                <c:pt idx="1">
                  <c:v>0.14949999999999999</c:v>
                </c:pt>
                <c:pt idx="2">
                  <c:v>0.17660000000000001</c:v>
                </c:pt>
              </c:numCache>
            </c:numRef>
          </c:val>
          <c:smooth val="0"/>
          <c:extLst>
            <c:ext xmlns:c16="http://schemas.microsoft.com/office/drawing/2014/chart" uri="{C3380CC4-5D6E-409C-BE32-E72D297353CC}">
              <c16:uniqueId val="{00000000-C4FE-4C88-80E3-52EECB028B8F}"/>
            </c:ext>
          </c:extLst>
        </c:ser>
        <c:dLbls>
          <c:showLegendKey val="0"/>
          <c:showVal val="0"/>
          <c:showCatName val="0"/>
          <c:showSerName val="0"/>
          <c:showPercent val="0"/>
          <c:showBubbleSize val="0"/>
        </c:dLbls>
        <c:marker val="1"/>
        <c:smooth val="0"/>
        <c:axId val="1208420000"/>
        <c:axId val="1208423744"/>
      </c:lineChart>
      <c:lineChart>
        <c:grouping val="standard"/>
        <c:varyColors val="0"/>
        <c:ser>
          <c:idx val="1"/>
          <c:order val="1"/>
          <c:tx>
            <c:strRef>
              <c:f>Sheet1!$C$1</c:f>
              <c:strCache>
                <c:ptCount val="1"/>
                <c:pt idx="0">
                  <c:v>ACID TEST</c:v>
                </c:pt>
              </c:strCache>
            </c:strRef>
          </c:tx>
          <c:spPr>
            <a:ln w="28575" cap="rnd">
              <a:solidFill>
                <a:schemeClr val="accent2"/>
              </a:solidFill>
              <a:round/>
            </a:ln>
            <a:effectLst/>
          </c:spPr>
          <c:marker>
            <c:symbol val="none"/>
          </c:marker>
          <c:cat>
            <c:strRef>
              <c:f>Sheet1!$A$2:$A$4</c:f>
              <c:strCache>
                <c:ptCount val="3"/>
                <c:pt idx="0">
                  <c:v>YR1</c:v>
                </c:pt>
                <c:pt idx="1">
                  <c:v>YR2</c:v>
                </c:pt>
                <c:pt idx="2">
                  <c:v>YR3</c:v>
                </c:pt>
              </c:strCache>
            </c:strRef>
          </c:cat>
          <c:val>
            <c:numRef>
              <c:f>Sheet1!$C$2:$C$4</c:f>
              <c:numCache>
                <c:formatCode>General</c:formatCode>
                <c:ptCount val="3"/>
                <c:pt idx="0">
                  <c:v>2.34</c:v>
                </c:pt>
                <c:pt idx="1">
                  <c:v>3.66</c:v>
                </c:pt>
                <c:pt idx="2">
                  <c:v>6.77</c:v>
                </c:pt>
              </c:numCache>
            </c:numRef>
          </c:val>
          <c:smooth val="0"/>
          <c:extLst>
            <c:ext xmlns:c16="http://schemas.microsoft.com/office/drawing/2014/chart" uri="{C3380CC4-5D6E-409C-BE32-E72D297353CC}">
              <c16:uniqueId val="{00000001-C4FE-4C88-80E3-52EECB028B8F}"/>
            </c:ext>
          </c:extLst>
        </c:ser>
        <c:dLbls>
          <c:showLegendKey val="0"/>
          <c:showVal val="0"/>
          <c:showCatName val="0"/>
          <c:showSerName val="0"/>
          <c:showPercent val="0"/>
          <c:showBubbleSize val="0"/>
        </c:dLbls>
        <c:marker val="1"/>
        <c:smooth val="0"/>
        <c:axId val="1208442464"/>
        <c:axId val="1208445792"/>
      </c:lineChart>
      <c:catAx>
        <c:axId val="120842000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Lato" panose="020F0502020204030203" pitchFamily="34" charset="0"/>
                <a:ea typeface="Lato" panose="020F0502020204030203" pitchFamily="34" charset="0"/>
                <a:cs typeface="Lato" panose="020F0502020204030203" pitchFamily="34" charset="0"/>
              </a:defRPr>
            </a:pPr>
            <a:endParaRPr lang="en-US"/>
          </a:p>
        </c:txPr>
        <c:crossAx val="1208423744"/>
        <c:crosses val="autoZero"/>
        <c:auto val="1"/>
        <c:lblAlgn val="ctr"/>
        <c:lblOffset val="100"/>
        <c:noMultiLvlLbl val="0"/>
      </c:catAx>
      <c:valAx>
        <c:axId val="1208423744"/>
        <c:scaling>
          <c:orientation val="minMax"/>
        </c:scaling>
        <c:delete val="0"/>
        <c:axPos val="l"/>
        <c:majorGridlines>
          <c:spPr>
            <a:ln>
              <a:solidFill>
                <a:schemeClr val="accent4">
                  <a:alpha val="10000"/>
                </a:schemeClr>
              </a:solidFill>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2"/>
                </a:solidFill>
                <a:latin typeface="Lato" panose="020F0502020204030203" pitchFamily="34" charset="0"/>
                <a:ea typeface="Lato" panose="020F0502020204030203" pitchFamily="34" charset="0"/>
                <a:cs typeface="Lato" panose="020F0502020204030203" pitchFamily="34" charset="0"/>
              </a:defRPr>
            </a:pPr>
            <a:endParaRPr lang="en-US"/>
          </a:p>
        </c:txPr>
        <c:crossAx val="1208420000"/>
        <c:crosses val="autoZero"/>
        <c:crossBetween val="between"/>
        <c:majorUnit val="4.0000000000000008E-2"/>
      </c:valAx>
      <c:valAx>
        <c:axId val="1208445792"/>
        <c:scaling>
          <c:orientation val="minMax"/>
          <c:max val="7"/>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2"/>
                </a:solidFill>
                <a:latin typeface="Lato" panose="020F0502020204030203" pitchFamily="34" charset="0"/>
                <a:ea typeface="Lato" panose="020F0502020204030203" pitchFamily="34" charset="0"/>
                <a:cs typeface="Lato" panose="020F0502020204030203" pitchFamily="34" charset="0"/>
              </a:defRPr>
            </a:pPr>
            <a:endParaRPr lang="en-US"/>
          </a:p>
        </c:txPr>
        <c:crossAx val="1208442464"/>
        <c:crosses val="max"/>
        <c:crossBetween val="between"/>
      </c:valAx>
      <c:catAx>
        <c:axId val="1208442464"/>
        <c:scaling>
          <c:orientation val="minMax"/>
        </c:scaling>
        <c:delete val="1"/>
        <c:axPos val="b"/>
        <c:numFmt formatCode="General" sourceLinked="1"/>
        <c:majorTickMark val="none"/>
        <c:minorTickMark val="none"/>
        <c:tickLblPos val="nextTo"/>
        <c:crossAx val="1208445792"/>
        <c:crosses val="autoZero"/>
        <c:auto val="1"/>
        <c:lblAlgn val="ctr"/>
        <c:lblOffset val="100"/>
        <c:noMultiLvlLbl val="0"/>
      </c:catAx>
      <c:spPr>
        <a:noFill/>
        <a:ln>
          <a:noFill/>
        </a:ln>
        <a:effectLst>
          <a:glow rad="127000">
            <a:schemeClr val="accent1">
              <a:alpha val="13000"/>
            </a:schemeClr>
          </a:glow>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Lato" panose="020F0502020204030203" pitchFamily="34" charset="0"/>
              <a:ea typeface="Lato" panose="020F0502020204030203" pitchFamily="34" charset="0"/>
              <a:cs typeface="Lato" panose="020F0502020204030203" pitchFamily="34" charset="0"/>
            </a:defRPr>
          </a:pPr>
          <a:endParaRPr lang="en-US"/>
        </a:p>
      </c:txPr>
    </c:legend>
    <c:plotVisOnly val="1"/>
    <c:dispBlanksAs val="gap"/>
    <c:showDLblsOverMax val="0"/>
  </c:chart>
  <c:spPr>
    <a:noFill/>
    <a:ln>
      <a:noFill/>
    </a:ln>
    <a:effectLst/>
  </c:spPr>
  <c:txPr>
    <a:bodyPr/>
    <a:lstStyle/>
    <a:p>
      <a:pPr>
        <a:defRPr>
          <a:solidFill>
            <a:schemeClr val="tx2"/>
          </a:solidFill>
          <a:latin typeface="Lato" panose="020F0502020204030203" pitchFamily="34" charset="0"/>
          <a:ea typeface="Lato" panose="020F0502020204030203" pitchFamily="34" charset="0"/>
          <a:cs typeface="Lato" panose="020F0502020204030203"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ln>
              <a:noFill/>
            </a:ln>
          </c:spPr>
          <c:dPt>
            <c:idx val="0"/>
            <c:bubble3D val="0"/>
            <c:spPr>
              <a:solidFill>
                <a:schemeClr val="bg2"/>
              </a:solidFill>
              <a:ln w="19050">
                <a:noFill/>
              </a:ln>
              <a:effectLst/>
            </c:spPr>
            <c:extLst>
              <c:ext xmlns:c16="http://schemas.microsoft.com/office/drawing/2014/chart" uri="{C3380CC4-5D6E-409C-BE32-E72D297353CC}">
                <c16:uniqueId val="{00000001-11E2-4A9F-8B92-F62E0E8E911E}"/>
              </c:ext>
            </c:extLst>
          </c:dPt>
          <c:dPt>
            <c:idx val="1"/>
            <c:bubble3D val="0"/>
            <c:spPr>
              <a:solidFill>
                <a:schemeClr val="accent1"/>
              </a:solidFill>
              <a:ln w="19050">
                <a:noFill/>
              </a:ln>
              <a:effectLst/>
            </c:spPr>
            <c:extLst>
              <c:ext xmlns:c16="http://schemas.microsoft.com/office/drawing/2014/chart" uri="{C3380CC4-5D6E-409C-BE32-E72D297353CC}">
                <c16:uniqueId val="{00000003-11E2-4A9F-8B92-F62E0E8E911E}"/>
              </c:ext>
            </c:extLst>
          </c:dPt>
          <c:dPt>
            <c:idx val="2"/>
            <c:bubble3D val="0"/>
            <c:spPr>
              <a:solidFill>
                <a:schemeClr val="bg1">
                  <a:lumMod val="65000"/>
                </a:schemeClr>
              </a:solidFill>
              <a:ln w="19050">
                <a:noFill/>
              </a:ln>
              <a:effectLst/>
            </c:spPr>
            <c:extLst>
              <c:ext xmlns:c16="http://schemas.microsoft.com/office/drawing/2014/chart" uri="{C3380CC4-5D6E-409C-BE32-E72D297353CC}">
                <c16:uniqueId val="{00000005-11E2-4A9F-8B92-F62E0E8E911E}"/>
              </c:ext>
            </c:extLst>
          </c:dPt>
          <c:dPt>
            <c:idx val="3"/>
            <c:bubble3D val="0"/>
            <c:spPr>
              <a:solidFill>
                <a:schemeClr val="bg1">
                  <a:lumMod val="85000"/>
                </a:schemeClr>
              </a:solidFill>
              <a:ln w="19050">
                <a:noFill/>
              </a:ln>
              <a:effectLst/>
            </c:spPr>
            <c:extLst>
              <c:ext xmlns:c16="http://schemas.microsoft.com/office/drawing/2014/chart" uri="{C3380CC4-5D6E-409C-BE32-E72D297353CC}">
                <c16:uniqueId val="{00000007-11E2-4A9F-8B92-F62E0E8E911E}"/>
              </c:ext>
            </c:extLst>
          </c:dPt>
          <c:cat>
            <c:strRef>
              <c:f>Sheet1!$A$2:$A$5</c:f>
              <c:strCache>
                <c:ptCount val="4"/>
                <c:pt idx="0">
                  <c:v>DEBT INVESTOR</c:v>
                </c:pt>
                <c:pt idx="1">
                  <c:v>OWNER EQUITY INVESTMENT</c:v>
                </c:pt>
                <c:pt idx="2">
                  <c:v>BANK </c:v>
                </c:pt>
                <c:pt idx="3">
                  <c:v>OTHER INVESTMENT</c:v>
                </c:pt>
              </c:strCache>
            </c:strRef>
          </c:cat>
          <c:val>
            <c:numRef>
              <c:f>Sheet1!$B$2:$B$5</c:f>
              <c:numCache>
                <c:formatCode>0%</c:formatCode>
                <c:ptCount val="4"/>
                <c:pt idx="0">
                  <c:v>0.39</c:v>
                </c:pt>
                <c:pt idx="1">
                  <c:v>0.2</c:v>
                </c:pt>
                <c:pt idx="2">
                  <c:v>0.2</c:v>
                </c:pt>
                <c:pt idx="3">
                  <c:v>0.21</c:v>
                </c:pt>
              </c:numCache>
            </c:numRef>
          </c:val>
          <c:extLst>
            <c:ext xmlns:c16="http://schemas.microsoft.com/office/drawing/2014/chart" uri="{C3380CC4-5D6E-409C-BE32-E72D297353CC}">
              <c16:uniqueId val="{00000008-11E2-4A9F-8B92-F62E0E8E911E}"/>
            </c:ext>
          </c:extLst>
        </c:ser>
        <c:dLbls>
          <c:showLegendKey val="0"/>
          <c:showVal val="0"/>
          <c:showCatName val="0"/>
          <c:showSerName val="0"/>
          <c:showPercent val="0"/>
          <c:showBubbleSize val="0"/>
          <c:showLeaderLines val="1"/>
        </c:dLbls>
        <c:firstSliceAng val="349"/>
        <c:holeSize val="83"/>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ser>
          <c:idx val="0"/>
          <c:order val="0"/>
          <c:tx>
            <c:strRef>
              <c:f>Sheet1!$B$1</c:f>
              <c:strCache>
                <c:ptCount val="1"/>
                <c:pt idx="0">
                  <c:v>Column1</c:v>
                </c:pt>
              </c:strCache>
            </c:strRef>
          </c:tx>
          <c:spPr>
            <a:ln>
              <a:noFill/>
            </a:ln>
          </c:spPr>
          <c:dPt>
            <c:idx val="0"/>
            <c:bubble3D val="0"/>
            <c:spPr>
              <a:solidFill>
                <a:schemeClr val="accent2">
                  <a:shade val="42000"/>
                </a:schemeClr>
              </a:solidFill>
              <a:ln w="19050">
                <a:noFill/>
              </a:ln>
              <a:effectLst/>
            </c:spPr>
            <c:extLst>
              <c:ext xmlns:c16="http://schemas.microsoft.com/office/drawing/2014/chart" uri="{C3380CC4-5D6E-409C-BE32-E72D297353CC}">
                <c16:uniqueId val="{00000001-554A-4D74-B902-C862E053D495}"/>
              </c:ext>
            </c:extLst>
          </c:dPt>
          <c:dPt>
            <c:idx val="1"/>
            <c:bubble3D val="0"/>
            <c:spPr>
              <a:solidFill>
                <a:schemeClr val="accent2">
                  <a:shade val="55000"/>
                </a:schemeClr>
              </a:solidFill>
              <a:ln w="19050">
                <a:noFill/>
              </a:ln>
              <a:effectLst/>
            </c:spPr>
            <c:extLst>
              <c:ext xmlns:c16="http://schemas.microsoft.com/office/drawing/2014/chart" uri="{C3380CC4-5D6E-409C-BE32-E72D297353CC}">
                <c16:uniqueId val="{00000003-554A-4D74-B902-C862E053D495}"/>
              </c:ext>
            </c:extLst>
          </c:dPt>
          <c:dPt>
            <c:idx val="2"/>
            <c:bubble3D val="0"/>
            <c:spPr>
              <a:solidFill>
                <a:schemeClr val="accent2">
                  <a:shade val="68000"/>
                </a:schemeClr>
              </a:solidFill>
              <a:ln w="19050">
                <a:noFill/>
              </a:ln>
              <a:effectLst/>
            </c:spPr>
            <c:extLst>
              <c:ext xmlns:c16="http://schemas.microsoft.com/office/drawing/2014/chart" uri="{C3380CC4-5D6E-409C-BE32-E72D297353CC}">
                <c16:uniqueId val="{00000005-554A-4D74-B902-C862E053D495}"/>
              </c:ext>
            </c:extLst>
          </c:dPt>
          <c:dPt>
            <c:idx val="3"/>
            <c:bubble3D val="0"/>
            <c:spPr>
              <a:solidFill>
                <a:schemeClr val="accent2">
                  <a:shade val="80000"/>
                </a:schemeClr>
              </a:solidFill>
              <a:ln w="19050">
                <a:noFill/>
              </a:ln>
              <a:effectLst/>
            </c:spPr>
            <c:extLst>
              <c:ext xmlns:c16="http://schemas.microsoft.com/office/drawing/2014/chart" uri="{C3380CC4-5D6E-409C-BE32-E72D297353CC}">
                <c16:uniqueId val="{00000007-554A-4D74-B902-C862E053D495}"/>
              </c:ext>
            </c:extLst>
          </c:dPt>
          <c:dPt>
            <c:idx val="4"/>
            <c:bubble3D val="0"/>
            <c:spPr>
              <a:solidFill>
                <a:schemeClr val="accent2">
                  <a:shade val="93000"/>
                </a:schemeClr>
              </a:solidFill>
              <a:ln w="19050">
                <a:noFill/>
              </a:ln>
              <a:effectLst/>
            </c:spPr>
            <c:extLst>
              <c:ext xmlns:c16="http://schemas.microsoft.com/office/drawing/2014/chart" uri="{C3380CC4-5D6E-409C-BE32-E72D297353CC}">
                <c16:uniqueId val="{00000009-554A-4D74-B902-C862E053D495}"/>
              </c:ext>
            </c:extLst>
          </c:dPt>
          <c:dPt>
            <c:idx val="5"/>
            <c:bubble3D val="0"/>
            <c:spPr>
              <a:solidFill>
                <a:schemeClr val="accent2">
                  <a:tint val="94000"/>
                </a:schemeClr>
              </a:solidFill>
              <a:ln w="19050">
                <a:noFill/>
              </a:ln>
              <a:effectLst/>
            </c:spPr>
            <c:extLst>
              <c:ext xmlns:c16="http://schemas.microsoft.com/office/drawing/2014/chart" uri="{C3380CC4-5D6E-409C-BE32-E72D297353CC}">
                <c16:uniqueId val="{0000000B-554A-4D74-B902-C862E053D495}"/>
              </c:ext>
            </c:extLst>
          </c:dPt>
          <c:dPt>
            <c:idx val="6"/>
            <c:bubble3D val="0"/>
            <c:spPr>
              <a:solidFill>
                <a:schemeClr val="accent2">
                  <a:tint val="81000"/>
                </a:schemeClr>
              </a:solidFill>
              <a:ln w="19050">
                <a:noFill/>
              </a:ln>
              <a:effectLst/>
            </c:spPr>
            <c:extLst>
              <c:ext xmlns:c16="http://schemas.microsoft.com/office/drawing/2014/chart" uri="{C3380CC4-5D6E-409C-BE32-E72D297353CC}">
                <c16:uniqueId val="{0000000D-554A-4D74-B902-C862E053D495}"/>
              </c:ext>
            </c:extLst>
          </c:dPt>
          <c:dPt>
            <c:idx val="7"/>
            <c:bubble3D val="0"/>
            <c:spPr>
              <a:solidFill>
                <a:schemeClr val="accent2">
                  <a:tint val="69000"/>
                </a:schemeClr>
              </a:solidFill>
              <a:ln w="19050">
                <a:noFill/>
              </a:ln>
              <a:effectLst/>
            </c:spPr>
            <c:extLst>
              <c:ext xmlns:c16="http://schemas.microsoft.com/office/drawing/2014/chart" uri="{C3380CC4-5D6E-409C-BE32-E72D297353CC}">
                <c16:uniqueId val="{0000000F-554A-4D74-B902-C862E053D495}"/>
              </c:ext>
            </c:extLst>
          </c:dPt>
          <c:dPt>
            <c:idx val="8"/>
            <c:bubble3D val="0"/>
            <c:spPr>
              <a:solidFill>
                <a:schemeClr val="accent2">
                  <a:tint val="56000"/>
                </a:schemeClr>
              </a:solidFill>
              <a:ln w="19050">
                <a:noFill/>
              </a:ln>
              <a:effectLst/>
            </c:spPr>
            <c:extLst>
              <c:ext xmlns:c16="http://schemas.microsoft.com/office/drawing/2014/chart" uri="{C3380CC4-5D6E-409C-BE32-E72D297353CC}">
                <c16:uniqueId val="{00000011-554A-4D74-B902-C862E053D495}"/>
              </c:ext>
            </c:extLst>
          </c:dPt>
          <c:dPt>
            <c:idx val="9"/>
            <c:bubble3D val="0"/>
            <c:spPr>
              <a:solidFill>
                <a:schemeClr val="accent2">
                  <a:tint val="43000"/>
                </a:schemeClr>
              </a:solidFill>
              <a:ln w="19050">
                <a:noFill/>
              </a:ln>
              <a:effectLst/>
            </c:spPr>
            <c:extLst>
              <c:ext xmlns:c16="http://schemas.microsoft.com/office/drawing/2014/chart" uri="{C3380CC4-5D6E-409C-BE32-E72D297353CC}">
                <c16:uniqueId val="{00000013-554A-4D74-B902-C862E053D495}"/>
              </c:ext>
            </c:extLst>
          </c:dPt>
          <c:dLbls>
            <c:dLbl>
              <c:idx val="0"/>
              <c:layout>
                <c:manualLayout>
                  <c:x val="4.5248868778280465E-2"/>
                  <c:y val="-5.889831659468353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54A-4D74-B902-C862E053D495}"/>
                </c:ext>
              </c:extLst>
            </c:dLbl>
            <c:dLbl>
              <c:idx val="1"/>
              <c:layout>
                <c:manualLayout>
                  <c:x val="4.7305635540929508E-2"/>
                  <c:y val="7.01170435650993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54A-4D74-B902-C862E053D495}"/>
                </c:ext>
              </c:extLst>
            </c:dLbl>
            <c:dLbl>
              <c:idx val="2"/>
              <c:layout>
                <c:manualLayout>
                  <c:x val="4.1135335252982158E-2"/>
                  <c:y val="5.60936348520795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54A-4D74-B902-C862E053D495}"/>
                </c:ext>
              </c:extLst>
            </c:dLbl>
            <c:dLbl>
              <c:idx val="3"/>
              <c:layout>
                <c:manualLayout>
                  <c:x val="2.2624434389140195E-2"/>
                  <c:y val="0.1037732244763471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54A-4D74-B902-C862E053D495}"/>
                </c:ext>
              </c:extLst>
            </c:dLbl>
            <c:dLbl>
              <c:idx val="4"/>
              <c:layout>
                <c:manualLayout>
                  <c:x val="-2.8794734677087694E-2"/>
                  <c:y val="0.1206013149319710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54A-4D74-B902-C862E053D495}"/>
                </c:ext>
              </c:extLst>
            </c:dLbl>
            <c:dLbl>
              <c:idx val="5"/>
              <c:layout>
                <c:manualLayout>
                  <c:x val="-1.0283833813245616E-2"/>
                  <c:y val="0.2019370854674864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54A-4D74-B902-C862E053D495}"/>
                </c:ext>
              </c:extLst>
            </c:dLbl>
            <c:dLbl>
              <c:idx val="6"/>
              <c:layout>
                <c:manualLayout>
                  <c:x val="-4.9362402303578773E-2"/>
                  <c:y val="-4.76795896242676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554A-4D74-B902-C862E053D495}"/>
                </c:ext>
              </c:extLst>
            </c:dLbl>
            <c:dLbl>
              <c:idx val="7"/>
              <c:layout>
                <c:manualLayout>
                  <c:x val="-5.5532702591526123E-2"/>
                  <c:y val="-4.20702261390596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554A-4D74-B902-C862E053D495}"/>
                </c:ext>
              </c:extLst>
            </c:dLbl>
            <c:dLbl>
              <c:idx val="8"/>
              <c:layout>
                <c:manualLayout>
                  <c:x val="-4.9362402303578815E-2"/>
                  <c:y val="-5.32889531094755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554A-4D74-B902-C862E053D495}"/>
                </c:ext>
              </c:extLst>
            </c:dLbl>
            <c:dLbl>
              <c:idx val="9"/>
              <c:layout>
                <c:manualLayout>
                  <c:x val="6.1703002879473466E-3"/>
                  <c:y val="-0.1037732244763471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554A-4D74-B902-C862E053D49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Sheet1!$A$2:$A$11</c:f>
              <c:strCache>
                <c:ptCount val="10"/>
                <c:pt idx="0">
                  <c:v>FF&amp;E</c:v>
                </c:pt>
                <c:pt idx="1">
                  <c:v>IMPROVEMENT</c:v>
                </c:pt>
                <c:pt idx="2">
                  <c:v>RETAIL BUSINESS INSURANCE</c:v>
                </c:pt>
                <c:pt idx="3">
                  <c:v>COFFEE SUPPLIES INVENTORY</c:v>
                </c:pt>
                <c:pt idx="4">
                  <c:v>MARKETING</c:v>
                </c:pt>
                <c:pt idx="5">
                  <c:v>WORKING CAPITAL</c:v>
                </c:pt>
                <c:pt idx="6">
                  <c:v>WEBSITE DEVELOPMENT</c:v>
                </c:pt>
                <c:pt idx="7">
                  <c:v>MISCELLANEOUS COSTS</c:v>
                </c:pt>
                <c:pt idx="8">
                  <c:v>INITIAL LEASE PAYMENTS</c:v>
                </c:pt>
                <c:pt idx="9">
                  <c:v>LEASE DEPOSIT</c:v>
                </c:pt>
              </c:strCache>
            </c:strRef>
          </c:cat>
          <c:val>
            <c:numRef>
              <c:f>Sheet1!$B$2:$B$11</c:f>
              <c:numCache>
                <c:formatCode>0%</c:formatCode>
                <c:ptCount val="10"/>
                <c:pt idx="0">
                  <c:v>0.24</c:v>
                </c:pt>
                <c:pt idx="1">
                  <c:v>0.2</c:v>
                </c:pt>
                <c:pt idx="2">
                  <c:v>0.02</c:v>
                </c:pt>
                <c:pt idx="3">
                  <c:v>0.08</c:v>
                </c:pt>
                <c:pt idx="4">
                  <c:v>0.04</c:v>
                </c:pt>
                <c:pt idx="5">
                  <c:v>0.28000000000000003</c:v>
                </c:pt>
                <c:pt idx="6">
                  <c:v>0.02</c:v>
                </c:pt>
                <c:pt idx="7">
                  <c:v>0.08</c:v>
                </c:pt>
                <c:pt idx="8">
                  <c:v>0.03</c:v>
                </c:pt>
                <c:pt idx="9">
                  <c:v>0.01</c:v>
                </c:pt>
              </c:numCache>
            </c:numRef>
          </c:val>
          <c:extLst>
            <c:ext xmlns:c16="http://schemas.microsoft.com/office/drawing/2014/chart" uri="{C3380CC4-5D6E-409C-BE32-E72D297353CC}">
              <c16:uniqueId val="{00000014-554A-4D74-B902-C862E053D495}"/>
            </c:ext>
          </c:extLst>
        </c:ser>
        <c:dLbls>
          <c:showLegendKey val="0"/>
          <c:showVal val="1"/>
          <c:showCatName val="0"/>
          <c:showSerName val="0"/>
          <c:showPercent val="0"/>
          <c:showBubbleSize val="0"/>
          <c:showLeaderLines val="0"/>
        </c:dLbls>
        <c:firstSliceAng val="360"/>
        <c:holeSize val="83"/>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04_DC664BE0.xml><?xml version="1.0" encoding="utf-8"?>
<p188:cmLst xmlns:a="http://schemas.openxmlformats.org/drawingml/2006/main" xmlns:r="http://schemas.openxmlformats.org/officeDocument/2006/relationships" xmlns:p188="http://schemas.microsoft.com/office/powerpoint/2018/8/main">
  <p188:cm id="{02084582-6A26-494E-AC77-253B67AD69EE}" authorId="{B9DBFFD6-D719-CE45-D389-F519A4B4ACE2}" created="2023-02-24T00:14:02.521">
    <pc:sldMkLst xmlns:pc="http://schemas.microsoft.com/office/powerpoint/2013/main/command">
      <pc:docMk/>
      <pc:sldMk cId="3697691616" sldId="260"/>
    </pc:sldMkLst>
    <p188:txBody>
      <a:bodyPr/>
      <a:lstStyle/>
      <a:p>
        <a:r>
          <a:rPr lang="en-US"/>
          <a:t>test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24.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0.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jpeg"/><Relationship Id="rId1" Type="http://schemas.openxmlformats.org/officeDocument/2006/relationships/slideLayout" Target="../slideLayouts/slideLayout8.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jpeg"/><Relationship Id="rId7" Type="http://schemas.openxmlformats.org/officeDocument/2006/relationships/image" Target="../media/image7.svg"/><Relationship Id="rId12" Type="http://schemas.openxmlformats.org/officeDocument/2006/relationships/image" Target="../media/image12.png"/><Relationship Id="rId2" Type="http://schemas.microsoft.com/office/2018/10/relationships/comments" Target="../comments/modernComment_104_DC664BE0.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dirty="0"/>
              <a:t>Insurance premium</a:t>
            </a:r>
            <a:br>
              <a:rPr lang="en-US" dirty="0"/>
            </a:br>
            <a:r>
              <a:rPr lang="en-US" dirty="0"/>
              <a:t>price predictor</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599999" y="4276447"/>
            <a:ext cx="3492000" cy="620016"/>
          </a:xfrm>
          <a:gradFill>
            <a:gsLst>
              <a:gs pos="8000">
                <a:schemeClr val="tx2"/>
              </a:gs>
              <a:gs pos="100000">
                <a:schemeClr val="accent2"/>
              </a:gs>
            </a:gsLst>
            <a:lin ang="14400000" scaled="0"/>
          </a:gradFill>
        </p:spPr>
        <p:txBody>
          <a:bodyPr/>
          <a:lstStyle/>
          <a:p>
            <a:r>
              <a:rPr lang="en-US" dirty="0"/>
              <a:t>Kane Monaco</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10</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6616800" y="2520001"/>
            <a:ext cx="4110669" cy="3387614"/>
          </a:xfrm>
        </p:spPr>
        <p:txBody>
          <a:bodyPr/>
          <a:lstStyle/>
          <a:p>
            <a:pPr algn="l"/>
            <a:r>
              <a:rPr lang="en-US" sz="1300" b="0" i="0" dirty="0">
                <a:solidFill>
                  <a:schemeClr val="bg1">
                    <a:lumMod val="95000"/>
                  </a:schemeClr>
                </a:solidFill>
                <a:effectLst/>
                <a:latin typeface="Söhne"/>
              </a:rPr>
              <a:t>To highlight the difference, we can see that smokers tend to have significantly higher insurance charges than non-smokers. The median insurance charge for smokers is around USD 35,000, while the median insurance charge for non-smokers is around USD 7,000. The plot also shows that the distribution of insurance charges is more spread out for smokers than non-smokers, with many smokers having charges above USD 40,000.</a:t>
            </a:r>
          </a:p>
          <a:p>
            <a:pPr algn="l"/>
            <a:endParaRPr lang="en-US" sz="1300" b="0" i="0" dirty="0">
              <a:solidFill>
                <a:schemeClr val="bg1">
                  <a:lumMod val="95000"/>
                </a:schemeClr>
              </a:solidFill>
              <a:effectLst/>
              <a:latin typeface="Söhne"/>
            </a:endParaRPr>
          </a:p>
          <a:p>
            <a:pPr algn="l"/>
            <a:r>
              <a:rPr lang="en-US" sz="1300" b="0" i="0" dirty="0">
                <a:solidFill>
                  <a:schemeClr val="bg1">
                    <a:lumMod val="95000"/>
                  </a:schemeClr>
                </a:solidFill>
                <a:effectLst/>
                <a:latin typeface="Söhne"/>
              </a:rPr>
              <a:t>Overall, the plot confirms the findings from the previous plot that smoking status is a significant factor in determining insurance charges in the dataset. Smokers tend to have much higher insurance charges than non-smokers, which could be due to the increased risk of health problems associated with smoking. The plot also suggests that smoking status may be a useful predictor of insurance charges in the dataset, as there is a clear difference in the distribution of charges between smokers and non-smokers.</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7564643" y="1524932"/>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Smoker Charges  Variance</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8" y="1277067"/>
            <a:ext cx="5001901" cy="54932"/>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4" name="Picture 3">
            <a:extLst>
              <a:ext uri="{FF2B5EF4-FFF2-40B4-BE49-F238E27FC236}">
                <a16:creationId xmlns:a16="http://schemas.microsoft.com/office/drawing/2014/main" id="{37071DFB-E023-8631-7596-7A42746E45C7}"/>
              </a:ext>
            </a:extLst>
          </p:cNvPr>
          <p:cNvPicPr>
            <a:picLocks noChangeAspect="1"/>
          </p:cNvPicPr>
          <p:nvPr/>
        </p:nvPicPr>
        <p:blipFill>
          <a:blip r:embed="rId2"/>
          <a:stretch>
            <a:fillRect/>
          </a:stretch>
        </p:blipFill>
        <p:spPr>
          <a:xfrm>
            <a:off x="722098" y="1524932"/>
            <a:ext cx="5001900" cy="5001900"/>
          </a:xfrm>
          <a:prstGeom prst="rect">
            <a:avLst/>
          </a:prstGeom>
        </p:spPr>
      </p:pic>
    </p:spTree>
    <p:extLst>
      <p:ext uri="{BB962C8B-B14F-4D97-AF65-F5344CB8AC3E}">
        <p14:creationId xmlns:p14="http://schemas.microsoft.com/office/powerpoint/2010/main" val="145852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11</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6616800" y="2520001"/>
            <a:ext cx="4110669" cy="3387614"/>
          </a:xfrm>
        </p:spPr>
        <p:txBody>
          <a:bodyPr/>
          <a:lstStyle/>
          <a:p>
            <a:pPr algn="l"/>
            <a:r>
              <a:rPr lang="en-US" sz="1300" b="0" i="0" dirty="0">
                <a:solidFill>
                  <a:schemeClr val="bg1">
                    <a:lumMod val="95000"/>
                  </a:schemeClr>
                </a:solidFill>
                <a:effectLst/>
                <a:latin typeface="Söhne"/>
              </a:rPr>
              <a:t>From the graph, we can see that the distribution of charges is positively skewed, with a long tail to the right. This means that there are a few policyholders with very high charges, while the majority of policyholders have relatively lower charges. The distribution is roughly bell-shaped, with a peak around the $10,000 - $15,000 range.</a:t>
            </a:r>
          </a:p>
          <a:p>
            <a:pPr algn="l"/>
            <a:r>
              <a:rPr lang="en-US" sz="1300" b="0" i="0" dirty="0">
                <a:solidFill>
                  <a:schemeClr val="bg1">
                    <a:lumMod val="95000"/>
                  </a:schemeClr>
                </a:solidFill>
                <a:effectLst/>
                <a:latin typeface="Söhne"/>
              </a:rPr>
              <a:t>This type of graph is useful for understanding the overall distribution of charges in the dataset, which can help identify any outliers or patterns that may be relevant for further analysis. However, it's important to note that this graph does not show any relationship between charges and other variables, such as age or smoking status. Further analysis would be needed to determine if there are any significant associations between charges and other factors in the dataset.</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7564643" y="1524932"/>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Regional </a:t>
            </a:r>
            <a:r>
              <a:rPr lang="en-US" dirty="0" err="1"/>
              <a:t>Distrubution</a:t>
            </a:r>
            <a:endParaRPr lang="en-US" dirty="0"/>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8" y="1277067"/>
            <a:ext cx="5001901" cy="54932"/>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9" name="Picture 8">
            <a:extLst>
              <a:ext uri="{FF2B5EF4-FFF2-40B4-BE49-F238E27FC236}">
                <a16:creationId xmlns:a16="http://schemas.microsoft.com/office/drawing/2014/main" id="{DD4736A3-A910-D42A-9AD9-D610344F36A3}"/>
              </a:ext>
            </a:extLst>
          </p:cNvPr>
          <p:cNvPicPr>
            <a:picLocks noChangeAspect="1"/>
          </p:cNvPicPr>
          <p:nvPr/>
        </p:nvPicPr>
        <p:blipFill>
          <a:blip r:embed="rId2"/>
          <a:stretch>
            <a:fillRect/>
          </a:stretch>
        </p:blipFill>
        <p:spPr>
          <a:xfrm>
            <a:off x="683999" y="1524932"/>
            <a:ext cx="4820155" cy="4997106"/>
          </a:xfrm>
          <a:prstGeom prst="rect">
            <a:avLst/>
          </a:prstGeom>
        </p:spPr>
      </p:pic>
    </p:spTree>
    <p:extLst>
      <p:ext uri="{BB962C8B-B14F-4D97-AF65-F5344CB8AC3E}">
        <p14:creationId xmlns:p14="http://schemas.microsoft.com/office/powerpoint/2010/main" val="400413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p:txBody>
          <a:bodyPr/>
          <a:lstStyle/>
          <a:p>
            <a:r>
              <a:rPr lang="en-US" dirty="0"/>
              <a:t>THE MARKET</a:t>
            </a:r>
          </a:p>
        </p:txBody>
      </p:sp>
      <p:sp>
        <p:nvSpPr>
          <p:cNvPr id="3" name="Slide Number Placeholder 2">
            <a:extLst>
              <a:ext uri="{FF2B5EF4-FFF2-40B4-BE49-F238E27FC236}">
                <a16:creationId xmlns:a16="http://schemas.microsoft.com/office/drawing/2014/main" id="{126DEDAB-4595-4AAB-8FB4-F3036F68D70A}"/>
              </a:ext>
            </a:extLst>
          </p:cNvPr>
          <p:cNvSpPr>
            <a:spLocks noGrp="1"/>
          </p:cNvSpPr>
          <p:nvPr>
            <p:ph type="sldNum" sz="quarter" idx="11"/>
          </p:nvPr>
        </p:nvSpPr>
        <p:spPr/>
        <p:txBody>
          <a:bodyPr/>
          <a:lstStyle/>
          <a:p>
            <a:fld id="{EECC7194-A4D0-457B-9D3E-53681723AFF7}" type="slidenum">
              <a:rPr lang="en-US" smtClean="0"/>
              <a:pPr/>
              <a:t>12</a:t>
            </a:fld>
            <a:endParaRPr lang="en-US" dirty="0"/>
          </a:p>
        </p:txBody>
      </p:sp>
      <p:sp>
        <p:nvSpPr>
          <p:cNvPr id="8" name="Text Placeholder 7">
            <a:extLst>
              <a:ext uri="{FF2B5EF4-FFF2-40B4-BE49-F238E27FC236}">
                <a16:creationId xmlns:a16="http://schemas.microsoft.com/office/drawing/2014/main" id="{A36087DB-FF15-448E-ACA3-0466788AFD27}"/>
              </a:ext>
            </a:extLst>
          </p:cNvPr>
          <p:cNvSpPr>
            <a:spLocks noGrp="1"/>
          </p:cNvSpPr>
          <p:nvPr>
            <p:ph type="body" sz="quarter" idx="12"/>
          </p:nvPr>
        </p:nvSpPr>
        <p:spPr/>
        <p:txBody>
          <a:bodyPr/>
          <a:lstStyle/>
          <a:p>
            <a:r>
              <a:rPr lang="en-US" dirty="0"/>
              <a:t>CUSTOMER SEGMENTATION</a:t>
            </a:r>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aphicFrame>
        <p:nvGraphicFramePr>
          <p:cNvPr id="14" name="Chart 13">
            <a:extLst>
              <a:ext uri="{FF2B5EF4-FFF2-40B4-BE49-F238E27FC236}">
                <a16:creationId xmlns:a16="http://schemas.microsoft.com/office/drawing/2014/main" id="{2E280A34-4B36-4F7F-A9B3-3D139F10E3F2}"/>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410844428"/>
              </p:ext>
            </p:extLst>
          </p:nvPr>
        </p:nvGraphicFramePr>
        <p:xfrm>
          <a:off x="1000251" y="1677250"/>
          <a:ext cx="1769456" cy="2163990"/>
        </p:xfrm>
        <a:graphic>
          <a:graphicData uri="http://schemas.openxmlformats.org/drawingml/2006/chart">
            <c:chart xmlns:c="http://schemas.openxmlformats.org/drawingml/2006/chart" xmlns:r="http://schemas.openxmlformats.org/officeDocument/2006/relationships" r:id="rId2"/>
          </a:graphicData>
        </a:graphic>
      </p:graphicFrame>
      <p:sp>
        <p:nvSpPr>
          <p:cNvPr id="15" name="Oval 14">
            <a:extLst>
              <a:ext uri="{FF2B5EF4-FFF2-40B4-BE49-F238E27FC236}">
                <a16:creationId xmlns:a16="http://schemas.microsoft.com/office/drawing/2014/main" id="{7AFE01DB-3E02-4464-8E1B-E6586C22A611}"/>
              </a:ext>
            </a:extLst>
          </p:cNvPr>
          <p:cNvSpPr/>
          <p:nvPr/>
        </p:nvSpPr>
        <p:spPr>
          <a:xfrm>
            <a:off x="1520495"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000" dirty="0">
                <a:solidFill>
                  <a:schemeClr val="bg1"/>
                </a:solidFill>
                <a:latin typeface="+mj-lt"/>
                <a:ea typeface="Lato Black" panose="020F0502020204030203" pitchFamily="34" charset="0"/>
                <a:cs typeface="Lato Black" panose="020F0502020204030203" pitchFamily="34" charset="0"/>
              </a:rPr>
              <a:t>22%</a:t>
            </a:r>
          </a:p>
        </p:txBody>
      </p:sp>
      <p:graphicFrame>
        <p:nvGraphicFramePr>
          <p:cNvPr id="16" name="Chart 15">
            <a:extLst>
              <a:ext uri="{FF2B5EF4-FFF2-40B4-BE49-F238E27FC236}">
                <a16:creationId xmlns:a16="http://schemas.microsoft.com/office/drawing/2014/main" id="{25D16D4D-7FFE-4B6D-9DF1-9256D3CB650C}"/>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297512046"/>
              </p:ext>
            </p:extLst>
          </p:nvPr>
        </p:nvGraphicFramePr>
        <p:xfrm>
          <a:off x="3130405" y="1677250"/>
          <a:ext cx="1769456" cy="21639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D9564758-0CAF-4BB1-82E0-715E2BDC6B96}"/>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830718077"/>
              </p:ext>
            </p:extLst>
          </p:nvPr>
        </p:nvGraphicFramePr>
        <p:xfrm>
          <a:off x="5238992" y="1677250"/>
          <a:ext cx="1769456" cy="21639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A155F3D4-D6D7-4353-9D1B-6B8456757A5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4078362292"/>
              </p:ext>
            </p:extLst>
          </p:nvPr>
        </p:nvGraphicFramePr>
        <p:xfrm>
          <a:off x="7390713" y="1677250"/>
          <a:ext cx="1769456" cy="216399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7C2B1B69-3491-4723-B7A7-BB86FEFB7B5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893667448"/>
              </p:ext>
            </p:extLst>
          </p:nvPr>
        </p:nvGraphicFramePr>
        <p:xfrm>
          <a:off x="9520866" y="1677250"/>
          <a:ext cx="1769456" cy="2163990"/>
        </p:xfrm>
        <a:graphic>
          <a:graphicData uri="http://schemas.openxmlformats.org/drawingml/2006/chart">
            <c:chart xmlns:c="http://schemas.openxmlformats.org/drawingml/2006/chart" xmlns:r="http://schemas.openxmlformats.org/officeDocument/2006/relationships" r:id="rId6"/>
          </a:graphicData>
        </a:graphic>
      </p:graphicFrame>
      <p:sp>
        <p:nvSpPr>
          <p:cNvPr id="24" name="Oval 23">
            <a:extLst>
              <a:ext uri="{FF2B5EF4-FFF2-40B4-BE49-F238E27FC236}">
                <a16:creationId xmlns:a16="http://schemas.microsoft.com/office/drawing/2014/main" id="{BCEEAC69-6650-4332-B226-03DCBCC2ABD3}"/>
              </a:ext>
            </a:extLst>
          </p:cNvPr>
          <p:cNvSpPr/>
          <p:nvPr/>
        </p:nvSpPr>
        <p:spPr>
          <a:xfrm>
            <a:off x="3651983"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000" dirty="0">
                <a:solidFill>
                  <a:schemeClr val="bg1"/>
                </a:solidFill>
                <a:latin typeface="+mj-lt"/>
                <a:ea typeface="Lato Black" panose="020F0502020204030203" pitchFamily="34" charset="0"/>
                <a:cs typeface="Lato Black" panose="020F0502020204030203" pitchFamily="34" charset="0"/>
              </a:rPr>
              <a:t>45%</a:t>
            </a:r>
          </a:p>
        </p:txBody>
      </p:sp>
      <p:sp>
        <p:nvSpPr>
          <p:cNvPr id="25" name="Oval 24">
            <a:extLst>
              <a:ext uri="{FF2B5EF4-FFF2-40B4-BE49-F238E27FC236}">
                <a16:creationId xmlns:a16="http://schemas.microsoft.com/office/drawing/2014/main" id="{6481C18F-F6FB-440A-BE2F-F7F941E48C5C}"/>
              </a:ext>
            </a:extLst>
          </p:cNvPr>
          <p:cNvSpPr/>
          <p:nvPr/>
        </p:nvSpPr>
        <p:spPr>
          <a:xfrm>
            <a:off x="5783471"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000" dirty="0">
                <a:solidFill>
                  <a:schemeClr val="bg1"/>
                </a:solidFill>
                <a:latin typeface="+mj-lt"/>
                <a:ea typeface="Lato Black" panose="020F0502020204030203" pitchFamily="34" charset="0"/>
                <a:cs typeface="Lato Black" panose="020F0502020204030203" pitchFamily="34" charset="0"/>
              </a:rPr>
              <a:t>38%</a:t>
            </a:r>
          </a:p>
        </p:txBody>
      </p:sp>
      <p:sp>
        <p:nvSpPr>
          <p:cNvPr id="26" name="Oval 25">
            <a:extLst>
              <a:ext uri="{FF2B5EF4-FFF2-40B4-BE49-F238E27FC236}">
                <a16:creationId xmlns:a16="http://schemas.microsoft.com/office/drawing/2014/main" id="{E1C82F28-48F5-42C6-BF72-935B3AC4E193}"/>
              </a:ext>
            </a:extLst>
          </p:cNvPr>
          <p:cNvSpPr/>
          <p:nvPr/>
        </p:nvSpPr>
        <p:spPr>
          <a:xfrm>
            <a:off x="7914959"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000" dirty="0">
                <a:solidFill>
                  <a:schemeClr val="bg1"/>
                </a:solidFill>
                <a:latin typeface="+mj-lt"/>
                <a:ea typeface="Lato Black" panose="020F0502020204030203" pitchFamily="34" charset="0"/>
                <a:cs typeface="Lato Black" panose="020F0502020204030203" pitchFamily="34" charset="0"/>
              </a:rPr>
              <a:t>10%</a:t>
            </a:r>
          </a:p>
        </p:txBody>
      </p:sp>
      <p:sp>
        <p:nvSpPr>
          <p:cNvPr id="27" name="Oval 26">
            <a:extLst>
              <a:ext uri="{FF2B5EF4-FFF2-40B4-BE49-F238E27FC236}">
                <a16:creationId xmlns:a16="http://schemas.microsoft.com/office/drawing/2014/main" id="{90CD8133-923E-4CC8-A17C-17D0B8AAFC0B}"/>
              </a:ext>
            </a:extLst>
          </p:cNvPr>
          <p:cNvSpPr/>
          <p:nvPr/>
        </p:nvSpPr>
        <p:spPr>
          <a:xfrm>
            <a:off x="10046448" y="2408513"/>
            <a:ext cx="756000" cy="756000"/>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2000" dirty="0">
                <a:solidFill>
                  <a:schemeClr val="bg1"/>
                </a:solidFill>
                <a:latin typeface="+mj-lt"/>
                <a:ea typeface="Lato Black" panose="020F0502020204030203" pitchFamily="34" charset="0"/>
                <a:cs typeface="Lato Black" panose="020F0502020204030203" pitchFamily="34" charset="0"/>
              </a:rPr>
              <a:t>8%</a:t>
            </a:r>
          </a:p>
        </p:txBody>
      </p:sp>
      <p:sp>
        <p:nvSpPr>
          <p:cNvPr id="28" name="TextBox 27">
            <a:extLst>
              <a:ext uri="{FF2B5EF4-FFF2-40B4-BE49-F238E27FC236}">
                <a16:creationId xmlns:a16="http://schemas.microsoft.com/office/drawing/2014/main" id="{F3C60EEB-84ED-4B94-BD10-4E752EC3E31D}"/>
              </a:ext>
            </a:extLst>
          </p:cNvPr>
          <p:cNvSpPr txBox="1"/>
          <p:nvPr/>
        </p:nvSpPr>
        <p:spPr>
          <a:xfrm>
            <a:off x="1443032" y="3533970"/>
            <a:ext cx="883895" cy="307777"/>
          </a:xfrm>
          <a:prstGeom prst="rect">
            <a:avLst/>
          </a:prstGeom>
          <a:noFill/>
        </p:spPr>
        <p:txBody>
          <a:bodyPr wrap="none" rtlCol="0">
            <a:spAutoFit/>
          </a:bodyPr>
          <a:lstStyle/>
          <a:p>
            <a:pPr algn="ctr"/>
            <a:r>
              <a:rPr lang="en-US" sz="1400" dirty="0">
                <a:solidFill>
                  <a:schemeClr val="accent1"/>
                </a:solidFill>
                <a:latin typeface="+mj-lt"/>
                <a:ea typeface="Lato" panose="020F0502020204030203" pitchFamily="34" charset="0"/>
                <a:cs typeface="Lato" panose="020F0502020204030203" pitchFamily="34" charset="0"/>
              </a:rPr>
              <a:t>Pediatrics</a:t>
            </a:r>
          </a:p>
        </p:txBody>
      </p:sp>
      <p:sp>
        <p:nvSpPr>
          <p:cNvPr id="29" name="TextBox 28">
            <a:extLst>
              <a:ext uri="{FF2B5EF4-FFF2-40B4-BE49-F238E27FC236}">
                <a16:creationId xmlns:a16="http://schemas.microsoft.com/office/drawing/2014/main" id="{015A3338-2705-47BE-865E-BDD18C0DB8EB}"/>
              </a:ext>
            </a:extLst>
          </p:cNvPr>
          <p:cNvSpPr txBox="1"/>
          <p:nvPr/>
        </p:nvSpPr>
        <p:spPr>
          <a:xfrm>
            <a:off x="3631054" y="3533970"/>
            <a:ext cx="768159" cy="307777"/>
          </a:xfrm>
          <a:prstGeom prst="rect">
            <a:avLst/>
          </a:prstGeom>
          <a:noFill/>
        </p:spPr>
        <p:txBody>
          <a:bodyPr wrap="none" rtlCol="0">
            <a:spAutoFit/>
          </a:bodyPr>
          <a:lstStyle/>
          <a:p>
            <a:pPr algn="ctr"/>
            <a:r>
              <a:rPr lang="en-US" sz="1400" dirty="0">
                <a:solidFill>
                  <a:schemeClr val="accent1"/>
                </a:solidFill>
                <a:latin typeface="+mj-lt"/>
                <a:ea typeface="Lato" panose="020F0502020204030203" pitchFamily="34" charset="0"/>
                <a:cs typeface="Lato" panose="020F0502020204030203" pitchFamily="34" charset="0"/>
              </a:rPr>
              <a:t>General</a:t>
            </a:r>
          </a:p>
        </p:txBody>
      </p:sp>
      <p:sp>
        <p:nvSpPr>
          <p:cNvPr id="30" name="TextBox 29">
            <a:extLst>
              <a:ext uri="{FF2B5EF4-FFF2-40B4-BE49-F238E27FC236}">
                <a16:creationId xmlns:a16="http://schemas.microsoft.com/office/drawing/2014/main" id="{817E2D74-0B55-43E5-AB7B-B5B10CCB5D14}"/>
              </a:ext>
            </a:extLst>
          </p:cNvPr>
          <p:cNvSpPr txBox="1"/>
          <p:nvPr/>
        </p:nvSpPr>
        <p:spPr>
          <a:xfrm>
            <a:off x="5245146" y="3533970"/>
            <a:ext cx="1757148" cy="307777"/>
          </a:xfrm>
          <a:prstGeom prst="rect">
            <a:avLst/>
          </a:prstGeom>
          <a:noFill/>
        </p:spPr>
        <p:txBody>
          <a:bodyPr wrap="none" rtlCol="0">
            <a:spAutoFit/>
          </a:bodyPr>
          <a:lstStyle/>
          <a:p>
            <a:pPr algn="ctr"/>
            <a:r>
              <a:rPr lang="en-US" sz="1400" dirty="0">
                <a:solidFill>
                  <a:schemeClr val="accent1"/>
                </a:solidFill>
                <a:latin typeface="+mj-lt"/>
                <a:ea typeface="Lato" panose="020F0502020204030203" pitchFamily="34" charset="0"/>
                <a:cs typeface="Lato" panose="020F0502020204030203" pitchFamily="34" charset="0"/>
              </a:rPr>
              <a:t>Cosmetic Procedures</a:t>
            </a:r>
          </a:p>
        </p:txBody>
      </p:sp>
      <p:sp>
        <p:nvSpPr>
          <p:cNvPr id="31" name="TextBox 30">
            <a:extLst>
              <a:ext uri="{FF2B5EF4-FFF2-40B4-BE49-F238E27FC236}">
                <a16:creationId xmlns:a16="http://schemas.microsoft.com/office/drawing/2014/main" id="{3B7C196F-4D61-4444-B100-DD89B471CDE0}"/>
              </a:ext>
            </a:extLst>
          </p:cNvPr>
          <p:cNvSpPr txBox="1"/>
          <p:nvPr/>
        </p:nvSpPr>
        <p:spPr>
          <a:xfrm>
            <a:off x="7684382" y="3533970"/>
            <a:ext cx="1182118" cy="307777"/>
          </a:xfrm>
          <a:prstGeom prst="rect">
            <a:avLst/>
          </a:prstGeom>
          <a:noFill/>
        </p:spPr>
        <p:txBody>
          <a:bodyPr wrap="none" rtlCol="0">
            <a:spAutoFit/>
          </a:bodyPr>
          <a:lstStyle/>
          <a:p>
            <a:pPr algn="ctr"/>
            <a:r>
              <a:rPr lang="en-US" sz="1400" dirty="0">
                <a:solidFill>
                  <a:schemeClr val="accent1"/>
                </a:solidFill>
                <a:latin typeface="+mj-lt"/>
                <a:ea typeface="Lato" panose="020F0502020204030203" pitchFamily="34" charset="0"/>
                <a:cs typeface="Lato" panose="020F0502020204030203" pitchFamily="34" charset="0"/>
              </a:rPr>
              <a:t>Orthodontics</a:t>
            </a:r>
          </a:p>
        </p:txBody>
      </p:sp>
      <p:sp>
        <p:nvSpPr>
          <p:cNvPr id="32" name="TextBox 31">
            <a:extLst>
              <a:ext uri="{FF2B5EF4-FFF2-40B4-BE49-F238E27FC236}">
                <a16:creationId xmlns:a16="http://schemas.microsoft.com/office/drawing/2014/main" id="{F40DA19F-D46D-4462-B974-D18FB01C85FE}"/>
              </a:ext>
            </a:extLst>
          </p:cNvPr>
          <p:cNvSpPr txBox="1"/>
          <p:nvPr/>
        </p:nvSpPr>
        <p:spPr>
          <a:xfrm>
            <a:off x="9915717" y="3533970"/>
            <a:ext cx="979755" cy="307777"/>
          </a:xfrm>
          <a:prstGeom prst="rect">
            <a:avLst/>
          </a:prstGeom>
          <a:noFill/>
        </p:spPr>
        <p:txBody>
          <a:bodyPr wrap="none" rtlCol="0">
            <a:spAutoFit/>
          </a:bodyPr>
          <a:lstStyle/>
          <a:p>
            <a:pPr algn="ctr"/>
            <a:r>
              <a:rPr lang="en-US" sz="1400" dirty="0">
                <a:solidFill>
                  <a:schemeClr val="accent1"/>
                </a:solidFill>
                <a:latin typeface="+mj-lt"/>
                <a:ea typeface="Lato" panose="020F0502020204030203" pitchFamily="34" charset="0"/>
                <a:cs typeface="Lato" panose="020F0502020204030203" pitchFamily="34" charset="0"/>
              </a:rPr>
              <a:t>Emergency</a:t>
            </a:r>
          </a:p>
        </p:txBody>
      </p:sp>
    </p:spTree>
    <p:extLst>
      <p:ext uri="{BB962C8B-B14F-4D97-AF65-F5344CB8AC3E}">
        <p14:creationId xmlns:p14="http://schemas.microsoft.com/office/powerpoint/2010/main" val="3340796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title"/>
          </p:nvPr>
        </p:nvSpPr>
        <p:spPr/>
        <p:txBody>
          <a:bodyPr/>
          <a:lstStyle/>
          <a:p>
            <a:r>
              <a:rPr lang="en-US" dirty="0"/>
              <a:t>SALES FORECAST</a:t>
            </a:r>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13</a:t>
            </a:fld>
            <a:endParaRPr lang="en-US" dirty="0"/>
          </a:p>
        </p:txBody>
      </p:sp>
      <p:sp>
        <p:nvSpPr>
          <p:cNvPr id="4" name="Text Placeholder 3">
            <a:extLst>
              <a:ext uri="{FF2B5EF4-FFF2-40B4-BE49-F238E27FC236}">
                <a16:creationId xmlns:a16="http://schemas.microsoft.com/office/drawing/2014/main" id="{6E736F04-FC63-450C-A537-84B44E31C7DF}"/>
              </a:ext>
            </a:extLst>
          </p:cNvPr>
          <p:cNvSpPr>
            <a:spLocks noGrp="1"/>
          </p:cNvSpPr>
          <p:nvPr>
            <p:ph type="body" sz="quarter" idx="12"/>
          </p:nvPr>
        </p:nvSpPr>
        <p:spPr/>
        <p:txBody>
          <a:bodyPr/>
          <a:lstStyle/>
          <a:p>
            <a:r>
              <a:rPr lang="en-US" dirty="0"/>
              <a:t>3 YEAR SALES FORECAST</a:t>
            </a:r>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9" name="Table 8">
            <a:extLst>
              <a:ext uri="{FF2B5EF4-FFF2-40B4-BE49-F238E27FC236}">
                <a16:creationId xmlns:a16="http://schemas.microsoft.com/office/drawing/2014/main" id="{4502AC23-FD2F-476E-88EB-39C3E2FB75D7}"/>
              </a:ext>
            </a:extLst>
          </p:cNvPr>
          <p:cNvGraphicFramePr>
            <a:graphicFrameLocks noGrp="1"/>
          </p:cNvGraphicFramePr>
          <p:nvPr>
            <p:extLst>
              <p:ext uri="{D42A27DB-BD31-4B8C-83A1-F6EECF244321}">
                <p14:modId xmlns:p14="http://schemas.microsoft.com/office/powerpoint/2010/main" val="1566299230"/>
              </p:ext>
            </p:extLst>
          </p:nvPr>
        </p:nvGraphicFramePr>
        <p:xfrm>
          <a:off x="630000" y="2142233"/>
          <a:ext cx="10907925" cy="1232560"/>
        </p:xfrm>
        <a:graphic>
          <a:graphicData uri="http://schemas.openxmlformats.org/drawingml/2006/table">
            <a:tbl>
              <a:tblPr firstRow="1" lastRow="1">
                <a:tableStyleId>{F2DE63D5-997A-4646-A377-4702673A728D}</a:tableStyleId>
              </a:tblPr>
              <a:tblGrid>
                <a:gridCol w="4241970">
                  <a:extLst>
                    <a:ext uri="{9D8B030D-6E8A-4147-A177-3AD203B41FA5}">
                      <a16:colId xmlns:a16="http://schemas.microsoft.com/office/drawing/2014/main" val="883291324"/>
                    </a:ext>
                  </a:extLst>
                </a:gridCol>
                <a:gridCol w="2221985">
                  <a:extLst>
                    <a:ext uri="{9D8B030D-6E8A-4147-A177-3AD203B41FA5}">
                      <a16:colId xmlns:a16="http://schemas.microsoft.com/office/drawing/2014/main" val="355586360"/>
                    </a:ext>
                  </a:extLst>
                </a:gridCol>
                <a:gridCol w="2221985">
                  <a:extLst>
                    <a:ext uri="{9D8B030D-6E8A-4147-A177-3AD203B41FA5}">
                      <a16:colId xmlns:a16="http://schemas.microsoft.com/office/drawing/2014/main" val="3626199509"/>
                    </a:ext>
                  </a:extLst>
                </a:gridCol>
                <a:gridCol w="2221985">
                  <a:extLst>
                    <a:ext uri="{9D8B030D-6E8A-4147-A177-3AD203B41FA5}">
                      <a16:colId xmlns:a16="http://schemas.microsoft.com/office/drawing/2014/main" val="2161393824"/>
                    </a:ext>
                  </a:extLst>
                </a:gridCol>
              </a:tblGrid>
              <a:tr h="308140">
                <a:tc>
                  <a:txBody>
                    <a:bodyPr/>
                    <a:lstStyle/>
                    <a:p>
                      <a:pPr algn="l"/>
                      <a:r>
                        <a:rPr lang="en-US" sz="900" dirty="0">
                          <a:latin typeface="+mn-lt"/>
                        </a:rPr>
                        <a:t>3 YEAR SALES</a:t>
                      </a:r>
                      <a:r>
                        <a:rPr lang="en-US" sz="900" baseline="0" dirty="0">
                          <a:latin typeface="+mn-lt"/>
                        </a:rPr>
                        <a:t> SUMMARY</a:t>
                      </a:r>
                      <a:endParaRPr lang="en-US" sz="900" b="1" dirty="0">
                        <a:latin typeface="+mn-lt"/>
                        <a:ea typeface="Lato" panose="020F0502020204030203" pitchFamily="34" charset="0"/>
                        <a:cs typeface="Lato" panose="020F0502020204030203" pitchFamily="34" charset="0"/>
                      </a:endParaRPr>
                    </a:p>
                  </a:txBody>
                  <a:tcPr anchor="ctr">
                    <a:lnL w="6350" cap="flat" cmpd="sng" algn="ctr">
                      <a:noFill/>
                      <a:prstDash val="solid"/>
                      <a:miter lim="800000"/>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rPr>
                        <a:t>YR1</a:t>
                      </a:r>
                      <a:endParaRPr lang="en-US" sz="900" b="1" dirty="0">
                        <a:latin typeface="+mn-lt"/>
                        <a:ea typeface="Lato" panose="020F0502020204030203" pitchFamily="34" charset="0"/>
                        <a:cs typeface="Lato" panose="020F0502020204030203" pitchFamily="34" charset="0"/>
                      </a:endParaRPr>
                    </a:p>
                  </a:txBody>
                  <a:tcPr anchor="ctr">
                    <a:lnL>
                      <a:noFill/>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pPr algn="ctr"/>
                      <a:r>
                        <a:rPr lang="en-US" sz="900" dirty="0">
                          <a:latin typeface="+mn-lt"/>
                        </a:rPr>
                        <a:t>YR2</a:t>
                      </a:r>
                      <a:endParaRPr lang="en-US" sz="900" b="1" dirty="0">
                        <a:latin typeface="+mn-lt"/>
                        <a:ea typeface="Lato" panose="020F0502020204030203" pitchFamily="34" charset="0"/>
                        <a:cs typeface="Lato" panose="020F0502020204030203" pitchFamily="34" charset="0"/>
                      </a:endParaRPr>
                    </a:p>
                  </a:txBody>
                  <a:tcPr anchor="ctr">
                    <a:lnL>
                      <a:noFill/>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pPr algn="ctr"/>
                      <a:r>
                        <a:rPr lang="en-US" sz="900" dirty="0">
                          <a:latin typeface="+mn-lt"/>
                        </a:rPr>
                        <a:t>YR3</a:t>
                      </a:r>
                      <a:endParaRPr lang="en-US" sz="900" b="1" dirty="0">
                        <a:latin typeface="+mn-lt"/>
                        <a:ea typeface="Lato" panose="020F0502020204030203" pitchFamily="34" charset="0"/>
                        <a:cs typeface="Lato" panose="020F0502020204030203" pitchFamily="34" charset="0"/>
                      </a:endParaRPr>
                    </a:p>
                  </a:txBody>
                  <a:tcPr anchor="ctr">
                    <a:lnL>
                      <a:noFill/>
                    </a:lnL>
                    <a:lnR w="6350" cap="flat" cmpd="sng" algn="ctr">
                      <a:noFill/>
                      <a:prstDash val="solid"/>
                      <a:miter lim="800000"/>
                    </a:lnR>
                    <a:lnT w="6350" cap="flat" cmpd="sng" algn="ctr">
                      <a:noFill/>
                      <a:prstDash val="solid"/>
                      <a:miter lim="800000"/>
                    </a:lnT>
                    <a:lnB>
                      <a:noFill/>
                    </a:lnB>
                    <a:lnTlToBr w="12700" cmpd="sng">
                      <a:noFill/>
                      <a:prstDash val="solid"/>
                    </a:lnTlToBr>
                    <a:lnBlToTr w="12700" cmpd="sng">
                      <a:noFill/>
                      <a:prstDash val="solid"/>
                    </a:lnBlToTr>
                  </a:tcPr>
                </a:tc>
                <a:extLst>
                  <a:ext uri="{0D108BD9-81ED-4DB2-BD59-A6C34878D82A}">
                    <a16:rowId xmlns:a16="http://schemas.microsoft.com/office/drawing/2014/main" val="2018180050"/>
                  </a:ext>
                </a:extLst>
              </a:tr>
              <a:tr h="308140">
                <a:tc>
                  <a:txBody>
                    <a:bodyPr/>
                    <a:lstStyle/>
                    <a:p>
                      <a:r>
                        <a:rPr lang="en-US" sz="900" dirty="0">
                          <a:latin typeface="+mn-lt"/>
                        </a:rPr>
                        <a:t>TOTAL SALES</a:t>
                      </a:r>
                      <a:endParaRPr lang="en-US" sz="900" b="0" dirty="0">
                        <a:solidFill>
                          <a:srgbClr val="002060"/>
                        </a:solidFill>
                        <a:latin typeface="+mn-lt"/>
                        <a:ea typeface="Lato" panose="020F0502020204030203" pitchFamily="34" charset="0"/>
                        <a:cs typeface="Lato" panose="020F0502020204030203" pitchFamily="34" charset="0"/>
                      </a:endParaRPr>
                    </a:p>
                  </a:txBody>
                  <a:tcPr anchor="ctr">
                    <a:lnL w="6350" cap="flat" cmpd="sng" algn="ctr">
                      <a:noFill/>
                      <a:prstDash val="solid"/>
                      <a:miter lim="800000"/>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900" dirty="0">
                          <a:latin typeface="+mn-lt"/>
                        </a:rPr>
                        <a:t>$888,000</a:t>
                      </a:r>
                      <a:endParaRPr lang="en-US" sz="900" b="0" dirty="0">
                        <a:solidFill>
                          <a:srgbClr val="002060"/>
                        </a:solidFill>
                        <a:latin typeface="+mn-lt"/>
                        <a:ea typeface="Lato" panose="020F0502020204030203" pitchFamily="34" charset="0"/>
                        <a:cs typeface="Lato" panose="020F0502020204030203" pitchFamily="34" charset="0"/>
                      </a:endParaRPr>
                    </a:p>
                  </a:txBody>
                  <a:tcPr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900" dirty="0">
                          <a:latin typeface="+mn-lt"/>
                        </a:rPr>
                        <a:t>$1,065,600</a:t>
                      </a:r>
                      <a:endParaRPr lang="en-US" sz="900" b="0" dirty="0">
                        <a:solidFill>
                          <a:srgbClr val="002060"/>
                        </a:solidFill>
                        <a:latin typeface="+mn-lt"/>
                        <a:ea typeface="Lato" panose="020F0502020204030203" pitchFamily="34" charset="0"/>
                        <a:cs typeface="Lato" panose="020F0502020204030203" pitchFamily="34" charset="0"/>
                      </a:endParaRPr>
                    </a:p>
                  </a:txBody>
                  <a:tcPr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900" dirty="0">
                          <a:latin typeface="+mn-lt"/>
                        </a:rPr>
                        <a:t>$1,278,720</a:t>
                      </a:r>
                      <a:endParaRPr lang="en-US" sz="900" b="0" dirty="0">
                        <a:solidFill>
                          <a:srgbClr val="002060"/>
                        </a:solidFill>
                        <a:latin typeface="+mn-lt"/>
                        <a:ea typeface="Lato" panose="020F0502020204030203" pitchFamily="34" charset="0"/>
                        <a:cs typeface="Lato" panose="020F0502020204030203" pitchFamily="34" charset="0"/>
                      </a:endParaRPr>
                    </a:p>
                  </a:txBody>
                  <a:tcPr anchor="ctr">
                    <a:lnL>
                      <a:noFill/>
                    </a:lnL>
                    <a:lnR w="6350" cap="flat" cmpd="sng" algn="ctr">
                      <a:noFill/>
                      <a:prstDash val="solid"/>
                      <a:miter lim="800000"/>
                    </a:lnR>
                    <a:lnT>
                      <a:noFill/>
                    </a:lnT>
                    <a:lnB>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41004110"/>
                  </a:ext>
                </a:extLst>
              </a:tr>
              <a:tr h="308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TOTAL</a:t>
                      </a:r>
                      <a:r>
                        <a:rPr lang="en-US" sz="900" baseline="0" dirty="0">
                          <a:latin typeface="+mn-lt"/>
                        </a:rPr>
                        <a:t> COGS</a:t>
                      </a:r>
                      <a:endParaRPr lang="en-US" sz="900" b="0" dirty="0">
                        <a:solidFill>
                          <a:srgbClr val="002060"/>
                        </a:solidFill>
                        <a:latin typeface="+mn-lt"/>
                        <a:ea typeface="Lato" panose="020F0502020204030203" pitchFamily="34" charset="0"/>
                        <a:cs typeface="Lato" panose="020F0502020204030203" pitchFamily="34" charset="0"/>
                      </a:endParaRPr>
                    </a:p>
                  </a:txBody>
                  <a:tcPr anchor="ctr">
                    <a:lnL w="6350" cap="flat" cmpd="sng" algn="ctr">
                      <a:noFill/>
                      <a:prstDash val="solid"/>
                      <a:miter lim="800000"/>
                    </a:lnL>
                    <a:lnR>
                      <a:noFill/>
                    </a:lnR>
                    <a:lnT>
                      <a:noFill/>
                    </a:lnT>
                    <a:lnB w="50800" cmpd="dbl">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rPr>
                        <a:t>$634,824</a:t>
                      </a:r>
                      <a:endParaRPr lang="en-US" sz="900" b="0" dirty="0">
                        <a:solidFill>
                          <a:srgbClr val="002060"/>
                        </a:solidFill>
                        <a:latin typeface="+mn-lt"/>
                        <a:ea typeface="Lato" panose="020F0502020204030203" pitchFamily="34" charset="0"/>
                        <a:cs typeface="Lato" panose="020F0502020204030203" pitchFamily="34" charset="0"/>
                      </a:endParaRPr>
                    </a:p>
                  </a:txBody>
                  <a:tcPr anchor="ctr">
                    <a:lnL>
                      <a:noFill/>
                    </a:lnL>
                    <a:lnR>
                      <a:noFill/>
                    </a:lnR>
                    <a:lnT>
                      <a:noFill/>
                    </a:lnT>
                    <a:lnB w="50800" cmpd="dbl">
                      <a:noFill/>
                    </a:lnB>
                    <a:lnTlToBr w="12700" cmpd="sng">
                      <a:noFill/>
                      <a:prstDash val="solid"/>
                    </a:lnTlToBr>
                    <a:lnBlToTr w="12700" cmpd="sng">
                      <a:noFill/>
                      <a:prstDash val="solid"/>
                    </a:lnBlToTr>
                  </a:tcPr>
                </a:tc>
                <a:tc>
                  <a:txBody>
                    <a:bodyPr/>
                    <a:lstStyle/>
                    <a:p>
                      <a:pPr algn="ctr"/>
                      <a:r>
                        <a:rPr lang="en-US" sz="900" dirty="0">
                          <a:latin typeface="+mn-lt"/>
                        </a:rPr>
                        <a:t>$666,565</a:t>
                      </a:r>
                      <a:endParaRPr lang="en-US" sz="900" b="0" dirty="0">
                        <a:solidFill>
                          <a:srgbClr val="002060"/>
                        </a:solidFill>
                        <a:latin typeface="+mn-lt"/>
                        <a:ea typeface="Lato" panose="020F0502020204030203" pitchFamily="34" charset="0"/>
                        <a:cs typeface="Lato" panose="020F0502020204030203" pitchFamily="34" charset="0"/>
                      </a:endParaRPr>
                    </a:p>
                  </a:txBody>
                  <a:tcPr anchor="ctr">
                    <a:lnL>
                      <a:noFill/>
                    </a:lnL>
                    <a:lnR>
                      <a:noFill/>
                    </a:lnR>
                    <a:lnT>
                      <a:noFill/>
                    </a:lnT>
                    <a:lnB w="50800" cmpd="dbl">
                      <a:noFill/>
                    </a:lnB>
                    <a:lnTlToBr w="12700" cmpd="sng">
                      <a:noFill/>
                      <a:prstDash val="solid"/>
                    </a:lnTlToBr>
                    <a:lnBlToTr w="12700" cmpd="sng">
                      <a:noFill/>
                      <a:prstDash val="solid"/>
                    </a:lnBlToTr>
                  </a:tcPr>
                </a:tc>
                <a:tc>
                  <a:txBody>
                    <a:bodyPr/>
                    <a:lstStyle/>
                    <a:p>
                      <a:pPr algn="ctr"/>
                      <a:r>
                        <a:rPr lang="en-US" sz="900" dirty="0">
                          <a:latin typeface="+mn-lt"/>
                        </a:rPr>
                        <a:t>$699,893</a:t>
                      </a:r>
                      <a:endParaRPr lang="en-US" sz="900" b="0" dirty="0">
                        <a:solidFill>
                          <a:srgbClr val="002060"/>
                        </a:solidFill>
                        <a:latin typeface="+mn-lt"/>
                        <a:ea typeface="Lato" panose="020F0502020204030203" pitchFamily="34" charset="0"/>
                        <a:cs typeface="Lato" panose="020F0502020204030203" pitchFamily="34" charset="0"/>
                      </a:endParaRPr>
                    </a:p>
                  </a:txBody>
                  <a:tcPr anchor="ctr">
                    <a:lnL>
                      <a:noFill/>
                    </a:lnL>
                    <a:lnR w="6350" cap="flat" cmpd="sng" algn="ctr">
                      <a:noFill/>
                      <a:prstDash val="solid"/>
                      <a:miter lim="800000"/>
                    </a:lnR>
                    <a:lnT>
                      <a:noFill/>
                    </a:lnT>
                    <a:lnB w="50800" cmpd="dbl">
                      <a:noFill/>
                    </a:lnB>
                    <a:lnTlToBr w="12700" cmpd="sng">
                      <a:noFill/>
                      <a:prstDash val="solid"/>
                    </a:lnTlToBr>
                    <a:lnBlToTr w="12700" cmpd="sng">
                      <a:noFill/>
                      <a:prstDash val="solid"/>
                    </a:lnBlToTr>
                  </a:tcPr>
                </a:tc>
                <a:extLst>
                  <a:ext uri="{0D108BD9-81ED-4DB2-BD59-A6C34878D82A}">
                    <a16:rowId xmlns:a16="http://schemas.microsoft.com/office/drawing/2014/main" val="2473755630"/>
                  </a:ext>
                </a:extLst>
              </a:tr>
              <a:tr h="308140">
                <a:tc>
                  <a:txBody>
                    <a:bodyPr/>
                    <a:lstStyle/>
                    <a:p>
                      <a:r>
                        <a:rPr lang="en-US" sz="900" dirty="0">
                          <a:latin typeface="+mn-lt"/>
                        </a:rPr>
                        <a:t>NET PROFIT</a:t>
                      </a:r>
                      <a:endParaRPr lang="en-US" sz="900" b="1" dirty="0">
                        <a:solidFill>
                          <a:schemeClr val="bg1"/>
                        </a:solidFill>
                        <a:latin typeface="+mn-lt"/>
                        <a:ea typeface="Lato" panose="020F0502020204030203" pitchFamily="34" charset="0"/>
                        <a:cs typeface="Lato" panose="020F0502020204030203" pitchFamily="34" charset="0"/>
                      </a:endParaRPr>
                    </a:p>
                  </a:txBody>
                  <a:tcPr anchor="ctr">
                    <a:lnL w="6350" cap="flat" cmpd="sng" algn="ctr">
                      <a:noFill/>
                      <a:prstDash val="solid"/>
                      <a:miter lim="800000"/>
                    </a:lnL>
                    <a:lnR>
                      <a:noFill/>
                    </a:lnR>
                    <a:lnT w="50800" cmpd="dbl">
                      <a:noFill/>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algn="ctr"/>
                      <a:r>
                        <a:rPr lang="en-US" sz="900" dirty="0">
                          <a:latin typeface="+mn-lt"/>
                        </a:rPr>
                        <a:t>$253,176</a:t>
                      </a:r>
                      <a:endParaRPr lang="en-US" sz="900" b="1" dirty="0">
                        <a:solidFill>
                          <a:schemeClr val="bg1"/>
                        </a:solidFill>
                        <a:latin typeface="+mn-lt"/>
                        <a:ea typeface="Lato" panose="020F0502020204030203" pitchFamily="34" charset="0"/>
                        <a:cs typeface="Lato" panose="020F0502020204030203" pitchFamily="34" charset="0"/>
                      </a:endParaRPr>
                    </a:p>
                  </a:txBody>
                  <a:tcPr anchor="ctr">
                    <a:lnL>
                      <a:noFill/>
                    </a:lnL>
                    <a:lnR>
                      <a:noFill/>
                    </a:lnR>
                    <a:lnT w="50800" cmpd="dbl">
                      <a:noFill/>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algn="ctr"/>
                      <a:r>
                        <a:rPr lang="en-US" sz="900" dirty="0">
                          <a:latin typeface="+mn-lt"/>
                        </a:rPr>
                        <a:t>$549,600</a:t>
                      </a:r>
                      <a:endParaRPr lang="en-US" sz="900" b="1" dirty="0">
                        <a:solidFill>
                          <a:schemeClr val="bg1"/>
                        </a:solidFill>
                        <a:latin typeface="+mn-lt"/>
                        <a:ea typeface="Lato" panose="020F0502020204030203" pitchFamily="34" charset="0"/>
                        <a:cs typeface="Lato" panose="020F0502020204030203" pitchFamily="34" charset="0"/>
                      </a:endParaRPr>
                    </a:p>
                  </a:txBody>
                  <a:tcPr anchor="ctr">
                    <a:lnL>
                      <a:noFill/>
                    </a:lnL>
                    <a:lnR>
                      <a:noFill/>
                    </a:lnR>
                    <a:lnT w="50800" cmpd="dbl">
                      <a:noFill/>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algn="ctr"/>
                      <a:r>
                        <a:rPr lang="en-US" sz="900" dirty="0">
                          <a:latin typeface="+mn-lt"/>
                        </a:rPr>
                        <a:t>$578.827</a:t>
                      </a:r>
                      <a:endParaRPr lang="en-US" sz="900" b="1" dirty="0">
                        <a:solidFill>
                          <a:schemeClr val="bg1"/>
                        </a:solidFill>
                        <a:latin typeface="+mn-lt"/>
                        <a:ea typeface="Lato" panose="020F0502020204030203" pitchFamily="34" charset="0"/>
                        <a:cs typeface="Lato" panose="020F0502020204030203" pitchFamily="34" charset="0"/>
                      </a:endParaRPr>
                    </a:p>
                  </a:txBody>
                  <a:tcPr anchor="ctr">
                    <a:lnL>
                      <a:noFill/>
                    </a:lnL>
                    <a:lnR w="6350" cap="flat" cmpd="sng" algn="ctr">
                      <a:noFill/>
                      <a:prstDash val="solid"/>
                      <a:miter lim="800000"/>
                    </a:lnR>
                    <a:lnT w="50800" cmpd="dbl">
                      <a:noFill/>
                    </a:lnT>
                    <a:lnB w="6350" cap="flat" cmpd="sng" algn="ctr">
                      <a:noFill/>
                      <a:prstDash val="solid"/>
                      <a:miter lim="800000"/>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936589567"/>
                  </a:ext>
                </a:extLst>
              </a:tr>
            </a:tbl>
          </a:graphicData>
        </a:graphic>
      </p:graphicFrame>
      <p:graphicFrame>
        <p:nvGraphicFramePr>
          <p:cNvPr id="11" name="Chart 10">
            <a:extLst>
              <a:ext uri="{FF2B5EF4-FFF2-40B4-BE49-F238E27FC236}">
                <a16:creationId xmlns:a16="http://schemas.microsoft.com/office/drawing/2014/main" id="{4182E4A0-9B67-4B11-8530-068600B960E3}"/>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370054096"/>
              </p:ext>
            </p:extLst>
          </p:nvPr>
        </p:nvGraphicFramePr>
        <p:xfrm>
          <a:off x="630000" y="4186214"/>
          <a:ext cx="10907924" cy="2326024"/>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51A39FF-A6FF-4455-913B-AE779B9EA54C}"/>
              </a:ext>
            </a:extLst>
          </p:cNvPr>
          <p:cNvSpPr txBox="1"/>
          <p:nvPr/>
        </p:nvSpPr>
        <p:spPr>
          <a:xfrm>
            <a:off x="630000" y="3858184"/>
            <a:ext cx="2007473" cy="215444"/>
          </a:xfrm>
          <a:prstGeom prst="rect">
            <a:avLst/>
          </a:prstGeom>
          <a:noFill/>
        </p:spPr>
        <p:txBody>
          <a:bodyPr wrap="none" lIns="0" tIns="0" rIns="0" bIns="0" rtlCol="0">
            <a:spAutoFit/>
          </a:bodyPr>
          <a:lstStyle/>
          <a:p>
            <a:r>
              <a:rPr lang="en-US" sz="1400" dirty="0">
                <a:solidFill>
                  <a:schemeClr val="accent2"/>
                </a:solidFill>
                <a:latin typeface="+mj-lt"/>
                <a:ea typeface="Lato" panose="020F0502020204030203" pitchFamily="34" charset="0"/>
                <a:cs typeface="Lato" panose="020F0502020204030203" pitchFamily="34" charset="0"/>
              </a:rPr>
              <a:t>Annual Sales &amp; Gross Profit</a:t>
            </a:r>
          </a:p>
        </p:txBody>
      </p:sp>
    </p:spTree>
    <p:extLst>
      <p:ext uri="{BB962C8B-B14F-4D97-AF65-F5344CB8AC3E}">
        <p14:creationId xmlns:p14="http://schemas.microsoft.com/office/powerpoint/2010/main" val="208670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1123242-1802-4890-85C8-48524FEB9010}"/>
              </a:ext>
            </a:extLst>
          </p:cNvPr>
          <p:cNvSpPr>
            <a:spLocks noGrp="1"/>
          </p:cNvSpPr>
          <p:nvPr>
            <p:ph type="title"/>
          </p:nvPr>
        </p:nvSpPr>
        <p:spPr/>
        <p:txBody>
          <a:bodyPr/>
          <a:lstStyle/>
          <a:p>
            <a:r>
              <a:rPr lang="en-US" dirty="0"/>
              <a:t>REVENUE MODEL</a:t>
            </a:r>
          </a:p>
        </p:txBody>
      </p:sp>
      <p:sp>
        <p:nvSpPr>
          <p:cNvPr id="4" name="Slide Number Placeholder 3">
            <a:extLst>
              <a:ext uri="{FF2B5EF4-FFF2-40B4-BE49-F238E27FC236}">
                <a16:creationId xmlns:a16="http://schemas.microsoft.com/office/drawing/2014/main" id="{65A32E52-1B70-4F84-B381-E9D9871504C5}"/>
              </a:ext>
            </a:extLst>
          </p:cNvPr>
          <p:cNvSpPr>
            <a:spLocks noGrp="1"/>
          </p:cNvSpPr>
          <p:nvPr>
            <p:ph type="sldNum" sz="quarter" idx="11"/>
          </p:nvPr>
        </p:nvSpPr>
        <p:spPr/>
        <p:txBody>
          <a:bodyPr/>
          <a:lstStyle/>
          <a:p>
            <a:fld id="{EECC7194-A4D0-457B-9D3E-53681723AFF7}" type="slidenum">
              <a:rPr lang="en-US" smtClean="0"/>
              <a:pPr/>
              <a:t>14</a:t>
            </a:fld>
            <a:endParaRPr lang="en-US" dirty="0"/>
          </a:p>
        </p:txBody>
      </p:sp>
      <p:sp>
        <p:nvSpPr>
          <p:cNvPr id="17" name="Text Placeholder 16">
            <a:extLst>
              <a:ext uri="{FF2B5EF4-FFF2-40B4-BE49-F238E27FC236}">
                <a16:creationId xmlns:a16="http://schemas.microsoft.com/office/drawing/2014/main" id="{7ED86B65-490B-4A46-9A35-518F306514E2}"/>
              </a:ext>
            </a:extLst>
          </p:cNvPr>
          <p:cNvSpPr>
            <a:spLocks noGrp="1"/>
          </p:cNvSpPr>
          <p:nvPr>
            <p:ph type="body" sz="quarter" idx="13"/>
          </p:nvPr>
        </p:nvSpPr>
        <p:spPr>
          <a:xfrm>
            <a:off x="682863" y="3857676"/>
            <a:ext cx="3276000" cy="2238815"/>
          </a:xfrm>
        </p:spPr>
        <p:txBody>
          <a:bodyPr/>
          <a:lstStyle/>
          <a:p>
            <a:r>
              <a:rPr lang="en-US" dirty="0"/>
              <a:t>Lorem</a:t>
            </a:r>
            <a:r>
              <a:rPr lang="en-US" noProof="1"/>
              <a:t> ipsum dolor sit amet, consectetur adipiscing elit. </a:t>
            </a:r>
          </a:p>
          <a:p>
            <a:r>
              <a:rPr lang="en-US" noProof="1"/>
              <a:t>Etiam aliquet eu mi quis lacinia. Ut fermentum a magna ut eleifend. </a:t>
            </a:r>
          </a:p>
          <a:p>
            <a:r>
              <a:rPr lang="en-US" noProof="1"/>
              <a:t>Integer convallis suscipit ante eu varius.</a:t>
            </a:r>
          </a:p>
        </p:txBody>
      </p:sp>
      <p:sp>
        <p:nvSpPr>
          <p:cNvPr id="18" name="Text Placeholder 17">
            <a:extLst>
              <a:ext uri="{FF2B5EF4-FFF2-40B4-BE49-F238E27FC236}">
                <a16:creationId xmlns:a16="http://schemas.microsoft.com/office/drawing/2014/main" id="{60CBFD8E-64DF-4423-A5AD-A66942481960}"/>
              </a:ext>
            </a:extLst>
          </p:cNvPr>
          <p:cNvSpPr>
            <a:spLocks noGrp="1"/>
          </p:cNvSpPr>
          <p:nvPr>
            <p:ph type="body" sz="quarter" idx="14"/>
          </p:nvPr>
        </p:nvSpPr>
        <p:spPr>
          <a:xfrm>
            <a:off x="682863" y="3068555"/>
            <a:ext cx="3276000" cy="360445"/>
          </a:xfrm>
        </p:spPr>
        <p:txBody>
          <a:bodyPr/>
          <a:lstStyle/>
          <a:p>
            <a:r>
              <a:rPr lang="en-US" dirty="0"/>
              <a:t>General Check Ups</a:t>
            </a:r>
          </a:p>
        </p:txBody>
      </p:sp>
      <p:sp>
        <p:nvSpPr>
          <p:cNvPr id="19" name="Text Placeholder 18">
            <a:extLst>
              <a:ext uri="{FF2B5EF4-FFF2-40B4-BE49-F238E27FC236}">
                <a16:creationId xmlns:a16="http://schemas.microsoft.com/office/drawing/2014/main" id="{5546E0D8-3EE8-4FA5-9941-005B12026C46}"/>
              </a:ext>
            </a:extLst>
          </p:cNvPr>
          <p:cNvSpPr>
            <a:spLocks noGrp="1"/>
          </p:cNvSpPr>
          <p:nvPr>
            <p:ph type="body" sz="quarter" idx="15"/>
          </p:nvPr>
        </p:nvSpPr>
        <p:spPr>
          <a:xfrm>
            <a:off x="4445432" y="3857676"/>
            <a:ext cx="3276000" cy="2238815"/>
          </a:xfrm>
        </p:spPr>
        <p:txBody>
          <a:bodyPr/>
          <a:lstStyle/>
          <a:p>
            <a:r>
              <a:rPr lang="en-US" dirty="0"/>
              <a:t>Lorem</a:t>
            </a:r>
            <a:r>
              <a:rPr lang="en-US" noProof="1"/>
              <a:t> ipsum dolor sit amet, consectetur adipiscing elit. </a:t>
            </a:r>
          </a:p>
          <a:p>
            <a:r>
              <a:rPr lang="en-US" noProof="1"/>
              <a:t>Etiam aliquet eu mi quis lacinia. Ut fermentum a magna ut eleifend. </a:t>
            </a:r>
          </a:p>
          <a:p>
            <a:r>
              <a:rPr lang="en-US" noProof="1"/>
              <a:t>Integer convallis suscipit ante eu varius.</a:t>
            </a:r>
          </a:p>
        </p:txBody>
      </p:sp>
      <p:sp>
        <p:nvSpPr>
          <p:cNvPr id="20" name="Text Placeholder 19">
            <a:extLst>
              <a:ext uri="{FF2B5EF4-FFF2-40B4-BE49-F238E27FC236}">
                <a16:creationId xmlns:a16="http://schemas.microsoft.com/office/drawing/2014/main" id="{DD2E6CBE-74EE-4EC6-97D7-36D6F95ED203}"/>
              </a:ext>
            </a:extLst>
          </p:cNvPr>
          <p:cNvSpPr>
            <a:spLocks noGrp="1"/>
          </p:cNvSpPr>
          <p:nvPr>
            <p:ph type="body" sz="quarter" idx="16"/>
          </p:nvPr>
        </p:nvSpPr>
        <p:spPr>
          <a:xfrm>
            <a:off x="4445432" y="3068555"/>
            <a:ext cx="3276000" cy="360445"/>
          </a:xfrm>
        </p:spPr>
        <p:txBody>
          <a:bodyPr/>
          <a:lstStyle/>
          <a:p>
            <a:r>
              <a:rPr lang="en-US" dirty="0"/>
              <a:t>Biological Analysis </a:t>
            </a:r>
          </a:p>
        </p:txBody>
      </p:sp>
      <p:sp>
        <p:nvSpPr>
          <p:cNvPr id="21" name="Text Placeholder 20">
            <a:extLst>
              <a:ext uri="{FF2B5EF4-FFF2-40B4-BE49-F238E27FC236}">
                <a16:creationId xmlns:a16="http://schemas.microsoft.com/office/drawing/2014/main" id="{839944D4-2F2D-438D-93AE-CFC498C791DD}"/>
              </a:ext>
            </a:extLst>
          </p:cNvPr>
          <p:cNvSpPr>
            <a:spLocks noGrp="1"/>
          </p:cNvSpPr>
          <p:nvPr>
            <p:ph type="body" sz="quarter" idx="17"/>
          </p:nvPr>
        </p:nvSpPr>
        <p:spPr>
          <a:xfrm>
            <a:off x="8208000" y="3857676"/>
            <a:ext cx="3276000" cy="2238815"/>
          </a:xfrm>
        </p:spPr>
        <p:txBody>
          <a:bodyPr/>
          <a:lstStyle/>
          <a:p>
            <a:r>
              <a:rPr lang="en-US" dirty="0"/>
              <a:t>Lorem</a:t>
            </a:r>
            <a:r>
              <a:rPr lang="en-US" noProof="1"/>
              <a:t> ipsum dolor sit amet, consectetur adipiscing elit. </a:t>
            </a:r>
          </a:p>
          <a:p>
            <a:r>
              <a:rPr lang="en-US" noProof="1"/>
              <a:t>Etiam aliquet eu mi quis lacinia. Ut fermentum a magna ut eleifend. </a:t>
            </a:r>
          </a:p>
          <a:p>
            <a:r>
              <a:rPr lang="en-US" noProof="1"/>
              <a:t>Integer convallis suscipit ante eu varius.</a:t>
            </a:r>
          </a:p>
        </p:txBody>
      </p:sp>
      <p:sp>
        <p:nvSpPr>
          <p:cNvPr id="22" name="Text Placeholder 21">
            <a:extLst>
              <a:ext uri="{FF2B5EF4-FFF2-40B4-BE49-F238E27FC236}">
                <a16:creationId xmlns:a16="http://schemas.microsoft.com/office/drawing/2014/main" id="{D0937D34-C77C-4A01-8453-A119A44FEA1D}"/>
              </a:ext>
            </a:extLst>
          </p:cNvPr>
          <p:cNvSpPr>
            <a:spLocks noGrp="1"/>
          </p:cNvSpPr>
          <p:nvPr>
            <p:ph type="body" sz="quarter" idx="18"/>
          </p:nvPr>
        </p:nvSpPr>
        <p:spPr>
          <a:xfrm>
            <a:off x="8208000" y="3068555"/>
            <a:ext cx="3276000" cy="360445"/>
          </a:xfrm>
        </p:spPr>
        <p:txBody>
          <a:bodyPr/>
          <a:lstStyle/>
          <a:p>
            <a:r>
              <a:rPr lang="en-US" dirty="0"/>
              <a:t>Cosmetic Procedures</a:t>
            </a:r>
          </a:p>
        </p:txBody>
      </p:sp>
      <p:pic>
        <p:nvPicPr>
          <p:cNvPr id="43" name="Picture Placeholder 42" descr="Stethoscope">
            <a:extLst>
              <a:ext uri="{FF2B5EF4-FFF2-40B4-BE49-F238E27FC236}">
                <a16:creationId xmlns:a16="http://schemas.microsoft.com/office/drawing/2014/main" id="{0FBA55E0-FE96-4C72-9699-C2E4A4D64309}"/>
              </a:ext>
            </a:extLst>
          </p:cNvPr>
          <p:cNvPicPr>
            <a:picLocks noGrp="1" noChangeAspect="1"/>
          </p:cNvPicPr>
          <p:nvPr>
            <p:ph type="pic" sz="quarter" idx="23"/>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2065071" y="2008906"/>
            <a:ext cx="511585" cy="511585"/>
          </a:xfrm>
        </p:spPr>
      </p:pic>
      <p:pic>
        <p:nvPicPr>
          <p:cNvPr id="45" name="Picture Placeholder 44" descr="DNA">
            <a:extLst>
              <a:ext uri="{FF2B5EF4-FFF2-40B4-BE49-F238E27FC236}">
                <a16:creationId xmlns:a16="http://schemas.microsoft.com/office/drawing/2014/main" id="{59BC955A-4F46-42BB-AE8B-64B294B4094A}"/>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5827640" y="1951669"/>
            <a:ext cx="511585" cy="511585"/>
          </a:xfrm>
        </p:spPr>
      </p:pic>
      <p:pic>
        <p:nvPicPr>
          <p:cNvPr id="47" name="Picture Placeholder 46" descr="Heartbeat">
            <a:extLst>
              <a:ext uri="{FF2B5EF4-FFF2-40B4-BE49-F238E27FC236}">
                <a16:creationId xmlns:a16="http://schemas.microsoft.com/office/drawing/2014/main" id="{CF3CF4DD-4D31-4118-BEC8-48E0CFB07422}"/>
              </a:ext>
            </a:extLst>
          </p:cNvPr>
          <p:cNvPicPr>
            <a:picLocks noGrp="1" noChangeAspect="1"/>
          </p:cNvPicPr>
          <p:nvPr>
            <p:ph type="pic" sz="quarter" idx="25"/>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a:xfrm>
            <a:off x="9590208" y="2008906"/>
            <a:ext cx="511585" cy="511585"/>
          </a:xfrm>
        </p:spPr>
      </p:pic>
      <p:sp>
        <p:nvSpPr>
          <p:cNvPr id="30" name="object 7" descr="Beige rectangle">
            <a:extLst>
              <a:ext uri="{FF2B5EF4-FFF2-40B4-BE49-F238E27FC236}">
                <a16:creationId xmlns:a16="http://schemas.microsoft.com/office/drawing/2014/main" id="{1E04C292-AE6A-4666-9EA6-9D87F84CB79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5" name="Group 4">
            <a:extLst>
              <a:ext uri="{FF2B5EF4-FFF2-40B4-BE49-F238E27FC236}">
                <a16:creationId xmlns:a16="http://schemas.microsoft.com/office/drawing/2014/main" id="{25EE06CE-237F-44E6-BF7E-72B27BB6A6DB}"/>
              </a:ext>
              <a:ext uri="{C183D7F6-B498-43B3-948B-1728B52AA6E4}">
                <adec:decorative xmlns:adec="http://schemas.microsoft.com/office/drawing/2017/decorative" val="1"/>
              </a:ext>
            </a:extLst>
          </p:cNvPr>
          <p:cNvGrpSpPr/>
          <p:nvPr/>
        </p:nvGrpSpPr>
        <p:grpSpPr>
          <a:xfrm>
            <a:off x="9164878" y="1733550"/>
            <a:ext cx="1177348" cy="992451"/>
            <a:chOff x="9164878" y="1733550"/>
            <a:chExt cx="1177348" cy="992451"/>
          </a:xfrm>
        </p:grpSpPr>
        <p:sp>
          <p:nvSpPr>
            <p:cNvPr id="85" name="Rectangle 84">
              <a:extLst>
                <a:ext uri="{FF2B5EF4-FFF2-40B4-BE49-F238E27FC236}">
                  <a16:creationId xmlns:a16="http://schemas.microsoft.com/office/drawing/2014/main" id="{2183E070-F2AC-4FAC-84B2-3622CF377DCE}"/>
                </a:ext>
                <a:ext uri="{C183D7F6-B498-43B3-948B-1728B52AA6E4}">
                  <adec:decorative xmlns:adec="http://schemas.microsoft.com/office/drawing/2017/decorative" val="1"/>
                </a:ext>
              </a:extLst>
            </p:cNvPr>
            <p:cNvSpPr/>
            <p:nvPr/>
          </p:nvSpPr>
          <p:spPr>
            <a:xfrm>
              <a:off x="9349775"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C35680A2-0542-4B12-830D-8B2A95324F4C}"/>
                </a:ext>
              </a:extLst>
            </p:cNvPr>
            <p:cNvSpPr/>
            <p:nvPr/>
          </p:nvSpPr>
          <p:spPr>
            <a:xfrm>
              <a:off x="9164878"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3C6003A3-849D-4BA1-BF85-B6F50F872808}"/>
              </a:ext>
              <a:ext uri="{C183D7F6-B498-43B3-948B-1728B52AA6E4}">
                <adec:decorative xmlns:adec="http://schemas.microsoft.com/office/drawing/2017/decorative" val="1"/>
              </a:ext>
            </a:extLst>
          </p:cNvPr>
          <p:cNvGrpSpPr/>
          <p:nvPr/>
        </p:nvGrpSpPr>
        <p:grpSpPr>
          <a:xfrm>
            <a:off x="1824638" y="1733550"/>
            <a:ext cx="1192959" cy="992451"/>
            <a:chOff x="1824638" y="1733550"/>
            <a:chExt cx="1192959" cy="992451"/>
          </a:xfrm>
        </p:grpSpPr>
        <p:sp>
          <p:nvSpPr>
            <p:cNvPr id="83" name="Rectangle 82">
              <a:extLst>
                <a:ext uri="{FF2B5EF4-FFF2-40B4-BE49-F238E27FC236}">
                  <a16:creationId xmlns:a16="http://schemas.microsoft.com/office/drawing/2014/main" id="{C65C63E4-7456-4EA3-AB9B-0BC0EEF50323}"/>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9E3F9864-B075-4CC7-B167-7CE1FB0314D7}"/>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a:extLst>
              <a:ext uri="{FF2B5EF4-FFF2-40B4-BE49-F238E27FC236}">
                <a16:creationId xmlns:a16="http://schemas.microsoft.com/office/drawing/2014/main" id="{EC26C130-0A78-4033-83C0-068066B19375}"/>
              </a:ext>
              <a:ext uri="{C183D7F6-B498-43B3-948B-1728B52AA6E4}">
                <adec:decorative xmlns:adec="http://schemas.microsoft.com/office/drawing/2017/decorative" val="1"/>
              </a:ext>
            </a:extLst>
          </p:cNvPr>
          <p:cNvGrpSpPr/>
          <p:nvPr/>
        </p:nvGrpSpPr>
        <p:grpSpPr>
          <a:xfrm>
            <a:off x="5482999" y="1607028"/>
            <a:ext cx="1200866" cy="1200866"/>
            <a:chOff x="5482999" y="1607028"/>
            <a:chExt cx="1200866" cy="1200866"/>
          </a:xfrm>
        </p:grpSpPr>
        <p:sp>
          <p:nvSpPr>
            <p:cNvPr id="84" name="Rectangle 83">
              <a:extLst>
                <a:ext uri="{FF2B5EF4-FFF2-40B4-BE49-F238E27FC236}">
                  <a16:creationId xmlns:a16="http://schemas.microsoft.com/office/drawing/2014/main" id="{97FF1BC4-6B01-43E0-9719-53942A96A464}"/>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E9E8DB26-A207-4225-BABF-5E16AD0A8A72}"/>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9971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p:txBody>
          <a:bodyPr/>
          <a:lstStyle/>
          <a:p>
            <a:r>
              <a:rPr lang="en-US" dirty="0"/>
              <a:t>OUR SERVICES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15</a:t>
            </a:fld>
            <a:endParaRPr lang="en-US" dirty="0"/>
          </a:p>
        </p:txBody>
      </p:sp>
      <p:sp>
        <p:nvSpPr>
          <p:cNvPr id="5" name="Text Placeholder 4">
            <a:extLst>
              <a:ext uri="{FF2B5EF4-FFF2-40B4-BE49-F238E27FC236}">
                <a16:creationId xmlns:a16="http://schemas.microsoft.com/office/drawing/2014/main" id="{7E6F3A07-B555-4DCB-847F-A2749A0C0866}"/>
              </a:ext>
            </a:extLst>
          </p:cNvPr>
          <p:cNvSpPr>
            <a:spLocks noGrp="1"/>
          </p:cNvSpPr>
          <p:nvPr>
            <p:ph type="body" sz="quarter" idx="13"/>
          </p:nvPr>
        </p:nvSpPr>
        <p:spPr>
          <a:xfrm>
            <a:off x="1470581" y="2433564"/>
            <a:ext cx="2812282" cy="1242556"/>
          </a:xfrm>
        </p:spPr>
        <p:txBody>
          <a:bodyPr/>
          <a:lstStyle/>
          <a:p>
            <a:r>
              <a:rPr lang="en-US" dirty="0"/>
              <a:t>Mon - Fri: 6:00AM to 9:00PM </a:t>
            </a:r>
            <a:br>
              <a:rPr lang="en-US" dirty="0"/>
            </a:br>
            <a:r>
              <a:rPr lang="en-US" dirty="0"/>
              <a:t>Sat: 8:00AM-7:00PM</a:t>
            </a:r>
          </a:p>
          <a:p>
            <a:endParaRPr lang="en-US" dirty="0"/>
          </a:p>
        </p:txBody>
      </p:sp>
      <p:sp>
        <p:nvSpPr>
          <p:cNvPr id="6" name="Text Placeholder 5">
            <a:extLst>
              <a:ext uri="{FF2B5EF4-FFF2-40B4-BE49-F238E27FC236}">
                <a16:creationId xmlns:a16="http://schemas.microsoft.com/office/drawing/2014/main" id="{D1BEBF22-A40E-4194-AD9A-12E9E5AB0013}"/>
              </a:ext>
            </a:extLst>
          </p:cNvPr>
          <p:cNvSpPr>
            <a:spLocks noGrp="1"/>
          </p:cNvSpPr>
          <p:nvPr>
            <p:ph type="body" sz="quarter" idx="14"/>
          </p:nvPr>
        </p:nvSpPr>
        <p:spPr>
          <a:xfrm>
            <a:off x="1470581" y="1775805"/>
            <a:ext cx="2812282" cy="554643"/>
          </a:xfrm>
        </p:spPr>
        <p:txBody>
          <a:bodyPr/>
          <a:lstStyle/>
          <a:p>
            <a:r>
              <a:rPr lang="en-US" dirty="0"/>
              <a:t>Extended </a:t>
            </a:r>
            <a:br>
              <a:rPr lang="en-US" dirty="0"/>
            </a:br>
            <a:r>
              <a:rPr lang="en-US" dirty="0"/>
              <a:t>Office Hours </a:t>
            </a:r>
          </a:p>
        </p:txBody>
      </p:sp>
      <p:sp>
        <p:nvSpPr>
          <p:cNvPr id="7" name="Text Placeholder 6">
            <a:extLst>
              <a:ext uri="{FF2B5EF4-FFF2-40B4-BE49-F238E27FC236}">
                <a16:creationId xmlns:a16="http://schemas.microsoft.com/office/drawing/2014/main" id="{998C0573-728C-4817-B25F-9C4BA8292FDB}"/>
              </a:ext>
            </a:extLst>
          </p:cNvPr>
          <p:cNvSpPr>
            <a:spLocks noGrp="1"/>
          </p:cNvSpPr>
          <p:nvPr>
            <p:ph type="body" sz="quarter" idx="15"/>
          </p:nvPr>
        </p:nvSpPr>
        <p:spPr>
          <a:xfrm>
            <a:off x="5031291" y="2433564"/>
            <a:ext cx="2812282" cy="1242556"/>
          </a:xfrm>
        </p:spPr>
        <p:txBody>
          <a:bodyPr/>
          <a:lstStyle/>
          <a:p>
            <a:r>
              <a:rPr lang="en-US" dirty="0"/>
              <a:t>Lorem </a:t>
            </a:r>
            <a:r>
              <a:rPr lang="en-US" noProof="1"/>
              <a:t>ipsum dolor sit amet, consectetur adipiscing elit. Etiam aliquet eu mi quis lacinia. Ut fermentum a magna ut eleifend.</a:t>
            </a:r>
          </a:p>
        </p:txBody>
      </p:sp>
      <p:sp>
        <p:nvSpPr>
          <p:cNvPr id="8" name="Text Placeholder 7">
            <a:extLst>
              <a:ext uri="{FF2B5EF4-FFF2-40B4-BE49-F238E27FC236}">
                <a16:creationId xmlns:a16="http://schemas.microsoft.com/office/drawing/2014/main" id="{D23D57FF-A4A8-4B9F-8E36-4755E494CBB8}"/>
              </a:ext>
            </a:extLst>
          </p:cNvPr>
          <p:cNvSpPr>
            <a:spLocks noGrp="1"/>
          </p:cNvSpPr>
          <p:nvPr>
            <p:ph type="body" sz="quarter" idx="16"/>
          </p:nvPr>
        </p:nvSpPr>
        <p:spPr>
          <a:xfrm>
            <a:off x="5031291" y="1775805"/>
            <a:ext cx="2812282" cy="554643"/>
          </a:xfrm>
        </p:spPr>
        <p:txBody>
          <a:bodyPr/>
          <a:lstStyle/>
          <a:p>
            <a:r>
              <a:rPr lang="en-US" dirty="0"/>
              <a:t>Pediatric and Family </a:t>
            </a:r>
            <a:br>
              <a:rPr lang="en-US" dirty="0"/>
            </a:br>
            <a:r>
              <a:rPr lang="en-US" dirty="0"/>
              <a:t>Medical Services</a:t>
            </a:r>
          </a:p>
        </p:txBody>
      </p:sp>
      <p:sp>
        <p:nvSpPr>
          <p:cNvPr id="9" name="Text Placeholder 8">
            <a:extLst>
              <a:ext uri="{FF2B5EF4-FFF2-40B4-BE49-F238E27FC236}">
                <a16:creationId xmlns:a16="http://schemas.microsoft.com/office/drawing/2014/main" id="{EA2C873E-AF75-4B6A-8EBE-2F12C5A7E6A0}"/>
              </a:ext>
            </a:extLst>
          </p:cNvPr>
          <p:cNvSpPr>
            <a:spLocks noGrp="1"/>
          </p:cNvSpPr>
          <p:nvPr>
            <p:ph type="body" sz="quarter" idx="17"/>
          </p:nvPr>
        </p:nvSpPr>
        <p:spPr>
          <a:xfrm>
            <a:off x="8592000" y="2433564"/>
            <a:ext cx="2812282" cy="1242556"/>
          </a:xfrm>
        </p:spPr>
        <p:txBody>
          <a:bodyPr/>
          <a:lstStyle/>
          <a:p>
            <a:r>
              <a:rPr lang="en-US" dirty="0"/>
              <a:t>Lorem </a:t>
            </a:r>
            <a:r>
              <a:rPr lang="en-US" noProof="1"/>
              <a:t>ipsum dolor sit amet, consectetur adipiscing elit. Etiam aliquet eu mi quis lacinia. Ut fermentum a magna ut eleifend.</a:t>
            </a:r>
          </a:p>
        </p:txBody>
      </p:sp>
      <p:sp>
        <p:nvSpPr>
          <p:cNvPr id="10" name="Text Placeholder 9">
            <a:extLst>
              <a:ext uri="{FF2B5EF4-FFF2-40B4-BE49-F238E27FC236}">
                <a16:creationId xmlns:a16="http://schemas.microsoft.com/office/drawing/2014/main" id="{FA62A9F2-7193-4B39-BE74-49635D23507F}"/>
              </a:ext>
            </a:extLst>
          </p:cNvPr>
          <p:cNvSpPr>
            <a:spLocks noGrp="1"/>
          </p:cNvSpPr>
          <p:nvPr>
            <p:ph type="body" sz="quarter" idx="18"/>
          </p:nvPr>
        </p:nvSpPr>
        <p:spPr>
          <a:xfrm>
            <a:off x="8592000" y="1775805"/>
            <a:ext cx="2812282" cy="554643"/>
          </a:xfrm>
        </p:spPr>
        <p:txBody>
          <a:bodyPr/>
          <a:lstStyle/>
          <a:p>
            <a:r>
              <a:rPr lang="en-US" dirty="0"/>
              <a:t>In-house </a:t>
            </a:r>
            <a:br>
              <a:rPr lang="en-US" dirty="0"/>
            </a:br>
            <a:r>
              <a:rPr lang="en-US" dirty="0"/>
              <a:t>Specialist</a:t>
            </a:r>
          </a:p>
        </p:txBody>
      </p:sp>
      <p:sp>
        <p:nvSpPr>
          <p:cNvPr id="11" name="Text Placeholder 10">
            <a:extLst>
              <a:ext uri="{FF2B5EF4-FFF2-40B4-BE49-F238E27FC236}">
                <a16:creationId xmlns:a16="http://schemas.microsoft.com/office/drawing/2014/main" id="{D39B9111-D7E0-4C6E-8B6D-2598C446AF61}"/>
              </a:ext>
            </a:extLst>
          </p:cNvPr>
          <p:cNvSpPr>
            <a:spLocks noGrp="1"/>
          </p:cNvSpPr>
          <p:nvPr>
            <p:ph type="body" sz="quarter" idx="19"/>
          </p:nvPr>
        </p:nvSpPr>
        <p:spPr>
          <a:xfrm>
            <a:off x="1470581" y="4582977"/>
            <a:ext cx="2812282" cy="1242556"/>
          </a:xfrm>
        </p:spPr>
        <p:txBody>
          <a:bodyPr/>
          <a:lstStyle/>
          <a:p>
            <a:r>
              <a:rPr lang="en-US" dirty="0"/>
              <a:t>Lorem </a:t>
            </a:r>
            <a:r>
              <a:rPr lang="en-US" noProof="1"/>
              <a:t>ipsum dolor sit amet, consectetur adipiscing elit. Etiam aliquet eu mi quis lacinia. Ut fermentum a magna ut eleifend.</a:t>
            </a:r>
          </a:p>
        </p:txBody>
      </p:sp>
      <p:sp>
        <p:nvSpPr>
          <p:cNvPr id="12" name="Text Placeholder 11">
            <a:extLst>
              <a:ext uri="{FF2B5EF4-FFF2-40B4-BE49-F238E27FC236}">
                <a16:creationId xmlns:a16="http://schemas.microsoft.com/office/drawing/2014/main" id="{2C6192BD-E170-4A74-8019-C8202728C49D}"/>
              </a:ext>
            </a:extLst>
          </p:cNvPr>
          <p:cNvSpPr>
            <a:spLocks noGrp="1"/>
          </p:cNvSpPr>
          <p:nvPr>
            <p:ph type="body" sz="quarter" idx="20"/>
          </p:nvPr>
        </p:nvSpPr>
        <p:spPr>
          <a:xfrm>
            <a:off x="1470581" y="3925218"/>
            <a:ext cx="2812282" cy="554643"/>
          </a:xfrm>
        </p:spPr>
        <p:txBody>
          <a:bodyPr/>
          <a:lstStyle/>
          <a:p>
            <a:r>
              <a:rPr lang="en-US" dirty="0"/>
              <a:t>Call-in GP </a:t>
            </a:r>
            <a:br>
              <a:rPr lang="en-US" dirty="0"/>
            </a:br>
            <a:r>
              <a:rPr lang="en-US" dirty="0"/>
              <a:t>Consultation Available</a:t>
            </a:r>
          </a:p>
        </p:txBody>
      </p:sp>
      <p:sp>
        <p:nvSpPr>
          <p:cNvPr id="13" name="Text Placeholder 12">
            <a:extLst>
              <a:ext uri="{FF2B5EF4-FFF2-40B4-BE49-F238E27FC236}">
                <a16:creationId xmlns:a16="http://schemas.microsoft.com/office/drawing/2014/main" id="{1590D2A3-9EEB-4BD9-A6F1-7A6252D21D06}"/>
              </a:ext>
            </a:extLst>
          </p:cNvPr>
          <p:cNvSpPr>
            <a:spLocks noGrp="1"/>
          </p:cNvSpPr>
          <p:nvPr>
            <p:ph type="body" sz="quarter" idx="21"/>
          </p:nvPr>
        </p:nvSpPr>
        <p:spPr>
          <a:xfrm>
            <a:off x="5031291" y="4582977"/>
            <a:ext cx="2812282" cy="1242556"/>
          </a:xfrm>
        </p:spPr>
        <p:txBody>
          <a:bodyPr/>
          <a:lstStyle/>
          <a:p>
            <a:r>
              <a:rPr lang="en-US" dirty="0"/>
              <a:t>Lorem </a:t>
            </a:r>
            <a:r>
              <a:rPr lang="en-US" noProof="1"/>
              <a:t>ipsum dolor sit amet, consectetur adipiscing elit. Etiam aliquet eu mi quis lacinia. Ut fermentum a magna ut eleifend.</a:t>
            </a:r>
          </a:p>
        </p:txBody>
      </p:sp>
      <p:sp>
        <p:nvSpPr>
          <p:cNvPr id="14" name="Text Placeholder 13">
            <a:extLst>
              <a:ext uri="{FF2B5EF4-FFF2-40B4-BE49-F238E27FC236}">
                <a16:creationId xmlns:a16="http://schemas.microsoft.com/office/drawing/2014/main" id="{FA88E256-0941-4678-8F52-4A15674EC324}"/>
              </a:ext>
            </a:extLst>
          </p:cNvPr>
          <p:cNvSpPr>
            <a:spLocks noGrp="1"/>
          </p:cNvSpPr>
          <p:nvPr>
            <p:ph type="body" sz="quarter" idx="22"/>
          </p:nvPr>
        </p:nvSpPr>
        <p:spPr>
          <a:xfrm>
            <a:off x="5031291" y="3925218"/>
            <a:ext cx="2812282" cy="554643"/>
          </a:xfrm>
        </p:spPr>
        <p:txBody>
          <a:bodyPr/>
          <a:lstStyle/>
          <a:p>
            <a:r>
              <a:rPr lang="en-US" dirty="0"/>
              <a:t>Surplus Medical </a:t>
            </a:r>
            <a:br>
              <a:rPr lang="en-US" dirty="0"/>
            </a:br>
            <a:r>
              <a:rPr lang="en-US" dirty="0"/>
              <a:t>Supplies</a:t>
            </a:r>
          </a:p>
        </p:txBody>
      </p:sp>
      <p:cxnSp>
        <p:nvCxnSpPr>
          <p:cNvPr id="42" name="Straight Connector 41">
            <a:extLst>
              <a:ext uri="{FF2B5EF4-FFF2-40B4-BE49-F238E27FC236}">
                <a16:creationId xmlns:a16="http://schemas.microsoft.com/office/drawing/2014/main" id="{6917E9BF-7C5E-4DE7-8C66-9B69A207D1E4}"/>
              </a:ext>
              <a:ext uri="{C183D7F6-B498-43B3-948B-1728B52AA6E4}">
                <adec:decorative xmlns:adec="http://schemas.microsoft.com/office/drawing/2017/decorative" val="1"/>
              </a:ext>
            </a:extLst>
          </p:cNvPr>
          <p:cNvCxnSpPr/>
          <p:nvPr/>
        </p:nvCxnSpPr>
        <p:spPr>
          <a:xfrm>
            <a:off x="1511184" y="3716527"/>
            <a:ext cx="9169633" cy="0"/>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4DCD19-05BE-4D3F-A9E1-A9353D50950B}"/>
              </a:ext>
              <a:ext uri="{C183D7F6-B498-43B3-948B-1728B52AA6E4}">
                <adec:decorative xmlns:adec="http://schemas.microsoft.com/office/drawing/2017/decorative" val="1"/>
              </a:ext>
            </a:extLst>
          </p:cNvPr>
          <p:cNvCxnSpPr>
            <a:cxnSpLocks/>
          </p:cNvCxnSpPr>
          <p:nvPr/>
        </p:nvCxnSpPr>
        <p:spPr>
          <a:xfrm>
            <a:off x="4458121"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9527B99-C015-4364-A9D0-E9EF5F8CC859}"/>
              </a:ext>
              <a:ext uri="{C183D7F6-B498-43B3-948B-1728B52AA6E4}">
                <adec:decorative xmlns:adec="http://schemas.microsoft.com/office/drawing/2017/decorative" val="1"/>
              </a:ext>
            </a:extLst>
          </p:cNvPr>
          <p:cNvCxnSpPr>
            <a:cxnSpLocks/>
          </p:cNvCxnSpPr>
          <p:nvPr/>
        </p:nvCxnSpPr>
        <p:spPr>
          <a:xfrm>
            <a:off x="8019527"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1" name="Rectangle 40">
            <a:extLst>
              <a:ext uri="{FF2B5EF4-FFF2-40B4-BE49-F238E27FC236}">
                <a16:creationId xmlns:a16="http://schemas.microsoft.com/office/drawing/2014/main" id="{F1E4A73F-DB3E-4AF4-A250-CB257055A3B2}"/>
              </a:ext>
              <a:ext uri="{C183D7F6-B498-43B3-948B-1728B52AA6E4}">
                <adec:decorative xmlns:adec="http://schemas.microsoft.com/office/drawing/2017/decorative" val="1"/>
              </a:ext>
            </a:extLst>
          </p:cNvPr>
          <p:cNvSpPr>
            <a:spLocks/>
          </p:cNvSpPr>
          <p:nvPr/>
        </p:nvSpPr>
        <p:spPr>
          <a:xfrm>
            <a:off x="89818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A651BC50-F263-44D5-B1E1-32D5EA7EA21F}"/>
              </a:ext>
              <a:ext uri="{C183D7F6-B498-43B3-948B-1728B52AA6E4}">
                <adec:decorative xmlns:adec="http://schemas.microsoft.com/office/drawing/2017/decorative" val="1"/>
              </a:ext>
            </a:extLst>
          </p:cNvPr>
          <p:cNvSpPr>
            <a:spLocks/>
          </p:cNvSpPr>
          <p:nvPr/>
        </p:nvSpPr>
        <p:spPr>
          <a:xfrm>
            <a:off x="4458121"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100AA00A-91AC-4400-AF7A-EAB0770006ED}"/>
              </a:ext>
              <a:ext uri="{C183D7F6-B498-43B3-948B-1728B52AA6E4}">
                <adec:decorative xmlns:adec="http://schemas.microsoft.com/office/drawing/2017/decorative" val="1"/>
              </a:ext>
            </a:extLst>
          </p:cNvPr>
          <p:cNvSpPr>
            <a:spLocks/>
          </p:cNvSpPr>
          <p:nvPr/>
        </p:nvSpPr>
        <p:spPr>
          <a:xfrm>
            <a:off x="801952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78CCE096-0925-41C0-AF48-23E7DBC19872}"/>
              </a:ext>
              <a:ext uri="{C183D7F6-B498-43B3-948B-1728B52AA6E4}">
                <adec:decorative xmlns:adec="http://schemas.microsoft.com/office/drawing/2017/decorative" val="1"/>
              </a:ext>
            </a:extLst>
          </p:cNvPr>
          <p:cNvSpPr>
            <a:spLocks/>
          </p:cNvSpPr>
          <p:nvPr/>
        </p:nvSpPr>
        <p:spPr>
          <a:xfrm>
            <a:off x="898187" y="396003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275C6854-B085-4AC0-984F-E73F9C388471}"/>
              </a:ext>
              <a:ext uri="{C183D7F6-B498-43B3-948B-1728B52AA6E4}">
                <adec:decorative xmlns:adec="http://schemas.microsoft.com/office/drawing/2017/decorative" val="1"/>
              </a:ext>
            </a:extLst>
          </p:cNvPr>
          <p:cNvSpPr>
            <a:spLocks/>
          </p:cNvSpPr>
          <p:nvPr/>
        </p:nvSpPr>
        <p:spPr>
          <a:xfrm>
            <a:off x="4458121" y="396003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E2EAB4BE-ED20-4BB8-A23B-B02A1115A828}"/>
              </a:ext>
              <a:ext uri="{C183D7F6-B498-43B3-948B-1728B52AA6E4}">
                <adec:decorative xmlns:adec="http://schemas.microsoft.com/office/drawing/2017/decorative" val="1"/>
              </a:ext>
            </a:extLst>
          </p:cNvPr>
          <p:cNvCxnSpPr>
            <a:cxnSpLocks/>
          </p:cNvCxnSpPr>
          <p:nvPr/>
        </p:nvCxnSpPr>
        <p:spPr>
          <a:xfrm>
            <a:off x="4458121" y="4752270"/>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29" name="Graphic 27" descr="Icon Stethoscope">
            <a:extLst>
              <a:ext uri="{FF2B5EF4-FFF2-40B4-BE49-F238E27FC236}">
                <a16:creationId xmlns:a16="http://schemas.microsoft.com/office/drawing/2014/main" id="{E8253ED6-A426-4BA6-A61A-E4174B8BAE45}"/>
              </a:ext>
            </a:extLst>
          </p:cNvPr>
          <p:cNvSpPr>
            <a:spLocks noChangeAspect="1"/>
          </p:cNvSpPr>
          <p:nvPr/>
        </p:nvSpPr>
        <p:spPr>
          <a:xfrm>
            <a:off x="4524307" y="1980266"/>
            <a:ext cx="330615" cy="330615"/>
          </a:xfrm>
          <a:custGeom>
            <a:avLst/>
            <a:gdLst>
              <a:gd name="connsiteX0" fmla="*/ 757238 w 800100"/>
              <a:gd name="connsiteY0" fmla="*/ 28575 h 800100"/>
              <a:gd name="connsiteX1" fmla="*/ 683181 w 800100"/>
              <a:gd name="connsiteY1" fmla="*/ 28575 h 800100"/>
              <a:gd name="connsiteX2" fmla="*/ 642938 w 800100"/>
              <a:gd name="connsiteY2" fmla="*/ 0 h 800100"/>
              <a:gd name="connsiteX3" fmla="*/ 600075 w 800100"/>
              <a:gd name="connsiteY3" fmla="*/ 42863 h 800100"/>
              <a:gd name="connsiteX4" fmla="*/ 600075 w 800100"/>
              <a:gd name="connsiteY4" fmla="*/ 100013 h 800100"/>
              <a:gd name="connsiteX5" fmla="*/ 642938 w 800100"/>
              <a:gd name="connsiteY5" fmla="*/ 142875 h 800100"/>
              <a:gd name="connsiteX6" fmla="*/ 683181 w 800100"/>
              <a:gd name="connsiteY6" fmla="*/ 114300 h 800100"/>
              <a:gd name="connsiteX7" fmla="*/ 714375 w 800100"/>
              <a:gd name="connsiteY7" fmla="*/ 114300 h 800100"/>
              <a:gd name="connsiteX8" fmla="*/ 714375 w 800100"/>
              <a:gd name="connsiteY8" fmla="*/ 214313 h 800100"/>
              <a:gd name="connsiteX9" fmla="*/ 557213 w 800100"/>
              <a:gd name="connsiteY9" fmla="*/ 371475 h 800100"/>
              <a:gd name="connsiteX10" fmla="*/ 400050 w 800100"/>
              <a:gd name="connsiteY10" fmla="*/ 214313 h 800100"/>
              <a:gd name="connsiteX11" fmla="*/ 400050 w 800100"/>
              <a:gd name="connsiteY11" fmla="*/ 114300 h 800100"/>
              <a:gd name="connsiteX12" fmla="*/ 431244 w 800100"/>
              <a:gd name="connsiteY12" fmla="*/ 114300 h 800100"/>
              <a:gd name="connsiteX13" fmla="*/ 471488 w 800100"/>
              <a:gd name="connsiteY13" fmla="*/ 142875 h 800100"/>
              <a:gd name="connsiteX14" fmla="*/ 514350 w 800100"/>
              <a:gd name="connsiteY14" fmla="*/ 100013 h 800100"/>
              <a:gd name="connsiteX15" fmla="*/ 514350 w 800100"/>
              <a:gd name="connsiteY15" fmla="*/ 42863 h 800100"/>
              <a:gd name="connsiteX16" fmla="*/ 471488 w 800100"/>
              <a:gd name="connsiteY16" fmla="*/ 0 h 800100"/>
              <a:gd name="connsiteX17" fmla="*/ 431244 w 800100"/>
              <a:gd name="connsiteY17" fmla="*/ 28575 h 800100"/>
              <a:gd name="connsiteX18" fmla="*/ 357188 w 800100"/>
              <a:gd name="connsiteY18" fmla="*/ 28575 h 800100"/>
              <a:gd name="connsiteX19" fmla="*/ 314325 w 800100"/>
              <a:gd name="connsiteY19" fmla="*/ 71438 h 800100"/>
              <a:gd name="connsiteX20" fmla="*/ 314325 w 800100"/>
              <a:gd name="connsiteY20" fmla="*/ 214313 h 800100"/>
              <a:gd name="connsiteX21" fmla="*/ 514350 w 800100"/>
              <a:gd name="connsiteY21" fmla="*/ 453180 h 800100"/>
              <a:gd name="connsiteX22" fmla="*/ 514350 w 800100"/>
              <a:gd name="connsiteY22" fmla="*/ 642938 h 800100"/>
              <a:gd name="connsiteX23" fmla="*/ 442913 w 800100"/>
              <a:gd name="connsiteY23" fmla="*/ 714375 h 800100"/>
              <a:gd name="connsiteX24" fmla="*/ 242888 w 800100"/>
              <a:gd name="connsiteY24" fmla="*/ 714375 h 800100"/>
              <a:gd name="connsiteX25" fmla="*/ 171450 w 800100"/>
              <a:gd name="connsiteY25" fmla="*/ 642938 h 800100"/>
              <a:gd name="connsiteX26" fmla="*/ 171450 w 800100"/>
              <a:gd name="connsiteY26" fmla="*/ 520741 h 800100"/>
              <a:gd name="connsiteX27" fmla="*/ 257175 w 800100"/>
              <a:gd name="connsiteY27" fmla="*/ 400050 h 800100"/>
              <a:gd name="connsiteX28" fmla="*/ 128588 w 800100"/>
              <a:gd name="connsiteY28" fmla="*/ 271463 h 800100"/>
              <a:gd name="connsiteX29" fmla="*/ 0 w 800100"/>
              <a:gd name="connsiteY29" fmla="*/ 400050 h 800100"/>
              <a:gd name="connsiteX30" fmla="*/ 85725 w 800100"/>
              <a:gd name="connsiteY30" fmla="*/ 520741 h 800100"/>
              <a:gd name="connsiteX31" fmla="*/ 85725 w 800100"/>
              <a:gd name="connsiteY31" fmla="*/ 642938 h 800100"/>
              <a:gd name="connsiteX32" fmla="*/ 242888 w 800100"/>
              <a:gd name="connsiteY32" fmla="*/ 800100 h 800100"/>
              <a:gd name="connsiteX33" fmla="*/ 442913 w 800100"/>
              <a:gd name="connsiteY33" fmla="*/ 800100 h 800100"/>
              <a:gd name="connsiteX34" fmla="*/ 600075 w 800100"/>
              <a:gd name="connsiteY34" fmla="*/ 642938 h 800100"/>
              <a:gd name="connsiteX35" fmla="*/ 600075 w 800100"/>
              <a:gd name="connsiteY35" fmla="*/ 453180 h 800100"/>
              <a:gd name="connsiteX36" fmla="*/ 800100 w 800100"/>
              <a:gd name="connsiteY36" fmla="*/ 214313 h 800100"/>
              <a:gd name="connsiteX37" fmla="*/ 800100 w 800100"/>
              <a:gd name="connsiteY37" fmla="*/ 71438 h 800100"/>
              <a:gd name="connsiteX38" fmla="*/ 757238 w 800100"/>
              <a:gd name="connsiteY38" fmla="*/ 28575 h 800100"/>
              <a:gd name="connsiteX39" fmla="*/ 57150 w 800100"/>
              <a:gd name="connsiteY39" fmla="*/ 400050 h 800100"/>
              <a:gd name="connsiteX40" fmla="*/ 128588 w 800100"/>
              <a:gd name="connsiteY40" fmla="*/ 328613 h 800100"/>
              <a:gd name="connsiteX41" fmla="*/ 200025 w 800100"/>
              <a:gd name="connsiteY41" fmla="*/ 400050 h 800100"/>
              <a:gd name="connsiteX42" fmla="*/ 128588 w 800100"/>
              <a:gd name="connsiteY42" fmla="*/ 471488 h 800100"/>
              <a:gd name="connsiteX43" fmla="*/ 57150 w 800100"/>
              <a:gd name="connsiteY43" fmla="*/ 40005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0100" h="800100">
                <a:moveTo>
                  <a:pt x="757238" y="28575"/>
                </a:moveTo>
                <a:lnTo>
                  <a:pt x="683181" y="28575"/>
                </a:lnTo>
                <a:cubicBezTo>
                  <a:pt x="677275" y="11963"/>
                  <a:pt x="661578" y="0"/>
                  <a:pt x="642938" y="0"/>
                </a:cubicBezTo>
                <a:cubicBezTo>
                  <a:pt x="619268" y="0"/>
                  <a:pt x="600075" y="19193"/>
                  <a:pt x="600075" y="42863"/>
                </a:cubicBezTo>
                <a:lnTo>
                  <a:pt x="600075" y="100013"/>
                </a:lnTo>
                <a:cubicBezTo>
                  <a:pt x="600075" y="123682"/>
                  <a:pt x="619268" y="142875"/>
                  <a:pt x="642938" y="142875"/>
                </a:cubicBezTo>
                <a:cubicBezTo>
                  <a:pt x="661568" y="142875"/>
                  <a:pt x="677275" y="130912"/>
                  <a:pt x="683181" y="114300"/>
                </a:cubicBezTo>
                <a:lnTo>
                  <a:pt x="714375" y="114300"/>
                </a:lnTo>
                <a:lnTo>
                  <a:pt x="714375" y="214313"/>
                </a:lnTo>
                <a:cubicBezTo>
                  <a:pt x="714375" y="300971"/>
                  <a:pt x="643871" y="371475"/>
                  <a:pt x="557213" y="371475"/>
                </a:cubicBezTo>
                <a:cubicBezTo>
                  <a:pt x="470554" y="371475"/>
                  <a:pt x="400050" y="300971"/>
                  <a:pt x="400050" y="214313"/>
                </a:cubicBezTo>
                <a:lnTo>
                  <a:pt x="400050" y="114300"/>
                </a:lnTo>
                <a:lnTo>
                  <a:pt x="431244" y="114300"/>
                </a:lnTo>
                <a:cubicBezTo>
                  <a:pt x="437150" y="130912"/>
                  <a:pt x="452847" y="142875"/>
                  <a:pt x="471488" y="142875"/>
                </a:cubicBezTo>
                <a:cubicBezTo>
                  <a:pt x="495157" y="142875"/>
                  <a:pt x="514350" y="123682"/>
                  <a:pt x="514350" y="100013"/>
                </a:cubicBezTo>
                <a:lnTo>
                  <a:pt x="514350" y="42863"/>
                </a:lnTo>
                <a:cubicBezTo>
                  <a:pt x="514350" y="19193"/>
                  <a:pt x="495157" y="0"/>
                  <a:pt x="471488" y="0"/>
                </a:cubicBezTo>
                <a:cubicBezTo>
                  <a:pt x="452857" y="0"/>
                  <a:pt x="437150" y="11963"/>
                  <a:pt x="431244" y="28575"/>
                </a:cubicBezTo>
                <a:lnTo>
                  <a:pt x="357188" y="28575"/>
                </a:lnTo>
                <a:cubicBezTo>
                  <a:pt x="333508" y="28575"/>
                  <a:pt x="314325" y="47758"/>
                  <a:pt x="314325" y="71438"/>
                </a:cubicBezTo>
                <a:lnTo>
                  <a:pt x="314325" y="214313"/>
                </a:lnTo>
                <a:cubicBezTo>
                  <a:pt x="314325" y="333594"/>
                  <a:pt x="400822" y="432845"/>
                  <a:pt x="514350" y="453180"/>
                </a:cubicBezTo>
                <a:lnTo>
                  <a:pt x="514350" y="642938"/>
                </a:lnTo>
                <a:cubicBezTo>
                  <a:pt x="514350" y="682323"/>
                  <a:pt x="482298" y="714375"/>
                  <a:pt x="442913" y="714375"/>
                </a:cubicBezTo>
                <a:lnTo>
                  <a:pt x="242888" y="714375"/>
                </a:lnTo>
                <a:cubicBezTo>
                  <a:pt x="203502" y="714375"/>
                  <a:pt x="171450" y="682323"/>
                  <a:pt x="171450" y="642938"/>
                </a:cubicBezTo>
                <a:lnTo>
                  <a:pt x="171450" y="520741"/>
                </a:lnTo>
                <a:cubicBezTo>
                  <a:pt x="221237" y="502987"/>
                  <a:pt x="257175" y="455857"/>
                  <a:pt x="257175" y="400050"/>
                </a:cubicBezTo>
                <a:cubicBezTo>
                  <a:pt x="257175" y="329146"/>
                  <a:pt x="199492" y="271463"/>
                  <a:pt x="128588" y="271463"/>
                </a:cubicBezTo>
                <a:cubicBezTo>
                  <a:pt x="57683" y="271463"/>
                  <a:pt x="0" y="329146"/>
                  <a:pt x="0" y="400050"/>
                </a:cubicBezTo>
                <a:cubicBezTo>
                  <a:pt x="0" y="455857"/>
                  <a:pt x="35938" y="502987"/>
                  <a:pt x="85725" y="520741"/>
                </a:cubicBezTo>
                <a:lnTo>
                  <a:pt x="85725" y="642938"/>
                </a:lnTo>
                <a:cubicBezTo>
                  <a:pt x="85725" y="729596"/>
                  <a:pt x="156229" y="800100"/>
                  <a:pt x="242888" y="800100"/>
                </a:cubicBezTo>
                <a:lnTo>
                  <a:pt x="442913" y="800100"/>
                </a:lnTo>
                <a:cubicBezTo>
                  <a:pt x="529571" y="800100"/>
                  <a:pt x="600075" y="729596"/>
                  <a:pt x="600075" y="642938"/>
                </a:cubicBezTo>
                <a:lnTo>
                  <a:pt x="600075" y="453180"/>
                </a:lnTo>
                <a:cubicBezTo>
                  <a:pt x="713603" y="432845"/>
                  <a:pt x="800100" y="333594"/>
                  <a:pt x="800100" y="214313"/>
                </a:cubicBezTo>
                <a:lnTo>
                  <a:pt x="800100" y="71438"/>
                </a:lnTo>
                <a:cubicBezTo>
                  <a:pt x="800100" y="47758"/>
                  <a:pt x="780917" y="28575"/>
                  <a:pt x="757238" y="28575"/>
                </a:cubicBezTo>
                <a:close/>
                <a:moveTo>
                  <a:pt x="57150" y="400050"/>
                </a:moveTo>
                <a:cubicBezTo>
                  <a:pt x="57150" y="360664"/>
                  <a:pt x="89202" y="328613"/>
                  <a:pt x="128588" y="328613"/>
                </a:cubicBezTo>
                <a:cubicBezTo>
                  <a:pt x="167973" y="328613"/>
                  <a:pt x="200025" y="360664"/>
                  <a:pt x="200025" y="400050"/>
                </a:cubicBezTo>
                <a:cubicBezTo>
                  <a:pt x="200025" y="439436"/>
                  <a:pt x="167973" y="471488"/>
                  <a:pt x="128588" y="471488"/>
                </a:cubicBezTo>
                <a:cubicBezTo>
                  <a:pt x="89202" y="471488"/>
                  <a:pt x="57150" y="439436"/>
                  <a:pt x="57150" y="400050"/>
                </a:cubicBezTo>
                <a:close/>
              </a:path>
            </a:pathLst>
          </a:custGeom>
          <a:solidFill>
            <a:schemeClr val="bg1"/>
          </a:solidFill>
          <a:ln w="9525" cap="flat">
            <a:noFill/>
            <a:prstDash val="solid"/>
            <a:miter/>
          </a:ln>
        </p:spPr>
        <p:txBody>
          <a:bodyPr rtlCol="0" anchor="ctr"/>
          <a:lstStyle/>
          <a:p>
            <a:endParaRPr lang="en-US" dirty="0"/>
          </a:p>
        </p:txBody>
      </p:sp>
      <p:grpSp>
        <p:nvGrpSpPr>
          <p:cNvPr id="69" name="Group 68" descr="Icon Plaster">
            <a:extLst>
              <a:ext uri="{FF2B5EF4-FFF2-40B4-BE49-F238E27FC236}">
                <a16:creationId xmlns:a16="http://schemas.microsoft.com/office/drawing/2014/main" id="{DB470874-CC94-462D-9F62-0D114CE75994}"/>
              </a:ext>
            </a:extLst>
          </p:cNvPr>
          <p:cNvGrpSpPr>
            <a:grpSpLocks noChangeAspect="1"/>
          </p:cNvGrpSpPr>
          <p:nvPr/>
        </p:nvGrpSpPr>
        <p:grpSpPr>
          <a:xfrm>
            <a:off x="4560974" y="4132513"/>
            <a:ext cx="266395" cy="267026"/>
            <a:chOff x="4543214" y="4114712"/>
            <a:chExt cx="301914" cy="302629"/>
          </a:xfrm>
        </p:grpSpPr>
        <p:sp>
          <p:nvSpPr>
            <p:cNvPr id="46" name="Freeform: Shape 45">
              <a:extLst>
                <a:ext uri="{FF2B5EF4-FFF2-40B4-BE49-F238E27FC236}">
                  <a16:creationId xmlns:a16="http://schemas.microsoft.com/office/drawing/2014/main" id="{E5D7B243-4C7E-41A0-8DC9-7064981F3372}"/>
                </a:ext>
              </a:extLst>
            </p:cNvPr>
            <p:cNvSpPr/>
            <p:nvPr/>
          </p:nvSpPr>
          <p:spPr>
            <a:xfrm>
              <a:off x="4543292" y="4282753"/>
              <a:ext cx="134588" cy="134588"/>
            </a:xfrm>
            <a:custGeom>
              <a:avLst/>
              <a:gdLst>
                <a:gd name="connsiteX0" fmla="*/ 359379 w 352425"/>
                <a:gd name="connsiteY0" fmla="*/ 240430 h 352425"/>
                <a:gd name="connsiteX1" fmla="*/ 281731 w 352425"/>
                <a:gd name="connsiteY1" fmla="*/ 318078 h 352425"/>
                <a:gd name="connsiteX2" fmla="*/ 84278 w 352425"/>
                <a:gd name="connsiteY2" fmla="*/ 322707 h 352425"/>
                <a:gd name="connsiteX3" fmla="*/ 32176 w 352425"/>
                <a:gd name="connsiteY3" fmla="*/ 268519 h 352425"/>
                <a:gd name="connsiteX4" fmla="*/ 41892 w 352425"/>
                <a:gd name="connsiteY4" fmla="*/ 77076 h 352425"/>
                <a:gd name="connsiteX5" fmla="*/ 118968 w 352425"/>
                <a:gd name="connsiteY5" fmla="*/ 0 h 352425"/>
                <a:gd name="connsiteX6" fmla="*/ 359379 w 352425"/>
                <a:gd name="connsiteY6" fmla="*/ 240430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425" h="352425">
                  <a:moveTo>
                    <a:pt x="359379" y="240430"/>
                  </a:moveTo>
                  <a:lnTo>
                    <a:pt x="281731" y="318078"/>
                  </a:lnTo>
                  <a:cubicBezTo>
                    <a:pt x="228020" y="371818"/>
                    <a:pt x="141266" y="373932"/>
                    <a:pt x="84278" y="322707"/>
                  </a:cubicBezTo>
                  <a:cubicBezTo>
                    <a:pt x="66247" y="306495"/>
                    <a:pt x="48731" y="288255"/>
                    <a:pt x="32176" y="268519"/>
                  </a:cubicBezTo>
                  <a:cubicBezTo>
                    <a:pt x="-14230" y="212989"/>
                    <a:pt x="-9962" y="128911"/>
                    <a:pt x="41892" y="77076"/>
                  </a:cubicBezTo>
                  <a:lnTo>
                    <a:pt x="118968" y="0"/>
                  </a:lnTo>
                  <a:lnTo>
                    <a:pt x="359379" y="240430"/>
                  </a:lnTo>
                  <a:close/>
                </a:path>
              </a:pathLst>
            </a:custGeom>
            <a:solidFill>
              <a:schemeClr val="bg1"/>
            </a:solid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CAD058DD-18E5-442F-856B-1D7CF5154784}"/>
                </a:ext>
              </a:extLst>
            </p:cNvPr>
            <p:cNvSpPr/>
            <p:nvPr/>
          </p:nvSpPr>
          <p:spPr>
            <a:xfrm>
              <a:off x="4543214" y="4114712"/>
              <a:ext cx="301914" cy="301913"/>
            </a:xfrm>
            <a:custGeom>
              <a:avLst/>
              <a:gdLst>
                <a:gd name="connsiteX0" fmla="*/ 640426 w 790575"/>
                <a:gd name="connsiteY0" fmla="*/ 399610 h 790575"/>
                <a:gd name="connsiteX1" fmla="*/ 758269 w 790575"/>
                <a:gd name="connsiteY1" fmla="*/ 281766 h 790575"/>
                <a:gd name="connsiteX2" fmla="*/ 762927 w 790575"/>
                <a:gd name="connsiteY2" fmla="*/ 84313 h 790575"/>
                <a:gd name="connsiteX3" fmla="*/ 708682 w 790575"/>
                <a:gd name="connsiteY3" fmla="*/ 32202 h 790575"/>
                <a:gd name="connsiteX4" fmla="*/ 517249 w 790575"/>
                <a:gd name="connsiteY4" fmla="*/ 41917 h 790575"/>
                <a:gd name="connsiteX5" fmla="*/ 399996 w 790575"/>
                <a:gd name="connsiteY5" fmla="*/ 159170 h 790575"/>
                <a:gd name="connsiteX6" fmla="*/ 282734 w 790575"/>
                <a:gd name="connsiteY6" fmla="*/ 41908 h 790575"/>
                <a:gd name="connsiteX7" fmla="*/ 91300 w 790575"/>
                <a:gd name="connsiteY7" fmla="*/ 32183 h 790575"/>
                <a:gd name="connsiteX8" fmla="*/ 37055 w 790575"/>
                <a:gd name="connsiteY8" fmla="*/ 84313 h 790575"/>
                <a:gd name="connsiteX9" fmla="*/ 41713 w 790575"/>
                <a:gd name="connsiteY9" fmla="*/ 281766 h 790575"/>
                <a:gd name="connsiteX10" fmla="*/ 518058 w 790575"/>
                <a:gd name="connsiteY10" fmla="*/ 758093 h 790575"/>
                <a:gd name="connsiteX11" fmla="*/ 715512 w 790575"/>
                <a:gd name="connsiteY11" fmla="*/ 762722 h 790575"/>
                <a:gd name="connsiteX12" fmla="*/ 767642 w 790575"/>
                <a:gd name="connsiteY12" fmla="*/ 708515 h 790575"/>
                <a:gd name="connsiteX13" fmla="*/ 757907 w 790575"/>
                <a:gd name="connsiteY13" fmla="*/ 517081 h 790575"/>
                <a:gd name="connsiteX14" fmla="*/ 640426 w 790575"/>
                <a:gd name="connsiteY14" fmla="*/ 399610 h 790575"/>
                <a:gd name="connsiteX15" fmla="*/ 485721 w 790575"/>
                <a:gd name="connsiteY15" fmla="*/ 356957 h 790575"/>
                <a:gd name="connsiteX16" fmla="*/ 442859 w 790575"/>
                <a:gd name="connsiteY16" fmla="*/ 399819 h 790575"/>
                <a:gd name="connsiteX17" fmla="*/ 399996 w 790575"/>
                <a:gd name="connsiteY17" fmla="*/ 356957 h 790575"/>
                <a:gd name="connsiteX18" fmla="*/ 442859 w 790575"/>
                <a:gd name="connsiteY18" fmla="*/ 314094 h 790575"/>
                <a:gd name="connsiteX19" fmla="*/ 485721 w 790575"/>
                <a:gd name="connsiteY19" fmla="*/ 356957 h 790575"/>
                <a:gd name="connsiteX20" fmla="*/ 357134 w 790575"/>
                <a:gd name="connsiteY20" fmla="*/ 228369 h 790575"/>
                <a:gd name="connsiteX21" fmla="*/ 399996 w 790575"/>
                <a:gd name="connsiteY21" fmla="*/ 271232 h 790575"/>
                <a:gd name="connsiteX22" fmla="*/ 357134 w 790575"/>
                <a:gd name="connsiteY22" fmla="*/ 314094 h 790575"/>
                <a:gd name="connsiteX23" fmla="*/ 314271 w 790575"/>
                <a:gd name="connsiteY23" fmla="*/ 271232 h 790575"/>
                <a:gd name="connsiteX24" fmla="*/ 357134 w 790575"/>
                <a:gd name="connsiteY24" fmla="*/ 228369 h 790575"/>
                <a:gd name="connsiteX25" fmla="*/ 271409 w 790575"/>
                <a:gd name="connsiteY25" fmla="*/ 399819 h 790575"/>
                <a:gd name="connsiteX26" fmla="*/ 228546 w 790575"/>
                <a:gd name="connsiteY26" fmla="*/ 356957 h 790575"/>
                <a:gd name="connsiteX27" fmla="*/ 271409 w 790575"/>
                <a:gd name="connsiteY27" fmla="*/ 314094 h 790575"/>
                <a:gd name="connsiteX28" fmla="*/ 314271 w 790575"/>
                <a:gd name="connsiteY28" fmla="*/ 356957 h 790575"/>
                <a:gd name="connsiteX29" fmla="*/ 271409 w 790575"/>
                <a:gd name="connsiteY29" fmla="*/ 399819 h 790575"/>
                <a:gd name="connsiteX30" fmla="*/ 357134 w 790575"/>
                <a:gd name="connsiteY30" fmla="*/ 485544 h 790575"/>
                <a:gd name="connsiteX31" fmla="*/ 314271 w 790575"/>
                <a:gd name="connsiteY31" fmla="*/ 442682 h 790575"/>
                <a:gd name="connsiteX32" fmla="*/ 357134 w 790575"/>
                <a:gd name="connsiteY32" fmla="*/ 399819 h 790575"/>
                <a:gd name="connsiteX33" fmla="*/ 399996 w 790575"/>
                <a:gd name="connsiteY33" fmla="*/ 442682 h 790575"/>
                <a:gd name="connsiteX34" fmla="*/ 357134 w 790575"/>
                <a:gd name="connsiteY34" fmla="*/ 485544 h 790575"/>
                <a:gd name="connsiteX35" fmla="*/ 442859 w 790575"/>
                <a:gd name="connsiteY35" fmla="*/ 571269 h 790575"/>
                <a:gd name="connsiteX36" fmla="*/ 399996 w 790575"/>
                <a:gd name="connsiteY36" fmla="*/ 528407 h 790575"/>
                <a:gd name="connsiteX37" fmla="*/ 442859 w 790575"/>
                <a:gd name="connsiteY37" fmla="*/ 485544 h 790575"/>
                <a:gd name="connsiteX38" fmla="*/ 485721 w 790575"/>
                <a:gd name="connsiteY38" fmla="*/ 528407 h 790575"/>
                <a:gd name="connsiteX39" fmla="*/ 442859 w 790575"/>
                <a:gd name="connsiteY39" fmla="*/ 571269 h 790575"/>
                <a:gd name="connsiteX40" fmla="*/ 528584 w 790575"/>
                <a:gd name="connsiteY40" fmla="*/ 485544 h 790575"/>
                <a:gd name="connsiteX41" fmla="*/ 485721 w 790575"/>
                <a:gd name="connsiteY41" fmla="*/ 442682 h 790575"/>
                <a:gd name="connsiteX42" fmla="*/ 528584 w 790575"/>
                <a:gd name="connsiteY42" fmla="*/ 399819 h 790575"/>
                <a:gd name="connsiteX43" fmla="*/ 571446 w 790575"/>
                <a:gd name="connsiteY43" fmla="*/ 442682 h 790575"/>
                <a:gd name="connsiteX44" fmla="*/ 528584 w 790575"/>
                <a:gd name="connsiteY44" fmla="*/ 485544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90575" h="790575">
                  <a:moveTo>
                    <a:pt x="640426" y="399610"/>
                  </a:moveTo>
                  <a:lnTo>
                    <a:pt x="758269" y="281766"/>
                  </a:lnTo>
                  <a:cubicBezTo>
                    <a:pt x="812048" y="227979"/>
                    <a:pt x="814076" y="141254"/>
                    <a:pt x="762927" y="84313"/>
                  </a:cubicBezTo>
                  <a:cubicBezTo>
                    <a:pt x="746630" y="66206"/>
                    <a:pt x="728380" y="48661"/>
                    <a:pt x="708682" y="32202"/>
                  </a:cubicBezTo>
                  <a:cubicBezTo>
                    <a:pt x="653152" y="-14223"/>
                    <a:pt x="569103" y="-9918"/>
                    <a:pt x="517249" y="41917"/>
                  </a:cubicBezTo>
                  <a:lnTo>
                    <a:pt x="399996" y="159170"/>
                  </a:lnTo>
                  <a:lnTo>
                    <a:pt x="282734" y="41908"/>
                  </a:lnTo>
                  <a:cubicBezTo>
                    <a:pt x="230861" y="-9956"/>
                    <a:pt x="146802" y="-14242"/>
                    <a:pt x="91300" y="32183"/>
                  </a:cubicBezTo>
                  <a:cubicBezTo>
                    <a:pt x="71603" y="48661"/>
                    <a:pt x="53353" y="66197"/>
                    <a:pt x="37055" y="84313"/>
                  </a:cubicBezTo>
                  <a:cubicBezTo>
                    <a:pt x="-14094" y="141254"/>
                    <a:pt x="-12056" y="227979"/>
                    <a:pt x="41713" y="281766"/>
                  </a:cubicBezTo>
                  <a:lnTo>
                    <a:pt x="518058" y="758093"/>
                  </a:lnTo>
                  <a:cubicBezTo>
                    <a:pt x="571884" y="811947"/>
                    <a:pt x="658638" y="813842"/>
                    <a:pt x="715512" y="762722"/>
                  </a:cubicBezTo>
                  <a:cubicBezTo>
                    <a:pt x="733590" y="746463"/>
                    <a:pt x="751116" y="728232"/>
                    <a:pt x="767642" y="708515"/>
                  </a:cubicBezTo>
                  <a:cubicBezTo>
                    <a:pt x="814019" y="652994"/>
                    <a:pt x="809752" y="568917"/>
                    <a:pt x="757907" y="517081"/>
                  </a:cubicBezTo>
                  <a:lnTo>
                    <a:pt x="640426" y="399610"/>
                  </a:lnTo>
                  <a:close/>
                  <a:moveTo>
                    <a:pt x="485721" y="356957"/>
                  </a:moveTo>
                  <a:cubicBezTo>
                    <a:pt x="485721" y="380626"/>
                    <a:pt x="466528" y="399819"/>
                    <a:pt x="442859" y="399819"/>
                  </a:cubicBezTo>
                  <a:cubicBezTo>
                    <a:pt x="419189" y="399819"/>
                    <a:pt x="399996" y="380626"/>
                    <a:pt x="399996" y="356957"/>
                  </a:cubicBezTo>
                  <a:cubicBezTo>
                    <a:pt x="399996" y="333287"/>
                    <a:pt x="419189" y="314094"/>
                    <a:pt x="442859" y="314094"/>
                  </a:cubicBezTo>
                  <a:cubicBezTo>
                    <a:pt x="466528" y="314094"/>
                    <a:pt x="485721" y="333287"/>
                    <a:pt x="485721" y="356957"/>
                  </a:cubicBezTo>
                  <a:close/>
                  <a:moveTo>
                    <a:pt x="357134" y="228369"/>
                  </a:moveTo>
                  <a:cubicBezTo>
                    <a:pt x="380803" y="228369"/>
                    <a:pt x="399996" y="247562"/>
                    <a:pt x="399996" y="271232"/>
                  </a:cubicBezTo>
                  <a:cubicBezTo>
                    <a:pt x="399996" y="294901"/>
                    <a:pt x="380803" y="314094"/>
                    <a:pt x="357134" y="314094"/>
                  </a:cubicBezTo>
                  <a:cubicBezTo>
                    <a:pt x="333464" y="314094"/>
                    <a:pt x="314271" y="294901"/>
                    <a:pt x="314271" y="271232"/>
                  </a:cubicBezTo>
                  <a:cubicBezTo>
                    <a:pt x="314271" y="247562"/>
                    <a:pt x="333464" y="228369"/>
                    <a:pt x="357134" y="228369"/>
                  </a:cubicBezTo>
                  <a:close/>
                  <a:moveTo>
                    <a:pt x="271409" y="399819"/>
                  </a:moveTo>
                  <a:cubicBezTo>
                    <a:pt x="247739" y="399819"/>
                    <a:pt x="228546" y="380626"/>
                    <a:pt x="228546" y="356957"/>
                  </a:cubicBezTo>
                  <a:cubicBezTo>
                    <a:pt x="228546" y="333287"/>
                    <a:pt x="247739" y="314094"/>
                    <a:pt x="271409" y="314094"/>
                  </a:cubicBezTo>
                  <a:cubicBezTo>
                    <a:pt x="295078" y="314094"/>
                    <a:pt x="314271" y="333287"/>
                    <a:pt x="314271" y="356957"/>
                  </a:cubicBezTo>
                  <a:cubicBezTo>
                    <a:pt x="314271" y="380626"/>
                    <a:pt x="295078" y="399819"/>
                    <a:pt x="271409" y="399819"/>
                  </a:cubicBezTo>
                  <a:close/>
                  <a:moveTo>
                    <a:pt x="357134" y="485544"/>
                  </a:moveTo>
                  <a:cubicBezTo>
                    <a:pt x="333464" y="485544"/>
                    <a:pt x="314271" y="466351"/>
                    <a:pt x="314271" y="442682"/>
                  </a:cubicBezTo>
                  <a:cubicBezTo>
                    <a:pt x="314271" y="419012"/>
                    <a:pt x="333464" y="399819"/>
                    <a:pt x="357134" y="399819"/>
                  </a:cubicBezTo>
                  <a:cubicBezTo>
                    <a:pt x="380803" y="399819"/>
                    <a:pt x="399996" y="419012"/>
                    <a:pt x="399996" y="442682"/>
                  </a:cubicBezTo>
                  <a:cubicBezTo>
                    <a:pt x="399996" y="466351"/>
                    <a:pt x="380803" y="485544"/>
                    <a:pt x="357134" y="485544"/>
                  </a:cubicBezTo>
                  <a:close/>
                  <a:moveTo>
                    <a:pt x="442859" y="571269"/>
                  </a:moveTo>
                  <a:cubicBezTo>
                    <a:pt x="419189" y="571269"/>
                    <a:pt x="399996" y="552076"/>
                    <a:pt x="399996" y="528407"/>
                  </a:cubicBezTo>
                  <a:cubicBezTo>
                    <a:pt x="399996" y="504737"/>
                    <a:pt x="419189" y="485544"/>
                    <a:pt x="442859" y="485544"/>
                  </a:cubicBezTo>
                  <a:cubicBezTo>
                    <a:pt x="466528" y="485544"/>
                    <a:pt x="485721" y="504737"/>
                    <a:pt x="485721" y="528407"/>
                  </a:cubicBezTo>
                  <a:cubicBezTo>
                    <a:pt x="485721" y="552076"/>
                    <a:pt x="466528" y="571269"/>
                    <a:pt x="442859" y="571269"/>
                  </a:cubicBezTo>
                  <a:close/>
                  <a:moveTo>
                    <a:pt x="528584" y="485544"/>
                  </a:moveTo>
                  <a:cubicBezTo>
                    <a:pt x="504914" y="485544"/>
                    <a:pt x="485721" y="466351"/>
                    <a:pt x="485721" y="442682"/>
                  </a:cubicBezTo>
                  <a:cubicBezTo>
                    <a:pt x="485721" y="419012"/>
                    <a:pt x="504914" y="399819"/>
                    <a:pt x="528584" y="399819"/>
                  </a:cubicBezTo>
                  <a:cubicBezTo>
                    <a:pt x="552253" y="399819"/>
                    <a:pt x="571446" y="419012"/>
                    <a:pt x="571446" y="442682"/>
                  </a:cubicBezTo>
                  <a:cubicBezTo>
                    <a:pt x="571446" y="466351"/>
                    <a:pt x="552253" y="485544"/>
                    <a:pt x="528584" y="485544"/>
                  </a:cubicBezTo>
                  <a:close/>
                </a:path>
              </a:pathLst>
            </a:custGeom>
            <a:solidFill>
              <a:schemeClr val="bg1"/>
            </a:solidFill>
            <a:ln w="9525" cap="flat">
              <a:noFill/>
              <a:prstDash val="solid"/>
              <a:miter/>
            </a:ln>
          </p:spPr>
          <p:txBody>
            <a:bodyPr rtlCol="0" anchor="ctr"/>
            <a:lstStyle/>
            <a:p>
              <a:endParaRPr lang="en-US" dirty="0"/>
            </a:p>
          </p:txBody>
        </p:sp>
      </p:grpSp>
      <p:sp>
        <p:nvSpPr>
          <p:cNvPr id="49" name="Graphic 23" descr="Icon Clock">
            <a:extLst>
              <a:ext uri="{FF2B5EF4-FFF2-40B4-BE49-F238E27FC236}">
                <a16:creationId xmlns:a16="http://schemas.microsoft.com/office/drawing/2014/main" id="{5495C1F9-7920-41BF-8ACA-22F12780B550}"/>
              </a:ext>
            </a:extLst>
          </p:cNvPr>
          <p:cNvSpPr>
            <a:spLocks noChangeAspect="1"/>
          </p:cNvSpPr>
          <p:nvPr/>
        </p:nvSpPr>
        <p:spPr>
          <a:xfrm>
            <a:off x="990538" y="2000245"/>
            <a:ext cx="278285" cy="278285"/>
          </a:xfrm>
          <a:custGeom>
            <a:avLst/>
            <a:gdLst>
              <a:gd name="connsiteX0" fmla="*/ 657911 w 1314450"/>
              <a:gd name="connsiteY0" fmla="*/ 1315822 h 1314450"/>
              <a:gd name="connsiteX1" fmla="*/ 0 w 1314450"/>
              <a:gd name="connsiteY1" fmla="*/ 657911 h 1314450"/>
              <a:gd name="connsiteX2" fmla="*/ 657911 w 1314450"/>
              <a:gd name="connsiteY2" fmla="*/ 0 h 1314450"/>
              <a:gd name="connsiteX3" fmla="*/ 1315822 w 1314450"/>
              <a:gd name="connsiteY3" fmla="*/ 657911 h 1314450"/>
              <a:gd name="connsiteX4" fmla="*/ 657911 w 1314450"/>
              <a:gd name="connsiteY4" fmla="*/ 1315822 h 1314450"/>
              <a:gd name="connsiteX5" fmla="*/ 657911 w 1314450"/>
              <a:gd name="connsiteY5" fmla="*/ 1315822 h 1314450"/>
              <a:gd name="connsiteX6" fmla="*/ 719947 w 1314450"/>
              <a:gd name="connsiteY6" fmla="*/ 358073 h 1314450"/>
              <a:gd name="connsiteX7" fmla="*/ 614001 w 1314450"/>
              <a:gd name="connsiteY7" fmla="*/ 358073 h 1314450"/>
              <a:gd name="connsiteX8" fmla="*/ 614001 w 1314450"/>
              <a:gd name="connsiteY8" fmla="*/ 620516 h 1314450"/>
              <a:gd name="connsiteX9" fmla="*/ 351558 w 1314450"/>
              <a:gd name="connsiteY9" fmla="*/ 620516 h 1314450"/>
              <a:gd name="connsiteX10" fmla="*/ 351558 w 1314450"/>
              <a:gd name="connsiteY10" fmla="*/ 726453 h 1314450"/>
              <a:gd name="connsiteX11" fmla="*/ 666969 w 1314450"/>
              <a:gd name="connsiteY11" fmla="*/ 726453 h 1314450"/>
              <a:gd name="connsiteX12" fmla="*/ 667388 w 1314450"/>
              <a:gd name="connsiteY12" fmla="*/ 726453 h 1314450"/>
              <a:gd name="connsiteX13" fmla="*/ 705202 w 1314450"/>
              <a:gd name="connsiteY13" fmla="*/ 711613 h 1314450"/>
              <a:gd name="connsiteX14" fmla="*/ 719947 w 1314450"/>
              <a:gd name="connsiteY14" fmla="*/ 673894 h 1314450"/>
              <a:gd name="connsiteX15" fmla="*/ 719947 w 1314450"/>
              <a:gd name="connsiteY15" fmla="*/ 673475 h 1314450"/>
              <a:gd name="connsiteX16" fmla="*/ 719947 w 1314450"/>
              <a:gd name="connsiteY16" fmla="*/ 358073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0" h="1314450">
                <a:moveTo>
                  <a:pt x="657911" y="1315822"/>
                </a:moveTo>
                <a:cubicBezTo>
                  <a:pt x="294570" y="1315822"/>
                  <a:pt x="0" y="1021242"/>
                  <a:pt x="0" y="657911"/>
                </a:cubicBezTo>
                <a:cubicBezTo>
                  <a:pt x="0" y="294580"/>
                  <a:pt x="294570" y="0"/>
                  <a:pt x="657911" y="0"/>
                </a:cubicBezTo>
                <a:cubicBezTo>
                  <a:pt x="1021242" y="0"/>
                  <a:pt x="1315822" y="294580"/>
                  <a:pt x="1315822" y="657911"/>
                </a:cubicBezTo>
                <a:cubicBezTo>
                  <a:pt x="1315822" y="1021251"/>
                  <a:pt x="1021242" y="1315822"/>
                  <a:pt x="657911" y="1315822"/>
                </a:cubicBezTo>
                <a:lnTo>
                  <a:pt x="657911" y="1315822"/>
                </a:lnTo>
                <a:close/>
                <a:moveTo>
                  <a:pt x="719947" y="358073"/>
                </a:moveTo>
                <a:cubicBezTo>
                  <a:pt x="719947" y="288026"/>
                  <a:pt x="614001" y="288007"/>
                  <a:pt x="614001" y="358073"/>
                </a:cubicBezTo>
                <a:lnTo>
                  <a:pt x="614001" y="620516"/>
                </a:lnTo>
                <a:lnTo>
                  <a:pt x="351558" y="620516"/>
                </a:lnTo>
                <a:cubicBezTo>
                  <a:pt x="281511" y="620516"/>
                  <a:pt x="281492" y="726453"/>
                  <a:pt x="351558" y="726453"/>
                </a:cubicBezTo>
                <a:lnTo>
                  <a:pt x="666969" y="726453"/>
                </a:lnTo>
                <a:lnTo>
                  <a:pt x="667388" y="726453"/>
                </a:lnTo>
                <a:cubicBezTo>
                  <a:pt x="683866" y="726453"/>
                  <a:pt x="696478" y="720585"/>
                  <a:pt x="705202" y="711613"/>
                </a:cubicBezTo>
                <a:cubicBezTo>
                  <a:pt x="714118" y="702888"/>
                  <a:pt x="719947" y="690324"/>
                  <a:pt x="719947" y="673894"/>
                </a:cubicBezTo>
                <a:lnTo>
                  <a:pt x="719947" y="673475"/>
                </a:lnTo>
                <a:lnTo>
                  <a:pt x="719947" y="358073"/>
                </a:lnTo>
                <a:close/>
              </a:path>
            </a:pathLst>
          </a:custGeom>
          <a:solidFill>
            <a:schemeClr val="bg1"/>
          </a:solidFill>
          <a:ln w="9525" cap="flat">
            <a:noFill/>
            <a:prstDash val="solid"/>
            <a:miter/>
          </a:ln>
        </p:spPr>
        <p:txBody>
          <a:bodyPr rtlCol="0" anchor="ctr"/>
          <a:lstStyle/>
          <a:p>
            <a:endParaRPr lang="en-US" dirty="0"/>
          </a:p>
        </p:txBody>
      </p:sp>
      <p:sp>
        <p:nvSpPr>
          <p:cNvPr id="51" name="Graphic 21" descr="Icon Phone ">
            <a:extLst>
              <a:ext uri="{FF2B5EF4-FFF2-40B4-BE49-F238E27FC236}">
                <a16:creationId xmlns:a16="http://schemas.microsoft.com/office/drawing/2014/main" id="{9DB23001-17A7-4A97-8F18-88D642E8799B}"/>
              </a:ext>
            </a:extLst>
          </p:cNvPr>
          <p:cNvSpPr>
            <a:spLocks noChangeAspect="1"/>
          </p:cNvSpPr>
          <p:nvPr/>
        </p:nvSpPr>
        <p:spPr>
          <a:xfrm>
            <a:off x="982788" y="4158719"/>
            <a:ext cx="293784" cy="273753"/>
          </a:xfrm>
          <a:custGeom>
            <a:avLst/>
            <a:gdLst>
              <a:gd name="connsiteX0" fmla="*/ 755475 w 838200"/>
              <a:gd name="connsiteY0" fmla="*/ 394211 h 781050"/>
              <a:gd name="connsiteX1" fmla="*/ 639994 w 838200"/>
              <a:gd name="connsiteY1" fmla="*/ 317154 h 781050"/>
              <a:gd name="connsiteX2" fmla="*/ 567661 w 838200"/>
              <a:gd name="connsiteY2" fmla="*/ 317154 h 781050"/>
              <a:gd name="connsiteX3" fmla="*/ 567661 w 838200"/>
              <a:gd name="connsiteY3" fmla="*/ 283816 h 781050"/>
              <a:gd name="connsiteX4" fmla="*/ 529561 w 838200"/>
              <a:gd name="connsiteY4" fmla="*/ 245716 h 781050"/>
              <a:gd name="connsiteX5" fmla="*/ 498604 w 838200"/>
              <a:gd name="connsiteY5" fmla="*/ 245716 h 781050"/>
              <a:gd name="connsiteX6" fmla="*/ 460504 w 838200"/>
              <a:gd name="connsiteY6" fmla="*/ 283816 h 781050"/>
              <a:gd name="connsiteX7" fmla="*/ 460504 w 838200"/>
              <a:gd name="connsiteY7" fmla="*/ 317154 h 781050"/>
              <a:gd name="connsiteX8" fmla="*/ 377161 w 838200"/>
              <a:gd name="connsiteY8" fmla="*/ 317154 h 781050"/>
              <a:gd name="connsiteX9" fmla="*/ 377161 w 838200"/>
              <a:gd name="connsiteY9" fmla="*/ 283816 h 781050"/>
              <a:gd name="connsiteX10" fmla="*/ 339061 w 838200"/>
              <a:gd name="connsiteY10" fmla="*/ 245716 h 781050"/>
              <a:gd name="connsiteX11" fmla="*/ 308104 w 838200"/>
              <a:gd name="connsiteY11" fmla="*/ 245716 h 781050"/>
              <a:gd name="connsiteX12" fmla="*/ 270004 w 838200"/>
              <a:gd name="connsiteY12" fmla="*/ 283816 h 781050"/>
              <a:gd name="connsiteX13" fmla="*/ 270004 w 838200"/>
              <a:gd name="connsiteY13" fmla="*/ 317154 h 781050"/>
              <a:gd name="connsiteX14" fmla="*/ 198062 w 838200"/>
              <a:gd name="connsiteY14" fmla="*/ 317154 h 781050"/>
              <a:gd name="connsiteX15" fmla="*/ 82581 w 838200"/>
              <a:gd name="connsiteY15" fmla="*/ 394211 h 781050"/>
              <a:gd name="connsiteX16" fmla="*/ 64722 w 838200"/>
              <a:gd name="connsiteY16" fmla="*/ 439445 h 781050"/>
              <a:gd name="connsiteX17" fmla="*/ 45710 w 838200"/>
              <a:gd name="connsiteY17" fmla="*/ 760781 h 781050"/>
              <a:gd name="connsiteX18" fmla="*/ 50796 w 838200"/>
              <a:gd name="connsiteY18" fmla="*/ 775068 h 781050"/>
              <a:gd name="connsiteX19" fmla="*/ 64712 w 838200"/>
              <a:gd name="connsiteY19" fmla="*/ 781107 h 781050"/>
              <a:gd name="connsiteX20" fmla="*/ 773334 w 838200"/>
              <a:gd name="connsiteY20" fmla="*/ 781107 h 781050"/>
              <a:gd name="connsiteX21" fmla="*/ 787250 w 838200"/>
              <a:gd name="connsiteY21" fmla="*/ 775068 h 781050"/>
              <a:gd name="connsiteX22" fmla="*/ 792336 w 838200"/>
              <a:gd name="connsiteY22" fmla="*/ 760781 h 781050"/>
              <a:gd name="connsiteX23" fmla="*/ 773325 w 838200"/>
              <a:gd name="connsiteY23" fmla="*/ 439445 h 781050"/>
              <a:gd name="connsiteX24" fmla="*/ 755475 w 838200"/>
              <a:gd name="connsiteY24" fmla="*/ 394211 h 781050"/>
              <a:gd name="connsiteX25" fmla="*/ 565880 w 838200"/>
              <a:gd name="connsiteY25" fmla="*/ 588731 h 781050"/>
              <a:gd name="connsiteX26" fmla="*/ 551592 w 838200"/>
              <a:gd name="connsiteY26" fmla="*/ 603018 h 781050"/>
              <a:gd name="connsiteX27" fmla="*/ 477507 w 838200"/>
              <a:gd name="connsiteY27" fmla="*/ 603018 h 781050"/>
              <a:gd name="connsiteX28" fmla="*/ 477507 w 838200"/>
              <a:gd name="connsiteY28" fmla="*/ 677094 h 781050"/>
              <a:gd name="connsiteX29" fmla="*/ 463219 w 838200"/>
              <a:gd name="connsiteY29" fmla="*/ 691382 h 781050"/>
              <a:gd name="connsiteX30" fmla="*/ 374856 w 838200"/>
              <a:gd name="connsiteY30" fmla="*/ 691382 h 781050"/>
              <a:gd name="connsiteX31" fmla="*/ 360568 w 838200"/>
              <a:gd name="connsiteY31" fmla="*/ 677094 h 781050"/>
              <a:gd name="connsiteX32" fmla="*/ 360568 w 838200"/>
              <a:gd name="connsiteY32" fmla="*/ 603018 h 781050"/>
              <a:gd name="connsiteX33" fmla="*/ 286483 w 838200"/>
              <a:gd name="connsiteY33" fmla="*/ 603018 h 781050"/>
              <a:gd name="connsiteX34" fmla="*/ 272195 w 838200"/>
              <a:gd name="connsiteY34" fmla="*/ 588731 h 781050"/>
              <a:gd name="connsiteX35" fmla="*/ 272195 w 838200"/>
              <a:gd name="connsiteY35" fmla="*/ 500358 h 781050"/>
              <a:gd name="connsiteX36" fmla="*/ 286483 w 838200"/>
              <a:gd name="connsiteY36" fmla="*/ 486070 h 781050"/>
              <a:gd name="connsiteX37" fmla="*/ 360568 w 838200"/>
              <a:gd name="connsiteY37" fmla="*/ 486070 h 781050"/>
              <a:gd name="connsiteX38" fmla="*/ 360568 w 838200"/>
              <a:gd name="connsiteY38" fmla="*/ 411985 h 781050"/>
              <a:gd name="connsiteX39" fmla="*/ 374856 w 838200"/>
              <a:gd name="connsiteY39" fmla="*/ 397697 h 781050"/>
              <a:gd name="connsiteX40" fmla="*/ 463219 w 838200"/>
              <a:gd name="connsiteY40" fmla="*/ 397697 h 781050"/>
              <a:gd name="connsiteX41" fmla="*/ 477507 w 838200"/>
              <a:gd name="connsiteY41" fmla="*/ 411985 h 781050"/>
              <a:gd name="connsiteX42" fmla="*/ 477507 w 838200"/>
              <a:gd name="connsiteY42" fmla="*/ 486061 h 781050"/>
              <a:gd name="connsiteX43" fmla="*/ 551592 w 838200"/>
              <a:gd name="connsiteY43" fmla="*/ 486061 h 781050"/>
              <a:gd name="connsiteX44" fmla="*/ 565880 w 838200"/>
              <a:gd name="connsiteY44" fmla="*/ 500348 h 781050"/>
              <a:gd name="connsiteX45" fmla="*/ 565880 w 838200"/>
              <a:gd name="connsiteY45" fmla="*/ 588731 h 781050"/>
              <a:gd name="connsiteX46" fmla="*/ 827017 w 838200"/>
              <a:gd name="connsiteY46" fmla="*/ 270300 h 781050"/>
              <a:gd name="connsiteX47" fmla="*/ 786164 w 838200"/>
              <a:gd name="connsiteY47" fmla="*/ 293446 h 781050"/>
              <a:gd name="connsiteX48" fmla="*/ 574709 w 838200"/>
              <a:gd name="connsiteY48" fmla="*/ 251803 h 781050"/>
              <a:gd name="connsiteX49" fmla="*/ 554964 w 838200"/>
              <a:gd name="connsiteY49" fmla="*/ 165497 h 781050"/>
              <a:gd name="connsiteX50" fmla="*/ 283597 w 838200"/>
              <a:gd name="connsiteY50" fmla="*/ 164687 h 781050"/>
              <a:gd name="connsiteX51" fmla="*/ 263204 w 838200"/>
              <a:gd name="connsiteY51" fmla="*/ 251089 h 781050"/>
              <a:gd name="connsiteX52" fmla="*/ 53435 w 838200"/>
              <a:gd name="connsiteY52" fmla="*/ 293694 h 781050"/>
              <a:gd name="connsiteX53" fmla="*/ 11448 w 838200"/>
              <a:gd name="connsiteY53" fmla="*/ 270300 h 781050"/>
              <a:gd name="connsiteX54" fmla="*/ 10267 w 838200"/>
              <a:gd name="connsiteY54" fmla="*/ 147466 h 781050"/>
              <a:gd name="connsiteX55" fmla="*/ 418842 w 838200"/>
              <a:gd name="connsiteY55" fmla="*/ 0 h 781050"/>
              <a:gd name="connsiteX56" fmla="*/ 827474 w 838200"/>
              <a:gd name="connsiteY56" fmla="*/ 147676 h 781050"/>
              <a:gd name="connsiteX57" fmla="*/ 827017 w 838200"/>
              <a:gd name="connsiteY57" fmla="*/ 27030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38200" h="781050">
                <a:moveTo>
                  <a:pt x="755475" y="394211"/>
                </a:moveTo>
                <a:cubicBezTo>
                  <a:pt x="754865" y="393535"/>
                  <a:pt x="655367" y="317154"/>
                  <a:pt x="639994" y="317154"/>
                </a:cubicBezTo>
                <a:lnTo>
                  <a:pt x="567661" y="317154"/>
                </a:lnTo>
                <a:lnTo>
                  <a:pt x="567661" y="283816"/>
                </a:lnTo>
                <a:cubicBezTo>
                  <a:pt x="567661" y="262804"/>
                  <a:pt x="550573" y="245716"/>
                  <a:pt x="529561" y="245716"/>
                </a:cubicBezTo>
                <a:lnTo>
                  <a:pt x="498604" y="245716"/>
                </a:lnTo>
                <a:cubicBezTo>
                  <a:pt x="477592" y="245716"/>
                  <a:pt x="460504" y="262804"/>
                  <a:pt x="460504" y="283816"/>
                </a:cubicBezTo>
                <a:lnTo>
                  <a:pt x="460504" y="317154"/>
                </a:lnTo>
                <a:lnTo>
                  <a:pt x="377161" y="317154"/>
                </a:lnTo>
                <a:lnTo>
                  <a:pt x="377161" y="283816"/>
                </a:lnTo>
                <a:cubicBezTo>
                  <a:pt x="377161" y="262804"/>
                  <a:pt x="360073" y="245716"/>
                  <a:pt x="339061" y="245716"/>
                </a:cubicBezTo>
                <a:lnTo>
                  <a:pt x="308104" y="245716"/>
                </a:lnTo>
                <a:cubicBezTo>
                  <a:pt x="287092" y="245716"/>
                  <a:pt x="270004" y="262804"/>
                  <a:pt x="270004" y="283816"/>
                </a:cubicBezTo>
                <a:lnTo>
                  <a:pt x="270004" y="317154"/>
                </a:lnTo>
                <a:lnTo>
                  <a:pt x="198062" y="317154"/>
                </a:lnTo>
                <a:cubicBezTo>
                  <a:pt x="182689" y="317154"/>
                  <a:pt x="83191" y="393535"/>
                  <a:pt x="82581" y="394211"/>
                </a:cubicBezTo>
                <a:cubicBezTo>
                  <a:pt x="72389" y="405336"/>
                  <a:pt x="64941" y="424234"/>
                  <a:pt x="64722" y="439445"/>
                </a:cubicBezTo>
                <a:lnTo>
                  <a:pt x="45710" y="760781"/>
                </a:lnTo>
                <a:cubicBezTo>
                  <a:pt x="45357" y="766048"/>
                  <a:pt x="47196" y="771220"/>
                  <a:pt x="50796" y="775068"/>
                </a:cubicBezTo>
                <a:cubicBezTo>
                  <a:pt x="54397" y="778916"/>
                  <a:pt x="59435" y="781107"/>
                  <a:pt x="64712" y="781107"/>
                </a:cubicBezTo>
                <a:lnTo>
                  <a:pt x="773334" y="781107"/>
                </a:lnTo>
                <a:cubicBezTo>
                  <a:pt x="778611" y="781107"/>
                  <a:pt x="783650" y="778926"/>
                  <a:pt x="787250" y="775068"/>
                </a:cubicBezTo>
                <a:cubicBezTo>
                  <a:pt x="790851" y="771211"/>
                  <a:pt x="792689" y="766048"/>
                  <a:pt x="792336" y="760781"/>
                </a:cubicBezTo>
                <a:lnTo>
                  <a:pt x="773325" y="439445"/>
                </a:lnTo>
                <a:cubicBezTo>
                  <a:pt x="773115" y="424234"/>
                  <a:pt x="765666" y="405336"/>
                  <a:pt x="755475" y="394211"/>
                </a:cubicBezTo>
                <a:close/>
                <a:moveTo>
                  <a:pt x="565880" y="588731"/>
                </a:moveTo>
                <a:cubicBezTo>
                  <a:pt x="565880" y="596617"/>
                  <a:pt x="559479" y="603018"/>
                  <a:pt x="551592" y="603018"/>
                </a:cubicBezTo>
                <a:lnTo>
                  <a:pt x="477507" y="603018"/>
                </a:lnTo>
                <a:lnTo>
                  <a:pt x="477507" y="677094"/>
                </a:lnTo>
                <a:cubicBezTo>
                  <a:pt x="477507" y="684981"/>
                  <a:pt x="471106" y="691382"/>
                  <a:pt x="463219" y="691382"/>
                </a:cubicBezTo>
                <a:lnTo>
                  <a:pt x="374856" y="691382"/>
                </a:lnTo>
                <a:cubicBezTo>
                  <a:pt x="366969" y="691382"/>
                  <a:pt x="360568" y="684981"/>
                  <a:pt x="360568" y="677094"/>
                </a:cubicBezTo>
                <a:lnTo>
                  <a:pt x="360568" y="603018"/>
                </a:lnTo>
                <a:lnTo>
                  <a:pt x="286483" y="603018"/>
                </a:lnTo>
                <a:cubicBezTo>
                  <a:pt x="278596" y="603018"/>
                  <a:pt x="272195" y="596617"/>
                  <a:pt x="272195" y="588731"/>
                </a:cubicBezTo>
                <a:lnTo>
                  <a:pt x="272195" y="500358"/>
                </a:lnTo>
                <a:cubicBezTo>
                  <a:pt x="272195" y="492471"/>
                  <a:pt x="278596" y="486070"/>
                  <a:pt x="286483" y="486070"/>
                </a:cubicBezTo>
                <a:lnTo>
                  <a:pt x="360568" y="486070"/>
                </a:lnTo>
                <a:lnTo>
                  <a:pt x="360568" y="411985"/>
                </a:lnTo>
                <a:cubicBezTo>
                  <a:pt x="360568" y="404098"/>
                  <a:pt x="366969" y="397697"/>
                  <a:pt x="374856" y="397697"/>
                </a:cubicBezTo>
                <a:lnTo>
                  <a:pt x="463219" y="397697"/>
                </a:lnTo>
                <a:cubicBezTo>
                  <a:pt x="471106" y="397697"/>
                  <a:pt x="477507" y="404098"/>
                  <a:pt x="477507" y="411985"/>
                </a:cubicBezTo>
                <a:lnTo>
                  <a:pt x="477507" y="486061"/>
                </a:lnTo>
                <a:lnTo>
                  <a:pt x="551592" y="486061"/>
                </a:lnTo>
                <a:cubicBezTo>
                  <a:pt x="559479" y="486061"/>
                  <a:pt x="565880" y="492462"/>
                  <a:pt x="565880" y="500348"/>
                </a:cubicBezTo>
                <a:lnTo>
                  <a:pt x="565880" y="588731"/>
                </a:lnTo>
                <a:close/>
                <a:moveTo>
                  <a:pt x="827017" y="270300"/>
                </a:moveTo>
                <a:cubicBezTo>
                  <a:pt x="818111" y="283493"/>
                  <a:pt x="802709" y="291141"/>
                  <a:pt x="786164" y="293446"/>
                </a:cubicBezTo>
                <a:cubicBezTo>
                  <a:pt x="696439" y="305953"/>
                  <a:pt x="589692" y="292132"/>
                  <a:pt x="574709" y="251803"/>
                </a:cubicBezTo>
                <a:cubicBezTo>
                  <a:pt x="570633" y="240830"/>
                  <a:pt x="555354" y="166097"/>
                  <a:pt x="554964" y="165497"/>
                </a:cubicBezTo>
                <a:cubicBezTo>
                  <a:pt x="527351" y="159658"/>
                  <a:pt x="302170" y="158915"/>
                  <a:pt x="283597" y="164687"/>
                </a:cubicBezTo>
                <a:cubicBezTo>
                  <a:pt x="282958" y="165354"/>
                  <a:pt x="265528" y="243040"/>
                  <a:pt x="263204" y="251089"/>
                </a:cubicBezTo>
                <a:cubicBezTo>
                  <a:pt x="250964" y="293665"/>
                  <a:pt x="126520" y="303552"/>
                  <a:pt x="53435" y="293694"/>
                </a:cubicBezTo>
                <a:cubicBezTo>
                  <a:pt x="34470" y="291132"/>
                  <a:pt x="18497" y="283864"/>
                  <a:pt x="11448" y="270300"/>
                </a:cubicBezTo>
                <a:cubicBezTo>
                  <a:pt x="-13602" y="222085"/>
                  <a:pt x="10267" y="147466"/>
                  <a:pt x="10267" y="147466"/>
                </a:cubicBezTo>
                <a:cubicBezTo>
                  <a:pt x="29298" y="67494"/>
                  <a:pt x="194671" y="0"/>
                  <a:pt x="418842" y="0"/>
                </a:cubicBezTo>
                <a:cubicBezTo>
                  <a:pt x="645080" y="0"/>
                  <a:pt x="809158" y="60350"/>
                  <a:pt x="827474" y="147676"/>
                </a:cubicBezTo>
                <a:cubicBezTo>
                  <a:pt x="827608" y="148295"/>
                  <a:pt x="854773" y="229181"/>
                  <a:pt x="827017" y="270300"/>
                </a:cubicBezTo>
                <a:close/>
              </a:path>
            </a:pathLst>
          </a:custGeom>
          <a:solidFill>
            <a:schemeClr val="bg1"/>
          </a:solidFill>
          <a:ln w="9525" cap="flat">
            <a:noFill/>
            <a:prstDash val="solid"/>
            <a:miter/>
          </a:ln>
        </p:spPr>
        <p:txBody>
          <a:bodyPr rtlCol="0" anchor="ctr"/>
          <a:lstStyle/>
          <a:p>
            <a:endParaRPr lang="en-US" dirty="0"/>
          </a:p>
        </p:txBody>
      </p:sp>
      <p:grpSp>
        <p:nvGrpSpPr>
          <p:cNvPr id="58" name="Group 57" descr="Icon Doctor">
            <a:extLst>
              <a:ext uri="{FF2B5EF4-FFF2-40B4-BE49-F238E27FC236}">
                <a16:creationId xmlns:a16="http://schemas.microsoft.com/office/drawing/2014/main" id="{E9DBD697-D950-4E35-9DE5-A0C834127864}"/>
              </a:ext>
            </a:extLst>
          </p:cNvPr>
          <p:cNvGrpSpPr>
            <a:grpSpLocks noChangeAspect="1"/>
          </p:cNvGrpSpPr>
          <p:nvPr/>
        </p:nvGrpSpPr>
        <p:grpSpPr>
          <a:xfrm>
            <a:off x="8097908" y="1963456"/>
            <a:ext cx="306222" cy="372176"/>
            <a:chOff x="6939367" y="37502"/>
            <a:chExt cx="742950" cy="902969"/>
          </a:xfrm>
        </p:grpSpPr>
        <p:sp>
          <p:nvSpPr>
            <p:cNvPr id="54" name="Freeform: Shape 53">
              <a:extLst>
                <a:ext uri="{FF2B5EF4-FFF2-40B4-BE49-F238E27FC236}">
                  <a16:creationId xmlns:a16="http://schemas.microsoft.com/office/drawing/2014/main" id="{48ADB8A8-8157-4E9C-BA76-1F538C33554B}"/>
                </a:ext>
              </a:extLst>
            </p:cNvPr>
            <p:cNvSpPr/>
            <p:nvPr/>
          </p:nvSpPr>
          <p:spPr>
            <a:xfrm>
              <a:off x="7477530" y="594714"/>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solidFill>
              <a:schemeClr val="bg1"/>
            </a:solid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A00A7B0-F072-47CC-9356-6E33947D7A4A}"/>
                </a:ext>
              </a:extLst>
            </p:cNvPr>
            <p:cNvSpPr/>
            <p:nvPr/>
          </p:nvSpPr>
          <p:spPr>
            <a:xfrm>
              <a:off x="6939367" y="454696"/>
              <a:ext cx="742950" cy="485775"/>
            </a:xfrm>
            <a:custGeom>
              <a:avLst/>
              <a:gdLst>
                <a:gd name="connsiteX0" fmla="*/ 556260 w 742950"/>
                <a:gd name="connsiteY0" fmla="*/ 0 h 485775"/>
                <a:gd name="connsiteX1" fmla="*/ 531495 w 742950"/>
                <a:gd name="connsiteY1" fmla="*/ 19050 h 485775"/>
                <a:gd name="connsiteX2" fmla="*/ 581025 w 742950"/>
                <a:gd name="connsiteY2" fmla="*/ 112395 h 485775"/>
                <a:gd name="connsiteX3" fmla="*/ 625793 w 742950"/>
                <a:gd name="connsiteY3" fmla="*/ 168593 h 485775"/>
                <a:gd name="connsiteX4" fmla="*/ 567690 w 742950"/>
                <a:gd name="connsiteY4" fmla="*/ 226695 h 485775"/>
                <a:gd name="connsiteX5" fmla="*/ 509587 w 742950"/>
                <a:gd name="connsiteY5" fmla="*/ 168593 h 485775"/>
                <a:gd name="connsiteX6" fmla="*/ 551498 w 742950"/>
                <a:gd name="connsiteY6" fmla="*/ 113348 h 485775"/>
                <a:gd name="connsiteX7" fmla="*/ 505778 w 742950"/>
                <a:gd name="connsiteY7" fmla="*/ 35243 h 485775"/>
                <a:gd name="connsiteX8" fmla="*/ 376237 w 742950"/>
                <a:gd name="connsiteY8" fmla="*/ 67628 h 485775"/>
                <a:gd name="connsiteX9" fmla="*/ 250508 w 742950"/>
                <a:gd name="connsiteY9" fmla="*/ 37148 h 485775"/>
                <a:gd name="connsiteX10" fmla="*/ 204787 w 742950"/>
                <a:gd name="connsiteY10" fmla="*/ 168593 h 485775"/>
                <a:gd name="connsiteX11" fmla="*/ 290512 w 742950"/>
                <a:gd name="connsiteY11" fmla="*/ 269558 h 485775"/>
                <a:gd name="connsiteX12" fmla="*/ 290512 w 742950"/>
                <a:gd name="connsiteY12" fmla="*/ 337185 h 485775"/>
                <a:gd name="connsiteX13" fmla="*/ 275273 w 742950"/>
                <a:gd name="connsiteY13" fmla="*/ 352425 h 485775"/>
                <a:gd name="connsiteX14" fmla="*/ 228600 w 742950"/>
                <a:gd name="connsiteY14" fmla="*/ 352425 h 485775"/>
                <a:gd name="connsiteX15" fmla="*/ 213360 w 742950"/>
                <a:gd name="connsiteY15" fmla="*/ 337185 h 485775"/>
                <a:gd name="connsiteX16" fmla="*/ 228600 w 742950"/>
                <a:gd name="connsiteY16" fmla="*/ 321945 h 485775"/>
                <a:gd name="connsiteX17" fmla="*/ 260985 w 742950"/>
                <a:gd name="connsiteY17" fmla="*/ 321945 h 485775"/>
                <a:gd name="connsiteX18" fmla="*/ 260985 w 742950"/>
                <a:gd name="connsiteY18" fmla="*/ 268605 h 485775"/>
                <a:gd name="connsiteX19" fmla="*/ 188595 w 742950"/>
                <a:gd name="connsiteY19" fmla="*/ 196215 h 485775"/>
                <a:gd name="connsiteX20" fmla="*/ 116205 w 742950"/>
                <a:gd name="connsiteY20" fmla="*/ 268605 h 485775"/>
                <a:gd name="connsiteX21" fmla="*/ 116205 w 742950"/>
                <a:gd name="connsiteY21" fmla="*/ 321945 h 485775"/>
                <a:gd name="connsiteX22" fmla="*/ 148590 w 742950"/>
                <a:gd name="connsiteY22" fmla="*/ 321945 h 485775"/>
                <a:gd name="connsiteX23" fmla="*/ 163830 w 742950"/>
                <a:gd name="connsiteY23" fmla="*/ 337185 h 485775"/>
                <a:gd name="connsiteX24" fmla="*/ 148590 w 742950"/>
                <a:gd name="connsiteY24" fmla="*/ 352425 h 485775"/>
                <a:gd name="connsiteX25" fmla="*/ 100965 w 742950"/>
                <a:gd name="connsiteY25" fmla="*/ 352425 h 485775"/>
                <a:gd name="connsiteX26" fmla="*/ 85725 w 742950"/>
                <a:gd name="connsiteY26" fmla="*/ 337185 h 485775"/>
                <a:gd name="connsiteX27" fmla="*/ 85725 w 742950"/>
                <a:gd name="connsiteY27" fmla="*/ 269558 h 485775"/>
                <a:gd name="connsiteX28" fmla="*/ 174308 w 742950"/>
                <a:gd name="connsiteY28" fmla="*/ 168593 h 485775"/>
                <a:gd name="connsiteX29" fmla="*/ 223837 w 742950"/>
                <a:gd name="connsiteY29" fmla="*/ 21907 h 485775"/>
                <a:gd name="connsiteX30" fmla="*/ 194310 w 742950"/>
                <a:gd name="connsiteY30" fmla="*/ 0 h 485775"/>
                <a:gd name="connsiteX31" fmla="*/ 0 w 742950"/>
                <a:gd name="connsiteY31" fmla="*/ 259080 h 485775"/>
                <a:gd name="connsiteX32" fmla="*/ 0 w 742950"/>
                <a:gd name="connsiteY32" fmla="*/ 429578 h 485775"/>
                <a:gd name="connsiteX33" fmla="*/ 58103 w 742950"/>
                <a:gd name="connsiteY33" fmla="*/ 487680 h 485775"/>
                <a:gd name="connsiteX34" fmla="*/ 693420 w 742950"/>
                <a:gd name="connsiteY34" fmla="*/ 487680 h 485775"/>
                <a:gd name="connsiteX35" fmla="*/ 751523 w 742950"/>
                <a:gd name="connsiteY35" fmla="*/ 429578 h 485775"/>
                <a:gd name="connsiteX36" fmla="*/ 751523 w 742950"/>
                <a:gd name="connsiteY36" fmla="*/ 259080 h 485775"/>
                <a:gd name="connsiteX37" fmla="*/ 556260 w 742950"/>
                <a:gd name="connsiteY37" fmla="*/ 0 h 485775"/>
                <a:gd name="connsiteX38" fmla="*/ 549593 w 742950"/>
                <a:gd name="connsiteY38" fmla="*/ 366713 h 485775"/>
                <a:gd name="connsiteX39" fmla="*/ 541020 w 742950"/>
                <a:gd name="connsiteY39" fmla="*/ 375285 h 485775"/>
                <a:gd name="connsiteX40" fmla="*/ 502920 w 742950"/>
                <a:gd name="connsiteY40" fmla="*/ 375285 h 485775"/>
                <a:gd name="connsiteX41" fmla="*/ 502920 w 742950"/>
                <a:gd name="connsiteY41" fmla="*/ 414338 h 485775"/>
                <a:gd name="connsiteX42" fmla="*/ 494348 w 742950"/>
                <a:gd name="connsiteY42" fmla="*/ 422910 h 485775"/>
                <a:gd name="connsiteX43" fmla="*/ 461010 w 742950"/>
                <a:gd name="connsiteY43" fmla="*/ 422910 h 485775"/>
                <a:gd name="connsiteX44" fmla="*/ 452437 w 742950"/>
                <a:gd name="connsiteY44" fmla="*/ 414338 h 485775"/>
                <a:gd name="connsiteX45" fmla="*/ 452437 w 742950"/>
                <a:gd name="connsiteY45" fmla="*/ 375285 h 485775"/>
                <a:gd name="connsiteX46" fmla="*/ 414337 w 742950"/>
                <a:gd name="connsiteY46" fmla="*/ 375285 h 485775"/>
                <a:gd name="connsiteX47" fmla="*/ 405765 w 742950"/>
                <a:gd name="connsiteY47" fmla="*/ 366713 h 485775"/>
                <a:gd name="connsiteX48" fmla="*/ 405765 w 742950"/>
                <a:gd name="connsiteY48" fmla="*/ 332422 h 485775"/>
                <a:gd name="connsiteX49" fmla="*/ 414337 w 742950"/>
                <a:gd name="connsiteY49" fmla="*/ 323850 h 485775"/>
                <a:gd name="connsiteX50" fmla="*/ 452437 w 742950"/>
                <a:gd name="connsiteY50" fmla="*/ 323850 h 485775"/>
                <a:gd name="connsiteX51" fmla="*/ 452437 w 742950"/>
                <a:gd name="connsiteY51" fmla="*/ 284797 h 485775"/>
                <a:gd name="connsiteX52" fmla="*/ 461010 w 742950"/>
                <a:gd name="connsiteY52" fmla="*/ 276225 h 485775"/>
                <a:gd name="connsiteX53" fmla="*/ 494348 w 742950"/>
                <a:gd name="connsiteY53" fmla="*/ 276225 h 485775"/>
                <a:gd name="connsiteX54" fmla="*/ 502920 w 742950"/>
                <a:gd name="connsiteY54" fmla="*/ 284797 h 485775"/>
                <a:gd name="connsiteX55" fmla="*/ 502920 w 742950"/>
                <a:gd name="connsiteY55" fmla="*/ 323850 h 485775"/>
                <a:gd name="connsiteX56" fmla="*/ 541020 w 742950"/>
                <a:gd name="connsiteY56" fmla="*/ 323850 h 485775"/>
                <a:gd name="connsiteX57" fmla="*/ 549593 w 742950"/>
                <a:gd name="connsiteY57" fmla="*/ 332422 h 485775"/>
                <a:gd name="connsiteX58" fmla="*/ 549593 w 742950"/>
                <a:gd name="connsiteY58" fmla="*/ 36671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2950" h="485775">
                  <a:moveTo>
                    <a:pt x="556260" y="0"/>
                  </a:moveTo>
                  <a:cubicBezTo>
                    <a:pt x="548640" y="7620"/>
                    <a:pt x="540068" y="13335"/>
                    <a:pt x="531495" y="19050"/>
                  </a:cubicBezTo>
                  <a:cubicBezTo>
                    <a:pt x="550545" y="39053"/>
                    <a:pt x="575310" y="73343"/>
                    <a:pt x="581025" y="112395"/>
                  </a:cubicBezTo>
                  <a:cubicBezTo>
                    <a:pt x="606743" y="118110"/>
                    <a:pt x="625793" y="141923"/>
                    <a:pt x="625793" y="168593"/>
                  </a:cubicBezTo>
                  <a:cubicBezTo>
                    <a:pt x="625793" y="200978"/>
                    <a:pt x="600075" y="226695"/>
                    <a:pt x="567690" y="226695"/>
                  </a:cubicBezTo>
                  <a:cubicBezTo>
                    <a:pt x="535305" y="226695"/>
                    <a:pt x="509587" y="200978"/>
                    <a:pt x="509587" y="168593"/>
                  </a:cubicBezTo>
                  <a:cubicBezTo>
                    <a:pt x="509587" y="142875"/>
                    <a:pt x="527685" y="120015"/>
                    <a:pt x="551498" y="113348"/>
                  </a:cubicBezTo>
                  <a:cubicBezTo>
                    <a:pt x="545783" y="80963"/>
                    <a:pt x="521970" y="51435"/>
                    <a:pt x="505778" y="35243"/>
                  </a:cubicBezTo>
                  <a:cubicBezTo>
                    <a:pt x="466725" y="56198"/>
                    <a:pt x="422910" y="67628"/>
                    <a:pt x="376237" y="67628"/>
                  </a:cubicBezTo>
                  <a:cubicBezTo>
                    <a:pt x="331470" y="67628"/>
                    <a:pt x="288608" y="56198"/>
                    <a:pt x="250508" y="37148"/>
                  </a:cubicBezTo>
                  <a:cubicBezTo>
                    <a:pt x="234315" y="61913"/>
                    <a:pt x="208598" y="110490"/>
                    <a:pt x="204787" y="168593"/>
                  </a:cubicBezTo>
                  <a:cubicBezTo>
                    <a:pt x="253365" y="176213"/>
                    <a:pt x="290512" y="218122"/>
                    <a:pt x="290512" y="269558"/>
                  </a:cubicBezTo>
                  <a:lnTo>
                    <a:pt x="290512" y="337185"/>
                  </a:lnTo>
                  <a:cubicBezTo>
                    <a:pt x="290512" y="345758"/>
                    <a:pt x="283845" y="352425"/>
                    <a:pt x="275273" y="352425"/>
                  </a:cubicBezTo>
                  <a:lnTo>
                    <a:pt x="228600" y="352425"/>
                  </a:lnTo>
                  <a:cubicBezTo>
                    <a:pt x="220028" y="352425"/>
                    <a:pt x="213360" y="345758"/>
                    <a:pt x="213360" y="337185"/>
                  </a:cubicBezTo>
                  <a:cubicBezTo>
                    <a:pt x="213360" y="328613"/>
                    <a:pt x="220028" y="321945"/>
                    <a:pt x="228600" y="321945"/>
                  </a:cubicBezTo>
                  <a:lnTo>
                    <a:pt x="260985" y="321945"/>
                  </a:lnTo>
                  <a:lnTo>
                    <a:pt x="260985" y="268605"/>
                  </a:lnTo>
                  <a:cubicBezTo>
                    <a:pt x="260985" y="228600"/>
                    <a:pt x="228600" y="196215"/>
                    <a:pt x="188595" y="196215"/>
                  </a:cubicBezTo>
                  <a:cubicBezTo>
                    <a:pt x="148590" y="196215"/>
                    <a:pt x="116205" y="228600"/>
                    <a:pt x="116205" y="268605"/>
                  </a:cubicBezTo>
                  <a:lnTo>
                    <a:pt x="116205" y="321945"/>
                  </a:lnTo>
                  <a:lnTo>
                    <a:pt x="148590" y="321945"/>
                  </a:lnTo>
                  <a:cubicBezTo>
                    <a:pt x="157163" y="321945"/>
                    <a:pt x="163830" y="328613"/>
                    <a:pt x="163830" y="337185"/>
                  </a:cubicBezTo>
                  <a:cubicBezTo>
                    <a:pt x="163830" y="345758"/>
                    <a:pt x="157163" y="352425"/>
                    <a:pt x="148590" y="352425"/>
                  </a:cubicBezTo>
                  <a:lnTo>
                    <a:pt x="100965" y="352425"/>
                  </a:lnTo>
                  <a:cubicBezTo>
                    <a:pt x="92392" y="352425"/>
                    <a:pt x="85725" y="345758"/>
                    <a:pt x="85725" y="337185"/>
                  </a:cubicBezTo>
                  <a:lnTo>
                    <a:pt x="85725" y="269558"/>
                  </a:lnTo>
                  <a:cubicBezTo>
                    <a:pt x="85725" y="218122"/>
                    <a:pt x="123825" y="175260"/>
                    <a:pt x="174308" y="168593"/>
                  </a:cubicBezTo>
                  <a:cubicBezTo>
                    <a:pt x="178117" y="102870"/>
                    <a:pt x="205740" y="50482"/>
                    <a:pt x="223837" y="21907"/>
                  </a:cubicBezTo>
                  <a:cubicBezTo>
                    <a:pt x="213360" y="15240"/>
                    <a:pt x="203835" y="8573"/>
                    <a:pt x="194310" y="0"/>
                  </a:cubicBezTo>
                  <a:cubicBezTo>
                    <a:pt x="81915" y="33338"/>
                    <a:pt x="0" y="137160"/>
                    <a:pt x="0" y="259080"/>
                  </a:cubicBezTo>
                  <a:lnTo>
                    <a:pt x="0" y="429578"/>
                  </a:lnTo>
                  <a:cubicBezTo>
                    <a:pt x="0" y="461963"/>
                    <a:pt x="25717" y="487680"/>
                    <a:pt x="58103" y="487680"/>
                  </a:cubicBezTo>
                  <a:lnTo>
                    <a:pt x="693420" y="487680"/>
                  </a:lnTo>
                  <a:cubicBezTo>
                    <a:pt x="725805" y="487680"/>
                    <a:pt x="751523" y="461963"/>
                    <a:pt x="751523" y="429578"/>
                  </a:cubicBezTo>
                  <a:lnTo>
                    <a:pt x="751523" y="259080"/>
                  </a:lnTo>
                  <a:cubicBezTo>
                    <a:pt x="750570" y="136208"/>
                    <a:pt x="668655" y="32385"/>
                    <a:pt x="556260" y="0"/>
                  </a:cubicBezTo>
                  <a:close/>
                  <a:moveTo>
                    <a:pt x="549593" y="366713"/>
                  </a:moveTo>
                  <a:cubicBezTo>
                    <a:pt x="549593" y="371475"/>
                    <a:pt x="545783" y="375285"/>
                    <a:pt x="541020" y="375285"/>
                  </a:cubicBezTo>
                  <a:lnTo>
                    <a:pt x="502920" y="375285"/>
                  </a:lnTo>
                  <a:lnTo>
                    <a:pt x="502920" y="414338"/>
                  </a:lnTo>
                  <a:cubicBezTo>
                    <a:pt x="502920" y="419100"/>
                    <a:pt x="499110" y="422910"/>
                    <a:pt x="494348" y="422910"/>
                  </a:cubicBezTo>
                  <a:lnTo>
                    <a:pt x="461010" y="422910"/>
                  </a:lnTo>
                  <a:cubicBezTo>
                    <a:pt x="456248" y="422910"/>
                    <a:pt x="452437" y="419100"/>
                    <a:pt x="452437" y="414338"/>
                  </a:cubicBezTo>
                  <a:lnTo>
                    <a:pt x="452437" y="375285"/>
                  </a:lnTo>
                  <a:lnTo>
                    <a:pt x="414337" y="375285"/>
                  </a:lnTo>
                  <a:cubicBezTo>
                    <a:pt x="409575" y="375285"/>
                    <a:pt x="405765" y="371475"/>
                    <a:pt x="405765" y="366713"/>
                  </a:cubicBezTo>
                  <a:lnTo>
                    <a:pt x="405765" y="332422"/>
                  </a:lnTo>
                  <a:cubicBezTo>
                    <a:pt x="405765" y="327660"/>
                    <a:pt x="409575" y="323850"/>
                    <a:pt x="414337" y="323850"/>
                  </a:cubicBezTo>
                  <a:lnTo>
                    <a:pt x="452437" y="323850"/>
                  </a:lnTo>
                  <a:lnTo>
                    <a:pt x="452437" y="284797"/>
                  </a:lnTo>
                  <a:cubicBezTo>
                    <a:pt x="452437" y="280035"/>
                    <a:pt x="456248" y="276225"/>
                    <a:pt x="461010" y="276225"/>
                  </a:cubicBezTo>
                  <a:lnTo>
                    <a:pt x="494348" y="276225"/>
                  </a:lnTo>
                  <a:cubicBezTo>
                    <a:pt x="499110" y="276225"/>
                    <a:pt x="502920" y="280035"/>
                    <a:pt x="502920" y="284797"/>
                  </a:cubicBezTo>
                  <a:lnTo>
                    <a:pt x="502920" y="323850"/>
                  </a:lnTo>
                  <a:lnTo>
                    <a:pt x="541020" y="323850"/>
                  </a:lnTo>
                  <a:cubicBezTo>
                    <a:pt x="545783" y="323850"/>
                    <a:pt x="549593" y="327660"/>
                    <a:pt x="549593" y="332422"/>
                  </a:cubicBezTo>
                  <a:lnTo>
                    <a:pt x="549593" y="366713"/>
                  </a:lnTo>
                  <a:close/>
                </a:path>
              </a:pathLst>
            </a:custGeom>
            <a:solidFill>
              <a:schemeClr val="bg1"/>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9EAB1B9-6D19-49E6-B4AE-5D32BC38E444}"/>
                </a:ext>
              </a:extLst>
            </p:cNvPr>
            <p:cNvSpPr/>
            <p:nvPr/>
          </p:nvSpPr>
          <p:spPr>
            <a:xfrm>
              <a:off x="7104150" y="37502"/>
              <a:ext cx="419100" cy="419100"/>
            </a:xfrm>
            <a:custGeom>
              <a:avLst/>
              <a:gdLst>
                <a:gd name="connsiteX0" fmla="*/ 421005 w 419100"/>
                <a:gd name="connsiteY0" fmla="*/ 210503 h 419100"/>
                <a:gd name="connsiteX1" fmla="*/ 210503 w 419100"/>
                <a:gd name="connsiteY1" fmla="*/ 421005 h 419100"/>
                <a:gd name="connsiteX2" fmla="*/ 0 w 419100"/>
                <a:gd name="connsiteY2" fmla="*/ 210503 h 419100"/>
                <a:gd name="connsiteX3" fmla="*/ 210503 w 419100"/>
                <a:gd name="connsiteY3" fmla="*/ 0 h 419100"/>
                <a:gd name="connsiteX4" fmla="*/ 421005 w 419100"/>
                <a:gd name="connsiteY4" fmla="*/ 210503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419100">
                  <a:moveTo>
                    <a:pt x="421005" y="210503"/>
                  </a:moveTo>
                  <a:cubicBezTo>
                    <a:pt x="421005" y="326760"/>
                    <a:pt x="326760" y="421005"/>
                    <a:pt x="210503" y="421005"/>
                  </a:cubicBezTo>
                  <a:cubicBezTo>
                    <a:pt x="94245" y="421005"/>
                    <a:pt x="0" y="326760"/>
                    <a:pt x="0" y="210503"/>
                  </a:cubicBezTo>
                  <a:cubicBezTo>
                    <a:pt x="0" y="94245"/>
                    <a:pt x="94245" y="0"/>
                    <a:pt x="210503" y="0"/>
                  </a:cubicBezTo>
                  <a:cubicBezTo>
                    <a:pt x="326760" y="0"/>
                    <a:pt x="421005" y="94245"/>
                    <a:pt x="421005" y="210503"/>
                  </a:cubicBezTo>
                  <a:close/>
                </a:path>
              </a:pathLst>
            </a:custGeom>
            <a:solidFill>
              <a:schemeClr val="bg1"/>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75583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5C84B00A-2062-4E70-8AD4-A114464A66DC}"/>
              </a:ext>
              <a:ext uri="{C183D7F6-B498-43B3-948B-1728B52AA6E4}">
                <adec:decorative xmlns:adec="http://schemas.microsoft.com/office/drawing/2017/decorative" val="1"/>
              </a:ext>
            </a:extLst>
          </p:cNvPr>
          <p:cNvSpPr/>
          <p:nvPr/>
        </p:nvSpPr>
        <p:spPr>
          <a:xfrm>
            <a:off x="764584" y="2238573"/>
            <a:ext cx="10629202" cy="2291045"/>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16</a:t>
            </a:fld>
            <a:endParaRPr lang="en-US" dirty="0"/>
          </a:p>
        </p:txBody>
      </p:sp>
      <p:sp>
        <p:nvSpPr>
          <p:cNvPr id="3" name="Text Placeholder 2">
            <a:extLst>
              <a:ext uri="{FF2B5EF4-FFF2-40B4-BE49-F238E27FC236}">
                <a16:creationId xmlns:a16="http://schemas.microsoft.com/office/drawing/2014/main" id="{1D7C3B75-767E-4A8C-803F-FA7025A67F7C}"/>
              </a:ext>
            </a:extLst>
          </p:cNvPr>
          <p:cNvSpPr>
            <a:spLocks noGrp="1"/>
          </p:cNvSpPr>
          <p:nvPr>
            <p:ph type="body" sz="quarter" idx="13"/>
          </p:nvPr>
        </p:nvSpPr>
        <p:spPr/>
        <p:txBody>
          <a:bodyPr/>
          <a:lstStyle/>
          <a:p>
            <a:r>
              <a:rPr lang="en-US" dirty="0"/>
              <a:t>Co-Owner / Specialist</a:t>
            </a:r>
          </a:p>
        </p:txBody>
      </p:sp>
      <p:sp>
        <p:nvSpPr>
          <p:cNvPr id="4" name="Text Placeholder 3">
            <a:extLst>
              <a:ext uri="{FF2B5EF4-FFF2-40B4-BE49-F238E27FC236}">
                <a16:creationId xmlns:a16="http://schemas.microsoft.com/office/drawing/2014/main" id="{019EEC6C-3C57-4B01-80D3-53DFDB5F7853}"/>
              </a:ext>
            </a:extLst>
          </p:cNvPr>
          <p:cNvSpPr>
            <a:spLocks noGrp="1"/>
          </p:cNvSpPr>
          <p:nvPr>
            <p:ph type="body" sz="quarter" idx="14"/>
          </p:nvPr>
        </p:nvSpPr>
        <p:spPr>
          <a:xfrm>
            <a:off x="1303794" y="3005055"/>
            <a:ext cx="2034138" cy="360445"/>
          </a:xfrm>
        </p:spPr>
        <p:txBody>
          <a:bodyPr/>
          <a:lstStyle/>
          <a:p>
            <a:r>
              <a:rPr lang="en-US" noProof="1"/>
              <a:t>Mirjam Nilsson</a:t>
            </a:r>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5078931" y="3407563"/>
            <a:ext cx="2034138" cy="245885"/>
          </a:xfrm>
        </p:spPr>
        <p:txBody>
          <a:bodyPr/>
          <a:lstStyle/>
          <a:p>
            <a:r>
              <a:rPr lang="en-US" dirty="0"/>
              <a:t>Co-Owner / Marketing</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5078931" y="3005055"/>
            <a:ext cx="2034138" cy="360445"/>
          </a:xfrm>
        </p:spPr>
        <p:txBody>
          <a:bodyPr/>
          <a:lstStyle/>
          <a:p>
            <a:r>
              <a:rPr lang="en-US" noProof="1"/>
              <a:t>Jens Martensson</a:t>
            </a:r>
          </a:p>
        </p:txBody>
      </p:sp>
      <p:sp>
        <p:nvSpPr>
          <p:cNvPr id="7" name="Text Placeholder 6">
            <a:extLst>
              <a:ext uri="{FF2B5EF4-FFF2-40B4-BE49-F238E27FC236}">
                <a16:creationId xmlns:a16="http://schemas.microsoft.com/office/drawing/2014/main" id="{EF36C327-EB57-4A15-A015-B46391E9E732}"/>
              </a:ext>
            </a:extLst>
          </p:cNvPr>
          <p:cNvSpPr>
            <a:spLocks noGrp="1"/>
          </p:cNvSpPr>
          <p:nvPr>
            <p:ph type="body" sz="quarter" idx="17"/>
          </p:nvPr>
        </p:nvSpPr>
        <p:spPr/>
        <p:txBody>
          <a:bodyPr/>
          <a:lstStyle/>
          <a:p>
            <a:r>
              <a:rPr lang="en-US" dirty="0"/>
              <a:t>Surgeon</a:t>
            </a:r>
          </a:p>
        </p:txBody>
      </p:sp>
      <p:sp>
        <p:nvSpPr>
          <p:cNvPr id="8" name="Text Placeholder 7">
            <a:extLst>
              <a:ext uri="{FF2B5EF4-FFF2-40B4-BE49-F238E27FC236}">
                <a16:creationId xmlns:a16="http://schemas.microsoft.com/office/drawing/2014/main" id="{C4044465-8F5D-4E03-90E0-7A3034CF8A69}"/>
              </a:ext>
            </a:extLst>
          </p:cNvPr>
          <p:cNvSpPr>
            <a:spLocks noGrp="1"/>
          </p:cNvSpPr>
          <p:nvPr>
            <p:ph type="body" sz="quarter" idx="18"/>
          </p:nvPr>
        </p:nvSpPr>
        <p:spPr>
          <a:xfrm>
            <a:off x="8828931" y="3005055"/>
            <a:ext cx="2034138" cy="360445"/>
          </a:xfrm>
        </p:spPr>
        <p:txBody>
          <a:bodyPr/>
          <a:lstStyle/>
          <a:p>
            <a:r>
              <a:rPr lang="en-US" noProof="1"/>
              <a:t>August Berggren</a:t>
            </a:r>
          </a:p>
        </p:txBody>
      </p:sp>
      <p:sp>
        <p:nvSpPr>
          <p:cNvPr id="12" name="Text Placeholder 11">
            <a:extLst>
              <a:ext uri="{FF2B5EF4-FFF2-40B4-BE49-F238E27FC236}">
                <a16:creationId xmlns:a16="http://schemas.microsoft.com/office/drawing/2014/main" id="{AF5648F8-8F3A-42B3-BEE2-8FFE23B20945}"/>
              </a:ext>
            </a:extLst>
          </p:cNvPr>
          <p:cNvSpPr>
            <a:spLocks noGrp="1"/>
          </p:cNvSpPr>
          <p:nvPr>
            <p:ph type="body" sz="quarter" idx="26"/>
          </p:nvPr>
        </p:nvSpPr>
        <p:spPr>
          <a:xfrm>
            <a:off x="3185078" y="5736658"/>
            <a:ext cx="2034138" cy="245885"/>
          </a:xfrm>
        </p:spPr>
        <p:txBody>
          <a:bodyPr/>
          <a:lstStyle/>
          <a:p>
            <a:r>
              <a:rPr lang="en-US" dirty="0"/>
              <a:t>Sales</a:t>
            </a:r>
          </a:p>
        </p:txBody>
      </p:sp>
      <p:sp>
        <p:nvSpPr>
          <p:cNvPr id="13" name="Text Placeholder 12">
            <a:extLst>
              <a:ext uri="{FF2B5EF4-FFF2-40B4-BE49-F238E27FC236}">
                <a16:creationId xmlns:a16="http://schemas.microsoft.com/office/drawing/2014/main" id="{756F0BBC-32F1-4620-B380-877B895D8342}"/>
              </a:ext>
            </a:extLst>
          </p:cNvPr>
          <p:cNvSpPr>
            <a:spLocks noGrp="1"/>
          </p:cNvSpPr>
          <p:nvPr>
            <p:ph type="body" sz="quarter" idx="27"/>
          </p:nvPr>
        </p:nvSpPr>
        <p:spPr>
          <a:xfrm>
            <a:off x="3185078" y="5334150"/>
            <a:ext cx="2034138" cy="360445"/>
          </a:xfrm>
        </p:spPr>
        <p:txBody>
          <a:bodyPr/>
          <a:lstStyle/>
          <a:p>
            <a:r>
              <a:rPr lang="en-US" noProof="1"/>
              <a:t>Ian Karlsson</a:t>
            </a:r>
          </a:p>
        </p:txBody>
      </p:sp>
      <p:sp>
        <p:nvSpPr>
          <p:cNvPr id="14" name="Text Placeholder 13">
            <a:extLst>
              <a:ext uri="{FF2B5EF4-FFF2-40B4-BE49-F238E27FC236}">
                <a16:creationId xmlns:a16="http://schemas.microsoft.com/office/drawing/2014/main" id="{5B295A8B-B83E-4EE4-8FA9-BA532E65E574}"/>
              </a:ext>
            </a:extLst>
          </p:cNvPr>
          <p:cNvSpPr>
            <a:spLocks noGrp="1"/>
          </p:cNvSpPr>
          <p:nvPr>
            <p:ph type="body" sz="quarter" idx="28"/>
          </p:nvPr>
        </p:nvSpPr>
        <p:spPr>
          <a:xfrm>
            <a:off x="6947646" y="5736658"/>
            <a:ext cx="2034138" cy="245885"/>
          </a:xfrm>
        </p:spPr>
        <p:txBody>
          <a:bodyPr/>
          <a:lstStyle/>
          <a:p>
            <a:r>
              <a:rPr lang="en-US" dirty="0"/>
              <a:t>CFO</a:t>
            </a:r>
          </a:p>
        </p:txBody>
      </p:sp>
      <p:sp>
        <p:nvSpPr>
          <p:cNvPr id="15" name="Text Placeholder 14">
            <a:extLst>
              <a:ext uri="{FF2B5EF4-FFF2-40B4-BE49-F238E27FC236}">
                <a16:creationId xmlns:a16="http://schemas.microsoft.com/office/drawing/2014/main" id="{6A12FCC6-43B7-4221-A65B-003F82F88161}"/>
              </a:ext>
            </a:extLst>
          </p:cNvPr>
          <p:cNvSpPr>
            <a:spLocks noGrp="1"/>
          </p:cNvSpPr>
          <p:nvPr>
            <p:ph type="body" sz="quarter" idx="29"/>
          </p:nvPr>
        </p:nvSpPr>
        <p:spPr>
          <a:xfrm>
            <a:off x="6947646" y="5334150"/>
            <a:ext cx="2034138" cy="360445"/>
          </a:xfrm>
        </p:spPr>
        <p:txBody>
          <a:bodyPr/>
          <a:lstStyle/>
          <a:p>
            <a:r>
              <a:rPr lang="en-US" noProof="1"/>
              <a:t>Victoria Nilsson</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THE TEAM</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53" name="Rectangle 52">
            <a:extLst>
              <a:ext uri="{FF2B5EF4-FFF2-40B4-BE49-F238E27FC236}">
                <a16:creationId xmlns:a16="http://schemas.microsoft.com/office/drawing/2014/main" id="{AA951CEE-7CE6-4A91-B2A1-B443273C6F3E}"/>
              </a:ext>
              <a:ext uri="{C183D7F6-B498-43B3-948B-1728B52AA6E4}">
                <adec:decorative xmlns:adec="http://schemas.microsoft.com/office/drawing/2017/decorative" val="1"/>
              </a:ext>
            </a:extLst>
          </p:cNvPr>
          <p:cNvSpPr/>
          <p:nvPr/>
        </p:nvSpPr>
        <p:spPr>
          <a:xfrm>
            <a:off x="1594339" y="1841895"/>
            <a:ext cx="1453048"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B085FEF7-45BC-4B49-8329-097F23476A6A}"/>
              </a:ext>
              <a:ext uri="{C183D7F6-B498-43B3-948B-1728B52AA6E4}">
                <adec:decorative xmlns:adec="http://schemas.microsoft.com/office/drawing/2017/decorative" val="1"/>
              </a:ext>
            </a:extLst>
          </p:cNvPr>
          <p:cNvSpPr/>
          <p:nvPr/>
        </p:nvSpPr>
        <p:spPr>
          <a:xfrm>
            <a:off x="9119476" y="1841895"/>
            <a:ext cx="1453048"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5CCC7563-285F-46AC-90A3-8D8D6F494498}"/>
              </a:ext>
              <a:ext uri="{C183D7F6-B498-43B3-948B-1728B52AA6E4}">
                <adec:decorative xmlns:adec="http://schemas.microsoft.com/office/drawing/2017/decorative" val="1"/>
              </a:ext>
            </a:extLst>
          </p:cNvPr>
          <p:cNvSpPr/>
          <p:nvPr/>
        </p:nvSpPr>
        <p:spPr>
          <a:xfrm>
            <a:off x="3475623" y="4170990"/>
            <a:ext cx="1453048"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3D892D7-D87B-407B-85EF-921DF3E196A0}"/>
              </a:ext>
              <a:ext uri="{C183D7F6-B498-43B3-948B-1728B52AA6E4}">
                <adec:decorative xmlns:adec="http://schemas.microsoft.com/office/drawing/2017/decorative" val="1"/>
              </a:ext>
            </a:extLst>
          </p:cNvPr>
          <p:cNvSpPr/>
          <p:nvPr/>
        </p:nvSpPr>
        <p:spPr>
          <a:xfrm>
            <a:off x="7238191" y="4170990"/>
            <a:ext cx="1453048"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Placeholder 23" descr="Profile Photo of a Woman">
            <a:extLst>
              <a:ext uri="{FF2B5EF4-FFF2-40B4-BE49-F238E27FC236}">
                <a16:creationId xmlns:a16="http://schemas.microsoft.com/office/drawing/2014/main" id="{91E4C46E-2FA2-4AD2-A502-41A01ADDB2A8}"/>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a:stretch/>
        </p:blipFill>
        <p:spPr>
          <a:xfrm>
            <a:off x="1867711" y="1648853"/>
            <a:ext cx="906304" cy="1206290"/>
          </a:xfrm>
        </p:spPr>
      </p:pic>
      <p:pic>
        <p:nvPicPr>
          <p:cNvPr id="28" name="Picture Placeholder 27" descr="Profile Photo of a Woman">
            <a:extLst>
              <a:ext uri="{FF2B5EF4-FFF2-40B4-BE49-F238E27FC236}">
                <a16:creationId xmlns:a16="http://schemas.microsoft.com/office/drawing/2014/main" id="{D29F7366-7712-40D7-B0B2-4BFB6A0405BA}"/>
              </a:ext>
            </a:extLst>
          </p:cNvPr>
          <p:cNvPicPr>
            <a:picLocks noGrp="1" noChangeAspect="1"/>
          </p:cNvPicPr>
          <p:nvPr>
            <p:ph type="pic" sz="quarter" idx="25"/>
          </p:nvPr>
        </p:nvPicPr>
        <p:blipFill rotWithShape="1">
          <a:blip r:embed="rId3" cstate="screen">
            <a:grayscl/>
            <a:extLst>
              <a:ext uri="{28A0092B-C50C-407E-A947-70E740481C1C}">
                <a14:useLocalDpi xmlns:a14="http://schemas.microsoft.com/office/drawing/2010/main"/>
              </a:ext>
            </a:extLst>
          </a:blip>
          <a:srcRect/>
          <a:stretch/>
        </p:blipFill>
        <p:spPr>
          <a:xfrm>
            <a:off x="9392848" y="1648853"/>
            <a:ext cx="906304" cy="1206290"/>
          </a:xfrm>
        </p:spPr>
      </p:pic>
      <p:pic>
        <p:nvPicPr>
          <p:cNvPr id="30" name="Picture Placeholder 29" descr="Profile Photo of a Man">
            <a:extLst>
              <a:ext uri="{FF2B5EF4-FFF2-40B4-BE49-F238E27FC236}">
                <a16:creationId xmlns:a16="http://schemas.microsoft.com/office/drawing/2014/main" id="{A7D5C83D-B532-46D5-82D2-B60B024AED80}"/>
              </a:ext>
            </a:extLst>
          </p:cNvPr>
          <p:cNvPicPr>
            <a:picLocks noGrp="1" noChangeAspect="1"/>
          </p:cNvPicPr>
          <p:nvPr>
            <p:ph type="pic" sz="quarter" idx="32"/>
          </p:nvPr>
        </p:nvPicPr>
        <p:blipFill rotWithShape="1">
          <a:blip r:embed="rId4" cstate="screen">
            <a:grayscl/>
            <a:extLst>
              <a:ext uri="{28A0092B-C50C-407E-A947-70E740481C1C}">
                <a14:useLocalDpi xmlns:a14="http://schemas.microsoft.com/office/drawing/2010/main"/>
              </a:ext>
            </a:extLst>
          </a:blip>
          <a:srcRect/>
          <a:stretch/>
        </p:blipFill>
        <p:spPr>
          <a:xfrm>
            <a:off x="3748995" y="3977948"/>
            <a:ext cx="906304" cy="1206290"/>
          </a:xfrm>
        </p:spPr>
      </p:pic>
      <p:pic>
        <p:nvPicPr>
          <p:cNvPr id="32" name="Picture Placeholder 31" descr="Profile Photo of a Woman">
            <a:extLst>
              <a:ext uri="{FF2B5EF4-FFF2-40B4-BE49-F238E27FC236}">
                <a16:creationId xmlns:a16="http://schemas.microsoft.com/office/drawing/2014/main" id="{5B965307-D6AD-472A-9755-6FEE7956F632}"/>
              </a:ext>
            </a:extLst>
          </p:cNvPr>
          <p:cNvPicPr>
            <a:picLocks noGrp="1" noChangeAspect="1"/>
          </p:cNvPicPr>
          <p:nvPr>
            <p:ph type="pic" sz="quarter" idx="33"/>
          </p:nvPr>
        </p:nvPicPr>
        <p:blipFill rotWithShape="1">
          <a:blip r:embed="rId5" cstate="screen">
            <a:grayscl/>
            <a:extLst>
              <a:ext uri="{28A0092B-C50C-407E-A947-70E740481C1C}">
                <a14:useLocalDpi xmlns:a14="http://schemas.microsoft.com/office/drawing/2010/main"/>
              </a:ext>
            </a:extLst>
          </a:blip>
          <a:srcRect/>
          <a:stretch/>
        </p:blipFill>
        <p:spPr>
          <a:xfrm>
            <a:off x="7511563" y="3977948"/>
            <a:ext cx="906304" cy="1206290"/>
          </a:xfrm>
        </p:spPr>
      </p:pic>
      <p:sp>
        <p:nvSpPr>
          <p:cNvPr id="25" name="Rectangle 24">
            <a:extLst>
              <a:ext uri="{FF2B5EF4-FFF2-40B4-BE49-F238E27FC236}">
                <a16:creationId xmlns:a16="http://schemas.microsoft.com/office/drawing/2014/main" id="{01A47850-696A-4153-953F-D3D2FB5C31A9}"/>
              </a:ext>
              <a:ext uri="{C183D7F6-B498-43B3-948B-1728B52AA6E4}">
                <adec:decorative xmlns:adec="http://schemas.microsoft.com/office/drawing/2017/decorative" val="1"/>
              </a:ext>
            </a:extLst>
          </p:cNvPr>
          <p:cNvSpPr/>
          <p:nvPr/>
        </p:nvSpPr>
        <p:spPr>
          <a:xfrm>
            <a:off x="5369476" y="1841895"/>
            <a:ext cx="1453048"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Placeholder 25" descr="Profile Photo of a Man">
            <a:extLst>
              <a:ext uri="{FF2B5EF4-FFF2-40B4-BE49-F238E27FC236}">
                <a16:creationId xmlns:a16="http://schemas.microsoft.com/office/drawing/2014/main" id="{BAC2E32D-D8C5-439B-A150-5D05F5743F70}"/>
              </a:ext>
            </a:extLst>
          </p:cNvPr>
          <p:cNvPicPr>
            <a:picLocks noGrp="1" noChangeAspect="1"/>
          </p:cNvPicPr>
          <p:nvPr>
            <p:ph type="pic" sz="quarter" idx="24"/>
          </p:nvPr>
        </p:nvPicPr>
        <p:blipFill rotWithShape="1">
          <a:blip r:embed="rId6" cstate="screen">
            <a:grayscl/>
            <a:extLst>
              <a:ext uri="{28A0092B-C50C-407E-A947-70E740481C1C}">
                <a14:useLocalDpi xmlns:a14="http://schemas.microsoft.com/office/drawing/2010/main"/>
              </a:ext>
            </a:extLst>
          </a:blip>
          <a:srcRect/>
          <a:stretch/>
        </p:blipFill>
        <p:spPr>
          <a:xfrm>
            <a:off x="5642848" y="1648853"/>
            <a:ext cx="906304" cy="1206290"/>
          </a:xfrm>
        </p:spPr>
      </p:pic>
    </p:spTree>
    <p:extLst>
      <p:ext uri="{BB962C8B-B14F-4D97-AF65-F5344CB8AC3E}">
        <p14:creationId xmlns:p14="http://schemas.microsoft.com/office/powerpoint/2010/main" val="47566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E6333D-C549-4A57-B609-2FA2E790D9F1}"/>
              </a:ext>
            </a:extLst>
          </p:cNvPr>
          <p:cNvSpPr>
            <a:spLocks noGrp="1"/>
          </p:cNvSpPr>
          <p:nvPr>
            <p:ph type="body" sz="quarter" idx="12"/>
          </p:nvPr>
        </p:nvSpPr>
        <p:spPr>
          <a:noFill/>
        </p:spPr>
        <p:txBody>
          <a:bodyPr/>
          <a:lstStyle/>
          <a:p>
            <a:r>
              <a:rPr lang="en-US" dirty="0"/>
              <a:t>BUSINESS RATIOS DURING THE PAST 3 YEARS</a:t>
            </a:r>
          </a:p>
        </p:txBody>
      </p:sp>
      <p:sp>
        <p:nvSpPr>
          <p:cNvPr id="3" name="Slide Number Placeholder 2">
            <a:extLst>
              <a:ext uri="{FF2B5EF4-FFF2-40B4-BE49-F238E27FC236}">
                <a16:creationId xmlns:a16="http://schemas.microsoft.com/office/drawing/2014/main" id="{386B3C27-6F19-41D2-88CA-8A7CFB28C1F4}"/>
              </a:ext>
            </a:extLst>
          </p:cNvPr>
          <p:cNvSpPr>
            <a:spLocks noGrp="1"/>
          </p:cNvSpPr>
          <p:nvPr>
            <p:ph type="sldNum" sz="quarter" idx="11"/>
          </p:nvPr>
        </p:nvSpPr>
        <p:spPr/>
        <p:txBody>
          <a:bodyPr/>
          <a:lstStyle/>
          <a:p>
            <a:fld id="{EECC7194-A4D0-457B-9D3E-53681723AFF7}" type="slidenum">
              <a:rPr lang="en-US" smtClean="0"/>
              <a:pPr/>
              <a:t>17</a:t>
            </a:fld>
            <a:endParaRPr lang="en-US" dirty="0"/>
          </a:p>
        </p:txBody>
      </p:sp>
      <p:sp>
        <p:nvSpPr>
          <p:cNvPr id="4" name="Title 3">
            <a:extLst>
              <a:ext uri="{FF2B5EF4-FFF2-40B4-BE49-F238E27FC236}">
                <a16:creationId xmlns:a16="http://schemas.microsoft.com/office/drawing/2014/main" id="{A4A0D72C-D227-4776-9E3B-8D09F58D1747}"/>
              </a:ext>
            </a:extLst>
          </p:cNvPr>
          <p:cNvSpPr>
            <a:spLocks noGrp="1"/>
          </p:cNvSpPr>
          <p:nvPr>
            <p:ph type="title"/>
          </p:nvPr>
        </p:nvSpPr>
        <p:spPr/>
        <p:txBody>
          <a:bodyPr/>
          <a:lstStyle/>
          <a:p>
            <a:r>
              <a:rPr lang="en-US" dirty="0"/>
              <a:t>BUSINESS RATIOS</a:t>
            </a:r>
          </a:p>
        </p:txBody>
      </p:sp>
      <p:sp>
        <p:nvSpPr>
          <p:cNvPr id="5" name="object 7" descr="Beige rectangle">
            <a:extLst>
              <a:ext uri="{FF2B5EF4-FFF2-40B4-BE49-F238E27FC236}">
                <a16:creationId xmlns:a16="http://schemas.microsoft.com/office/drawing/2014/main" id="{16593983-AEC5-4450-A5CD-B66EE3F91D94}"/>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6" name="Table 5">
            <a:extLst>
              <a:ext uri="{FF2B5EF4-FFF2-40B4-BE49-F238E27FC236}">
                <a16:creationId xmlns:a16="http://schemas.microsoft.com/office/drawing/2014/main" id="{80535F35-2827-4072-AE4C-D615FED69298}"/>
              </a:ext>
            </a:extLst>
          </p:cNvPr>
          <p:cNvGraphicFramePr>
            <a:graphicFrameLocks noGrp="1"/>
          </p:cNvGraphicFramePr>
          <p:nvPr>
            <p:extLst>
              <p:ext uri="{D42A27DB-BD31-4B8C-83A1-F6EECF244321}">
                <p14:modId xmlns:p14="http://schemas.microsoft.com/office/powerpoint/2010/main" val="2811819027"/>
              </p:ext>
            </p:extLst>
          </p:nvPr>
        </p:nvGraphicFramePr>
        <p:xfrm>
          <a:off x="630000" y="1825625"/>
          <a:ext cx="5310000" cy="1800000"/>
        </p:xfrm>
        <a:graphic>
          <a:graphicData uri="http://schemas.openxmlformats.org/drawingml/2006/table">
            <a:tbl>
              <a:tblPr firstRow="1" bandRow="1">
                <a:tableStyleId>{5C22544A-7EE6-4342-B048-85BDC9FD1C3A}</a:tableStyleId>
              </a:tblPr>
              <a:tblGrid>
                <a:gridCol w="2064999">
                  <a:extLst>
                    <a:ext uri="{9D8B030D-6E8A-4147-A177-3AD203B41FA5}">
                      <a16:colId xmlns:a16="http://schemas.microsoft.com/office/drawing/2014/main" val="883291324"/>
                    </a:ext>
                  </a:extLst>
                </a:gridCol>
                <a:gridCol w="1081667">
                  <a:extLst>
                    <a:ext uri="{9D8B030D-6E8A-4147-A177-3AD203B41FA5}">
                      <a16:colId xmlns:a16="http://schemas.microsoft.com/office/drawing/2014/main" val="355586360"/>
                    </a:ext>
                  </a:extLst>
                </a:gridCol>
                <a:gridCol w="1081667">
                  <a:extLst>
                    <a:ext uri="{9D8B030D-6E8A-4147-A177-3AD203B41FA5}">
                      <a16:colId xmlns:a16="http://schemas.microsoft.com/office/drawing/2014/main" val="3626199509"/>
                    </a:ext>
                  </a:extLst>
                </a:gridCol>
                <a:gridCol w="1081667">
                  <a:extLst>
                    <a:ext uri="{9D8B030D-6E8A-4147-A177-3AD203B41FA5}">
                      <a16:colId xmlns:a16="http://schemas.microsoft.com/office/drawing/2014/main" val="2161393824"/>
                    </a:ext>
                  </a:extLst>
                </a:gridCol>
              </a:tblGrid>
              <a:tr h="360000">
                <a:tc>
                  <a:txBody>
                    <a:bodyPr/>
                    <a:lstStyle/>
                    <a:p>
                      <a:pPr algn="l"/>
                      <a:r>
                        <a:rPr lang="en-US" sz="900" b="1" dirty="0">
                          <a:solidFill>
                            <a:schemeClr val="bg1"/>
                          </a:solidFill>
                          <a:latin typeface="+mn-lt"/>
                          <a:ea typeface="Lato" panose="020F0502020204030203" pitchFamily="34" charset="0"/>
                          <a:cs typeface="Lato" panose="020F0502020204030203" pitchFamily="34" charset="0"/>
                        </a:rPr>
                        <a:t>FINANCIAL</a:t>
                      </a:r>
                      <a:r>
                        <a:rPr lang="en-US" sz="900" b="1" baseline="0" dirty="0">
                          <a:solidFill>
                            <a:schemeClr val="bg1"/>
                          </a:solidFill>
                          <a:latin typeface="+mn-lt"/>
                          <a:ea typeface="Lato" panose="020F0502020204030203" pitchFamily="34" charset="0"/>
                          <a:cs typeface="Lato" panose="020F0502020204030203" pitchFamily="34" charset="0"/>
                        </a:rPr>
                        <a:t> RATIOS</a:t>
                      </a:r>
                      <a:endParaRPr lang="en-US" sz="900" b="1" dirty="0">
                        <a:solidFill>
                          <a:schemeClr val="bg1"/>
                        </a:solidFill>
                        <a:latin typeface="+mn-lt"/>
                        <a:ea typeface="Lato" panose="020F0502020204030203" pitchFamily="34" charset="0"/>
                        <a:cs typeface="Lato" panose="020F050202020403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latin typeface="+mn-lt"/>
                          <a:ea typeface="Lato" panose="020F0502020204030203" pitchFamily="34" charset="0"/>
                          <a:cs typeface="Lato" panose="020F0502020204030203" pitchFamily="34" charset="0"/>
                        </a:rPr>
                        <a:t>YR1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900" b="1" dirty="0">
                          <a:solidFill>
                            <a:schemeClr val="bg1"/>
                          </a:solidFill>
                          <a:latin typeface="+mn-lt"/>
                          <a:ea typeface="Lato" panose="020F0502020204030203" pitchFamily="34" charset="0"/>
                          <a:cs typeface="Lato" panose="020F0502020204030203" pitchFamily="34" charset="0"/>
                        </a:rPr>
                        <a:t>YR2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900" b="1" dirty="0">
                          <a:solidFill>
                            <a:schemeClr val="bg1"/>
                          </a:solidFill>
                          <a:latin typeface="+mn-lt"/>
                          <a:ea typeface="Lato" panose="020F0502020204030203" pitchFamily="34" charset="0"/>
                          <a:cs typeface="Lato" panose="020F0502020204030203" pitchFamily="34" charset="0"/>
                        </a:rPr>
                        <a:t>YR3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018180050"/>
                  </a:ext>
                </a:extLst>
              </a:tr>
              <a:tr h="360000">
                <a:tc>
                  <a:txBody>
                    <a:bodyPr/>
                    <a:lstStyle/>
                    <a:p>
                      <a:r>
                        <a:rPr lang="en-US" sz="900" b="0" dirty="0">
                          <a:solidFill>
                            <a:schemeClr val="tx1"/>
                          </a:solidFill>
                          <a:latin typeface="+mn-lt"/>
                          <a:ea typeface="Lato" panose="020F0502020204030203" pitchFamily="34" charset="0"/>
                          <a:cs typeface="Lato" panose="020F0502020204030203" pitchFamily="34" charset="0"/>
                        </a:rPr>
                        <a:t>PROFIT MARGIN</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12.07%</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14.95%</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17.66%</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741004110"/>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ea typeface="Lato" panose="020F0502020204030203" pitchFamily="34" charset="0"/>
                          <a:cs typeface="Lato" panose="020F0502020204030203" pitchFamily="34" charset="0"/>
                        </a:rPr>
                        <a:t>ASSETS</a:t>
                      </a:r>
                      <a:r>
                        <a:rPr lang="en-US" sz="900" b="0" baseline="0" dirty="0">
                          <a:solidFill>
                            <a:schemeClr val="tx1"/>
                          </a:solidFill>
                          <a:latin typeface="+mn-lt"/>
                          <a:ea typeface="Lato" panose="020F0502020204030203" pitchFamily="34" charset="0"/>
                          <a:cs typeface="Lato" panose="020F0502020204030203" pitchFamily="34" charset="0"/>
                        </a:rPr>
                        <a:t> TO LIABILITIES</a:t>
                      </a:r>
                      <a:endParaRPr lang="en-US" sz="900" b="0" dirty="0">
                        <a:solidFill>
                          <a:schemeClr val="tx1"/>
                        </a:solidFill>
                        <a:latin typeface="+mn-lt"/>
                        <a:ea typeface="Lato" panose="020F0502020204030203" pitchFamily="34" charset="0"/>
                        <a:cs typeface="Lato" panose="020F050202020403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ea typeface="Lato" panose="020F0502020204030203" pitchFamily="34" charset="0"/>
                          <a:cs typeface="Lato" panose="020F0502020204030203" pitchFamily="34" charset="0"/>
                        </a:rPr>
                        <a:t>2.83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4.24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7.44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3755630"/>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ea typeface="Lato" panose="020F0502020204030203" pitchFamily="34" charset="0"/>
                          <a:cs typeface="Lato" panose="020F0502020204030203" pitchFamily="34" charset="0"/>
                        </a:rPr>
                        <a:t>EQUITY TO LIABILITIES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ea typeface="Lato" panose="020F0502020204030203" pitchFamily="34" charset="0"/>
                          <a:cs typeface="Lato" panose="020F0502020204030203" pitchFamily="34" charset="0"/>
                        </a:rPr>
                        <a:t>1.83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3.24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6.44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2586670"/>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ea typeface="Lato" panose="020F0502020204030203" pitchFamily="34" charset="0"/>
                          <a:cs typeface="Lato" panose="020F0502020204030203" pitchFamily="34" charset="0"/>
                        </a:rPr>
                        <a:t>ASSETS TO EQUITY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ea typeface="Lato" panose="020F0502020204030203" pitchFamily="34" charset="0"/>
                          <a:cs typeface="Lato" panose="020F0502020204030203" pitchFamily="34" charset="0"/>
                        </a:rPr>
                        <a:t>1.55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1.31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1.16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05625206"/>
                  </a:ext>
                </a:extLst>
              </a:tr>
            </a:tbl>
          </a:graphicData>
        </a:graphic>
      </p:graphicFrame>
      <p:graphicFrame>
        <p:nvGraphicFramePr>
          <p:cNvPr id="7" name="Table 6">
            <a:extLst>
              <a:ext uri="{FF2B5EF4-FFF2-40B4-BE49-F238E27FC236}">
                <a16:creationId xmlns:a16="http://schemas.microsoft.com/office/drawing/2014/main" id="{7CF75518-60C3-4E8C-9EDA-7E3653720377}"/>
              </a:ext>
            </a:extLst>
          </p:cNvPr>
          <p:cNvGraphicFramePr>
            <a:graphicFrameLocks noGrp="1"/>
          </p:cNvGraphicFramePr>
          <p:nvPr>
            <p:extLst>
              <p:ext uri="{D42A27DB-BD31-4B8C-83A1-F6EECF244321}">
                <p14:modId xmlns:p14="http://schemas.microsoft.com/office/powerpoint/2010/main" val="3087017269"/>
              </p:ext>
            </p:extLst>
          </p:nvPr>
        </p:nvGraphicFramePr>
        <p:xfrm>
          <a:off x="6227924" y="1825625"/>
          <a:ext cx="5310000" cy="1080000"/>
        </p:xfrm>
        <a:graphic>
          <a:graphicData uri="http://schemas.openxmlformats.org/drawingml/2006/table">
            <a:tbl>
              <a:tblPr firstRow="1">
                <a:tableStyleId>{5C22544A-7EE6-4342-B048-85BDC9FD1C3A}</a:tableStyleId>
              </a:tblPr>
              <a:tblGrid>
                <a:gridCol w="1763319">
                  <a:extLst>
                    <a:ext uri="{9D8B030D-6E8A-4147-A177-3AD203B41FA5}">
                      <a16:colId xmlns:a16="http://schemas.microsoft.com/office/drawing/2014/main" val="883291324"/>
                    </a:ext>
                  </a:extLst>
                </a:gridCol>
                <a:gridCol w="1182227">
                  <a:extLst>
                    <a:ext uri="{9D8B030D-6E8A-4147-A177-3AD203B41FA5}">
                      <a16:colId xmlns:a16="http://schemas.microsoft.com/office/drawing/2014/main" val="355586360"/>
                    </a:ext>
                  </a:extLst>
                </a:gridCol>
                <a:gridCol w="1182227">
                  <a:extLst>
                    <a:ext uri="{9D8B030D-6E8A-4147-A177-3AD203B41FA5}">
                      <a16:colId xmlns:a16="http://schemas.microsoft.com/office/drawing/2014/main" val="3626199509"/>
                    </a:ext>
                  </a:extLst>
                </a:gridCol>
                <a:gridCol w="1182227">
                  <a:extLst>
                    <a:ext uri="{9D8B030D-6E8A-4147-A177-3AD203B41FA5}">
                      <a16:colId xmlns:a16="http://schemas.microsoft.com/office/drawing/2014/main" val="2161393824"/>
                    </a:ext>
                  </a:extLst>
                </a:gridCol>
              </a:tblGrid>
              <a:tr h="360000">
                <a:tc>
                  <a:txBody>
                    <a:bodyPr/>
                    <a:lstStyle/>
                    <a:p>
                      <a:pPr algn="l"/>
                      <a:r>
                        <a:rPr lang="en-US" sz="900" b="1" dirty="0">
                          <a:solidFill>
                            <a:schemeClr val="bg1"/>
                          </a:solidFill>
                          <a:latin typeface="+mn-lt"/>
                          <a:ea typeface="Lato" panose="020F0502020204030203" pitchFamily="34" charset="0"/>
                          <a:cs typeface="Lato" panose="020F0502020204030203" pitchFamily="34" charset="0"/>
                        </a:rPr>
                        <a:t>LIQUIDITY RATIOS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latin typeface="+mn-lt"/>
                          <a:ea typeface="Lato" panose="020F0502020204030203" pitchFamily="34" charset="0"/>
                          <a:cs typeface="Lato" panose="020F0502020204030203" pitchFamily="34" charset="0"/>
                        </a:rPr>
                        <a:t>YR1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900" b="1" dirty="0">
                          <a:solidFill>
                            <a:schemeClr val="bg1"/>
                          </a:solidFill>
                          <a:latin typeface="+mn-lt"/>
                          <a:ea typeface="Lato" panose="020F0502020204030203" pitchFamily="34" charset="0"/>
                          <a:cs typeface="Lato" panose="020F0502020204030203" pitchFamily="34" charset="0"/>
                        </a:rPr>
                        <a:t>YR2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sz="900" b="1" dirty="0">
                          <a:solidFill>
                            <a:schemeClr val="bg1"/>
                          </a:solidFill>
                          <a:latin typeface="+mn-lt"/>
                          <a:ea typeface="Lato" panose="020F0502020204030203" pitchFamily="34" charset="0"/>
                          <a:cs typeface="Lato" panose="020F0502020204030203" pitchFamily="34" charset="0"/>
                        </a:rPr>
                        <a:t>YR3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018180050"/>
                  </a:ext>
                </a:extLst>
              </a:tr>
              <a:tr h="360000">
                <a:tc>
                  <a:txBody>
                    <a:bodyPr/>
                    <a:lstStyle/>
                    <a:p>
                      <a:r>
                        <a:rPr lang="en-US" sz="900" b="0" dirty="0">
                          <a:solidFill>
                            <a:schemeClr val="tx1"/>
                          </a:solidFill>
                          <a:latin typeface="+mn-lt"/>
                          <a:ea typeface="Lato" panose="020F0502020204030203" pitchFamily="34" charset="0"/>
                          <a:cs typeface="Lato" panose="020F0502020204030203" pitchFamily="34" charset="0"/>
                        </a:rPr>
                        <a:t>ACID TEST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2.34</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3.66</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6.67</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741004110"/>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ea typeface="Lato" panose="020F0502020204030203" pitchFamily="34" charset="0"/>
                          <a:cs typeface="Lato" panose="020F0502020204030203" pitchFamily="34" charset="0"/>
                        </a:rPr>
                        <a:t>CASH</a:t>
                      </a:r>
                      <a:r>
                        <a:rPr lang="en-US" sz="900" b="0" baseline="0" dirty="0">
                          <a:solidFill>
                            <a:schemeClr val="tx1"/>
                          </a:solidFill>
                          <a:latin typeface="+mn-lt"/>
                          <a:ea typeface="Lato" panose="020F0502020204030203" pitchFamily="34" charset="0"/>
                          <a:cs typeface="Lato" panose="020F0502020204030203" pitchFamily="34" charset="0"/>
                        </a:rPr>
                        <a:t> TO ASSETS</a:t>
                      </a:r>
                      <a:endParaRPr lang="en-US" sz="900" b="0" dirty="0">
                        <a:solidFill>
                          <a:schemeClr val="tx1"/>
                        </a:solidFill>
                        <a:latin typeface="+mn-lt"/>
                        <a:ea typeface="Lato" panose="020F0502020204030203" pitchFamily="34" charset="0"/>
                        <a:cs typeface="Lato" panose="020F050202020403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1"/>
                          </a:solidFill>
                          <a:latin typeface="+mn-lt"/>
                          <a:ea typeface="Lato" panose="020F0502020204030203" pitchFamily="34" charset="0"/>
                          <a:cs typeface="Lato" panose="020F0502020204030203" pitchFamily="34" charset="0"/>
                        </a:rPr>
                        <a:t>0.83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0.86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900" b="0" dirty="0">
                          <a:solidFill>
                            <a:schemeClr val="tx1"/>
                          </a:solidFill>
                          <a:latin typeface="+mn-lt"/>
                          <a:ea typeface="Lato" panose="020F0502020204030203" pitchFamily="34" charset="0"/>
                          <a:cs typeface="Lato" panose="020F0502020204030203" pitchFamily="34" charset="0"/>
                        </a:rPr>
                        <a:t>0.90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3755630"/>
                  </a:ext>
                </a:extLst>
              </a:tr>
            </a:tbl>
          </a:graphicData>
        </a:graphic>
      </p:graphicFrame>
      <p:graphicFrame>
        <p:nvGraphicFramePr>
          <p:cNvPr id="9" name="Chart 8">
            <a:extLst>
              <a:ext uri="{FF2B5EF4-FFF2-40B4-BE49-F238E27FC236}">
                <a16:creationId xmlns:a16="http://schemas.microsoft.com/office/drawing/2014/main" id="{B62221BF-5D6F-46B4-B14D-31C322BD7F7D}"/>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661523275"/>
              </p:ext>
            </p:extLst>
          </p:nvPr>
        </p:nvGraphicFramePr>
        <p:xfrm>
          <a:off x="630000" y="4073627"/>
          <a:ext cx="10907924" cy="237289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7A9B0272-590F-46CF-B03F-3D641F9F446E}"/>
              </a:ext>
            </a:extLst>
          </p:cNvPr>
          <p:cNvSpPr txBox="1"/>
          <p:nvPr/>
        </p:nvSpPr>
        <p:spPr>
          <a:xfrm>
            <a:off x="630000" y="3741904"/>
            <a:ext cx="1056379" cy="215444"/>
          </a:xfrm>
          <a:prstGeom prst="rect">
            <a:avLst/>
          </a:prstGeom>
          <a:noFill/>
        </p:spPr>
        <p:txBody>
          <a:bodyPr wrap="none" lIns="0" tIns="0" rIns="0" bIns="0" rtlCol="0">
            <a:spAutoFit/>
          </a:bodyPr>
          <a:lstStyle/>
          <a:p>
            <a:r>
              <a:rPr lang="en-US" sz="1400" dirty="0">
                <a:solidFill>
                  <a:schemeClr val="accent2"/>
                </a:solidFill>
                <a:latin typeface="+mj-lt"/>
                <a:ea typeface="Lato" panose="020F0502020204030203" pitchFamily="34" charset="0"/>
                <a:cs typeface="Lato" panose="020F0502020204030203" pitchFamily="34" charset="0"/>
              </a:rPr>
              <a:t>Success Ratios</a:t>
            </a:r>
          </a:p>
        </p:txBody>
      </p:sp>
    </p:spTree>
    <p:extLst>
      <p:ext uri="{BB962C8B-B14F-4D97-AF65-F5344CB8AC3E}">
        <p14:creationId xmlns:p14="http://schemas.microsoft.com/office/powerpoint/2010/main" val="2903599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18</a:t>
            </a:fld>
            <a:endParaRPr lang="en-US" dirty="0"/>
          </a:p>
        </p:txBody>
      </p:sp>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p:txBody>
          <a:bodyPr/>
          <a:lstStyle/>
          <a:p>
            <a:r>
              <a:rPr lang="en-US" dirty="0"/>
              <a:t>FUNDING</a:t>
            </a:r>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6" name="Chart 5">
            <a:extLst>
              <a:ext uri="{FF2B5EF4-FFF2-40B4-BE49-F238E27FC236}">
                <a16:creationId xmlns:a16="http://schemas.microsoft.com/office/drawing/2014/main" id="{AD318045-6EB6-4D3C-B777-B8731960E769}"/>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4013892923"/>
              </p:ext>
            </p:extLst>
          </p:nvPr>
        </p:nvGraphicFramePr>
        <p:xfrm>
          <a:off x="2983230" y="1833396"/>
          <a:ext cx="6174740" cy="4116494"/>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 Placeholder 3">
            <a:extLst>
              <a:ext uri="{FF2B5EF4-FFF2-40B4-BE49-F238E27FC236}">
                <a16:creationId xmlns:a16="http://schemas.microsoft.com/office/drawing/2014/main" id="{A4CE99B7-ED9E-421F-A64A-C5E3E0ACF1F2}"/>
              </a:ext>
            </a:extLst>
          </p:cNvPr>
          <p:cNvSpPr txBox="1">
            <a:spLocks/>
          </p:cNvSpPr>
          <p:nvPr/>
        </p:nvSpPr>
        <p:spPr>
          <a:xfrm>
            <a:off x="1707112" y="2988666"/>
            <a:ext cx="2034138" cy="702406"/>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spcAft>
                <a:spcPts val="0"/>
              </a:spcAft>
            </a:pPr>
            <a:r>
              <a:rPr lang="en-US" sz="1400" noProof="1">
                <a:solidFill>
                  <a:schemeClr val="accent3"/>
                </a:solidFill>
              </a:rPr>
              <a:t>Other Investment</a:t>
            </a:r>
          </a:p>
          <a:p>
            <a:pPr algn="r">
              <a:spcAft>
                <a:spcPts val="0"/>
              </a:spcAft>
            </a:pPr>
            <a:r>
              <a:rPr lang="en-US" dirty="0">
                <a:solidFill>
                  <a:schemeClr val="tx1"/>
                </a:solidFill>
                <a:latin typeface="+mn-lt"/>
              </a:rPr>
              <a:t>$110,000 – 21%</a:t>
            </a:r>
          </a:p>
        </p:txBody>
      </p:sp>
      <p:sp>
        <p:nvSpPr>
          <p:cNvPr id="14" name="Text Placeholder 3">
            <a:extLst>
              <a:ext uri="{FF2B5EF4-FFF2-40B4-BE49-F238E27FC236}">
                <a16:creationId xmlns:a16="http://schemas.microsoft.com/office/drawing/2014/main" id="{2764FAD9-4227-436B-853B-CCE4CEA2EC0E}"/>
              </a:ext>
            </a:extLst>
          </p:cNvPr>
          <p:cNvSpPr txBox="1">
            <a:spLocks/>
          </p:cNvSpPr>
          <p:nvPr/>
        </p:nvSpPr>
        <p:spPr>
          <a:xfrm>
            <a:off x="1707112" y="4107131"/>
            <a:ext cx="2034138" cy="702406"/>
          </a:xfrm>
          <a:prstGeom prst="rect">
            <a:avLst/>
          </a:prstGeom>
          <a:noFill/>
        </p:spPr>
        <p:txBody>
          <a:bodyPr vert="horz" lIns="0" tIns="0" rIns="0" bIns="0" rtlCol="0" anchor="t">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spcAft>
                <a:spcPts val="0"/>
              </a:spcAft>
            </a:pPr>
            <a:r>
              <a:rPr lang="en-US" sz="1400" noProof="1">
                <a:solidFill>
                  <a:schemeClr val="accent3"/>
                </a:solidFill>
              </a:rPr>
              <a:t>Bank</a:t>
            </a:r>
          </a:p>
          <a:p>
            <a:pPr algn="r">
              <a:spcAft>
                <a:spcPts val="0"/>
              </a:spcAft>
            </a:pPr>
            <a:r>
              <a:rPr lang="en-US" dirty="0">
                <a:solidFill>
                  <a:schemeClr val="tx1"/>
                </a:solidFill>
                <a:latin typeface="+mn-lt"/>
              </a:rPr>
              <a:t>$100,000 – 20%</a:t>
            </a:r>
          </a:p>
        </p:txBody>
      </p:sp>
      <p:sp>
        <p:nvSpPr>
          <p:cNvPr id="15" name="Text Placeholder 3">
            <a:extLst>
              <a:ext uri="{FF2B5EF4-FFF2-40B4-BE49-F238E27FC236}">
                <a16:creationId xmlns:a16="http://schemas.microsoft.com/office/drawing/2014/main" id="{5FA5A051-7EE3-46D7-986E-2EE55B0ED23D}"/>
              </a:ext>
            </a:extLst>
          </p:cNvPr>
          <p:cNvSpPr txBox="1">
            <a:spLocks/>
          </p:cNvSpPr>
          <p:nvPr/>
        </p:nvSpPr>
        <p:spPr>
          <a:xfrm>
            <a:off x="8450752" y="2988666"/>
            <a:ext cx="2034138" cy="702406"/>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spcAft>
                <a:spcPts val="0"/>
              </a:spcAft>
            </a:pPr>
            <a:r>
              <a:rPr lang="en-US" sz="1400" noProof="1">
                <a:solidFill>
                  <a:schemeClr val="accent3"/>
                </a:solidFill>
              </a:rPr>
              <a:t>Debt Investor</a:t>
            </a:r>
          </a:p>
          <a:p>
            <a:pPr algn="l">
              <a:spcAft>
                <a:spcPts val="0"/>
              </a:spcAft>
            </a:pPr>
            <a:r>
              <a:rPr lang="en-US" dirty="0">
                <a:solidFill>
                  <a:schemeClr val="tx1"/>
                </a:solidFill>
                <a:latin typeface="+mn-lt"/>
              </a:rPr>
              <a:t>$200,000 – 39%</a:t>
            </a:r>
          </a:p>
        </p:txBody>
      </p:sp>
      <p:sp>
        <p:nvSpPr>
          <p:cNvPr id="16" name="Text Placeholder 3">
            <a:extLst>
              <a:ext uri="{FF2B5EF4-FFF2-40B4-BE49-F238E27FC236}">
                <a16:creationId xmlns:a16="http://schemas.microsoft.com/office/drawing/2014/main" id="{B0F437E6-32CC-40FE-A1A3-D4D19F0B3D43}"/>
              </a:ext>
            </a:extLst>
          </p:cNvPr>
          <p:cNvSpPr txBox="1">
            <a:spLocks/>
          </p:cNvSpPr>
          <p:nvPr/>
        </p:nvSpPr>
        <p:spPr>
          <a:xfrm>
            <a:off x="8450752" y="4107131"/>
            <a:ext cx="2034138" cy="702406"/>
          </a:xfrm>
          <a:prstGeom prst="rect">
            <a:avLst/>
          </a:prstGeom>
          <a:noFill/>
        </p:spPr>
        <p:txBody>
          <a:bodyPr vert="horz" lIns="0" tIns="0" rIns="0" bIns="0" rtlCol="0" anchor="t">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spcAft>
                <a:spcPts val="0"/>
              </a:spcAft>
            </a:pPr>
            <a:r>
              <a:rPr lang="en-US" sz="1400" noProof="1">
                <a:solidFill>
                  <a:schemeClr val="accent3"/>
                </a:solidFill>
              </a:rPr>
              <a:t>Owner Equity</a:t>
            </a:r>
          </a:p>
          <a:p>
            <a:pPr algn="l">
              <a:spcAft>
                <a:spcPts val="0"/>
              </a:spcAft>
            </a:pPr>
            <a:r>
              <a:rPr lang="en-US" dirty="0">
                <a:solidFill>
                  <a:schemeClr val="tx1"/>
                </a:solidFill>
                <a:latin typeface="+mn-lt"/>
              </a:rPr>
              <a:t>$100,000 – 20%</a:t>
            </a:r>
          </a:p>
        </p:txBody>
      </p:sp>
      <p:sp>
        <p:nvSpPr>
          <p:cNvPr id="17" name="Rectangle 16">
            <a:extLst>
              <a:ext uri="{FF2B5EF4-FFF2-40B4-BE49-F238E27FC236}">
                <a16:creationId xmlns:a16="http://schemas.microsoft.com/office/drawing/2014/main" id="{9834CCA6-1DF4-4B27-B51A-D74D923044AC}"/>
              </a:ext>
              <a:ext uri="{C183D7F6-B498-43B3-948B-1728B52AA6E4}">
                <adec:decorative xmlns:adec="http://schemas.microsoft.com/office/drawing/2017/decorative" val="1"/>
              </a:ext>
            </a:extLst>
          </p:cNvPr>
          <p:cNvSpPr/>
          <p:nvPr/>
        </p:nvSpPr>
        <p:spPr>
          <a:xfrm>
            <a:off x="3876675" y="4218484"/>
            <a:ext cx="1195174" cy="1195174"/>
          </a:xfrm>
          <a:custGeom>
            <a:avLst/>
            <a:gdLst>
              <a:gd name="connsiteX0" fmla="*/ 0 w 2647950"/>
              <a:gd name="connsiteY0" fmla="*/ 0 h 2647950"/>
              <a:gd name="connsiteX1" fmla="*/ 2647950 w 2647950"/>
              <a:gd name="connsiteY1" fmla="*/ 0 h 2647950"/>
              <a:gd name="connsiteX2" fmla="*/ 2647950 w 2647950"/>
              <a:gd name="connsiteY2" fmla="*/ 2647950 h 2647950"/>
              <a:gd name="connsiteX3" fmla="*/ 0 w 2647950"/>
              <a:gd name="connsiteY3" fmla="*/ 2647950 h 2647950"/>
              <a:gd name="connsiteX4" fmla="*/ 0 w 2647950"/>
              <a:gd name="connsiteY4" fmla="*/ 0 h 2647950"/>
              <a:gd name="connsiteX0" fmla="*/ 2647950 w 2739390"/>
              <a:gd name="connsiteY0" fmla="*/ 0 h 2647950"/>
              <a:gd name="connsiteX1" fmla="*/ 2647950 w 2739390"/>
              <a:gd name="connsiteY1" fmla="*/ 2647950 h 2647950"/>
              <a:gd name="connsiteX2" fmla="*/ 0 w 2739390"/>
              <a:gd name="connsiteY2" fmla="*/ 2647950 h 2647950"/>
              <a:gd name="connsiteX3" fmla="*/ 0 w 2739390"/>
              <a:gd name="connsiteY3" fmla="*/ 0 h 2647950"/>
              <a:gd name="connsiteX4" fmla="*/ 2739390 w 2739390"/>
              <a:gd name="connsiteY4" fmla="*/ 91440 h 2647950"/>
              <a:gd name="connsiteX0" fmla="*/ 2647950 w 2647950"/>
              <a:gd name="connsiteY0" fmla="*/ 0 h 2647950"/>
              <a:gd name="connsiteX1" fmla="*/ 2647950 w 2647950"/>
              <a:gd name="connsiteY1" fmla="*/ 2647950 h 2647950"/>
              <a:gd name="connsiteX2" fmla="*/ 0 w 2647950"/>
              <a:gd name="connsiteY2" fmla="*/ 2647950 h 2647950"/>
              <a:gd name="connsiteX3" fmla="*/ 0 w 2647950"/>
              <a:gd name="connsiteY3" fmla="*/ 0 h 2647950"/>
              <a:gd name="connsiteX0" fmla="*/ 2647950 w 2647950"/>
              <a:gd name="connsiteY0" fmla="*/ 2647950 h 2647950"/>
              <a:gd name="connsiteX1" fmla="*/ 0 w 2647950"/>
              <a:gd name="connsiteY1" fmla="*/ 2647950 h 2647950"/>
              <a:gd name="connsiteX2" fmla="*/ 0 w 2647950"/>
              <a:gd name="connsiteY2" fmla="*/ 0 h 2647950"/>
            </a:gdLst>
            <a:ahLst/>
            <a:cxnLst>
              <a:cxn ang="0">
                <a:pos x="connsiteX0" y="connsiteY0"/>
              </a:cxn>
              <a:cxn ang="0">
                <a:pos x="connsiteX1" y="connsiteY1"/>
              </a:cxn>
              <a:cxn ang="0">
                <a:pos x="connsiteX2" y="connsiteY2"/>
              </a:cxn>
            </a:cxnLst>
            <a:rect l="l" t="t" r="r" b="b"/>
            <a:pathLst>
              <a:path w="2647950" h="2647950">
                <a:moveTo>
                  <a:pt x="2647950" y="2647950"/>
                </a:moveTo>
                <a:lnTo>
                  <a:pt x="0" y="2647950"/>
                </a:lnTo>
                <a:lnTo>
                  <a:pt x="0" y="0"/>
                </a:lnTo>
              </a:path>
            </a:pathLst>
          </a:custGeom>
          <a:noFill/>
          <a:ln w="3175">
            <a:solidFill>
              <a:schemeClr val="tx1">
                <a:lumMod val="75000"/>
                <a:lumOff val="25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6">
            <a:extLst>
              <a:ext uri="{FF2B5EF4-FFF2-40B4-BE49-F238E27FC236}">
                <a16:creationId xmlns:a16="http://schemas.microsoft.com/office/drawing/2014/main" id="{D9F099CE-6DF9-4F9A-AD45-65E3EB7D6F83}"/>
              </a:ext>
              <a:ext uri="{C183D7F6-B498-43B3-948B-1728B52AA6E4}">
                <adec:decorative xmlns:adec="http://schemas.microsoft.com/office/drawing/2017/decorative" val="1"/>
              </a:ext>
            </a:extLst>
          </p:cNvPr>
          <p:cNvSpPr/>
          <p:nvPr/>
        </p:nvSpPr>
        <p:spPr>
          <a:xfrm flipV="1">
            <a:off x="3876675" y="2369629"/>
            <a:ext cx="1195174" cy="1195174"/>
          </a:xfrm>
          <a:custGeom>
            <a:avLst/>
            <a:gdLst>
              <a:gd name="connsiteX0" fmla="*/ 0 w 2647950"/>
              <a:gd name="connsiteY0" fmla="*/ 0 h 2647950"/>
              <a:gd name="connsiteX1" fmla="*/ 2647950 w 2647950"/>
              <a:gd name="connsiteY1" fmla="*/ 0 h 2647950"/>
              <a:gd name="connsiteX2" fmla="*/ 2647950 w 2647950"/>
              <a:gd name="connsiteY2" fmla="*/ 2647950 h 2647950"/>
              <a:gd name="connsiteX3" fmla="*/ 0 w 2647950"/>
              <a:gd name="connsiteY3" fmla="*/ 2647950 h 2647950"/>
              <a:gd name="connsiteX4" fmla="*/ 0 w 2647950"/>
              <a:gd name="connsiteY4" fmla="*/ 0 h 2647950"/>
              <a:gd name="connsiteX0" fmla="*/ 2647950 w 2739390"/>
              <a:gd name="connsiteY0" fmla="*/ 0 h 2647950"/>
              <a:gd name="connsiteX1" fmla="*/ 2647950 w 2739390"/>
              <a:gd name="connsiteY1" fmla="*/ 2647950 h 2647950"/>
              <a:gd name="connsiteX2" fmla="*/ 0 w 2739390"/>
              <a:gd name="connsiteY2" fmla="*/ 2647950 h 2647950"/>
              <a:gd name="connsiteX3" fmla="*/ 0 w 2739390"/>
              <a:gd name="connsiteY3" fmla="*/ 0 h 2647950"/>
              <a:gd name="connsiteX4" fmla="*/ 2739390 w 2739390"/>
              <a:gd name="connsiteY4" fmla="*/ 91440 h 2647950"/>
              <a:gd name="connsiteX0" fmla="*/ 2647950 w 2647950"/>
              <a:gd name="connsiteY0" fmla="*/ 0 h 2647950"/>
              <a:gd name="connsiteX1" fmla="*/ 2647950 w 2647950"/>
              <a:gd name="connsiteY1" fmla="*/ 2647950 h 2647950"/>
              <a:gd name="connsiteX2" fmla="*/ 0 w 2647950"/>
              <a:gd name="connsiteY2" fmla="*/ 2647950 h 2647950"/>
              <a:gd name="connsiteX3" fmla="*/ 0 w 2647950"/>
              <a:gd name="connsiteY3" fmla="*/ 0 h 2647950"/>
              <a:gd name="connsiteX0" fmla="*/ 2647950 w 2647950"/>
              <a:gd name="connsiteY0" fmla="*/ 2647950 h 2647950"/>
              <a:gd name="connsiteX1" fmla="*/ 0 w 2647950"/>
              <a:gd name="connsiteY1" fmla="*/ 2647950 h 2647950"/>
              <a:gd name="connsiteX2" fmla="*/ 0 w 2647950"/>
              <a:gd name="connsiteY2" fmla="*/ 0 h 2647950"/>
            </a:gdLst>
            <a:ahLst/>
            <a:cxnLst>
              <a:cxn ang="0">
                <a:pos x="connsiteX0" y="connsiteY0"/>
              </a:cxn>
              <a:cxn ang="0">
                <a:pos x="connsiteX1" y="connsiteY1"/>
              </a:cxn>
              <a:cxn ang="0">
                <a:pos x="connsiteX2" y="connsiteY2"/>
              </a:cxn>
            </a:cxnLst>
            <a:rect l="l" t="t" r="r" b="b"/>
            <a:pathLst>
              <a:path w="2647950" h="2647950">
                <a:moveTo>
                  <a:pt x="2647950" y="2647950"/>
                </a:moveTo>
                <a:lnTo>
                  <a:pt x="0" y="2647950"/>
                </a:lnTo>
                <a:lnTo>
                  <a:pt x="0" y="0"/>
                </a:lnTo>
              </a:path>
            </a:pathLst>
          </a:custGeom>
          <a:noFill/>
          <a:ln w="3175">
            <a:solidFill>
              <a:schemeClr val="tx1">
                <a:lumMod val="75000"/>
                <a:lumOff val="25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6">
            <a:extLst>
              <a:ext uri="{FF2B5EF4-FFF2-40B4-BE49-F238E27FC236}">
                <a16:creationId xmlns:a16="http://schemas.microsoft.com/office/drawing/2014/main" id="{CF274751-A400-4281-BACD-95C77DED67D2}"/>
              </a:ext>
              <a:ext uri="{C183D7F6-B498-43B3-948B-1728B52AA6E4}">
                <adec:decorative xmlns:adec="http://schemas.microsoft.com/office/drawing/2017/decorative" val="1"/>
              </a:ext>
            </a:extLst>
          </p:cNvPr>
          <p:cNvSpPr/>
          <p:nvPr/>
        </p:nvSpPr>
        <p:spPr>
          <a:xfrm flipH="1">
            <a:off x="7048826" y="4218484"/>
            <a:ext cx="1195174" cy="1195174"/>
          </a:xfrm>
          <a:custGeom>
            <a:avLst/>
            <a:gdLst>
              <a:gd name="connsiteX0" fmla="*/ 0 w 2647950"/>
              <a:gd name="connsiteY0" fmla="*/ 0 h 2647950"/>
              <a:gd name="connsiteX1" fmla="*/ 2647950 w 2647950"/>
              <a:gd name="connsiteY1" fmla="*/ 0 h 2647950"/>
              <a:gd name="connsiteX2" fmla="*/ 2647950 w 2647950"/>
              <a:gd name="connsiteY2" fmla="*/ 2647950 h 2647950"/>
              <a:gd name="connsiteX3" fmla="*/ 0 w 2647950"/>
              <a:gd name="connsiteY3" fmla="*/ 2647950 h 2647950"/>
              <a:gd name="connsiteX4" fmla="*/ 0 w 2647950"/>
              <a:gd name="connsiteY4" fmla="*/ 0 h 2647950"/>
              <a:gd name="connsiteX0" fmla="*/ 2647950 w 2739390"/>
              <a:gd name="connsiteY0" fmla="*/ 0 h 2647950"/>
              <a:gd name="connsiteX1" fmla="*/ 2647950 w 2739390"/>
              <a:gd name="connsiteY1" fmla="*/ 2647950 h 2647950"/>
              <a:gd name="connsiteX2" fmla="*/ 0 w 2739390"/>
              <a:gd name="connsiteY2" fmla="*/ 2647950 h 2647950"/>
              <a:gd name="connsiteX3" fmla="*/ 0 w 2739390"/>
              <a:gd name="connsiteY3" fmla="*/ 0 h 2647950"/>
              <a:gd name="connsiteX4" fmla="*/ 2739390 w 2739390"/>
              <a:gd name="connsiteY4" fmla="*/ 91440 h 2647950"/>
              <a:gd name="connsiteX0" fmla="*/ 2647950 w 2647950"/>
              <a:gd name="connsiteY0" fmla="*/ 0 h 2647950"/>
              <a:gd name="connsiteX1" fmla="*/ 2647950 w 2647950"/>
              <a:gd name="connsiteY1" fmla="*/ 2647950 h 2647950"/>
              <a:gd name="connsiteX2" fmla="*/ 0 w 2647950"/>
              <a:gd name="connsiteY2" fmla="*/ 2647950 h 2647950"/>
              <a:gd name="connsiteX3" fmla="*/ 0 w 2647950"/>
              <a:gd name="connsiteY3" fmla="*/ 0 h 2647950"/>
              <a:gd name="connsiteX0" fmla="*/ 2647950 w 2647950"/>
              <a:gd name="connsiteY0" fmla="*/ 2647950 h 2647950"/>
              <a:gd name="connsiteX1" fmla="*/ 0 w 2647950"/>
              <a:gd name="connsiteY1" fmla="*/ 2647950 h 2647950"/>
              <a:gd name="connsiteX2" fmla="*/ 0 w 2647950"/>
              <a:gd name="connsiteY2" fmla="*/ 0 h 2647950"/>
            </a:gdLst>
            <a:ahLst/>
            <a:cxnLst>
              <a:cxn ang="0">
                <a:pos x="connsiteX0" y="connsiteY0"/>
              </a:cxn>
              <a:cxn ang="0">
                <a:pos x="connsiteX1" y="connsiteY1"/>
              </a:cxn>
              <a:cxn ang="0">
                <a:pos x="connsiteX2" y="connsiteY2"/>
              </a:cxn>
            </a:cxnLst>
            <a:rect l="l" t="t" r="r" b="b"/>
            <a:pathLst>
              <a:path w="2647950" h="2647950">
                <a:moveTo>
                  <a:pt x="2647950" y="2647950"/>
                </a:moveTo>
                <a:lnTo>
                  <a:pt x="0" y="2647950"/>
                </a:lnTo>
                <a:lnTo>
                  <a:pt x="0" y="0"/>
                </a:lnTo>
              </a:path>
            </a:pathLst>
          </a:custGeom>
          <a:noFill/>
          <a:ln w="3175">
            <a:solidFill>
              <a:schemeClr val="tx1">
                <a:lumMod val="75000"/>
                <a:lumOff val="25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6">
            <a:extLst>
              <a:ext uri="{FF2B5EF4-FFF2-40B4-BE49-F238E27FC236}">
                <a16:creationId xmlns:a16="http://schemas.microsoft.com/office/drawing/2014/main" id="{2F172AEA-F239-4FBE-BB3D-89D466D3EA73}"/>
              </a:ext>
              <a:ext uri="{C183D7F6-B498-43B3-948B-1728B52AA6E4}">
                <adec:decorative xmlns:adec="http://schemas.microsoft.com/office/drawing/2017/decorative" val="1"/>
              </a:ext>
            </a:extLst>
          </p:cNvPr>
          <p:cNvSpPr/>
          <p:nvPr/>
        </p:nvSpPr>
        <p:spPr>
          <a:xfrm flipH="1" flipV="1">
            <a:off x="7048826" y="2369629"/>
            <a:ext cx="1195174" cy="1195174"/>
          </a:xfrm>
          <a:custGeom>
            <a:avLst/>
            <a:gdLst>
              <a:gd name="connsiteX0" fmla="*/ 0 w 2647950"/>
              <a:gd name="connsiteY0" fmla="*/ 0 h 2647950"/>
              <a:gd name="connsiteX1" fmla="*/ 2647950 w 2647950"/>
              <a:gd name="connsiteY1" fmla="*/ 0 h 2647950"/>
              <a:gd name="connsiteX2" fmla="*/ 2647950 w 2647950"/>
              <a:gd name="connsiteY2" fmla="*/ 2647950 h 2647950"/>
              <a:gd name="connsiteX3" fmla="*/ 0 w 2647950"/>
              <a:gd name="connsiteY3" fmla="*/ 2647950 h 2647950"/>
              <a:gd name="connsiteX4" fmla="*/ 0 w 2647950"/>
              <a:gd name="connsiteY4" fmla="*/ 0 h 2647950"/>
              <a:gd name="connsiteX0" fmla="*/ 2647950 w 2739390"/>
              <a:gd name="connsiteY0" fmla="*/ 0 h 2647950"/>
              <a:gd name="connsiteX1" fmla="*/ 2647950 w 2739390"/>
              <a:gd name="connsiteY1" fmla="*/ 2647950 h 2647950"/>
              <a:gd name="connsiteX2" fmla="*/ 0 w 2739390"/>
              <a:gd name="connsiteY2" fmla="*/ 2647950 h 2647950"/>
              <a:gd name="connsiteX3" fmla="*/ 0 w 2739390"/>
              <a:gd name="connsiteY3" fmla="*/ 0 h 2647950"/>
              <a:gd name="connsiteX4" fmla="*/ 2739390 w 2739390"/>
              <a:gd name="connsiteY4" fmla="*/ 91440 h 2647950"/>
              <a:gd name="connsiteX0" fmla="*/ 2647950 w 2647950"/>
              <a:gd name="connsiteY0" fmla="*/ 0 h 2647950"/>
              <a:gd name="connsiteX1" fmla="*/ 2647950 w 2647950"/>
              <a:gd name="connsiteY1" fmla="*/ 2647950 h 2647950"/>
              <a:gd name="connsiteX2" fmla="*/ 0 w 2647950"/>
              <a:gd name="connsiteY2" fmla="*/ 2647950 h 2647950"/>
              <a:gd name="connsiteX3" fmla="*/ 0 w 2647950"/>
              <a:gd name="connsiteY3" fmla="*/ 0 h 2647950"/>
              <a:gd name="connsiteX0" fmla="*/ 2647950 w 2647950"/>
              <a:gd name="connsiteY0" fmla="*/ 2647950 h 2647950"/>
              <a:gd name="connsiteX1" fmla="*/ 0 w 2647950"/>
              <a:gd name="connsiteY1" fmla="*/ 2647950 h 2647950"/>
              <a:gd name="connsiteX2" fmla="*/ 0 w 2647950"/>
              <a:gd name="connsiteY2" fmla="*/ 0 h 2647950"/>
            </a:gdLst>
            <a:ahLst/>
            <a:cxnLst>
              <a:cxn ang="0">
                <a:pos x="connsiteX0" y="connsiteY0"/>
              </a:cxn>
              <a:cxn ang="0">
                <a:pos x="connsiteX1" y="connsiteY1"/>
              </a:cxn>
              <a:cxn ang="0">
                <a:pos x="connsiteX2" y="connsiteY2"/>
              </a:cxn>
            </a:cxnLst>
            <a:rect l="l" t="t" r="r" b="b"/>
            <a:pathLst>
              <a:path w="2647950" h="2647950">
                <a:moveTo>
                  <a:pt x="2647950" y="2647950"/>
                </a:moveTo>
                <a:lnTo>
                  <a:pt x="0" y="2647950"/>
                </a:lnTo>
                <a:lnTo>
                  <a:pt x="0" y="0"/>
                </a:lnTo>
              </a:path>
            </a:pathLst>
          </a:custGeom>
          <a:noFill/>
          <a:ln w="3175">
            <a:solidFill>
              <a:schemeClr val="tx1">
                <a:lumMod val="75000"/>
                <a:lumOff val="25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1990935B-8323-4FF3-BBA1-C4EC3E277F71}"/>
              </a:ext>
            </a:extLst>
          </p:cNvPr>
          <p:cNvSpPr txBox="1">
            <a:spLocks/>
          </p:cNvSpPr>
          <p:nvPr/>
        </p:nvSpPr>
        <p:spPr>
          <a:xfrm>
            <a:off x="3876675" y="1787873"/>
            <a:ext cx="969388" cy="574309"/>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spcAft>
                <a:spcPts val="0"/>
              </a:spcAft>
            </a:pPr>
            <a:r>
              <a:rPr lang="en-US" sz="3600" b="1" spc="-300" dirty="0">
                <a:solidFill>
                  <a:schemeClr val="tx1"/>
                </a:solidFill>
              </a:rPr>
              <a:t>21%</a:t>
            </a:r>
          </a:p>
        </p:txBody>
      </p:sp>
      <p:sp>
        <p:nvSpPr>
          <p:cNvPr id="26" name="Text Placeholder 3">
            <a:extLst>
              <a:ext uri="{FF2B5EF4-FFF2-40B4-BE49-F238E27FC236}">
                <a16:creationId xmlns:a16="http://schemas.microsoft.com/office/drawing/2014/main" id="{9F05C078-1571-4EDA-92E5-E26DD39790AD}"/>
              </a:ext>
            </a:extLst>
          </p:cNvPr>
          <p:cNvSpPr txBox="1">
            <a:spLocks/>
          </p:cNvSpPr>
          <p:nvPr/>
        </p:nvSpPr>
        <p:spPr>
          <a:xfrm>
            <a:off x="7274612" y="1795320"/>
            <a:ext cx="969388" cy="574309"/>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spcAft>
                <a:spcPts val="0"/>
              </a:spcAft>
            </a:pPr>
            <a:r>
              <a:rPr lang="en-US" sz="3600" b="1" spc="-300" dirty="0">
                <a:solidFill>
                  <a:schemeClr val="tx1"/>
                </a:solidFill>
              </a:rPr>
              <a:t>39%</a:t>
            </a:r>
          </a:p>
        </p:txBody>
      </p:sp>
      <p:sp>
        <p:nvSpPr>
          <p:cNvPr id="27" name="Text Placeholder 3">
            <a:extLst>
              <a:ext uri="{FF2B5EF4-FFF2-40B4-BE49-F238E27FC236}">
                <a16:creationId xmlns:a16="http://schemas.microsoft.com/office/drawing/2014/main" id="{A5225332-5540-45D2-BDF8-0E3B30047159}"/>
              </a:ext>
            </a:extLst>
          </p:cNvPr>
          <p:cNvSpPr txBox="1">
            <a:spLocks/>
          </p:cNvSpPr>
          <p:nvPr/>
        </p:nvSpPr>
        <p:spPr>
          <a:xfrm>
            <a:off x="3876675" y="5415267"/>
            <a:ext cx="969388" cy="574309"/>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spcAft>
                <a:spcPts val="0"/>
              </a:spcAft>
            </a:pPr>
            <a:r>
              <a:rPr lang="en-US" sz="3600" b="1" spc="-300" dirty="0">
                <a:solidFill>
                  <a:schemeClr val="tx1"/>
                </a:solidFill>
              </a:rPr>
              <a:t>20%</a:t>
            </a:r>
          </a:p>
        </p:txBody>
      </p:sp>
      <p:sp>
        <p:nvSpPr>
          <p:cNvPr id="28" name="Text Placeholder 3">
            <a:extLst>
              <a:ext uri="{FF2B5EF4-FFF2-40B4-BE49-F238E27FC236}">
                <a16:creationId xmlns:a16="http://schemas.microsoft.com/office/drawing/2014/main" id="{2C23344F-65B5-40A9-85BC-40B56B78EBB0}"/>
              </a:ext>
            </a:extLst>
          </p:cNvPr>
          <p:cNvSpPr txBox="1">
            <a:spLocks/>
          </p:cNvSpPr>
          <p:nvPr/>
        </p:nvSpPr>
        <p:spPr>
          <a:xfrm>
            <a:off x="7274612" y="5408291"/>
            <a:ext cx="969388" cy="574309"/>
          </a:xfrm>
          <a:prstGeom prst="rect">
            <a:avLst/>
          </a:prstGeom>
          <a:noFill/>
        </p:spPr>
        <p:txBody>
          <a:bodyPr vert="horz" lIns="0" tIns="0" rIns="0" bIns="0" rtlCol="0" anchor="b">
            <a:noAutofit/>
          </a:bodyPr>
          <a:lstStyle>
            <a:lvl1pPr indent="0" algn="ctr">
              <a:lnSpc>
                <a:spcPct val="100000"/>
              </a:lnSpc>
              <a:spcBef>
                <a:spcPts val="0"/>
              </a:spcBef>
              <a:spcAft>
                <a:spcPts val="1000"/>
              </a:spcAft>
              <a:buClr>
                <a:schemeClr val="accent2"/>
              </a:buClr>
              <a:buFont typeface="Arial" panose="020B0604020202020204" pitchFamily="34" charset="0"/>
              <a:buNone/>
              <a:defRPr b="0" cap="none" baseline="0">
                <a:solidFill>
                  <a:schemeClr val="accent1"/>
                </a:solidFill>
                <a:latin typeface="+mj-lt"/>
              </a:defRPr>
            </a:lvl1pPr>
            <a:lvl2pPr marL="266700" indent="0">
              <a:lnSpc>
                <a:spcPct val="100000"/>
              </a:lnSpc>
              <a:spcBef>
                <a:spcPts val="0"/>
              </a:spcBef>
              <a:spcAft>
                <a:spcPts val="1000"/>
              </a:spcAft>
              <a:buClr>
                <a:schemeClr val="accent2"/>
              </a:buClr>
              <a:buFontTx/>
              <a:buNone/>
              <a:defRPr sz="1400">
                <a:solidFill>
                  <a:schemeClr val="bg1"/>
                </a:solidFill>
              </a:defRPr>
            </a:lvl2pPr>
            <a:lvl3pPr marL="447675" indent="0">
              <a:lnSpc>
                <a:spcPct val="100000"/>
              </a:lnSpc>
              <a:spcBef>
                <a:spcPts val="0"/>
              </a:spcBef>
              <a:spcAft>
                <a:spcPts val="1000"/>
              </a:spcAft>
              <a:buClr>
                <a:schemeClr val="tx1">
                  <a:lumMod val="50000"/>
                  <a:lumOff val="50000"/>
                </a:schemeClr>
              </a:buClr>
              <a:buFont typeface="Arial" panose="020B0604020202020204" pitchFamily="34" charset="0"/>
              <a:buNone/>
              <a:defRPr sz="1200">
                <a:solidFill>
                  <a:schemeClr val="bg1"/>
                </a:solidFill>
              </a:defRPr>
            </a:lvl3pPr>
            <a:lvl4pPr marL="628650" indent="0">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a:solidFill>
                  <a:schemeClr val="bg1"/>
                </a:solidFill>
              </a:defRPr>
            </a:lvl4pPr>
            <a:lvl5pPr marL="809625" indent="0">
              <a:lnSpc>
                <a:spcPct val="100000"/>
              </a:lnSpc>
              <a:spcBef>
                <a:spcPts val="0"/>
              </a:spcBef>
              <a:spcAft>
                <a:spcPts val="1000"/>
              </a:spcAft>
              <a:buFont typeface="Arial" panose="020B0604020202020204" pitchFamily="34" charset="0"/>
              <a:buNone/>
              <a:defRPr sz="10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spcAft>
                <a:spcPts val="0"/>
              </a:spcAft>
            </a:pPr>
            <a:r>
              <a:rPr lang="en-US" sz="3600" b="1" spc="-300" dirty="0">
                <a:solidFill>
                  <a:schemeClr val="tx1"/>
                </a:solidFill>
              </a:rPr>
              <a:t>20%</a:t>
            </a:r>
          </a:p>
        </p:txBody>
      </p:sp>
      <p:sp>
        <p:nvSpPr>
          <p:cNvPr id="31" name="Graphic 29" descr="Coins">
            <a:extLst>
              <a:ext uri="{FF2B5EF4-FFF2-40B4-BE49-F238E27FC236}">
                <a16:creationId xmlns:a16="http://schemas.microsoft.com/office/drawing/2014/main" id="{DCBC284C-D543-411D-8B74-818179724E8C}"/>
              </a:ext>
            </a:extLst>
          </p:cNvPr>
          <p:cNvSpPr/>
          <p:nvPr/>
        </p:nvSpPr>
        <p:spPr>
          <a:xfrm>
            <a:off x="5870182" y="3698085"/>
            <a:ext cx="451636" cy="387116"/>
          </a:xfrm>
          <a:custGeom>
            <a:avLst/>
            <a:gdLst>
              <a:gd name="connsiteX0" fmla="*/ 419914 w 451635"/>
              <a:gd name="connsiteY0" fmla="*/ 322597 h 387116"/>
              <a:gd name="connsiteX1" fmla="*/ 398407 w 451635"/>
              <a:gd name="connsiteY1" fmla="*/ 340877 h 387116"/>
              <a:gd name="connsiteX2" fmla="*/ 398407 w 451635"/>
              <a:gd name="connsiteY2" fmla="*/ 321522 h 387116"/>
              <a:gd name="connsiteX3" fmla="*/ 419914 w 451635"/>
              <a:gd name="connsiteY3" fmla="*/ 312919 h 387116"/>
              <a:gd name="connsiteX4" fmla="*/ 419914 w 451635"/>
              <a:gd name="connsiteY4" fmla="*/ 322597 h 387116"/>
              <a:gd name="connsiteX5" fmla="*/ 376901 w 451635"/>
              <a:gd name="connsiteY5" fmla="*/ 287111 h 387116"/>
              <a:gd name="connsiteX6" fmla="*/ 376901 w 451635"/>
              <a:gd name="connsiteY6" fmla="*/ 267755 h 387116"/>
              <a:gd name="connsiteX7" fmla="*/ 398407 w 451635"/>
              <a:gd name="connsiteY7" fmla="*/ 259153 h 387116"/>
              <a:gd name="connsiteX8" fmla="*/ 398407 w 451635"/>
              <a:gd name="connsiteY8" fmla="*/ 268831 h 387116"/>
              <a:gd name="connsiteX9" fmla="*/ 376901 w 451635"/>
              <a:gd name="connsiteY9" fmla="*/ 287111 h 387116"/>
              <a:gd name="connsiteX10" fmla="*/ 376901 w 451635"/>
              <a:gd name="connsiteY10" fmla="*/ 347329 h 387116"/>
              <a:gd name="connsiteX11" fmla="*/ 355394 w 451635"/>
              <a:gd name="connsiteY11" fmla="*/ 351093 h 387116"/>
              <a:gd name="connsiteX12" fmla="*/ 355394 w 451635"/>
              <a:gd name="connsiteY12" fmla="*/ 330124 h 387116"/>
              <a:gd name="connsiteX13" fmla="*/ 376901 w 451635"/>
              <a:gd name="connsiteY13" fmla="*/ 326898 h 387116"/>
              <a:gd name="connsiteX14" fmla="*/ 376901 w 451635"/>
              <a:gd name="connsiteY14" fmla="*/ 347329 h 387116"/>
              <a:gd name="connsiteX15" fmla="*/ 333888 w 451635"/>
              <a:gd name="connsiteY15" fmla="*/ 276358 h 387116"/>
              <a:gd name="connsiteX16" fmla="*/ 355394 w 451635"/>
              <a:gd name="connsiteY16" fmla="*/ 273132 h 387116"/>
              <a:gd name="connsiteX17" fmla="*/ 355394 w 451635"/>
              <a:gd name="connsiteY17" fmla="*/ 293563 h 387116"/>
              <a:gd name="connsiteX18" fmla="*/ 333888 w 451635"/>
              <a:gd name="connsiteY18" fmla="*/ 297327 h 387116"/>
              <a:gd name="connsiteX19" fmla="*/ 333888 w 451635"/>
              <a:gd name="connsiteY19" fmla="*/ 276358 h 387116"/>
              <a:gd name="connsiteX20" fmla="*/ 333888 w 451635"/>
              <a:gd name="connsiteY20" fmla="*/ 353781 h 387116"/>
              <a:gd name="connsiteX21" fmla="*/ 312381 w 451635"/>
              <a:gd name="connsiteY21" fmla="*/ 354857 h 387116"/>
              <a:gd name="connsiteX22" fmla="*/ 312381 w 451635"/>
              <a:gd name="connsiteY22" fmla="*/ 333350 h 387116"/>
              <a:gd name="connsiteX23" fmla="*/ 333888 w 451635"/>
              <a:gd name="connsiteY23" fmla="*/ 332275 h 387116"/>
              <a:gd name="connsiteX24" fmla="*/ 333888 w 451635"/>
              <a:gd name="connsiteY24" fmla="*/ 353781 h 387116"/>
              <a:gd name="connsiteX25" fmla="*/ 290875 w 451635"/>
              <a:gd name="connsiteY25" fmla="*/ 301090 h 387116"/>
              <a:gd name="connsiteX26" fmla="*/ 290875 w 451635"/>
              <a:gd name="connsiteY26" fmla="*/ 279584 h 387116"/>
              <a:gd name="connsiteX27" fmla="*/ 312381 w 451635"/>
              <a:gd name="connsiteY27" fmla="*/ 278509 h 387116"/>
              <a:gd name="connsiteX28" fmla="*/ 312381 w 451635"/>
              <a:gd name="connsiteY28" fmla="*/ 300015 h 387116"/>
              <a:gd name="connsiteX29" fmla="*/ 290875 w 451635"/>
              <a:gd name="connsiteY29" fmla="*/ 301090 h 387116"/>
              <a:gd name="connsiteX30" fmla="*/ 290875 w 451635"/>
              <a:gd name="connsiteY30" fmla="*/ 354857 h 387116"/>
              <a:gd name="connsiteX31" fmla="*/ 269368 w 451635"/>
              <a:gd name="connsiteY31" fmla="*/ 353781 h 387116"/>
              <a:gd name="connsiteX32" fmla="*/ 269368 w 451635"/>
              <a:gd name="connsiteY32" fmla="*/ 333350 h 387116"/>
              <a:gd name="connsiteX33" fmla="*/ 280122 w 451635"/>
              <a:gd name="connsiteY33" fmla="*/ 333350 h 387116"/>
              <a:gd name="connsiteX34" fmla="*/ 290875 w 451635"/>
              <a:gd name="connsiteY34" fmla="*/ 333350 h 387116"/>
              <a:gd name="connsiteX35" fmla="*/ 290875 w 451635"/>
              <a:gd name="connsiteY35" fmla="*/ 354857 h 387116"/>
              <a:gd name="connsiteX36" fmla="*/ 247862 w 451635"/>
              <a:gd name="connsiteY36" fmla="*/ 278509 h 387116"/>
              <a:gd name="connsiteX37" fmla="*/ 269368 w 451635"/>
              <a:gd name="connsiteY37" fmla="*/ 279584 h 387116"/>
              <a:gd name="connsiteX38" fmla="*/ 269368 w 451635"/>
              <a:gd name="connsiteY38" fmla="*/ 301090 h 387116"/>
              <a:gd name="connsiteX39" fmla="*/ 247862 w 451635"/>
              <a:gd name="connsiteY39" fmla="*/ 300015 h 387116"/>
              <a:gd name="connsiteX40" fmla="*/ 247862 w 451635"/>
              <a:gd name="connsiteY40" fmla="*/ 278509 h 387116"/>
              <a:gd name="connsiteX41" fmla="*/ 247862 w 451635"/>
              <a:gd name="connsiteY41" fmla="*/ 351093 h 387116"/>
              <a:gd name="connsiteX42" fmla="*/ 226355 w 451635"/>
              <a:gd name="connsiteY42" fmla="*/ 347329 h 387116"/>
              <a:gd name="connsiteX43" fmla="*/ 226355 w 451635"/>
              <a:gd name="connsiteY43" fmla="*/ 330124 h 387116"/>
              <a:gd name="connsiteX44" fmla="*/ 247862 w 451635"/>
              <a:gd name="connsiteY44" fmla="*/ 332275 h 387116"/>
              <a:gd name="connsiteX45" fmla="*/ 247862 w 451635"/>
              <a:gd name="connsiteY45" fmla="*/ 351093 h 387116"/>
              <a:gd name="connsiteX46" fmla="*/ 204849 w 451635"/>
              <a:gd name="connsiteY46" fmla="*/ 293563 h 387116"/>
              <a:gd name="connsiteX47" fmla="*/ 204849 w 451635"/>
              <a:gd name="connsiteY47" fmla="*/ 272594 h 387116"/>
              <a:gd name="connsiteX48" fmla="*/ 226355 w 451635"/>
              <a:gd name="connsiteY48" fmla="*/ 275820 h 387116"/>
              <a:gd name="connsiteX49" fmla="*/ 226355 w 451635"/>
              <a:gd name="connsiteY49" fmla="*/ 297327 h 387116"/>
              <a:gd name="connsiteX50" fmla="*/ 204849 w 451635"/>
              <a:gd name="connsiteY50" fmla="*/ 293563 h 387116"/>
              <a:gd name="connsiteX51" fmla="*/ 204849 w 451635"/>
              <a:gd name="connsiteY51" fmla="*/ 340877 h 387116"/>
              <a:gd name="connsiteX52" fmla="*/ 183343 w 451635"/>
              <a:gd name="connsiteY52" fmla="*/ 322597 h 387116"/>
              <a:gd name="connsiteX53" fmla="*/ 183343 w 451635"/>
              <a:gd name="connsiteY53" fmla="*/ 321522 h 387116"/>
              <a:gd name="connsiteX54" fmla="*/ 183880 w 451635"/>
              <a:gd name="connsiteY54" fmla="*/ 321522 h 387116"/>
              <a:gd name="connsiteX55" fmla="*/ 188182 w 451635"/>
              <a:gd name="connsiteY55" fmla="*/ 322597 h 387116"/>
              <a:gd name="connsiteX56" fmla="*/ 204849 w 451635"/>
              <a:gd name="connsiteY56" fmla="*/ 326361 h 387116"/>
              <a:gd name="connsiteX57" fmla="*/ 204849 w 451635"/>
              <a:gd name="connsiteY57" fmla="*/ 340877 h 387116"/>
              <a:gd name="connsiteX58" fmla="*/ 118823 w 451635"/>
              <a:gd name="connsiteY58" fmla="*/ 267755 h 387116"/>
              <a:gd name="connsiteX59" fmla="*/ 129576 w 451635"/>
              <a:gd name="connsiteY59" fmla="*/ 268293 h 387116"/>
              <a:gd name="connsiteX60" fmla="*/ 129576 w 451635"/>
              <a:gd name="connsiteY60" fmla="*/ 268831 h 387116"/>
              <a:gd name="connsiteX61" fmla="*/ 134953 w 451635"/>
              <a:gd name="connsiteY61" fmla="*/ 289800 h 387116"/>
              <a:gd name="connsiteX62" fmla="*/ 118823 w 451635"/>
              <a:gd name="connsiteY62" fmla="*/ 288724 h 387116"/>
              <a:gd name="connsiteX63" fmla="*/ 118823 w 451635"/>
              <a:gd name="connsiteY63" fmla="*/ 267755 h 387116"/>
              <a:gd name="connsiteX64" fmla="*/ 97317 w 451635"/>
              <a:gd name="connsiteY64" fmla="*/ 203236 h 387116"/>
              <a:gd name="connsiteX65" fmla="*/ 118823 w 451635"/>
              <a:gd name="connsiteY65" fmla="*/ 206462 h 387116"/>
              <a:gd name="connsiteX66" fmla="*/ 118823 w 451635"/>
              <a:gd name="connsiteY66" fmla="*/ 227968 h 387116"/>
              <a:gd name="connsiteX67" fmla="*/ 97317 w 451635"/>
              <a:gd name="connsiteY67" fmla="*/ 224205 h 387116"/>
              <a:gd name="connsiteX68" fmla="*/ 97317 w 451635"/>
              <a:gd name="connsiteY68" fmla="*/ 203236 h 387116"/>
              <a:gd name="connsiteX69" fmla="*/ 97317 w 451635"/>
              <a:gd name="connsiteY69" fmla="*/ 286574 h 387116"/>
              <a:gd name="connsiteX70" fmla="*/ 75810 w 451635"/>
              <a:gd name="connsiteY70" fmla="*/ 282810 h 387116"/>
              <a:gd name="connsiteX71" fmla="*/ 75810 w 451635"/>
              <a:gd name="connsiteY71" fmla="*/ 261841 h 387116"/>
              <a:gd name="connsiteX72" fmla="*/ 97317 w 451635"/>
              <a:gd name="connsiteY72" fmla="*/ 265067 h 387116"/>
              <a:gd name="connsiteX73" fmla="*/ 97317 w 451635"/>
              <a:gd name="connsiteY73" fmla="*/ 286574 h 387116"/>
              <a:gd name="connsiteX74" fmla="*/ 54304 w 451635"/>
              <a:gd name="connsiteY74" fmla="*/ 198935 h 387116"/>
              <a:gd name="connsiteX75" fmla="*/ 54304 w 451635"/>
              <a:gd name="connsiteY75" fmla="*/ 189257 h 387116"/>
              <a:gd name="connsiteX76" fmla="*/ 75810 w 451635"/>
              <a:gd name="connsiteY76" fmla="*/ 197322 h 387116"/>
              <a:gd name="connsiteX77" fmla="*/ 75810 w 451635"/>
              <a:gd name="connsiteY77" fmla="*/ 217215 h 387116"/>
              <a:gd name="connsiteX78" fmla="*/ 54304 w 451635"/>
              <a:gd name="connsiteY78" fmla="*/ 198935 h 387116"/>
              <a:gd name="connsiteX79" fmla="*/ 54304 w 451635"/>
              <a:gd name="connsiteY79" fmla="*/ 276358 h 387116"/>
              <a:gd name="connsiteX80" fmla="*/ 32797 w 451635"/>
              <a:gd name="connsiteY80" fmla="*/ 258078 h 387116"/>
              <a:gd name="connsiteX81" fmla="*/ 32797 w 451635"/>
              <a:gd name="connsiteY81" fmla="*/ 248400 h 387116"/>
              <a:gd name="connsiteX82" fmla="*/ 54304 w 451635"/>
              <a:gd name="connsiteY82" fmla="*/ 256465 h 387116"/>
              <a:gd name="connsiteX83" fmla="*/ 54304 w 451635"/>
              <a:gd name="connsiteY83" fmla="*/ 276358 h 387116"/>
              <a:gd name="connsiteX84" fmla="*/ 32797 w 451635"/>
              <a:gd name="connsiteY84" fmla="*/ 108608 h 387116"/>
              <a:gd name="connsiteX85" fmla="*/ 54304 w 451635"/>
              <a:gd name="connsiteY85" fmla="*/ 116673 h 387116"/>
              <a:gd name="connsiteX86" fmla="*/ 54304 w 451635"/>
              <a:gd name="connsiteY86" fmla="*/ 136566 h 387116"/>
              <a:gd name="connsiteX87" fmla="*/ 32797 w 451635"/>
              <a:gd name="connsiteY87" fmla="*/ 118286 h 387116"/>
              <a:gd name="connsiteX88" fmla="*/ 32797 w 451635"/>
              <a:gd name="connsiteY88" fmla="*/ 108608 h 387116"/>
              <a:gd name="connsiteX89" fmla="*/ 97317 w 451635"/>
              <a:gd name="connsiteY89" fmla="*/ 125813 h 387116"/>
              <a:gd name="connsiteX90" fmla="*/ 97317 w 451635"/>
              <a:gd name="connsiteY90" fmla="*/ 147319 h 387116"/>
              <a:gd name="connsiteX91" fmla="*/ 75810 w 451635"/>
              <a:gd name="connsiteY91" fmla="*/ 143556 h 387116"/>
              <a:gd name="connsiteX92" fmla="*/ 75810 w 451635"/>
              <a:gd name="connsiteY92" fmla="*/ 122587 h 387116"/>
              <a:gd name="connsiteX93" fmla="*/ 97317 w 451635"/>
              <a:gd name="connsiteY93" fmla="*/ 125813 h 387116"/>
              <a:gd name="connsiteX94" fmla="*/ 151083 w 451635"/>
              <a:gd name="connsiteY94" fmla="*/ 32260 h 387116"/>
              <a:gd name="connsiteX95" fmla="*/ 269368 w 451635"/>
              <a:gd name="connsiteY95" fmla="*/ 64519 h 387116"/>
              <a:gd name="connsiteX96" fmla="*/ 151083 w 451635"/>
              <a:gd name="connsiteY96" fmla="*/ 96779 h 387116"/>
              <a:gd name="connsiteX97" fmla="*/ 32797 w 451635"/>
              <a:gd name="connsiteY97" fmla="*/ 64519 h 387116"/>
              <a:gd name="connsiteX98" fmla="*/ 151083 w 451635"/>
              <a:gd name="connsiteY98" fmla="*/ 32260 h 387116"/>
              <a:gd name="connsiteX99" fmla="*/ 183343 w 451635"/>
              <a:gd name="connsiteY99" fmla="*/ 287111 h 387116"/>
              <a:gd name="connsiteX100" fmla="*/ 161836 w 451635"/>
              <a:gd name="connsiteY100" fmla="*/ 268831 h 387116"/>
              <a:gd name="connsiteX101" fmla="*/ 161836 w 451635"/>
              <a:gd name="connsiteY101" fmla="*/ 259153 h 387116"/>
              <a:gd name="connsiteX102" fmla="*/ 183343 w 451635"/>
              <a:gd name="connsiteY102" fmla="*/ 267218 h 387116"/>
              <a:gd name="connsiteX103" fmla="*/ 183343 w 451635"/>
              <a:gd name="connsiteY103" fmla="*/ 287111 h 387116"/>
              <a:gd name="connsiteX104" fmla="*/ 247862 w 451635"/>
              <a:gd name="connsiteY104" fmla="*/ 136566 h 387116"/>
              <a:gd name="connsiteX105" fmla="*/ 247862 w 451635"/>
              <a:gd name="connsiteY105" fmla="*/ 117210 h 387116"/>
              <a:gd name="connsiteX106" fmla="*/ 269368 w 451635"/>
              <a:gd name="connsiteY106" fmla="*/ 108608 h 387116"/>
              <a:gd name="connsiteX107" fmla="*/ 269368 w 451635"/>
              <a:gd name="connsiteY107" fmla="*/ 118286 h 387116"/>
              <a:gd name="connsiteX108" fmla="*/ 247862 w 451635"/>
              <a:gd name="connsiteY108" fmla="*/ 136566 h 387116"/>
              <a:gd name="connsiteX109" fmla="*/ 204849 w 451635"/>
              <a:gd name="connsiteY109" fmla="*/ 146782 h 387116"/>
              <a:gd name="connsiteX110" fmla="*/ 204849 w 451635"/>
              <a:gd name="connsiteY110" fmla="*/ 125813 h 387116"/>
              <a:gd name="connsiteX111" fmla="*/ 226355 w 451635"/>
              <a:gd name="connsiteY111" fmla="*/ 122587 h 387116"/>
              <a:gd name="connsiteX112" fmla="*/ 226355 w 451635"/>
              <a:gd name="connsiteY112" fmla="*/ 143018 h 387116"/>
              <a:gd name="connsiteX113" fmla="*/ 204849 w 451635"/>
              <a:gd name="connsiteY113" fmla="*/ 146782 h 387116"/>
              <a:gd name="connsiteX114" fmla="*/ 161836 w 451635"/>
              <a:gd name="connsiteY114" fmla="*/ 150545 h 387116"/>
              <a:gd name="connsiteX115" fmla="*/ 161836 w 451635"/>
              <a:gd name="connsiteY115" fmla="*/ 129039 h 387116"/>
              <a:gd name="connsiteX116" fmla="*/ 183343 w 451635"/>
              <a:gd name="connsiteY116" fmla="*/ 127963 h 387116"/>
              <a:gd name="connsiteX117" fmla="*/ 183343 w 451635"/>
              <a:gd name="connsiteY117" fmla="*/ 149470 h 387116"/>
              <a:gd name="connsiteX118" fmla="*/ 161836 w 451635"/>
              <a:gd name="connsiteY118" fmla="*/ 150545 h 387116"/>
              <a:gd name="connsiteX119" fmla="*/ 118823 w 451635"/>
              <a:gd name="connsiteY119" fmla="*/ 149470 h 387116"/>
              <a:gd name="connsiteX120" fmla="*/ 118823 w 451635"/>
              <a:gd name="connsiteY120" fmla="*/ 127963 h 387116"/>
              <a:gd name="connsiteX121" fmla="*/ 140330 w 451635"/>
              <a:gd name="connsiteY121" fmla="*/ 129039 h 387116"/>
              <a:gd name="connsiteX122" fmla="*/ 140330 w 451635"/>
              <a:gd name="connsiteY122" fmla="*/ 150545 h 387116"/>
              <a:gd name="connsiteX123" fmla="*/ 118823 w 451635"/>
              <a:gd name="connsiteY123" fmla="*/ 149470 h 387116"/>
              <a:gd name="connsiteX124" fmla="*/ 398407 w 451635"/>
              <a:gd name="connsiteY124" fmla="*/ 215065 h 387116"/>
              <a:gd name="connsiteX125" fmla="*/ 280122 w 451635"/>
              <a:gd name="connsiteY125" fmla="*/ 247324 h 387116"/>
              <a:gd name="connsiteX126" fmla="*/ 161836 w 451635"/>
              <a:gd name="connsiteY126" fmla="*/ 215065 h 387116"/>
              <a:gd name="connsiteX127" fmla="*/ 280122 w 451635"/>
              <a:gd name="connsiteY127" fmla="*/ 182805 h 387116"/>
              <a:gd name="connsiteX128" fmla="*/ 398407 w 451635"/>
              <a:gd name="connsiteY128" fmla="*/ 215065 h 387116"/>
              <a:gd name="connsiteX129" fmla="*/ 430667 w 451635"/>
              <a:gd name="connsiteY129" fmla="*/ 231194 h 387116"/>
              <a:gd name="connsiteX130" fmla="*/ 430667 w 451635"/>
              <a:gd name="connsiteY130" fmla="*/ 215065 h 387116"/>
              <a:gd name="connsiteX131" fmla="*/ 372062 w 451635"/>
              <a:gd name="connsiteY131" fmla="*/ 161298 h 387116"/>
              <a:gd name="connsiteX132" fmla="*/ 322059 w 451635"/>
              <a:gd name="connsiteY132" fmla="*/ 152696 h 387116"/>
              <a:gd name="connsiteX133" fmla="*/ 322597 w 451635"/>
              <a:gd name="connsiteY133" fmla="*/ 145169 h 387116"/>
              <a:gd name="connsiteX134" fmla="*/ 301090 w 451635"/>
              <a:gd name="connsiteY134" fmla="*/ 107532 h 387116"/>
              <a:gd name="connsiteX135" fmla="*/ 301090 w 451635"/>
              <a:gd name="connsiteY135" fmla="*/ 64519 h 387116"/>
              <a:gd name="connsiteX136" fmla="*/ 242485 w 451635"/>
              <a:gd name="connsiteY136" fmla="*/ 10753 h 387116"/>
              <a:gd name="connsiteX137" fmla="*/ 150545 w 451635"/>
              <a:gd name="connsiteY137" fmla="*/ 0 h 387116"/>
              <a:gd name="connsiteX138" fmla="*/ 0 w 451635"/>
              <a:gd name="connsiteY138" fmla="*/ 64519 h 387116"/>
              <a:gd name="connsiteX139" fmla="*/ 0 w 451635"/>
              <a:gd name="connsiteY139" fmla="*/ 118286 h 387116"/>
              <a:gd name="connsiteX140" fmla="*/ 21506 w 451635"/>
              <a:gd name="connsiteY140" fmla="*/ 155922 h 387116"/>
              <a:gd name="connsiteX141" fmla="*/ 21506 w 451635"/>
              <a:gd name="connsiteY141" fmla="*/ 166137 h 387116"/>
              <a:gd name="connsiteX142" fmla="*/ 0 w 451635"/>
              <a:gd name="connsiteY142" fmla="*/ 204311 h 387116"/>
              <a:gd name="connsiteX143" fmla="*/ 0 w 451635"/>
              <a:gd name="connsiteY143" fmla="*/ 258078 h 387116"/>
              <a:gd name="connsiteX144" fmla="*/ 58605 w 451635"/>
              <a:gd name="connsiteY144" fmla="*/ 311844 h 387116"/>
              <a:gd name="connsiteX145" fmla="*/ 150545 w 451635"/>
              <a:gd name="connsiteY145" fmla="*/ 322597 h 387116"/>
              <a:gd name="connsiteX146" fmla="*/ 209150 w 451635"/>
              <a:gd name="connsiteY146" fmla="*/ 376363 h 387116"/>
              <a:gd name="connsiteX147" fmla="*/ 301090 w 451635"/>
              <a:gd name="connsiteY147" fmla="*/ 387116 h 387116"/>
              <a:gd name="connsiteX148" fmla="*/ 451636 w 451635"/>
              <a:gd name="connsiteY148" fmla="*/ 322597 h 387116"/>
              <a:gd name="connsiteX149" fmla="*/ 451636 w 451635"/>
              <a:gd name="connsiteY149" fmla="*/ 268831 h 387116"/>
              <a:gd name="connsiteX150" fmla="*/ 430667 w 451635"/>
              <a:gd name="connsiteY150" fmla="*/ 231194 h 387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51635" h="387116">
                <a:moveTo>
                  <a:pt x="419914" y="322597"/>
                </a:moveTo>
                <a:cubicBezTo>
                  <a:pt x="419914" y="329587"/>
                  <a:pt x="411849" y="336038"/>
                  <a:pt x="398407" y="340877"/>
                </a:cubicBezTo>
                <a:lnTo>
                  <a:pt x="398407" y="321522"/>
                </a:lnTo>
                <a:cubicBezTo>
                  <a:pt x="405934" y="319371"/>
                  <a:pt x="413462" y="316145"/>
                  <a:pt x="419914" y="312919"/>
                </a:cubicBezTo>
                <a:lnTo>
                  <a:pt x="419914" y="322597"/>
                </a:lnTo>
                <a:close/>
                <a:moveTo>
                  <a:pt x="376901" y="287111"/>
                </a:moveTo>
                <a:lnTo>
                  <a:pt x="376901" y="267755"/>
                </a:lnTo>
                <a:cubicBezTo>
                  <a:pt x="384428" y="265605"/>
                  <a:pt x="391955" y="262379"/>
                  <a:pt x="398407" y="259153"/>
                </a:cubicBezTo>
                <a:lnTo>
                  <a:pt x="398407" y="268831"/>
                </a:lnTo>
                <a:cubicBezTo>
                  <a:pt x="398407" y="275820"/>
                  <a:pt x="390342" y="282272"/>
                  <a:pt x="376901" y="287111"/>
                </a:cubicBezTo>
                <a:close/>
                <a:moveTo>
                  <a:pt x="376901" y="347329"/>
                </a:moveTo>
                <a:cubicBezTo>
                  <a:pt x="370449" y="348942"/>
                  <a:pt x="362922" y="350018"/>
                  <a:pt x="355394" y="351093"/>
                </a:cubicBezTo>
                <a:lnTo>
                  <a:pt x="355394" y="330124"/>
                </a:lnTo>
                <a:cubicBezTo>
                  <a:pt x="362384" y="329049"/>
                  <a:pt x="369911" y="327974"/>
                  <a:pt x="376901" y="326898"/>
                </a:cubicBezTo>
                <a:lnTo>
                  <a:pt x="376901" y="347329"/>
                </a:lnTo>
                <a:close/>
                <a:moveTo>
                  <a:pt x="333888" y="276358"/>
                </a:moveTo>
                <a:cubicBezTo>
                  <a:pt x="340877" y="275283"/>
                  <a:pt x="348405" y="274207"/>
                  <a:pt x="355394" y="273132"/>
                </a:cubicBezTo>
                <a:lnTo>
                  <a:pt x="355394" y="293563"/>
                </a:lnTo>
                <a:cubicBezTo>
                  <a:pt x="348942" y="295176"/>
                  <a:pt x="341415" y="296251"/>
                  <a:pt x="333888" y="297327"/>
                </a:cubicBezTo>
                <a:lnTo>
                  <a:pt x="333888" y="276358"/>
                </a:lnTo>
                <a:close/>
                <a:moveTo>
                  <a:pt x="333888" y="353781"/>
                </a:moveTo>
                <a:cubicBezTo>
                  <a:pt x="326898" y="354319"/>
                  <a:pt x="319909" y="354857"/>
                  <a:pt x="312381" y="354857"/>
                </a:cubicBezTo>
                <a:lnTo>
                  <a:pt x="312381" y="333350"/>
                </a:lnTo>
                <a:cubicBezTo>
                  <a:pt x="318833" y="333350"/>
                  <a:pt x="326361" y="332812"/>
                  <a:pt x="333888" y="332275"/>
                </a:cubicBezTo>
                <a:lnTo>
                  <a:pt x="333888" y="353781"/>
                </a:lnTo>
                <a:close/>
                <a:moveTo>
                  <a:pt x="290875" y="301090"/>
                </a:moveTo>
                <a:lnTo>
                  <a:pt x="290875" y="279584"/>
                </a:lnTo>
                <a:cubicBezTo>
                  <a:pt x="297327" y="279584"/>
                  <a:pt x="304854" y="279046"/>
                  <a:pt x="312381" y="278509"/>
                </a:cubicBezTo>
                <a:lnTo>
                  <a:pt x="312381" y="300015"/>
                </a:lnTo>
                <a:cubicBezTo>
                  <a:pt x="305392" y="300553"/>
                  <a:pt x="298402" y="300553"/>
                  <a:pt x="290875" y="301090"/>
                </a:cubicBezTo>
                <a:close/>
                <a:moveTo>
                  <a:pt x="290875" y="354857"/>
                </a:moveTo>
                <a:cubicBezTo>
                  <a:pt x="283348" y="354857"/>
                  <a:pt x="276358" y="354319"/>
                  <a:pt x="269368" y="353781"/>
                </a:cubicBezTo>
                <a:lnTo>
                  <a:pt x="269368" y="333350"/>
                </a:lnTo>
                <a:cubicBezTo>
                  <a:pt x="273132" y="333350"/>
                  <a:pt x="276358" y="333350"/>
                  <a:pt x="280122" y="333350"/>
                </a:cubicBezTo>
                <a:cubicBezTo>
                  <a:pt x="283348" y="333350"/>
                  <a:pt x="287111" y="333350"/>
                  <a:pt x="290875" y="333350"/>
                </a:cubicBezTo>
                <a:lnTo>
                  <a:pt x="290875" y="354857"/>
                </a:lnTo>
                <a:close/>
                <a:moveTo>
                  <a:pt x="247862" y="278509"/>
                </a:moveTo>
                <a:cubicBezTo>
                  <a:pt x="254852" y="279046"/>
                  <a:pt x="261841" y="279584"/>
                  <a:pt x="269368" y="279584"/>
                </a:cubicBezTo>
                <a:lnTo>
                  <a:pt x="269368" y="301090"/>
                </a:lnTo>
                <a:cubicBezTo>
                  <a:pt x="261841" y="301090"/>
                  <a:pt x="254852" y="300553"/>
                  <a:pt x="247862" y="300015"/>
                </a:cubicBezTo>
                <a:lnTo>
                  <a:pt x="247862" y="278509"/>
                </a:lnTo>
                <a:close/>
                <a:moveTo>
                  <a:pt x="247862" y="351093"/>
                </a:moveTo>
                <a:cubicBezTo>
                  <a:pt x="240335" y="350018"/>
                  <a:pt x="232807" y="348942"/>
                  <a:pt x="226355" y="347329"/>
                </a:cubicBezTo>
                <a:lnTo>
                  <a:pt x="226355" y="330124"/>
                </a:lnTo>
                <a:cubicBezTo>
                  <a:pt x="233345" y="331199"/>
                  <a:pt x="240335" y="331737"/>
                  <a:pt x="247862" y="332275"/>
                </a:cubicBezTo>
                <a:lnTo>
                  <a:pt x="247862" y="351093"/>
                </a:lnTo>
                <a:close/>
                <a:moveTo>
                  <a:pt x="204849" y="293563"/>
                </a:moveTo>
                <a:lnTo>
                  <a:pt x="204849" y="272594"/>
                </a:lnTo>
                <a:cubicBezTo>
                  <a:pt x="211839" y="273670"/>
                  <a:pt x="218828" y="275283"/>
                  <a:pt x="226355" y="275820"/>
                </a:cubicBezTo>
                <a:lnTo>
                  <a:pt x="226355" y="297327"/>
                </a:lnTo>
                <a:cubicBezTo>
                  <a:pt x="218828" y="296251"/>
                  <a:pt x="211301" y="295176"/>
                  <a:pt x="204849" y="293563"/>
                </a:cubicBezTo>
                <a:close/>
                <a:moveTo>
                  <a:pt x="204849" y="340877"/>
                </a:moveTo>
                <a:cubicBezTo>
                  <a:pt x="191407" y="335501"/>
                  <a:pt x="183343" y="329049"/>
                  <a:pt x="183343" y="322597"/>
                </a:cubicBezTo>
                <a:lnTo>
                  <a:pt x="183343" y="321522"/>
                </a:lnTo>
                <a:cubicBezTo>
                  <a:pt x="183343" y="321522"/>
                  <a:pt x="183343" y="321522"/>
                  <a:pt x="183880" y="321522"/>
                </a:cubicBezTo>
                <a:cubicBezTo>
                  <a:pt x="185493" y="322059"/>
                  <a:pt x="186569" y="322597"/>
                  <a:pt x="188182" y="322597"/>
                </a:cubicBezTo>
                <a:cubicBezTo>
                  <a:pt x="193558" y="324210"/>
                  <a:pt x="198935" y="325285"/>
                  <a:pt x="204849" y="326361"/>
                </a:cubicBezTo>
                <a:lnTo>
                  <a:pt x="204849" y="340877"/>
                </a:lnTo>
                <a:close/>
                <a:moveTo>
                  <a:pt x="118823" y="267755"/>
                </a:moveTo>
                <a:cubicBezTo>
                  <a:pt x="122587" y="267755"/>
                  <a:pt x="125813" y="268293"/>
                  <a:pt x="129576" y="268293"/>
                </a:cubicBezTo>
                <a:lnTo>
                  <a:pt x="129576" y="268831"/>
                </a:lnTo>
                <a:cubicBezTo>
                  <a:pt x="129576" y="276358"/>
                  <a:pt x="131189" y="283885"/>
                  <a:pt x="134953" y="289800"/>
                </a:cubicBezTo>
                <a:cubicBezTo>
                  <a:pt x="129576" y="289800"/>
                  <a:pt x="124200" y="289262"/>
                  <a:pt x="118823" y="288724"/>
                </a:cubicBezTo>
                <a:lnTo>
                  <a:pt x="118823" y="267755"/>
                </a:lnTo>
                <a:close/>
                <a:moveTo>
                  <a:pt x="97317" y="203236"/>
                </a:moveTo>
                <a:cubicBezTo>
                  <a:pt x="104306" y="204311"/>
                  <a:pt x="111296" y="205924"/>
                  <a:pt x="118823" y="206462"/>
                </a:cubicBezTo>
                <a:lnTo>
                  <a:pt x="118823" y="227968"/>
                </a:lnTo>
                <a:cubicBezTo>
                  <a:pt x="111296" y="226893"/>
                  <a:pt x="103769" y="225818"/>
                  <a:pt x="97317" y="224205"/>
                </a:cubicBezTo>
                <a:lnTo>
                  <a:pt x="97317" y="203236"/>
                </a:lnTo>
                <a:close/>
                <a:moveTo>
                  <a:pt x="97317" y="286574"/>
                </a:moveTo>
                <a:cubicBezTo>
                  <a:pt x="89789" y="285498"/>
                  <a:pt x="82262" y="284423"/>
                  <a:pt x="75810" y="282810"/>
                </a:cubicBezTo>
                <a:lnTo>
                  <a:pt x="75810" y="261841"/>
                </a:lnTo>
                <a:cubicBezTo>
                  <a:pt x="82800" y="262916"/>
                  <a:pt x="89789" y="264529"/>
                  <a:pt x="97317" y="265067"/>
                </a:cubicBezTo>
                <a:lnTo>
                  <a:pt x="97317" y="286574"/>
                </a:lnTo>
                <a:close/>
                <a:moveTo>
                  <a:pt x="54304" y="198935"/>
                </a:moveTo>
                <a:lnTo>
                  <a:pt x="54304" y="189257"/>
                </a:lnTo>
                <a:cubicBezTo>
                  <a:pt x="60756" y="192483"/>
                  <a:pt x="67745" y="195171"/>
                  <a:pt x="75810" y="197322"/>
                </a:cubicBezTo>
                <a:lnTo>
                  <a:pt x="75810" y="217215"/>
                </a:lnTo>
                <a:cubicBezTo>
                  <a:pt x="62369" y="212376"/>
                  <a:pt x="54304" y="205924"/>
                  <a:pt x="54304" y="198935"/>
                </a:cubicBezTo>
                <a:close/>
                <a:moveTo>
                  <a:pt x="54304" y="276358"/>
                </a:moveTo>
                <a:cubicBezTo>
                  <a:pt x="40862" y="270981"/>
                  <a:pt x="32797" y="264529"/>
                  <a:pt x="32797" y="258078"/>
                </a:cubicBezTo>
                <a:lnTo>
                  <a:pt x="32797" y="248400"/>
                </a:lnTo>
                <a:cubicBezTo>
                  <a:pt x="39249" y="251626"/>
                  <a:pt x="46239" y="254314"/>
                  <a:pt x="54304" y="256465"/>
                </a:cubicBezTo>
                <a:lnTo>
                  <a:pt x="54304" y="276358"/>
                </a:lnTo>
                <a:close/>
                <a:moveTo>
                  <a:pt x="32797" y="108608"/>
                </a:moveTo>
                <a:cubicBezTo>
                  <a:pt x="39249" y="111834"/>
                  <a:pt x="46239" y="114522"/>
                  <a:pt x="54304" y="116673"/>
                </a:cubicBezTo>
                <a:lnTo>
                  <a:pt x="54304" y="136566"/>
                </a:lnTo>
                <a:cubicBezTo>
                  <a:pt x="40862" y="131189"/>
                  <a:pt x="32797" y="124737"/>
                  <a:pt x="32797" y="118286"/>
                </a:cubicBezTo>
                <a:lnTo>
                  <a:pt x="32797" y="108608"/>
                </a:lnTo>
                <a:close/>
                <a:moveTo>
                  <a:pt x="97317" y="125813"/>
                </a:moveTo>
                <a:lnTo>
                  <a:pt x="97317" y="147319"/>
                </a:lnTo>
                <a:cubicBezTo>
                  <a:pt x="89789" y="146244"/>
                  <a:pt x="82262" y="145169"/>
                  <a:pt x="75810" y="143556"/>
                </a:cubicBezTo>
                <a:lnTo>
                  <a:pt x="75810" y="122587"/>
                </a:lnTo>
                <a:cubicBezTo>
                  <a:pt x="82800" y="123662"/>
                  <a:pt x="89789" y="124737"/>
                  <a:pt x="97317" y="125813"/>
                </a:cubicBezTo>
                <a:close/>
                <a:moveTo>
                  <a:pt x="151083" y="32260"/>
                </a:moveTo>
                <a:cubicBezTo>
                  <a:pt x="216678" y="32260"/>
                  <a:pt x="269368" y="46777"/>
                  <a:pt x="269368" y="64519"/>
                </a:cubicBezTo>
                <a:cubicBezTo>
                  <a:pt x="269368" y="82262"/>
                  <a:pt x="216678" y="96779"/>
                  <a:pt x="151083" y="96779"/>
                </a:cubicBezTo>
                <a:cubicBezTo>
                  <a:pt x="85488" y="96779"/>
                  <a:pt x="32797" y="82262"/>
                  <a:pt x="32797" y="64519"/>
                </a:cubicBezTo>
                <a:cubicBezTo>
                  <a:pt x="32797" y="46777"/>
                  <a:pt x="85488" y="32260"/>
                  <a:pt x="151083" y="32260"/>
                </a:cubicBezTo>
                <a:close/>
                <a:moveTo>
                  <a:pt x="183343" y="287111"/>
                </a:moveTo>
                <a:cubicBezTo>
                  <a:pt x="169901" y="281735"/>
                  <a:pt x="161836" y="275283"/>
                  <a:pt x="161836" y="268831"/>
                </a:cubicBezTo>
                <a:lnTo>
                  <a:pt x="161836" y="259153"/>
                </a:lnTo>
                <a:cubicBezTo>
                  <a:pt x="168288" y="262379"/>
                  <a:pt x="175278" y="265067"/>
                  <a:pt x="183343" y="267218"/>
                </a:cubicBezTo>
                <a:lnTo>
                  <a:pt x="183343" y="287111"/>
                </a:lnTo>
                <a:close/>
                <a:moveTo>
                  <a:pt x="247862" y="136566"/>
                </a:moveTo>
                <a:lnTo>
                  <a:pt x="247862" y="117210"/>
                </a:lnTo>
                <a:cubicBezTo>
                  <a:pt x="255389" y="115060"/>
                  <a:pt x="262916" y="111834"/>
                  <a:pt x="269368" y="108608"/>
                </a:cubicBezTo>
                <a:lnTo>
                  <a:pt x="269368" y="118286"/>
                </a:lnTo>
                <a:cubicBezTo>
                  <a:pt x="269368" y="125275"/>
                  <a:pt x="261303" y="131727"/>
                  <a:pt x="247862" y="136566"/>
                </a:cubicBezTo>
                <a:close/>
                <a:moveTo>
                  <a:pt x="204849" y="146782"/>
                </a:moveTo>
                <a:lnTo>
                  <a:pt x="204849" y="125813"/>
                </a:lnTo>
                <a:cubicBezTo>
                  <a:pt x="211839" y="124737"/>
                  <a:pt x="219366" y="123662"/>
                  <a:pt x="226355" y="122587"/>
                </a:cubicBezTo>
                <a:lnTo>
                  <a:pt x="226355" y="143018"/>
                </a:lnTo>
                <a:cubicBezTo>
                  <a:pt x="219904" y="144631"/>
                  <a:pt x="212376" y="145706"/>
                  <a:pt x="204849" y="146782"/>
                </a:cubicBezTo>
                <a:close/>
                <a:moveTo>
                  <a:pt x="161836" y="150545"/>
                </a:moveTo>
                <a:lnTo>
                  <a:pt x="161836" y="129039"/>
                </a:lnTo>
                <a:cubicBezTo>
                  <a:pt x="168288" y="129039"/>
                  <a:pt x="175815" y="128501"/>
                  <a:pt x="183343" y="127963"/>
                </a:cubicBezTo>
                <a:lnTo>
                  <a:pt x="183343" y="149470"/>
                </a:lnTo>
                <a:cubicBezTo>
                  <a:pt x="176353" y="150008"/>
                  <a:pt x="169363" y="150008"/>
                  <a:pt x="161836" y="150545"/>
                </a:cubicBezTo>
                <a:close/>
                <a:moveTo>
                  <a:pt x="118823" y="149470"/>
                </a:moveTo>
                <a:lnTo>
                  <a:pt x="118823" y="127963"/>
                </a:lnTo>
                <a:cubicBezTo>
                  <a:pt x="125813" y="128501"/>
                  <a:pt x="132802" y="129039"/>
                  <a:pt x="140330" y="129039"/>
                </a:cubicBezTo>
                <a:lnTo>
                  <a:pt x="140330" y="150545"/>
                </a:lnTo>
                <a:cubicBezTo>
                  <a:pt x="132802" y="150008"/>
                  <a:pt x="125813" y="150008"/>
                  <a:pt x="118823" y="149470"/>
                </a:cubicBezTo>
                <a:close/>
                <a:moveTo>
                  <a:pt x="398407" y="215065"/>
                </a:moveTo>
                <a:cubicBezTo>
                  <a:pt x="398407" y="232807"/>
                  <a:pt x="345716" y="247324"/>
                  <a:pt x="280122" y="247324"/>
                </a:cubicBezTo>
                <a:cubicBezTo>
                  <a:pt x="214527" y="247324"/>
                  <a:pt x="161836" y="232807"/>
                  <a:pt x="161836" y="215065"/>
                </a:cubicBezTo>
                <a:cubicBezTo>
                  <a:pt x="161836" y="197322"/>
                  <a:pt x="214527" y="182805"/>
                  <a:pt x="280122" y="182805"/>
                </a:cubicBezTo>
                <a:cubicBezTo>
                  <a:pt x="345716" y="182805"/>
                  <a:pt x="398407" y="197322"/>
                  <a:pt x="398407" y="215065"/>
                </a:cubicBezTo>
                <a:close/>
                <a:moveTo>
                  <a:pt x="430667" y="231194"/>
                </a:moveTo>
                <a:lnTo>
                  <a:pt x="430667" y="215065"/>
                </a:lnTo>
                <a:cubicBezTo>
                  <a:pt x="430667" y="189794"/>
                  <a:pt x="410773" y="171514"/>
                  <a:pt x="372062" y="161298"/>
                </a:cubicBezTo>
                <a:cubicBezTo>
                  <a:pt x="357545" y="157535"/>
                  <a:pt x="340877" y="154309"/>
                  <a:pt x="322059" y="152696"/>
                </a:cubicBezTo>
                <a:cubicBezTo>
                  <a:pt x="322597" y="150545"/>
                  <a:pt x="322597" y="147857"/>
                  <a:pt x="322597" y="145169"/>
                </a:cubicBezTo>
                <a:cubicBezTo>
                  <a:pt x="322597" y="130114"/>
                  <a:pt x="315607" y="117210"/>
                  <a:pt x="301090" y="107532"/>
                </a:cubicBezTo>
                <a:lnTo>
                  <a:pt x="301090" y="64519"/>
                </a:lnTo>
                <a:cubicBezTo>
                  <a:pt x="301090" y="39249"/>
                  <a:pt x="281197" y="20969"/>
                  <a:pt x="242485" y="10753"/>
                </a:cubicBezTo>
                <a:cubicBezTo>
                  <a:pt x="217215" y="3764"/>
                  <a:pt x="184956" y="0"/>
                  <a:pt x="150545" y="0"/>
                </a:cubicBezTo>
                <a:cubicBezTo>
                  <a:pt x="105382" y="0"/>
                  <a:pt x="0" y="6452"/>
                  <a:pt x="0" y="64519"/>
                </a:cubicBezTo>
                <a:lnTo>
                  <a:pt x="0" y="118286"/>
                </a:lnTo>
                <a:cubicBezTo>
                  <a:pt x="0" y="133340"/>
                  <a:pt x="6990" y="146244"/>
                  <a:pt x="21506" y="155922"/>
                </a:cubicBezTo>
                <a:lnTo>
                  <a:pt x="21506" y="166137"/>
                </a:lnTo>
                <a:cubicBezTo>
                  <a:pt x="8603" y="175278"/>
                  <a:pt x="0" y="187644"/>
                  <a:pt x="0" y="204311"/>
                </a:cubicBezTo>
                <a:lnTo>
                  <a:pt x="0" y="258078"/>
                </a:lnTo>
                <a:cubicBezTo>
                  <a:pt x="0" y="283348"/>
                  <a:pt x="19893" y="301628"/>
                  <a:pt x="58605" y="311844"/>
                </a:cubicBezTo>
                <a:cubicBezTo>
                  <a:pt x="83875" y="318833"/>
                  <a:pt x="116135" y="322597"/>
                  <a:pt x="150545" y="322597"/>
                </a:cubicBezTo>
                <a:cubicBezTo>
                  <a:pt x="150545" y="347867"/>
                  <a:pt x="170439" y="366147"/>
                  <a:pt x="209150" y="376363"/>
                </a:cubicBezTo>
                <a:cubicBezTo>
                  <a:pt x="234420" y="383353"/>
                  <a:pt x="266680" y="387116"/>
                  <a:pt x="301090" y="387116"/>
                </a:cubicBezTo>
                <a:cubicBezTo>
                  <a:pt x="346254" y="387116"/>
                  <a:pt x="451636" y="380664"/>
                  <a:pt x="451636" y="322597"/>
                </a:cubicBezTo>
                <a:lnTo>
                  <a:pt x="451636" y="268831"/>
                </a:lnTo>
                <a:cubicBezTo>
                  <a:pt x="452173" y="253776"/>
                  <a:pt x="445184" y="240872"/>
                  <a:pt x="430667" y="231194"/>
                </a:cubicBezTo>
                <a:close/>
              </a:path>
            </a:pathLst>
          </a:custGeom>
          <a:gradFill>
            <a:gsLst>
              <a:gs pos="0">
                <a:schemeClr val="tx2"/>
              </a:gs>
              <a:gs pos="100000">
                <a:schemeClr val="accent2"/>
              </a:gs>
            </a:gsLst>
            <a:lin ang="14400000" scaled="0"/>
          </a:gradFill>
          <a:ln w="5358" cap="flat">
            <a:noFill/>
            <a:prstDash val="solid"/>
            <a:miter/>
          </a:ln>
        </p:spPr>
        <p:txBody>
          <a:bodyPr rtlCol="0" anchor="ctr"/>
          <a:lstStyle/>
          <a:p>
            <a:endParaRPr lang="en-US" dirty="0"/>
          </a:p>
        </p:txBody>
      </p:sp>
      <p:sp>
        <p:nvSpPr>
          <p:cNvPr id="33" name="Rectangle 32">
            <a:extLst>
              <a:ext uri="{FF2B5EF4-FFF2-40B4-BE49-F238E27FC236}">
                <a16:creationId xmlns:a16="http://schemas.microsoft.com/office/drawing/2014/main" id="{DF55647B-6250-409F-984B-A2399BBF5119}"/>
              </a:ext>
              <a:ext uri="{C183D7F6-B498-43B3-948B-1728B52AA6E4}">
                <adec:decorative xmlns:adec="http://schemas.microsoft.com/office/drawing/2017/decorative" val="1"/>
              </a:ext>
            </a:extLst>
          </p:cNvPr>
          <p:cNvSpPr/>
          <p:nvPr/>
        </p:nvSpPr>
        <p:spPr>
          <a:xfrm>
            <a:off x="5599775" y="3395418"/>
            <a:ext cx="992451" cy="992451"/>
          </a:xfrm>
          <a:prstGeom prst="rect">
            <a:avLst/>
          </a:prstGeom>
          <a:noFill/>
          <a:ln w="6350">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8570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Group of people in a science lab working">
            <a:extLst>
              <a:ext uri="{FF2B5EF4-FFF2-40B4-BE49-F238E27FC236}">
                <a16:creationId xmlns:a16="http://schemas.microsoft.com/office/drawing/2014/main" id="{634673D1-FDF8-445C-9EC3-CEE2865DFD8A}"/>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8" name="Rectangle 7">
            <a:extLst>
              <a:ext uri="{FF2B5EF4-FFF2-40B4-BE49-F238E27FC236}">
                <a16:creationId xmlns:a16="http://schemas.microsoft.com/office/drawing/2014/main" id="{5D25444F-B85F-42E8-9E0A-A625CA1FDA16}"/>
              </a:ext>
              <a:ext uri="{C183D7F6-B498-43B3-948B-1728B52AA6E4}">
                <adec:decorative xmlns:adec="http://schemas.microsoft.com/office/drawing/2017/decorative"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AD0FB06-2085-443B-B5B7-9CF837FCEA61}"/>
              </a:ext>
            </a:extLst>
          </p:cNvPr>
          <p:cNvSpPr>
            <a:spLocks noGrp="1"/>
          </p:cNvSpPr>
          <p:nvPr>
            <p:ph type="title"/>
          </p:nvPr>
        </p:nvSpPr>
        <p:spPr/>
        <p:txBody>
          <a:bodyPr/>
          <a:lstStyle/>
          <a:p>
            <a:r>
              <a:rPr lang="en-US" dirty="0"/>
              <a:t>KEY TIMELINE GOALS</a:t>
            </a:r>
          </a:p>
        </p:txBody>
      </p:sp>
      <p:sp>
        <p:nvSpPr>
          <p:cNvPr id="4" name="Slide Number Placeholder 3">
            <a:extLst>
              <a:ext uri="{FF2B5EF4-FFF2-40B4-BE49-F238E27FC236}">
                <a16:creationId xmlns:a16="http://schemas.microsoft.com/office/drawing/2014/main" id="{3B609C69-D3CD-4837-8831-CFA5A72454EF}"/>
              </a:ext>
            </a:extLst>
          </p:cNvPr>
          <p:cNvSpPr>
            <a:spLocks noGrp="1"/>
          </p:cNvSpPr>
          <p:nvPr>
            <p:ph type="sldNum" sz="quarter" idx="11"/>
          </p:nvPr>
        </p:nvSpPr>
        <p:spPr/>
        <p:txBody>
          <a:bodyPr/>
          <a:lstStyle/>
          <a:p>
            <a:fld id="{EECC7194-A4D0-457B-9D3E-53681723AFF7}" type="slidenum">
              <a:rPr lang="en-US" smtClean="0"/>
              <a:pPr/>
              <a:t>19</a:t>
            </a:fld>
            <a:endParaRPr lang="en-US" dirty="0"/>
          </a:p>
        </p:txBody>
      </p:sp>
      <p:sp>
        <p:nvSpPr>
          <p:cNvPr id="5" name="Text Placeholder 4">
            <a:extLst>
              <a:ext uri="{FF2B5EF4-FFF2-40B4-BE49-F238E27FC236}">
                <a16:creationId xmlns:a16="http://schemas.microsoft.com/office/drawing/2014/main" id="{0E2C3F0E-4EA4-4D41-8E53-5D29742851DB}"/>
              </a:ext>
            </a:extLst>
          </p:cNvPr>
          <p:cNvSpPr>
            <a:spLocks noGrp="1"/>
          </p:cNvSpPr>
          <p:nvPr>
            <p:ph type="body" sz="quarter" idx="13"/>
          </p:nvPr>
        </p:nvSpPr>
        <p:spPr/>
        <p:txBody>
          <a:bodyPr/>
          <a:lstStyle/>
          <a:p>
            <a:r>
              <a:rPr lang="en-US" dirty="0"/>
              <a:t>SECOND QUARTER MILESTONES</a:t>
            </a:r>
          </a:p>
        </p:txBody>
      </p:sp>
      <p:sp>
        <p:nvSpPr>
          <p:cNvPr id="9" name="object 7" descr="Beige rectangle">
            <a:extLst>
              <a:ext uri="{FF2B5EF4-FFF2-40B4-BE49-F238E27FC236}">
                <a16:creationId xmlns:a16="http://schemas.microsoft.com/office/drawing/2014/main" id="{C18D4C80-3351-4CE2-81E2-859CB0ED6E3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139" name="Straight Connector 138" title="callout lines">
            <a:extLst>
              <a:ext uri="{FF2B5EF4-FFF2-40B4-BE49-F238E27FC236}">
                <a16:creationId xmlns:a16="http://schemas.microsoft.com/office/drawing/2014/main" id="{114AC9AF-CFF1-4C63-B916-ABE1741B46CB}"/>
              </a:ext>
            </a:extLst>
          </p:cNvPr>
          <p:cNvCxnSpPr>
            <a:cxnSpLocks/>
          </p:cNvCxnSpPr>
          <p:nvPr/>
        </p:nvCxnSpPr>
        <p:spPr>
          <a:xfrm>
            <a:off x="2083785" y="4282394"/>
            <a:ext cx="0" cy="831171"/>
          </a:xfrm>
          <a:prstGeom prst="line">
            <a:avLst/>
          </a:prstGeom>
          <a:ln cmpd="sng">
            <a:solidFill>
              <a:schemeClr val="bg1">
                <a:lumMod val="75000"/>
                <a:alpha val="20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40" name="Group 139" title="Milestone">
            <a:extLst>
              <a:ext uri="{FF2B5EF4-FFF2-40B4-BE49-F238E27FC236}">
                <a16:creationId xmlns:a16="http://schemas.microsoft.com/office/drawing/2014/main" id="{A654CEAB-2F50-4C96-9B24-E337B542DF79}"/>
              </a:ext>
            </a:extLst>
          </p:cNvPr>
          <p:cNvGrpSpPr/>
          <p:nvPr/>
        </p:nvGrpSpPr>
        <p:grpSpPr>
          <a:xfrm>
            <a:off x="1477068" y="3476083"/>
            <a:ext cx="3396535" cy="735588"/>
            <a:chOff x="446364" y="3962124"/>
            <a:chExt cx="4109808" cy="890061"/>
          </a:xfrm>
        </p:grpSpPr>
        <p:grpSp>
          <p:nvGrpSpPr>
            <p:cNvPr id="141" name="Group 140" title="Milestone Text">
              <a:extLst>
                <a:ext uri="{FF2B5EF4-FFF2-40B4-BE49-F238E27FC236}">
                  <a16:creationId xmlns:a16="http://schemas.microsoft.com/office/drawing/2014/main" id="{41DFD52D-6E99-45D6-B672-AB6CBC895B76}"/>
                </a:ext>
              </a:extLst>
            </p:cNvPr>
            <p:cNvGrpSpPr/>
            <p:nvPr/>
          </p:nvGrpSpPr>
          <p:grpSpPr>
            <a:xfrm>
              <a:off x="1078798" y="4027988"/>
              <a:ext cx="1969024" cy="727511"/>
              <a:chOff x="1510891" y="3741332"/>
              <a:chExt cx="1969024" cy="727511"/>
            </a:xfrm>
          </p:grpSpPr>
          <p:sp>
            <p:nvSpPr>
              <p:cNvPr id="145" name="TextBox 144">
                <a:extLst>
                  <a:ext uri="{FF2B5EF4-FFF2-40B4-BE49-F238E27FC236}">
                    <a16:creationId xmlns:a16="http://schemas.microsoft.com/office/drawing/2014/main" id="{7FDF1E90-F507-4603-8288-114F49C041A7}"/>
                  </a:ext>
                </a:extLst>
              </p:cNvPr>
              <p:cNvSpPr txBox="1"/>
              <p:nvPr/>
            </p:nvSpPr>
            <p:spPr>
              <a:xfrm>
                <a:off x="1510891" y="3741332"/>
                <a:ext cx="1969024" cy="335169"/>
              </a:xfrm>
              <a:prstGeom prst="rect">
                <a:avLst/>
              </a:prstGeom>
              <a:noFill/>
            </p:spPr>
            <p:txBody>
              <a:bodyPr wrap="square" lIns="0" tIns="0" rIns="0" bIns="0" rtlCol="0">
                <a:spAutoFit/>
              </a:bodyPr>
              <a:lstStyle/>
              <a:p>
                <a:r>
                  <a:rPr lang="en-US" dirty="0">
                    <a:solidFill>
                      <a:schemeClr val="bg1">
                        <a:lumMod val="85000"/>
                      </a:schemeClr>
                    </a:solidFill>
                    <a:latin typeface="+mj-lt"/>
                  </a:rPr>
                  <a:t>MILESTONE</a:t>
                </a:r>
              </a:p>
            </p:txBody>
          </p:sp>
          <p:sp>
            <p:nvSpPr>
              <p:cNvPr id="146" name="TextBox 145">
                <a:extLst>
                  <a:ext uri="{FF2B5EF4-FFF2-40B4-BE49-F238E27FC236}">
                    <a16:creationId xmlns:a16="http://schemas.microsoft.com/office/drawing/2014/main" id="{1BCC0185-655B-4758-84FC-632F7D04D2AA}"/>
                  </a:ext>
                </a:extLst>
              </p:cNvPr>
              <p:cNvSpPr txBox="1"/>
              <p:nvPr/>
            </p:nvSpPr>
            <p:spPr>
              <a:xfrm>
                <a:off x="1510892" y="4049787"/>
                <a:ext cx="1294782" cy="186204"/>
              </a:xfrm>
              <a:prstGeom prst="rect">
                <a:avLst/>
              </a:prstGeom>
              <a:noFill/>
            </p:spPr>
            <p:txBody>
              <a:bodyPr wrap="square" lIns="0" tIns="0" rIns="0" bIns="0" rtlCol="0">
                <a:spAutoFit/>
              </a:bodyPr>
              <a:lstStyle/>
              <a:p>
                <a:r>
                  <a:rPr lang="en-US" sz="1000" dirty="0">
                    <a:solidFill>
                      <a:schemeClr val="bg1">
                        <a:lumMod val="85000"/>
                      </a:schemeClr>
                    </a:solidFill>
                  </a:rPr>
                  <a:t>Short Description</a:t>
                </a:r>
              </a:p>
            </p:txBody>
          </p:sp>
          <p:sp>
            <p:nvSpPr>
              <p:cNvPr id="147" name="TextBox 146">
                <a:extLst>
                  <a:ext uri="{FF2B5EF4-FFF2-40B4-BE49-F238E27FC236}">
                    <a16:creationId xmlns:a16="http://schemas.microsoft.com/office/drawing/2014/main" id="{E4FCE0FE-F05F-4461-A24B-26E43CE8E41C}"/>
                  </a:ext>
                </a:extLst>
              </p:cNvPr>
              <p:cNvSpPr txBox="1"/>
              <p:nvPr/>
            </p:nvSpPr>
            <p:spPr>
              <a:xfrm>
                <a:off x="1510893" y="4233106"/>
                <a:ext cx="1294781" cy="235737"/>
              </a:xfrm>
              <a:prstGeom prst="rect">
                <a:avLst/>
              </a:prstGeom>
              <a:noFill/>
            </p:spPr>
            <p:txBody>
              <a:bodyPr wrap="square" lIns="0" tIns="0" rIns="0" bIns="0" rtlCol="0">
                <a:noAutofit/>
              </a:bodyPr>
              <a:lstStyle/>
              <a:p>
                <a:r>
                  <a:rPr lang="en-US" sz="1000" dirty="0">
                    <a:solidFill>
                      <a:schemeClr val="bg1">
                        <a:lumMod val="85000"/>
                      </a:schemeClr>
                    </a:solidFill>
                  </a:rPr>
                  <a:t>Q1 20YY</a:t>
                </a:r>
              </a:p>
            </p:txBody>
          </p:sp>
        </p:grpSp>
        <p:sp>
          <p:nvSpPr>
            <p:cNvPr id="142" name="Rectangle: Rounded Corners 141" title="Milestone Graphic">
              <a:extLst>
                <a:ext uri="{FF2B5EF4-FFF2-40B4-BE49-F238E27FC236}">
                  <a16:creationId xmlns:a16="http://schemas.microsoft.com/office/drawing/2014/main" id="{F19EEE08-7CF6-4638-8FC0-F3FB9A7E1B80}"/>
                </a:ext>
              </a:extLst>
            </p:cNvPr>
            <p:cNvSpPr/>
            <p:nvPr/>
          </p:nvSpPr>
          <p:spPr>
            <a:xfrm>
              <a:off x="1063123" y="4701065"/>
              <a:ext cx="3493049" cy="151120"/>
            </a:xfrm>
            <a:prstGeom prst="roundRect">
              <a:avLst>
                <a:gd name="adj" fmla="val 50000"/>
              </a:avLst>
            </a:pr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pic>
          <p:nvPicPr>
            <p:cNvPr id="143" name="Graphic 142" title="Milestone Flag">
              <a:extLst>
                <a:ext uri="{FF2B5EF4-FFF2-40B4-BE49-F238E27FC236}">
                  <a16:creationId xmlns:a16="http://schemas.microsoft.com/office/drawing/2014/main" id="{EA9D851F-9E4A-4254-B467-A131867954AC}"/>
                </a:ext>
              </a:extLst>
            </p:cNvPr>
            <p:cNvPicPr>
              <a:picLocks noChangeAspect="1"/>
            </p:cNvPicPr>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33525" t="18748" r="17129" b="44918"/>
            <a:stretch/>
          </p:blipFill>
          <p:spPr>
            <a:xfrm flipH="1">
              <a:off x="446364" y="3962124"/>
              <a:ext cx="573660" cy="422383"/>
            </a:xfrm>
            <a:prstGeom prst="rect">
              <a:avLst/>
            </a:prstGeom>
          </p:spPr>
        </p:pic>
        <p:sp>
          <p:nvSpPr>
            <p:cNvPr id="144" name="Rectangle 143">
              <a:extLst>
                <a:ext uri="{FF2B5EF4-FFF2-40B4-BE49-F238E27FC236}">
                  <a16:creationId xmlns:a16="http://schemas.microsoft.com/office/drawing/2014/main" id="{A33EBE68-FD43-4F4A-84E0-F3C3D6700CE0}"/>
                </a:ext>
              </a:extLst>
            </p:cNvPr>
            <p:cNvSpPr/>
            <p:nvPr/>
          </p:nvSpPr>
          <p:spPr>
            <a:xfrm>
              <a:off x="685214" y="4054460"/>
              <a:ext cx="343703" cy="242066"/>
            </a:xfrm>
            <a:prstGeom prst="rect">
              <a:avLst/>
            </a:prstGeom>
          </p:spPr>
          <p:txBody>
            <a:bodyPr wrap="none">
              <a:spAutoFit/>
            </a:bodyPr>
            <a:lstStyle/>
            <a:p>
              <a:pPr algn="ctr"/>
              <a:r>
                <a:rPr lang="en-US" sz="700" dirty="0">
                  <a:solidFill>
                    <a:schemeClr val="bg1">
                      <a:lumMod val="85000"/>
                    </a:schemeClr>
                  </a:solidFill>
                </a:rPr>
                <a:t>01</a:t>
              </a:r>
            </a:p>
          </p:txBody>
        </p:sp>
      </p:grpSp>
      <p:cxnSp>
        <p:nvCxnSpPr>
          <p:cNvPr id="163" name="Straight Connector 162" title="callout lines">
            <a:extLst>
              <a:ext uri="{FF2B5EF4-FFF2-40B4-BE49-F238E27FC236}">
                <a16:creationId xmlns:a16="http://schemas.microsoft.com/office/drawing/2014/main" id="{77C3D6FC-42F8-4C85-AE3B-9DE302578524}"/>
              </a:ext>
            </a:extLst>
          </p:cNvPr>
          <p:cNvCxnSpPr>
            <a:cxnSpLocks/>
          </p:cNvCxnSpPr>
          <p:nvPr/>
        </p:nvCxnSpPr>
        <p:spPr>
          <a:xfrm>
            <a:off x="4227681" y="3970273"/>
            <a:ext cx="0" cy="1143293"/>
          </a:xfrm>
          <a:prstGeom prst="line">
            <a:avLst/>
          </a:prstGeom>
          <a:ln cmpd="sng">
            <a:solidFill>
              <a:schemeClr val="bg1">
                <a:lumMod val="75000"/>
                <a:alpha val="20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64" name="Group 163" title="Milestone">
            <a:extLst>
              <a:ext uri="{FF2B5EF4-FFF2-40B4-BE49-F238E27FC236}">
                <a16:creationId xmlns:a16="http://schemas.microsoft.com/office/drawing/2014/main" id="{1DEBB154-E080-457D-83F7-B90F75B455A7}"/>
              </a:ext>
            </a:extLst>
          </p:cNvPr>
          <p:cNvGrpSpPr/>
          <p:nvPr/>
        </p:nvGrpSpPr>
        <p:grpSpPr>
          <a:xfrm>
            <a:off x="3627034" y="3156617"/>
            <a:ext cx="2178177" cy="756002"/>
            <a:chOff x="3047824" y="3575569"/>
            <a:chExt cx="2635595" cy="914763"/>
          </a:xfrm>
        </p:grpSpPr>
        <p:grpSp>
          <p:nvGrpSpPr>
            <p:cNvPr id="165" name="Group 164" title="Milestone Text">
              <a:extLst>
                <a:ext uri="{FF2B5EF4-FFF2-40B4-BE49-F238E27FC236}">
                  <a16:creationId xmlns:a16="http://schemas.microsoft.com/office/drawing/2014/main" id="{733EEC80-747E-4FB3-A9A8-28F4E0AFDE72}"/>
                </a:ext>
              </a:extLst>
            </p:cNvPr>
            <p:cNvGrpSpPr/>
            <p:nvPr/>
          </p:nvGrpSpPr>
          <p:grpSpPr>
            <a:xfrm>
              <a:off x="3674982" y="3648568"/>
              <a:ext cx="2008437" cy="727511"/>
              <a:chOff x="2110555" y="2162177"/>
              <a:chExt cx="2008437" cy="727511"/>
            </a:xfrm>
          </p:grpSpPr>
          <p:sp>
            <p:nvSpPr>
              <p:cNvPr id="169" name="TextBox 168">
                <a:extLst>
                  <a:ext uri="{FF2B5EF4-FFF2-40B4-BE49-F238E27FC236}">
                    <a16:creationId xmlns:a16="http://schemas.microsoft.com/office/drawing/2014/main" id="{BF2106BC-0DA8-4FFB-B5A1-E6F770444DFC}"/>
                  </a:ext>
                </a:extLst>
              </p:cNvPr>
              <p:cNvSpPr txBox="1"/>
              <p:nvPr/>
            </p:nvSpPr>
            <p:spPr>
              <a:xfrm>
                <a:off x="2110555" y="2162177"/>
                <a:ext cx="2008437" cy="335169"/>
              </a:xfrm>
              <a:prstGeom prst="rect">
                <a:avLst/>
              </a:prstGeom>
              <a:noFill/>
            </p:spPr>
            <p:txBody>
              <a:bodyPr wrap="square" lIns="0" tIns="0" rIns="0" bIns="0" rtlCol="0">
                <a:spAutoFit/>
              </a:bodyPr>
              <a:lstStyle/>
              <a:p>
                <a:r>
                  <a:rPr lang="en-US" dirty="0">
                    <a:solidFill>
                      <a:schemeClr val="bg1">
                        <a:lumMod val="85000"/>
                      </a:schemeClr>
                    </a:solidFill>
                    <a:latin typeface="+mj-lt"/>
                  </a:rPr>
                  <a:t>MILESTONE</a:t>
                </a:r>
              </a:p>
            </p:txBody>
          </p:sp>
          <p:sp>
            <p:nvSpPr>
              <p:cNvPr id="170" name="TextBox 169">
                <a:extLst>
                  <a:ext uri="{FF2B5EF4-FFF2-40B4-BE49-F238E27FC236}">
                    <a16:creationId xmlns:a16="http://schemas.microsoft.com/office/drawing/2014/main" id="{48E8F2DD-CF78-4A4B-A0BF-620712E01368}"/>
                  </a:ext>
                </a:extLst>
              </p:cNvPr>
              <p:cNvSpPr txBox="1"/>
              <p:nvPr/>
            </p:nvSpPr>
            <p:spPr>
              <a:xfrm>
                <a:off x="2110555" y="2470633"/>
                <a:ext cx="1294783" cy="186205"/>
              </a:xfrm>
              <a:prstGeom prst="rect">
                <a:avLst/>
              </a:prstGeom>
              <a:noFill/>
            </p:spPr>
            <p:txBody>
              <a:bodyPr wrap="square" lIns="0" tIns="0" rIns="0" bIns="0" rtlCol="0">
                <a:spAutoFit/>
              </a:bodyPr>
              <a:lstStyle/>
              <a:p>
                <a:r>
                  <a:rPr lang="en-US" sz="1000" dirty="0">
                    <a:solidFill>
                      <a:schemeClr val="bg1">
                        <a:lumMod val="85000"/>
                      </a:schemeClr>
                    </a:solidFill>
                  </a:rPr>
                  <a:t>Short Description</a:t>
                </a:r>
              </a:p>
            </p:txBody>
          </p:sp>
          <p:sp>
            <p:nvSpPr>
              <p:cNvPr id="171" name="TextBox 170">
                <a:extLst>
                  <a:ext uri="{FF2B5EF4-FFF2-40B4-BE49-F238E27FC236}">
                    <a16:creationId xmlns:a16="http://schemas.microsoft.com/office/drawing/2014/main" id="{289CE5B4-7202-46C7-9C4C-6504221AD37A}"/>
                  </a:ext>
                </a:extLst>
              </p:cNvPr>
              <p:cNvSpPr txBox="1"/>
              <p:nvPr/>
            </p:nvSpPr>
            <p:spPr>
              <a:xfrm>
                <a:off x="2110556" y="2653951"/>
                <a:ext cx="1294781" cy="235737"/>
              </a:xfrm>
              <a:prstGeom prst="rect">
                <a:avLst/>
              </a:prstGeom>
              <a:noFill/>
            </p:spPr>
            <p:txBody>
              <a:bodyPr wrap="square" lIns="0" tIns="0" rIns="0" bIns="0" rtlCol="0">
                <a:noAutofit/>
              </a:bodyPr>
              <a:lstStyle/>
              <a:p>
                <a:r>
                  <a:rPr lang="en-US" sz="1000" dirty="0">
                    <a:solidFill>
                      <a:schemeClr val="bg1">
                        <a:lumMod val="85000"/>
                      </a:schemeClr>
                    </a:solidFill>
                  </a:rPr>
                  <a:t>Q1 20YY</a:t>
                </a:r>
              </a:p>
            </p:txBody>
          </p:sp>
        </p:grpSp>
        <p:sp>
          <p:nvSpPr>
            <p:cNvPr id="166" name="Rectangle: Rounded Corners 165" title="Milestone Graphic">
              <a:extLst>
                <a:ext uri="{FF2B5EF4-FFF2-40B4-BE49-F238E27FC236}">
                  <a16:creationId xmlns:a16="http://schemas.microsoft.com/office/drawing/2014/main" id="{F9D7AA4F-26AB-4EBC-B3B7-7C528AC22C0C}"/>
                </a:ext>
              </a:extLst>
            </p:cNvPr>
            <p:cNvSpPr/>
            <p:nvPr/>
          </p:nvSpPr>
          <p:spPr>
            <a:xfrm>
              <a:off x="3672865" y="4339211"/>
              <a:ext cx="2008436" cy="151121"/>
            </a:xfrm>
            <a:prstGeom prst="roundRect">
              <a:avLst>
                <a:gd name="adj" fmla="val 50000"/>
              </a:avLst>
            </a:pr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pic>
          <p:nvPicPr>
            <p:cNvPr id="167" name="Graphic 166" title="Milestone Flag">
              <a:extLst>
                <a:ext uri="{FF2B5EF4-FFF2-40B4-BE49-F238E27FC236}">
                  <a16:creationId xmlns:a16="http://schemas.microsoft.com/office/drawing/2014/main" id="{4AB8850E-25FC-48D4-A37F-10FC5BC15E15}"/>
                </a:ext>
              </a:extLst>
            </p:cNvPr>
            <p:cNvPicPr>
              <a:picLocks noChangeAspect="1"/>
            </p:cNvPicPr>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33525" t="18748" r="17129" b="44918"/>
            <a:stretch/>
          </p:blipFill>
          <p:spPr>
            <a:xfrm flipH="1">
              <a:off x="3047824" y="3575569"/>
              <a:ext cx="573660" cy="422383"/>
            </a:xfrm>
            <a:prstGeom prst="rect">
              <a:avLst/>
            </a:prstGeom>
          </p:spPr>
        </p:pic>
        <p:sp>
          <p:nvSpPr>
            <p:cNvPr id="168" name="Rectangle 167">
              <a:extLst>
                <a:ext uri="{FF2B5EF4-FFF2-40B4-BE49-F238E27FC236}">
                  <a16:creationId xmlns:a16="http://schemas.microsoft.com/office/drawing/2014/main" id="{7A5FDAAC-5AC1-49EB-9E4E-7ECFED166940}"/>
                </a:ext>
              </a:extLst>
            </p:cNvPr>
            <p:cNvSpPr/>
            <p:nvPr/>
          </p:nvSpPr>
          <p:spPr>
            <a:xfrm>
              <a:off x="3286674" y="3667905"/>
              <a:ext cx="343703" cy="242067"/>
            </a:xfrm>
            <a:prstGeom prst="rect">
              <a:avLst/>
            </a:prstGeom>
          </p:spPr>
          <p:txBody>
            <a:bodyPr wrap="none">
              <a:spAutoFit/>
            </a:bodyPr>
            <a:lstStyle/>
            <a:p>
              <a:pPr algn="ctr"/>
              <a:r>
                <a:rPr lang="en-US" sz="700" dirty="0">
                  <a:solidFill>
                    <a:schemeClr val="bg1">
                      <a:lumMod val="85000"/>
                    </a:schemeClr>
                  </a:solidFill>
                </a:rPr>
                <a:t>02</a:t>
              </a:r>
            </a:p>
          </p:txBody>
        </p:sp>
      </p:grpSp>
      <p:cxnSp>
        <p:nvCxnSpPr>
          <p:cNvPr id="187" name="Straight Connector 186" title="callout lines">
            <a:extLst>
              <a:ext uri="{FF2B5EF4-FFF2-40B4-BE49-F238E27FC236}">
                <a16:creationId xmlns:a16="http://schemas.microsoft.com/office/drawing/2014/main" id="{096D941C-A53D-4F6F-A7C7-C349BDF27650}"/>
              </a:ext>
            </a:extLst>
          </p:cNvPr>
          <p:cNvCxnSpPr>
            <a:cxnSpLocks/>
          </p:cNvCxnSpPr>
          <p:nvPr/>
        </p:nvCxnSpPr>
        <p:spPr>
          <a:xfrm>
            <a:off x="6363336" y="3530517"/>
            <a:ext cx="0" cy="1586793"/>
          </a:xfrm>
          <a:prstGeom prst="line">
            <a:avLst/>
          </a:prstGeom>
          <a:ln cmpd="sng">
            <a:solidFill>
              <a:schemeClr val="bg1">
                <a:lumMod val="75000"/>
                <a:alpha val="20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88" name="Group 187" title="Milestone">
            <a:extLst>
              <a:ext uri="{FF2B5EF4-FFF2-40B4-BE49-F238E27FC236}">
                <a16:creationId xmlns:a16="http://schemas.microsoft.com/office/drawing/2014/main" id="{43875A22-0DBD-435C-9577-5B89528113D8}"/>
              </a:ext>
            </a:extLst>
          </p:cNvPr>
          <p:cNvGrpSpPr/>
          <p:nvPr/>
        </p:nvGrpSpPr>
        <p:grpSpPr>
          <a:xfrm>
            <a:off x="5780523" y="2721405"/>
            <a:ext cx="3792468" cy="739259"/>
            <a:chOff x="5653543" y="3048963"/>
            <a:chExt cx="4588886" cy="894504"/>
          </a:xfrm>
        </p:grpSpPr>
        <p:grpSp>
          <p:nvGrpSpPr>
            <p:cNvPr id="189" name="Group 188" title="Milestone Text">
              <a:extLst>
                <a:ext uri="{FF2B5EF4-FFF2-40B4-BE49-F238E27FC236}">
                  <a16:creationId xmlns:a16="http://schemas.microsoft.com/office/drawing/2014/main" id="{D6A065BA-8A26-4F81-BB04-653F3E555EE2}"/>
                </a:ext>
              </a:extLst>
            </p:cNvPr>
            <p:cNvGrpSpPr/>
            <p:nvPr/>
          </p:nvGrpSpPr>
          <p:grpSpPr>
            <a:xfrm>
              <a:off x="6280626" y="3108996"/>
              <a:ext cx="1915699" cy="727511"/>
              <a:chOff x="2110554" y="2162177"/>
              <a:chExt cx="1915699" cy="727511"/>
            </a:xfrm>
          </p:grpSpPr>
          <p:sp>
            <p:nvSpPr>
              <p:cNvPr id="193" name="TextBox 192">
                <a:extLst>
                  <a:ext uri="{FF2B5EF4-FFF2-40B4-BE49-F238E27FC236}">
                    <a16:creationId xmlns:a16="http://schemas.microsoft.com/office/drawing/2014/main" id="{52A7A73B-20A0-46FA-8CFF-27B3925E0227}"/>
                  </a:ext>
                </a:extLst>
              </p:cNvPr>
              <p:cNvSpPr txBox="1"/>
              <p:nvPr/>
            </p:nvSpPr>
            <p:spPr>
              <a:xfrm>
                <a:off x="2110554" y="2162177"/>
                <a:ext cx="1915699" cy="335169"/>
              </a:xfrm>
              <a:prstGeom prst="rect">
                <a:avLst/>
              </a:prstGeom>
              <a:noFill/>
            </p:spPr>
            <p:txBody>
              <a:bodyPr wrap="square" lIns="0" tIns="0" rIns="0" bIns="0" rtlCol="0">
                <a:spAutoFit/>
              </a:bodyPr>
              <a:lstStyle/>
              <a:p>
                <a:r>
                  <a:rPr lang="en-US" dirty="0">
                    <a:solidFill>
                      <a:schemeClr val="bg1">
                        <a:lumMod val="85000"/>
                      </a:schemeClr>
                    </a:solidFill>
                    <a:latin typeface="+mj-lt"/>
                  </a:rPr>
                  <a:t>MILESTONE</a:t>
                </a:r>
              </a:p>
            </p:txBody>
          </p:sp>
          <p:sp>
            <p:nvSpPr>
              <p:cNvPr id="194" name="TextBox 193">
                <a:extLst>
                  <a:ext uri="{FF2B5EF4-FFF2-40B4-BE49-F238E27FC236}">
                    <a16:creationId xmlns:a16="http://schemas.microsoft.com/office/drawing/2014/main" id="{910BC1BD-8E20-48D8-A11B-FE88F46E02F5}"/>
                  </a:ext>
                </a:extLst>
              </p:cNvPr>
              <p:cNvSpPr txBox="1"/>
              <p:nvPr/>
            </p:nvSpPr>
            <p:spPr>
              <a:xfrm>
                <a:off x="2110555" y="2470633"/>
                <a:ext cx="1294783" cy="186205"/>
              </a:xfrm>
              <a:prstGeom prst="rect">
                <a:avLst/>
              </a:prstGeom>
              <a:noFill/>
            </p:spPr>
            <p:txBody>
              <a:bodyPr wrap="square" lIns="0" tIns="0" rIns="0" bIns="0" rtlCol="0">
                <a:spAutoFit/>
              </a:bodyPr>
              <a:lstStyle/>
              <a:p>
                <a:r>
                  <a:rPr lang="en-US" sz="1000" dirty="0">
                    <a:solidFill>
                      <a:schemeClr val="bg1">
                        <a:lumMod val="85000"/>
                      </a:schemeClr>
                    </a:solidFill>
                  </a:rPr>
                  <a:t>Short Description</a:t>
                </a:r>
              </a:p>
            </p:txBody>
          </p:sp>
          <p:sp>
            <p:nvSpPr>
              <p:cNvPr id="195" name="TextBox 194">
                <a:extLst>
                  <a:ext uri="{FF2B5EF4-FFF2-40B4-BE49-F238E27FC236}">
                    <a16:creationId xmlns:a16="http://schemas.microsoft.com/office/drawing/2014/main" id="{F2F518BC-C890-4815-BF76-E8D9A75F074A}"/>
                  </a:ext>
                </a:extLst>
              </p:cNvPr>
              <p:cNvSpPr txBox="1"/>
              <p:nvPr/>
            </p:nvSpPr>
            <p:spPr>
              <a:xfrm>
                <a:off x="2110556" y="2653951"/>
                <a:ext cx="1294781" cy="235737"/>
              </a:xfrm>
              <a:prstGeom prst="rect">
                <a:avLst/>
              </a:prstGeom>
              <a:noFill/>
            </p:spPr>
            <p:txBody>
              <a:bodyPr wrap="square" lIns="0" tIns="0" rIns="0" bIns="0" rtlCol="0">
                <a:noAutofit/>
              </a:bodyPr>
              <a:lstStyle/>
              <a:p>
                <a:r>
                  <a:rPr lang="en-US" sz="1000" dirty="0">
                    <a:solidFill>
                      <a:schemeClr val="bg1">
                        <a:lumMod val="85000"/>
                      </a:schemeClr>
                    </a:solidFill>
                  </a:rPr>
                  <a:t>Q1 20YY</a:t>
                </a:r>
              </a:p>
            </p:txBody>
          </p:sp>
        </p:grpSp>
        <p:sp>
          <p:nvSpPr>
            <p:cNvPr id="190" name="Rectangle: Rounded Corners 189" title="Milestone Graphic">
              <a:extLst>
                <a:ext uri="{FF2B5EF4-FFF2-40B4-BE49-F238E27FC236}">
                  <a16:creationId xmlns:a16="http://schemas.microsoft.com/office/drawing/2014/main" id="{10729842-C2F0-4E87-9101-6853E54687C0}"/>
                </a:ext>
              </a:extLst>
            </p:cNvPr>
            <p:cNvSpPr/>
            <p:nvPr/>
          </p:nvSpPr>
          <p:spPr>
            <a:xfrm>
              <a:off x="6257081" y="3792346"/>
              <a:ext cx="3985348" cy="151121"/>
            </a:xfrm>
            <a:prstGeom prst="roundRect">
              <a:avLst>
                <a:gd name="adj" fmla="val 50000"/>
              </a:avLst>
            </a:pr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pic>
          <p:nvPicPr>
            <p:cNvPr id="191" name="Graphic 190" title="Milestone Flag">
              <a:extLst>
                <a:ext uri="{FF2B5EF4-FFF2-40B4-BE49-F238E27FC236}">
                  <a16:creationId xmlns:a16="http://schemas.microsoft.com/office/drawing/2014/main" id="{47AA8AC4-7492-4FB2-805E-30A97A81785A}"/>
                </a:ext>
              </a:extLst>
            </p:cNvPr>
            <p:cNvPicPr>
              <a:picLocks noChangeAspect="1"/>
            </p:cNvPicPr>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33525" t="18748" r="17129" b="44918"/>
            <a:stretch/>
          </p:blipFill>
          <p:spPr>
            <a:xfrm flipH="1">
              <a:off x="5653543" y="3048963"/>
              <a:ext cx="573660" cy="422383"/>
            </a:xfrm>
            <a:prstGeom prst="rect">
              <a:avLst/>
            </a:prstGeom>
          </p:spPr>
        </p:pic>
        <p:sp>
          <p:nvSpPr>
            <p:cNvPr id="192" name="Rectangle 191">
              <a:extLst>
                <a:ext uri="{FF2B5EF4-FFF2-40B4-BE49-F238E27FC236}">
                  <a16:creationId xmlns:a16="http://schemas.microsoft.com/office/drawing/2014/main" id="{6B1C4A67-3269-4539-8946-27C8B33DAE2C}"/>
                </a:ext>
              </a:extLst>
            </p:cNvPr>
            <p:cNvSpPr/>
            <p:nvPr/>
          </p:nvSpPr>
          <p:spPr>
            <a:xfrm>
              <a:off x="5892393" y="3141299"/>
              <a:ext cx="343703" cy="242067"/>
            </a:xfrm>
            <a:prstGeom prst="rect">
              <a:avLst/>
            </a:prstGeom>
          </p:spPr>
          <p:txBody>
            <a:bodyPr wrap="none">
              <a:spAutoFit/>
            </a:bodyPr>
            <a:lstStyle/>
            <a:p>
              <a:pPr algn="ctr"/>
              <a:r>
                <a:rPr lang="en-US" sz="700" dirty="0">
                  <a:solidFill>
                    <a:schemeClr val="bg1">
                      <a:lumMod val="85000"/>
                    </a:schemeClr>
                  </a:solidFill>
                </a:rPr>
                <a:t>03</a:t>
              </a:r>
            </a:p>
          </p:txBody>
        </p:sp>
      </p:grpSp>
      <p:cxnSp>
        <p:nvCxnSpPr>
          <p:cNvPr id="220" name="Straight Connector 219" title="callout lines">
            <a:extLst>
              <a:ext uri="{FF2B5EF4-FFF2-40B4-BE49-F238E27FC236}">
                <a16:creationId xmlns:a16="http://schemas.microsoft.com/office/drawing/2014/main" id="{6D3CBD92-3FC6-4065-B640-0EC5D3E27154}"/>
              </a:ext>
            </a:extLst>
          </p:cNvPr>
          <p:cNvCxnSpPr>
            <a:cxnSpLocks/>
          </p:cNvCxnSpPr>
          <p:nvPr/>
        </p:nvCxnSpPr>
        <p:spPr>
          <a:xfrm>
            <a:off x="8503111" y="1864146"/>
            <a:ext cx="0" cy="3253164"/>
          </a:xfrm>
          <a:prstGeom prst="line">
            <a:avLst/>
          </a:prstGeom>
          <a:ln cmpd="sng">
            <a:solidFill>
              <a:schemeClr val="bg1">
                <a:lumMod val="75000"/>
                <a:alpha val="20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24" name="Rectangle: Rounded Corners 223" title="Milestone Graphic">
            <a:extLst>
              <a:ext uri="{FF2B5EF4-FFF2-40B4-BE49-F238E27FC236}">
                <a16:creationId xmlns:a16="http://schemas.microsoft.com/office/drawing/2014/main" id="{32C6C159-36D9-466C-9746-BC4CCA0D7E56}"/>
              </a:ext>
            </a:extLst>
          </p:cNvPr>
          <p:cNvSpPr/>
          <p:nvPr/>
        </p:nvSpPr>
        <p:spPr>
          <a:xfrm>
            <a:off x="8415660" y="1667275"/>
            <a:ext cx="1157332" cy="124893"/>
          </a:xfrm>
          <a:prstGeom prst="roundRect">
            <a:avLst>
              <a:gd name="adj" fmla="val 50000"/>
            </a:avLst>
          </a:pr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cxnSp>
        <p:nvCxnSpPr>
          <p:cNvPr id="229" name="Straight Connector 228" title="callout lines">
            <a:extLst>
              <a:ext uri="{FF2B5EF4-FFF2-40B4-BE49-F238E27FC236}">
                <a16:creationId xmlns:a16="http://schemas.microsoft.com/office/drawing/2014/main" id="{F262E54F-8AFF-40AE-BC21-292615800A5E}"/>
              </a:ext>
            </a:extLst>
          </p:cNvPr>
          <p:cNvCxnSpPr>
            <a:cxnSpLocks/>
          </p:cNvCxnSpPr>
          <p:nvPr/>
        </p:nvCxnSpPr>
        <p:spPr>
          <a:xfrm>
            <a:off x="9572999" y="2771019"/>
            <a:ext cx="0" cy="2346291"/>
          </a:xfrm>
          <a:prstGeom prst="line">
            <a:avLst/>
          </a:prstGeom>
          <a:ln cmpd="sng">
            <a:solidFill>
              <a:schemeClr val="accent1"/>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230" name="Group 229" title="Milestone">
            <a:extLst>
              <a:ext uri="{FF2B5EF4-FFF2-40B4-BE49-F238E27FC236}">
                <a16:creationId xmlns:a16="http://schemas.microsoft.com/office/drawing/2014/main" id="{B29E114D-A47D-474F-8DCA-10C1946239F7}"/>
              </a:ext>
            </a:extLst>
          </p:cNvPr>
          <p:cNvGrpSpPr/>
          <p:nvPr/>
        </p:nvGrpSpPr>
        <p:grpSpPr>
          <a:xfrm>
            <a:off x="8971538" y="1968433"/>
            <a:ext cx="2135197" cy="735436"/>
            <a:chOff x="9514670" y="2137867"/>
            <a:chExt cx="2583588" cy="889877"/>
          </a:xfrm>
        </p:grpSpPr>
        <p:sp>
          <p:nvSpPr>
            <p:cNvPr id="231" name="TextBox 230">
              <a:extLst>
                <a:ext uri="{FF2B5EF4-FFF2-40B4-BE49-F238E27FC236}">
                  <a16:creationId xmlns:a16="http://schemas.microsoft.com/office/drawing/2014/main" id="{EDC8369A-609E-43DE-9718-BF9F4981E1AB}"/>
                </a:ext>
              </a:extLst>
            </p:cNvPr>
            <p:cNvSpPr txBox="1"/>
            <p:nvPr/>
          </p:nvSpPr>
          <p:spPr>
            <a:xfrm>
              <a:off x="10148125" y="2200631"/>
              <a:ext cx="1950133" cy="335169"/>
            </a:xfrm>
            <a:prstGeom prst="rect">
              <a:avLst/>
            </a:prstGeom>
            <a:noFill/>
          </p:spPr>
          <p:txBody>
            <a:bodyPr wrap="square" lIns="0" tIns="0" rIns="0" bIns="0" rtlCol="0">
              <a:spAutoFit/>
            </a:bodyPr>
            <a:lstStyle/>
            <a:p>
              <a:r>
                <a:rPr lang="en-US" dirty="0">
                  <a:solidFill>
                    <a:schemeClr val="accent1"/>
                  </a:solidFill>
                  <a:latin typeface="+mj-lt"/>
                </a:rPr>
                <a:t>MILESTONE</a:t>
              </a:r>
            </a:p>
          </p:txBody>
        </p:sp>
        <p:sp>
          <p:nvSpPr>
            <p:cNvPr id="232" name="TextBox 231">
              <a:extLst>
                <a:ext uri="{FF2B5EF4-FFF2-40B4-BE49-F238E27FC236}">
                  <a16:creationId xmlns:a16="http://schemas.microsoft.com/office/drawing/2014/main" id="{64C73AFE-A96D-4D3C-BCF3-240F075F136C}"/>
                </a:ext>
              </a:extLst>
            </p:cNvPr>
            <p:cNvSpPr txBox="1"/>
            <p:nvPr/>
          </p:nvSpPr>
          <p:spPr>
            <a:xfrm>
              <a:off x="10148127" y="2509088"/>
              <a:ext cx="1294782" cy="186204"/>
            </a:xfrm>
            <a:prstGeom prst="rect">
              <a:avLst/>
            </a:prstGeom>
            <a:noFill/>
          </p:spPr>
          <p:txBody>
            <a:bodyPr wrap="square" lIns="0" tIns="0" rIns="0" bIns="0" rtlCol="0">
              <a:spAutoFit/>
            </a:bodyPr>
            <a:lstStyle/>
            <a:p>
              <a:r>
                <a:rPr lang="en-US" sz="1000" dirty="0">
                  <a:solidFill>
                    <a:schemeClr val="bg1">
                      <a:lumMod val="85000"/>
                    </a:schemeClr>
                  </a:solidFill>
                </a:rPr>
                <a:t>Short Description</a:t>
              </a:r>
            </a:p>
          </p:txBody>
        </p:sp>
        <p:sp>
          <p:nvSpPr>
            <p:cNvPr id="233" name="TextBox 232">
              <a:extLst>
                <a:ext uri="{FF2B5EF4-FFF2-40B4-BE49-F238E27FC236}">
                  <a16:creationId xmlns:a16="http://schemas.microsoft.com/office/drawing/2014/main" id="{D159E383-8E4F-4666-978D-485924147B35}"/>
                </a:ext>
              </a:extLst>
            </p:cNvPr>
            <p:cNvSpPr txBox="1"/>
            <p:nvPr/>
          </p:nvSpPr>
          <p:spPr>
            <a:xfrm>
              <a:off x="10148128" y="2692405"/>
              <a:ext cx="1294781" cy="235737"/>
            </a:xfrm>
            <a:prstGeom prst="rect">
              <a:avLst/>
            </a:prstGeom>
            <a:noFill/>
          </p:spPr>
          <p:txBody>
            <a:bodyPr wrap="square" lIns="0" tIns="0" rIns="0" bIns="0" rtlCol="0">
              <a:noAutofit/>
            </a:bodyPr>
            <a:lstStyle/>
            <a:p>
              <a:r>
                <a:rPr lang="en-US" sz="1000" dirty="0">
                  <a:solidFill>
                    <a:schemeClr val="bg1">
                      <a:lumMod val="85000"/>
                    </a:schemeClr>
                  </a:solidFill>
                </a:rPr>
                <a:t>Q3 20YY</a:t>
              </a:r>
            </a:p>
          </p:txBody>
        </p:sp>
        <p:sp>
          <p:nvSpPr>
            <p:cNvPr id="234" name="Rectangle: Rounded Corners 233" title="Milestone Graphic">
              <a:extLst>
                <a:ext uri="{FF2B5EF4-FFF2-40B4-BE49-F238E27FC236}">
                  <a16:creationId xmlns:a16="http://schemas.microsoft.com/office/drawing/2014/main" id="{E6356831-A398-48C3-9F10-E08B44B46485}"/>
                </a:ext>
              </a:extLst>
            </p:cNvPr>
            <p:cNvSpPr/>
            <p:nvPr/>
          </p:nvSpPr>
          <p:spPr>
            <a:xfrm>
              <a:off x="10131483" y="2876623"/>
              <a:ext cx="873222" cy="15112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pic>
          <p:nvPicPr>
            <p:cNvPr id="235" name="Graphic 234" title="Milestone Flag">
              <a:extLst>
                <a:ext uri="{FF2B5EF4-FFF2-40B4-BE49-F238E27FC236}">
                  <a16:creationId xmlns:a16="http://schemas.microsoft.com/office/drawing/2014/main" id="{049659E7-C264-4037-893C-AB537C046253}"/>
                </a:ext>
              </a:extLst>
            </p:cNvPr>
            <p:cNvPicPr>
              <a:picLocks noChangeAspect="1"/>
            </p:cNvPicPr>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33525" t="18748" r="17129" b="44918"/>
            <a:stretch/>
          </p:blipFill>
          <p:spPr>
            <a:xfrm flipH="1">
              <a:off x="9514670" y="2137867"/>
              <a:ext cx="573660" cy="422383"/>
            </a:xfrm>
            <a:prstGeom prst="rect">
              <a:avLst/>
            </a:prstGeom>
          </p:spPr>
        </p:pic>
        <p:sp>
          <p:nvSpPr>
            <p:cNvPr id="236" name="Rectangle 235">
              <a:extLst>
                <a:ext uri="{FF2B5EF4-FFF2-40B4-BE49-F238E27FC236}">
                  <a16:creationId xmlns:a16="http://schemas.microsoft.com/office/drawing/2014/main" id="{2CBB2FFA-02EC-4B21-8E60-9436221DEAB5}"/>
                </a:ext>
              </a:extLst>
            </p:cNvPr>
            <p:cNvSpPr/>
            <p:nvPr/>
          </p:nvSpPr>
          <p:spPr>
            <a:xfrm>
              <a:off x="9752890" y="2230203"/>
              <a:ext cx="344966" cy="242066"/>
            </a:xfrm>
            <a:prstGeom prst="rect">
              <a:avLst/>
            </a:prstGeom>
          </p:spPr>
          <p:txBody>
            <a:bodyPr wrap="square">
              <a:spAutoFit/>
            </a:bodyPr>
            <a:lstStyle/>
            <a:p>
              <a:pPr algn="ctr"/>
              <a:r>
                <a:rPr lang="en-US" sz="700" dirty="0">
                  <a:solidFill>
                    <a:schemeClr val="bg1">
                      <a:lumMod val="85000"/>
                    </a:schemeClr>
                  </a:solidFill>
                </a:rPr>
                <a:t>05</a:t>
              </a:r>
            </a:p>
          </p:txBody>
        </p:sp>
      </p:grpSp>
      <p:cxnSp>
        <p:nvCxnSpPr>
          <p:cNvPr id="237" name="Straight Connector 236" descr="Time line">
            <a:extLst>
              <a:ext uri="{FF2B5EF4-FFF2-40B4-BE49-F238E27FC236}">
                <a16:creationId xmlns:a16="http://schemas.microsoft.com/office/drawing/2014/main" id="{E47E492C-0FED-4F4E-92CE-B73CAD58C94B}"/>
              </a:ext>
            </a:extLst>
          </p:cNvPr>
          <p:cNvCxnSpPr>
            <a:cxnSpLocks/>
          </p:cNvCxnSpPr>
          <p:nvPr/>
        </p:nvCxnSpPr>
        <p:spPr>
          <a:xfrm flipH="1">
            <a:off x="2113823" y="5297160"/>
            <a:ext cx="8622102" cy="0"/>
          </a:xfrm>
          <a:prstGeom prst="line">
            <a:avLst/>
          </a:prstGeom>
          <a:ln w="15875" cmpd="sng">
            <a:solidFill>
              <a:schemeClr val="bg1">
                <a:alpha val="20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grpSp>
        <p:nvGrpSpPr>
          <p:cNvPr id="124" name="Group 123" descr="Year 1">
            <a:extLst>
              <a:ext uri="{FF2B5EF4-FFF2-40B4-BE49-F238E27FC236}">
                <a16:creationId xmlns:a16="http://schemas.microsoft.com/office/drawing/2014/main" id="{861F56AA-1015-4B4B-BCB0-B918B3330F71}"/>
              </a:ext>
            </a:extLst>
          </p:cNvPr>
          <p:cNvGrpSpPr/>
          <p:nvPr/>
        </p:nvGrpSpPr>
        <p:grpSpPr>
          <a:xfrm>
            <a:off x="1855855" y="4976812"/>
            <a:ext cx="2327123" cy="884336"/>
            <a:chOff x="904696" y="5778006"/>
            <a:chExt cx="2815819" cy="1070047"/>
          </a:xfrm>
        </p:grpSpPr>
        <p:sp>
          <p:nvSpPr>
            <p:cNvPr id="125" name="Oval 124">
              <a:extLst>
                <a:ext uri="{FF2B5EF4-FFF2-40B4-BE49-F238E27FC236}">
                  <a16:creationId xmlns:a16="http://schemas.microsoft.com/office/drawing/2014/main" id="{950F6A92-8582-4A8E-9FEC-8E3540AEA46F}"/>
                </a:ext>
              </a:extLst>
            </p:cNvPr>
            <p:cNvSpPr/>
            <p:nvPr/>
          </p:nvSpPr>
          <p:spPr>
            <a:xfrm>
              <a:off x="3004439"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26" name="Oval 125">
              <a:extLst>
                <a:ext uri="{FF2B5EF4-FFF2-40B4-BE49-F238E27FC236}">
                  <a16:creationId xmlns:a16="http://schemas.microsoft.com/office/drawing/2014/main" id="{5CF8A8A6-3BD5-47A5-9E34-293385CA757C}"/>
                </a:ext>
              </a:extLst>
            </p:cNvPr>
            <p:cNvSpPr/>
            <p:nvPr/>
          </p:nvSpPr>
          <p:spPr>
            <a:xfrm>
              <a:off x="2346810"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27" name="Oval 126">
              <a:extLst>
                <a:ext uri="{FF2B5EF4-FFF2-40B4-BE49-F238E27FC236}">
                  <a16:creationId xmlns:a16="http://schemas.microsoft.com/office/drawing/2014/main" id="{7AF2F343-1994-4385-BFF0-0FF5FDC53911}"/>
                </a:ext>
              </a:extLst>
            </p:cNvPr>
            <p:cNvSpPr/>
            <p:nvPr/>
          </p:nvSpPr>
          <p:spPr>
            <a:xfrm>
              <a:off x="1702547"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28" name="Oval 127">
              <a:extLst>
                <a:ext uri="{FF2B5EF4-FFF2-40B4-BE49-F238E27FC236}">
                  <a16:creationId xmlns:a16="http://schemas.microsoft.com/office/drawing/2014/main" id="{F9C54213-F3D4-4CBE-A1DD-072FA8DAFB88}"/>
                </a:ext>
              </a:extLst>
            </p:cNvPr>
            <p:cNvSpPr/>
            <p:nvPr/>
          </p:nvSpPr>
          <p:spPr>
            <a:xfrm>
              <a:off x="1056583"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cxnSp>
          <p:nvCxnSpPr>
            <p:cNvPr id="129" name="Straight Connector 128" title="q lines">
              <a:extLst>
                <a:ext uri="{FF2B5EF4-FFF2-40B4-BE49-F238E27FC236}">
                  <a16:creationId xmlns:a16="http://schemas.microsoft.com/office/drawing/2014/main" id="{1355936C-CC09-4D5B-B67A-9DE8097A062B}"/>
                </a:ext>
              </a:extLst>
            </p:cNvPr>
            <p:cNvCxnSpPr>
              <a:cxnSpLocks/>
            </p:cNvCxnSpPr>
            <p:nvPr/>
          </p:nvCxnSpPr>
          <p:spPr>
            <a:xfrm>
              <a:off x="2475056" y="5778006"/>
              <a:ext cx="0" cy="165471"/>
            </a:xfrm>
            <a:prstGeom prst="line">
              <a:avLst/>
            </a:prstGeom>
            <a:ln cmpd="sng">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0" name="Straight Connector 129" title="q lines">
              <a:extLst>
                <a:ext uri="{FF2B5EF4-FFF2-40B4-BE49-F238E27FC236}">
                  <a16:creationId xmlns:a16="http://schemas.microsoft.com/office/drawing/2014/main" id="{86187430-A4F5-40F4-8763-A004AA2DA743}"/>
                </a:ext>
              </a:extLst>
            </p:cNvPr>
            <p:cNvCxnSpPr>
              <a:cxnSpLocks/>
            </p:cNvCxnSpPr>
            <p:nvPr/>
          </p:nvCxnSpPr>
          <p:spPr>
            <a:xfrm>
              <a:off x="3122338" y="5778006"/>
              <a:ext cx="0" cy="165471"/>
            </a:xfrm>
            <a:prstGeom prst="line">
              <a:avLst/>
            </a:prstGeom>
            <a:ln cmpd="sng">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03843317-699A-4FF3-B640-66AB8882C479}"/>
                </a:ext>
              </a:extLst>
            </p:cNvPr>
            <p:cNvSpPr txBox="1"/>
            <p:nvPr/>
          </p:nvSpPr>
          <p:spPr>
            <a:xfrm>
              <a:off x="904696" y="6612316"/>
              <a:ext cx="817135" cy="235737"/>
            </a:xfrm>
            <a:prstGeom prst="rect">
              <a:avLst/>
            </a:prstGeom>
            <a:noFill/>
          </p:spPr>
          <p:txBody>
            <a:bodyPr wrap="square" lIns="0" tIns="0" rIns="0" bIns="0" rtlCol="0">
              <a:noAutofit/>
            </a:bodyPr>
            <a:lstStyle/>
            <a:p>
              <a:pPr algn="ctr"/>
              <a:r>
                <a:rPr lang="en-US" sz="1000" b="1" dirty="0">
                  <a:solidFill>
                    <a:schemeClr val="bg1">
                      <a:lumMod val="75000"/>
                    </a:schemeClr>
                  </a:solidFill>
                </a:rPr>
                <a:t>May</a:t>
              </a:r>
            </a:p>
          </p:txBody>
        </p:sp>
        <p:cxnSp>
          <p:nvCxnSpPr>
            <p:cNvPr id="132" name="Straight Connector 131" title="q lines">
              <a:extLst>
                <a:ext uri="{FF2B5EF4-FFF2-40B4-BE49-F238E27FC236}">
                  <a16:creationId xmlns:a16="http://schemas.microsoft.com/office/drawing/2014/main" id="{8525242B-1608-43FD-AFD8-C0752BC19CC5}"/>
                </a:ext>
              </a:extLst>
            </p:cNvPr>
            <p:cNvCxnSpPr>
              <a:cxnSpLocks/>
            </p:cNvCxnSpPr>
            <p:nvPr/>
          </p:nvCxnSpPr>
          <p:spPr>
            <a:xfrm>
              <a:off x="1827774" y="5778006"/>
              <a:ext cx="0" cy="165471"/>
            </a:xfrm>
            <a:prstGeom prst="line">
              <a:avLst/>
            </a:prstGeom>
            <a:ln cmpd="sng">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33" name="Rectangle: Rounded Corners 132" title="Year Bar">
              <a:extLst>
                <a:ext uri="{FF2B5EF4-FFF2-40B4-BE49-F238E27FC236}">
                  <a16:creationId xmlns:a16="http://schemas.microsoft.com/office/drawing/2014/main" id="{4C37743A-3538-44BA-B868-17C2D0AFB7D4}"/>
                </a:ext>
              </a:extLst>
            </p:cNvPr>
            <p:cNvSpPr/>
            <p:nvPr/>
          </p:nvSpPr>
          <p:spPr>
            <a:xfrm>
              <a:off x="1147186" y="6381273"/>
              <a:ext cx="2573329" cy="16485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a:extLst>
                <a:ext uri="{FF2B5EF4-FFF2-40B4-BE49-F238E27FC236}">
                  <a16:creationId xmlns:a16="http://schemas.microsoft.com/office/drawing/2014/main" id="{EBA5B998-664F-41CB-9F88-8CD0B93741AE}"/>
                </a:ext>
              </a:extLst>
            </p:cNvPr>
            <p:cNvSpPr txBox="1"/>
            <p:nvPr/>
          </p:nvSpPr>
          <p:spPr>
            <a:xfrm>
              <a:off x="107438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W1</a:t>
              </a:r>
              <a:endParaRPr lang="en-US" sz="800" dirty="0">
                <a:solidFill>
                  <a:schemeClr val="tx1">
                    <a:lumMod val="85000"/>
                    <a:lumOff val="15000"/>
                  </a:schemeClr>
                </a:solidFill>
              </a:endParaRPr>
            </a:p>
          </p:txBody>
        </p:sp>
        <p:sp>
          <p:nvSpPr>
            <p:cNvPr id="135" name="TextBox 134">
              <a:extLst>
                <a:ext uri="{FF2B5EF4-FFF2-40B4-BE49-F238E27FC236}">
                  <a16:creationId xmlns:a16="http://schemas.microsoft.com/office/drawing/2014/main" id="{859738A3-7786-4A1F-B765-ED6DCAB5FF0C}"/>
                </a:ext>
              </a:extLst>
            </p:cNvPr>
            <p:cNvSpPr txBox="1"/>
            <p:nvPr/>
          </p:nvSpPr>
          <p:spPr>
            <a:xfrm>
              <a:off x="172183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W2</a:t>
              </a:r>
              <a:endParaRPr lang="en-US" sz="800" dirty="0">
                <a:solidFill>
                  <a:schemeClr val="tx1">
                    <a:lumMod val="85000"/>
                    <a:lumOff val="15000"/>
                  </a:schemeClr>
                </a:solidFill>
              </a:endParaRPr>
            </a:p>
          </p:txBody>
        </p:sp>
        <p:sp>
          <p:nvSpPr>
            <p:cNvPr id="136" name="TextBox 135">
              <a:extLst>
                <a:ext uri="{FF2B5EF4-FFF2-40B4-BE49-F238E27FC236}">
                  <a16:creationId xmlns:a16="http://schemas.microsoft.com/office/drawing/2014/main" id="{0CFED652-4D0D-4E2E-B455-A99DA8259663}"/>
                </a:ext>
              </a:extLst>
            </p:cNvPr>
            <p:cNvSpPr txBox="1"/>
            <p:nvPr/>
          </p:nvSpPr>
          <p:spPr>
            <a:xfrm>
              <a:off x="236928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W3</a:t>
              </a:r>
              <a:endParaRPr lang="en-US" sz="800" dirty="0">
                <a:solidFill>
                  <a:schemeClr val="tx1">
                    <a:lumMod val="85000"/>
                    <a:lumOff val="15000"/>
                  </a:schemeClr>
                </a:solidFill>
              </a:endParaRPr>
            </a:p>
          </p:txBody>
        </p:sp>
        <p:sp>
          <p:nvSpPr>
            <p:cNvPr id="137" name="TextBox 136">
              <a:extLst>
                <a:ext uri="{FF2B5EF4-FFF2-40B4-BE49-F238E27FC236}">
                  <a16:creationId xmlns:a16="http://schemas.microsoft.com/office/drawing/2014/main" id="{D3D0A530-0EF2-435F-A56C-162E103D5160}"/>
                </a:ext>
              </a:extLst>
            </p:cNvPr>
            <p:cNvSpPr txBox="1"/>
            <p:nvPr/>
          </p:nvSpPr>
          <p:spPr>
            <a:xfrm>
              <a:off x="301673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W4</a:t>
              </a:r>
              <a:endParaRPr lang="en-US" sz="800" dirty="0">
                <a:solidFill>
                  <a:schemeClr val="tx1">
                    <a:lumMod val="85000"/>
                    <a:lumOff val="15000"/>
                  </a:schemeClr>
                </a:solidFill>
              </a:endParaRPr>
            </a:p>
          </p:txBody>
        </p:sp>
        <p:cxnSp>
          <p:nvCxnSpPr>
            <p:cNvPr id="138" name="Straight Connector 137" title="q lines">
              <a:extLst>
                <a:ext uri="{FF2B5EF4-FFF2-40B4-BE49-F238E27FC236}">
                  <a16:creationId xmlns:a16="http://schemas.microsoft.com/office/drawing/2014/main" id="{CFB9DA9F-B161-4D72-B8F0-49AC7194A700}"/>
                </a:ext>
              </a:extLst>
            </p:cNvPr>
            <p:cNvCxnSpPr>
              <a:cxnSpLocks/>
            </p:cNvCxnSpPr>
            <p:nvPr/>
          </p:nvCxnSpPr>
          <p:spPr>
            <a:xfrm>
              <a:off x="1180492" y="5778006"/>
              <a:ext cx="0" cy="165471"/>
            </a:xfrm>
            <a:prstGeom prst="line">
              <a:avLst/>
            </a:prstGeom>
            <a:ln cmpd="sng">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148" name="Group 147" descr="Year 2">
            <a:extLst>
              <a:ext uri="{FF2B5EF4-FFF2-40B4-BE49-F238E27FC236}">
                <a16:creationId xmlns:a16="http://schemas.microsoft.com/office/drawing/2014/main" id="{15DD5FFE-D289-450F-A59A-C1AB5531BFF0}"/>
              </a:ext>
            </a:extLst>
          </p:cNvPr>
          <p:cNvGrpSpPr/>
          <p:nvPr/>
        </p:nvGrpSpPr>
        <p:grpSpPr>
          <a:xfrm>
            <a:off x="3997091" y="4976812"/>
            <a:ext cx="2337864" cy="886145"/>
            <a:chOff x="3495592" y="5778006"/>
            <a:chExt cx="2828816" cy="1072235"/>
          </a:xfrm>
        </p:grpSpPr>
        <p:sp>
          <p:nvSpPr>
            <p:cNvPr id="149" name="Oval 148">
              <a:extLst>
                <a:ext uri="{FF2B5EF4-FFF2-40B4-BE49-F238E27FC236}">
                  <a16:creationId xmlns:a16="http://schemas.microsoft.com/office/drawing/2014/main" id="{31A603CE-8FF2-4B39-856E-14649B121F43}"/>
                </a:ext>
              </a:extLst>
            </p:cNvPr>
            <p:cNvSpPr/>
            <p:nvPr/>
          </p:nvSpPr>
          <p:spPr>
            <a:xfrm>
              <a:off x="5585704"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a:extLst>
                <a:ext uri="{FF2B5EF4-FFF2-40B4-BE49-F238E27FC236}">
                  <a16:creationId xmlns:a16="http://schemas.microsoft.com/office/drawing/2014/main" id="{993F38B1-1E20-4CA0-A982-DDD5BF4C40BE}"/>
                </a:ext>
              </a:extLst>
            </p:cNvPr>
            <p:cNvSpPr/>
            <p:nvPr/>
          </p:nvSpPr>
          <p:spPr>
            <a:xfrm>
              <a:off x="4936679"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a:extLst>
                <a:ext uri="{FF2B5EF4-FFF2-40B4-BE49-F238E27FC236}">
                  <a16:creationId xmlns:a16="http://schemas.microsoft.com/office/drawing/2014/main" id="{AE5342EC-FC43-474B-A445-36FB315F70DD}"/>
                </a:ext>
              </a:extLst>
            </p:cNvPr>
            <p:cNvSpPr/>
            <p:nvPr/>
          </p:nvSpPr>
          <p:spPr>
            <a:xfrm>
              <a:off x="4300157"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a:extLst>
                <a:ext uri="{FF2B5EF4-FFF2-40B4-BE49-F238E27FC236}">
                  <a16:creationId xmlns:a16="http://schemas.microsoft.com/office/drawing/2014/main" id="{E70C2308-9164-4B5E-8BD9-26D047C7EBE7}"/>
                </a:ext>
              </a:extLst>
            </p:cNvPr>
            <p:cNvSpPr/>
            <p:nvPr/>
          </p:nvSpPr>
          <p:spPr>
            <a:xfrm>
              <a:off x="3642967"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3" name="Straight Connector 152" title="q lines">
              <a:extLst>
                <a:ext uri="{FF2B5EF4-FFF2-40B4-BE49-F238E27FC236}">
                  <a16:creationId xmlns:a16="http://schemas.microsoft.com/office/drawing/2014/main" id="{8232BEEE-4D8D-45C5-90F3-45E7187A4FE6}"/>
                </a:ext>
              </a:extLst>
            </p:cNvPr>
            <p:cNvCxnSpPr>
              <a:cxnSpLocks/>
            </p:cNvCxnSpPr>
            <p:nvPr/>
          </p:nvCxnSpPr>
          <p:spPr>
            <a:xfrm>
              <a:off x="4416902" y="5778006"/>
              <a:ext cx="0" cy="165471"/>
            </a:xfrm>
            <a:prstGeom prst="line">
              <a:avLst/>
            </a:prstGeom>
            <a:ln cmpd="sng">
              <a:solidFill>
                <a:schemeClr val="bg1">
                  <a:lumMod val="9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4" name="Straight Connector 153" title="q lines">
              <a:extLst>
                <a:ext uri="{FF2B5EF4-FFF2-40B4-BE49-F238E27FC236}">
                  <a16:creationId xmlns:a16="http://schemas.microsoft.com/office/drawing/2014/main" id="{CC577F45-2CDA-49EB-9FDC-E0E40482BD95}"/>
                </a:ext>
              </a:extLst>
            </p:cNvPr>
            <p:cNvCxnSpPr>
              <a:cxnSpLocks/>
            </p:cNvCxnSpPr>
            <p:nvPr/>
          </p:nvCxnSpPr>
          <p:spPr>
            <a:xfrm>
              <a:off x="5064184" y="5778006"/>
              <a:ext cx="0" cy="165471"/>
            </a:xfrm>
            <a:prstGeom prst="line">
              <a:avLst/>
            </a:prstGeom>
            <a:ln cmpd="sng">
              <a:solidFill>
                <a:schemeClr val="bg1">
                  <a:lumMod val="9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5" name="Straight Connector 154" title="q lines">
              <a:extLst>
                <a:ext uri="{FF2B5EF4-FFF2-40B4-BE49-F238E27FC236}">
                  <a16:creationId xmlns:a16="http://schemas.microsoft.com/office/drawing/2014/main" id="{0E2105A2-4491-4C10-8E24-723131B6178D}"/>
                </a:ext>
              </a:extLst>
            </p:cNvPr>
            <p:cNvCxnSpPr>
              <a:cxnSpLocks/>
            </p:cNvCxnSpPr>
            <p:nvPr/>
          </p:nvCxnSpPr>
          <p:spPr>
            <a:xfrm>
              <a:off x="5711466" y="5778006"/>
              <a:ext cx="0" cy="165471"/>
            </a:xfrm>
            <a:prstGeom prst="line">
              <a:avLst/>
            </a:prstGeom>
            <a:ln cmpd="sng">
              <a:solidFill>
                <a:schemeClr val="bg1">
                  <a:lumMod val="9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D6BD0376-3C37-494D-B448-0002294EF1DE}"/>
                </a:ext>
              </a:extLst>
            </p:cNvPr>
            <p:cNvSpPr txBox="1"/>
            <p:nvPr/>
          </p:nvSpPr>
          <p:spPr>
            <a:xfrm>
              <a:off x="3495592" y="6614504"/>
              <a:ext cx="816039" cy="235737"/>
            </a:xfrm>
            <a:prstGeom prst="rect">
              <a:avLst/>
            </a:prstGeom>
            <a:noFill/>
          </p:spPr>
          <p:txBody>
            <a:bodyPr wrap="square" lIns="0" tIns="0" rIns="0" bIns="0" rtlCol="0">
              <a:noAutofit/>
            </a:bodyPr>
            <a:lstStyle/>
            <a:p>
              <a:pPr algn="ctr"/>
              <a:r>
                <a:rPr lang="en-US" sz="1000" b="1" dirty="0">
                  <a:solidFill>
                    <a:schemeClr val="bg1">
                      <a:lumMod val="75000"/>
                    </a:schemeClr>
                  </a:solidFill>
                </a:rPr>
                <a:t>June</a:t>
              </a:r>
            </a:p>
          </p:txBody>
        </p:sp>
        <p:sp>
          <p:nvSpPr>
            <p:cNvPr id="157" name="Rectangle: Rounded Corners 156" title="Year Bar">
              <a:extLst>
                <a:ext uri="{FF2B5EF4-FFF2-40B4-BE49-F238E27FC236}">
                  <a16:creationId xmlns:a16="http://schemas.microsoft.com/office/drawing/2014/main" id="{E2D32612-D567-4DF4-8077-92FCFC1A1D56}"/>
                </a:ext>
              </a:extLst>
            </p:cNvPr>
            <p:cNvSpPr/>
            <p:nvPr/>
          </p:nvSpPr>
          <p:spPr>
            <a:xfrm>
              <a:off x="3751079" y="6381864"/>
              <a:ext cx="2573329" cy="16485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TextBox 157">
              <a:extLst>
                <a:ext uri="{FF2B5EF4-FFF2-40B4-BE49-F238E27FC236}">
                  <a16:creationId xmlns:a16="http://schemas.microsoft.com/office/drawing/2014/main" id="{D925091D-E1C9-4BE3-A8B3-38246D46B7E8}"/>
                </a:ext>
              </a:extLst>
            </p:cNvPr>
            <p:cNvSpPr txBox="1"/>
            <p:nvPr/>
          </p:nvSpPr>
          <p:spPr>
            <a:xfrm>
              <a:off x="366418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W1</a:t>
              </a:r>
              <a:endParaRPr lang="en-US" sz="800" dirty="0">
                <a:solidFill>
                  <a:schemeClr val="tx1">
                    <a:lumMod val="85000"/>
                    <a:lumOff val="15000"/>
                  </a:schemeClr>
                </a:solidFill>
              </a:endParaRPr>
            </a:p>
          </p:txBody>
        </p:sp>
        <p:sp>
          <p:nvSpPr>
            <p:cNvPr id="159" name="TextBox 158">
              <a:extLst>
                <a:ext uri="{FF2B5EF4-FFF2-40B4-BE49-F238E27FC236}">
                  <a16:creationId xmlns:a16="http://schemas.microsoft.com/office/drawing/2014/main" id="{8EEED4E1-8ADF-4201-8409-1DDFED40714E}"/>
                </a:ext>
              </a:extLst>
            </p:cNvPr>
            <p:cNvSpPr txBox="1"/>
            <p:nvPr/>
          </p:nvSpPr>
          <p:spPr>
            <a:xfrm>
              <a:off x="431163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W2</a:t>
              </a:r>
              <a:endParaRPr lang="en-US" sz="800" dirty="0">
                <a:solidFill>
                  <a:schemeClr val="tx1">
                    <a:lumMod val="85000"/>
                    <a:lumOff val="15000"/>
                  </a:schemeClr>
                </a:solidFill>
              </a:endParaRPr>
            </a:p>
          </p:txBody>
        </p:sp>
        <p:sp>
          <p:nvSpPr>
            <p:cNvPr id="160" name="TextBox 159">
              <a:extLst>
                <a:ext uri="{FF2B5EF4-FFF2-40B4-BE49-F238E27FC236}">
                  <a16:creationId xmlns:a16="http://schemas.microsoft.com/office/drawing/2014/main" id="{E29DFBB5-DA29-4A45-A1AF-41AB8CFA99C5}"/>
                </a:ext>
              </a:extLst>
            </p:cNvPr>
            <p:cNvSpPr txBox="1"/>
            <p:nvPr/>
          </p:nvSpPr>
          <p:spPr>
            <a:xfrm>
              <a:off x="495908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W3</a:t>
              </a:r>
              <a:endParaRPr lang="en-US" sz="800" dirty="0">
                <a:solidFill>
                  <a:schemeClr val="tx1">
                    <a:lumMod val="85000"/>
                    <a:lumOff val="15000"/>
                  </a:schemeClr>
                </a:solidFill>
              </a:endParaRPr>
            </a:p>
          </p:txBody>
        </p:sp>
        <p:sp>
          <p:nvSpPr>
            <p:cNvPr id="161" name="TextBox 160">
              <a:extLst>
                <a:ext uri="{FF2B5EF4-FFF2-40B4-BE49-F238E27FC236}">
                  <a16:creationId xmlns:a16="http://schemas.microsoft.com/office/drawing/2014/main" id="{B7BA2866-8CF0-447B-9673-9A8A4480EEE6}"/>
                </a:ext>
              </a:extLst>
            </p:cNvPr>
            <p:cNvSpPr txBox="1"/>
            <p:nvPr/>
          </p:nvSpPr>
          <p:spPr>
            <a:xfrm>
              <a:off x="560653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W4</a:t>
              </a:r>
              <a:endParaRPr lang="en-US" sz="800" dirty="0">
                <a:solidFill>
                  <a:schemeClr val="tx1">
                    <a:lumMod val="85000"/>
                    <a:lumOff val="15000"/>
                  </a:schemeClr>
                </a:solidFill>
              </a:endParaRPr>
            </a:p>
          </p:txBody>
        </p:sp>
        <p:cxnSp>
          <p:nvCxnSpPr>
            <p:cNvPr id="162" name="Straight Connector 161" title="q lines">
              <a:extLst>
                <a:ext uri="{FF2B5EF4-FFF2-40B4-BE49-F238E27FC236}">
                  <a16:creationId xmlns:a16="http://schemas.microsoft.com/office/drawing/2014/main" id="{511BD1DE-1605-4D71-A32F-7102FFF2D955}"/>
                </a:ext>
              </a:extLst>
            </p:cNvPr>
            <p:cNvCxnSpPr>
              <a:cxnSpLocks/>
            </p:cNvCxnSpPr>
            <p:nvPr/>
          </p:nvCxnSpPr>
          <p:spPr>
            <a:xfrm>
              <a:off x="3769620" y="5778006"/>
              <a:ext cx="0" cy="165471"/>
            </a:xfrm>
            <a:prstGeom prst="line">
              <a:avLst/>
            </a:prstGeom>
            <a:ln cmpd="sng">
              <a:solidFill>
                <a:schemeClr val="bg1">
                  <a:lumMod val="9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172" name="Group 171" descr="Year 3&#10;">
            <a:extLst>
              <a:ext uri="{FF2B5EF4-FFF2-40B4-BE49-F238E27FC236}">
                <a16:creationId xmlns:a16="http://schemas.microsoft.com/office/drawing/2014/main" id="{AA5032C5-BE6C-49DF-AC7E-B5BEF09D3764}"/>
              </a:ext>
            </a:extLst>
          </p:cNvPr>
          <p:cNvGrpSpPr/>
          <p:nvPr/>
        </p:nvGrpSpPr>
        <p:grpSpPr>
          <a:xfrm>
            <a:off x="6129764" y="4968416"/>
            <a:ext cx="2357170" cy="885583"/>
            <a:chOff x="6076126" y="5778006"/>
            <a:chExt cx="2852176" cy="1071556"/>
          </a:xfrm>
        </p:grpSpPr>
        <p:sp>
          <p:nvSpPr>
            <p:cNvPr id="173" name="Oval 172">
              <a:extLst>
                <a:ext uri="{FF2B5EF4-FFF2-40B4-BE49-F238E27FC236}">
                  <a16:creationId xmlns:a16="http://schemas.microsoft.com/office/drawing/2014/main" id="{C9414434-3C6C-467A-9BD2-B9D4461DD54B}"/>
                </a:ext>
              </a:extLst>
            </p:cNvPr>
            <p:cNvSpPr/>
            <p:nvPr/>
          </p:nvSpPr>
          <p:spPr>
            <a:xfrm>
              <a:off x="8186738"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a:extLst>
                <a:ext uri="{FF2B5EF4-FFF2-40B4-BE49-F238E27FC236}">
                  <a16:creationId xmlns:a16="http://schemas.microsoft.com/office/drawing/2014/main" id="{A6B491E8-A917-4941-916E-BBE91121C3BD}"/>
                </a:ext>
              </a:extLst>
            </p:cNvPr>
            <p:cNvSpPr/>
            <p:nvPr/>
          </p:nvSpPr>
          <p:spPr>
            <a:xfrm>
              <a:off x="7533921"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C2F627D-78A6-4C05-AF89-99939E9EC558}"/>
                </a:ext>
              </a:extLst>
            </p:cNvPr>
            <p:cNvSpPr/>
            <p:nvPr/>
          </p:nvSpPr>
          <p:spPr>
            <a:xfrm>
              <a:off x="6882642"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a:extLst>
                <a:ext uri="{FF2B5EF4-FFF2-40B4-BE49-F238E27FC236}">
                  <a16:creationId xmlns:a16="http://schemas.microsoft.com/office/drawing/2014/main" id="{E2FB7239-A40C-4385-9157-1C82FEF354A4}"/>
                </a:ext>
              </a:extLst>
            </p:cNvPr>
            <p:cNvSpPr/>
            <p:nvPr/>
          </p:nvSpPr>
          <p:spPr>
            <a:xfrm>
              <a:off x="6231556"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7" name="Straight Connector 176" title="q lines">
              <a:extLst>
                <a:ext uri="{FF2B5EF4-FFF2-40B4-BE49-F238E27FC236}">
                  <a16:creationId xmlns:a16="http://schemas.microsoft.com/office/drawing/2014/main" id="{5283C79B-5C3C-4EF4-AD5C-8453A1772E4F}"/>
                </a:ext>
              </a:extLst>
            </p:cNvPr>
            <p:cNvCxnSpPr>
              <a:cxnSpLocks/>
            </p:cNvCxnSpPr>
            <p:nvPr/>
          </p:nvCxnSpPr>
          <p:spPr>
            <a:xfrm>
              <a:off x="8300594" y="5778006"/>
              <a:ext cx="0" cy="165471"/>
            </a:xfrm>
            <a:prstGeom prst="line">
              <a:avLst/>
            </a:prstGeom>
            <a:ln cmpd="sng">
              <a:solidFill>
                <a:schemeClr val="bg1">
                  <a:lumMod val="9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5BC6A90B-FF19-479C-8887-2874E50FC3DE}"/>
                </a:ext>
              </a:extLst>
            </p:cNvPr>
            <p:cNvSpPr txBox="1"/>
            <p:nvPr/>
          </p:nvSpPr>
          <p:spPr>
            <a:xfrm>
              <a:off x="6076126" y="6613825"/>
              <a:ext cx="569010" cy="235737"/>
            </a:xfrm>
            <a:prstGeom prst="rect">
              <a:avLst/>
            </a:prstGeom>
            <a:noFill/>
          </p:spPr>
          <p:txBody>
            <a:bodyPr wrap="square" lIns="0" tIns="0" rIns="0" bIns="0" rtlCol="0">
              <a:noAutofit/>
            </a:bodyPr>
            <a:lstStyle/>
            <a:p>
              <a:pPr algn="ctr"/>
              <a:r>
                <a:rPr lang="en-US" sz="1000" b="1" dirty="0">
                  <a:solidFill>
                    <a:schemeClr val="bg1">
                      <a:lumMod val="75000"/>
                    </a:schemeClr>
                  </a:solidFill>
                </a:rPr>
                <a:t>July</a:t>
              </a:r>
            </a:p>
          </p:txBody>
        </p:sp>
        <p:cxnSp>
          <p:nvCxnSpPr>
            <p:cNvPr id="179" name="Straight Connector 178" title="q lines">
              <a:extLst>
                <a:ext uri="{FF2B5EF4-FFF2-40B4-BE49-F238E27FC236}">
                  <a16:creationId xmlns:a16="http://schemas.microsoft.com/office/drawing/2014/main" id="{5A174059-5332-4611-B673-75132A3FBC7C}"/>
                </a:ext>
              </a:extLst>
            </p:cNvPr>
            <p:cNvCxnSpPr>
              <a:cxnSpLocks/>
            </p:cNvCxnSpPr>
            <p:nvPr/>
          </p:nvCxnSpPr>
          <p:spPr>
            <a:xfrm>
              <a:off x="7006030" y="5778006"/>
              <a:ext cx="0" cy="165471"/>
            </a:xfrm>
            <a:prstGeom prst="line">
              <a:avLst/>
            </a:prstGeom>
            <a:ln cmpd="sng">
              <a:solidFill>
                <a:schemeClr val="bg1">
                  <a:lumMod val="9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80" name="Rectangle: Rounded Corners 179" title="Year Bar">
              <a:extLst>
                <a:ext uri="{FF2B5EF4-FFF2-40B4-BE49-F238E27FC236}">
                  <a16:creationId xmlns:a16="http://schemas.microsoft.com/office/drawing/2014/main" id="{BFFC4FF8-DF5C-49AD-B20A-CAC1E60FE5D3}"/>
                </a:ext>
              </a:extLst>
            </p:cNvPr>
            <p:cNvSpPr/>
            <p:nvPr/>
          </p:nvSpPr>
          <p:spPr>
            <a:xfrm>
              <a:off x="6354973" y="6392493"/>
              <a:ext cx="2573329" cy="16485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TextBox 180">
              <a:extLst>
                <a:ext uri="{FF2B5EF4-FFF2-40B4-BE49-F238E27FC236}">
                  <a16:creationId xmlns:a16="http://schemas.microsoft.com/office/drawing/2014/main" id="{2D432622-AC8F-4657-9256-C41C2886DE0D}"/>
                </a:ext>
              </a:extLst>
            </p:cNvPr>
            <p:cNvSpPr txBox="1"/>
            <p:nvPr/>
          </p:nvSpPr>
          <p:spPr>
            <a:xfrm>
              <a:off x="625398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W1</a:t>
              </a:r>
              <a:endParaRPr lang="en-US" sz="800" dirty="0">
                <a:solidFill>
                  <a:schemeClr val="tx1">
                    <a:lumMod val="85000"/>
                    <a:lumOff val="15000"/>
                  </a:schemeClr>
                </a:solidFill>
              </a:endParaRPr>
            </a:p>
          </p:txBody>
        </p:sp>
        <p:sp>
          <p:nvSpPr>
            <p:cNvPr id="182" name="TextBox 181">
              <a:extLst>
                <a:ext uri="{FF2B5EF4-FFF2-40B4-BE49-F238E27FC236}">
                  <a16:creationId xmlns:a16="http://schemas.microsoft.com/office/drawing/2014/main" id="{B59F59E8-213D-4B3A-A3ED-25E2B195260C}"/>
                </a:ext>
              </a:extLst>
            </p:cNvPr>
            <p:cNvSpPr txBox="1"/>
            <p:nvPr/>
          </p:nvSpPr>
          <p:spPr>
            <a:xfrm>
              <a:off x="690143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W2</a:t>
              </a:r>
              <a:endParaRPr lang="en-US" sz="800" dirty="0">
                <a:solidFill>
                  <a:schemeClr val="tx1">
                    <a:lumMod val="85000"/>
                    <a:lumOff val="15000"/>
                  </a:schemeClr>
                </a:solidFill>
              </a:endParaRPr>
            </a:p>
          </p:txBody>
        </p:sp>
        <p:sp>
          <p:nvSpPr>
            <p:cNvPr id="183" name="TextBox 182">
              <a:extLst>
                <a:ext uri="{FF2B5EF4-FFF2-40B4-BE49-F238E27FC236}">
                  <a16:creationId xmlns:a16="http://schemas.microsoft.com/office/drawing/2014/main" id="{32EB56A5-3F02-4D53-988E-99900D595527}"/>
                </a:ext>
              </a:extLst>
            </p:cNvPr>
            <p:cNvSpPr txBox="1"/>
            <p:nvPr/>
          </p:nvSpPr>
          <p:spPr>
            <a:xfrm>
              <a:off x="754888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W3</a:t>
              </a:r>
              <a:endParaRPr lang="en-US" sz="800" dirty="0">
                <a:solidFill>
                  <a:schemeClr val="tx1">
                    <a:lumMod val="85000"/>
                    <a:lumOff val="15000"/>
                  </a:schemeClr>
                </a:solidFill>
              </a:endParaRPr>
            </a:p>
          </p:txBody>
        </p:sp>
        <p:sp>
          <p:nvSpPr>
            <p:cNvPr id="184" name="TextBox 183">
              <a:extLst>
                <a:ext uri="{FF2B5EF4-FFF2-40B4-BE49-F238E27FC236}">
                  <a16:creationId xmlns:a16="http://schemas.microsoft.com/office/drawing/2014/main" id="{166DBB5B-358D-4823-BF7B-70B480144135}"/>
                </a:ext>
              </a:extLst>
            </p:cNvPr>
            <p:cNvSpPr txBox="1"/>
            <p:nvPr/>
          </p:nvSpPr>
          <p:spPr>
            <a:xfrm>
              <a:off x="819633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W4</a:t>
              </a:r>
              <a:endParaRPr lang="en-US" sz="800" dirty="0">
                <a:solidFill>
                  <a:schemeClr val="tx1">
                    <a:lumMod val="85000"/>
                    <a:lumOff val="15000"/>
                  </a:schemeClr>
                </a:solidFill>
              </a:endParaRPr>
            </a:p>
          </p:txBody>
        </p:sp>
        <p:cxnSp>
          <p:nvCxnSpPr>
            <p:cNvPr id="185" name="Straight Connector 184" title="q lines">
              <a:extLst>
                <a:ext uri="{FF2B5EF4-FFF2-40B4-BE49-F238E27FC236}">
                  <a16:creationId xmlns:a16="http://schemas.microsoft.com/office/drawing/2014/main" id="{9E19B324-0C76-44E2-8B67-97196C3D572A}"/>
                </a:ext>
              </a:extLst>
            </p:cNvPr>
            <p:cNvCxnSpPr>
              <a:cxnSpLocks/>
            </p:cNvCxnSpPr>
            <p:nvPr/>
          </p:nvCxnSpPr>
          <p:spPr>
            <a:xfrm>
              <a:off x="6358748" y="5778006"/>
              <a:ext cx="0" cy="165471"/>
            </a:xfrm>
            <a:prstGeom prst="line">
              <a:avLst/>
            </a:prstGeom>
            <a:ln cmpd="sng">
              <a:solidFill>
                <a:schemeClr val="bg1">
                  <a:lumMod val="9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6" name="Straight Connector 185" title="q lines">
              <a:extLst>
                <a:ext uri="{FF2B5EF4-FFF2-40B4-BE49-F238E27FC236}">
                  <a16:creationId xmlns:a16="http://schemas.microsoft.com/office/drawing/2014/main" id="{3D480536-6A1F-475D-AA37-28841B92D204}"/>
                </a:ext>
              </a:extLst>
            </p:cNvPr>
            <p:cNvCxnSpPr>
              <a:cxnSpLocks/>
            </p:cNvCxnSpPr>
            <p:nvPr/>
          </p:nvCxnSpPr>
          <p:spPr>
            <a:xfrm>
              <a:off x="7653312" y="5778006"/>
              <a:ext cx="0" cy="165471"/>
            </a:xfrm>
            <a:prstGeom prst="line">
              <a:avLst/>
            </a:prstGeom>
            <a:ln cmpd="sng">
              <a:solidFill>
                <a:schemeClr val="bg1">
                  <a:lumMod val="9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205" name="Group 204" descr="Year 4">
            <a:extLst>
              <a:ext uri="{FF2B5EF4-FFF2-40B4-BE49-F238E27FC236}">
                <a16:creationId xmlns:a16="http://schemas.microsoft.com/office/drawing/2014/main" id="{ADF45298-5591-41CF-A30F-94CCE7EE78FD}"/>
              </a:ext>
            </a:extLst>
          </p:cNvPr>
          <p:cNvGrpSpPr/>
          <p:nvPr/>
        </p:nvGrpSpPr>
        <p:grpSpPr>
          <a:xfrm>
            <a:off x="8269903" y="4976812"/>
            <a:ext cx="2369009" cy="885583"/>
            <a:chOff x="8665694" y="5778006"/>
            <a:chExt cx="2866501" cy="1071556"/>
          </a:xfrm>
        </p:grpSpPr>
        <p:sp>
          <p:nvSpPr>
            <p:cNvPr id="206" name="Oval 205">
              <a:extLst>
                <a:ext uri="{FF2B5EF4-FFF2-40B4-BE49-F238E27FC236}">
                  <a16:creationId xmlns:a16="http://schemas.microsoft.com/office/drawing/2014/main" id="{C2A14588-267C-4619-A4EE-16B4DF29593D}"/>
                </a:ext>
              </a:extLst>
            </p:cNvPr>
            <p:cNvSpPr/>
            <p:nvPr/>
          </p:nvSpPr>
          <p:spPr>
            <a:xfrm>
              <a:off x="10773302"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E4BCD234-8510-4F1F-8FE4-69775B2C1C4F}"/>
                </a:ext>
              </a:extLst>
            </p:cNvPr>
            <p:cNvSpPr/>
            <p:nvPr/>
          </p:nvSpPr>
          <p:spPr>
            <a:xfrm>
              <a:off x="10122723"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a:extLst>
                <a:ext uri="{FF2B5EF4-FFF2-40B4-BE49-F238E27FC236}">
                  <a16:creationId xmlns:a16="http://schemas.microsoft.com/office/drawing/2014/main" id="{860EF826-5B03-479A-9FC1-298F97386A96}"/>
                </a:ext>
              </a:extLst>
            </p:cNvPr>
            <p:cNvSpPr/>
            <p:nvPr/>
          </p:nvSpPr>
          <p:spPr>
            <a:xfrm>
              <a:off x="9475478"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Oval 208">
              <a:extLst>
                <a:ext uri="{FF2B5EF4-FFF2-40B4-BE49-F238E27FC236}">
                  <a16:creationId xmlns:a16="http://schemas.microsoft.com/office/drawing/2014/main" id="{A9B3231D-4E48-45F4-9A56-7A9FD1A1A9F9}"/>
                </a:ext>
              </a:extLst>
            </p:cNvPr>
            <p:cNvSpPr/>
            <p:nvPr/>
          </p:nvSpPr>
          <p:spPr>
            <a:xfrm>
              <a:off x="8822434" y="6037620"/>
              <a:ext cx="256014" cy="2560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TextBox 209">
              <a:extLst>
                <a:ext uri="{FF2B5EF4-FFF2-40B4-BE49-F238E27FC236}">
                  <a16:creationId xmlns:a16="http://schemas.microsoft.com/office/drawing/2014/main" id="{AF7D6179-75F7-487E-B782-DE544E350CFF}"/>
                </a:ext>
              </a:extLst>
            </p:cNvPr>
            <p:cNvSpPr txBox="1"/>
            <p:nvPr/>
          </p:nvSpPr>
          <p:spPr>
            <a:xfrm>
              <a:off x="8665694" y="6613825"/>
              <a:ext cx="569010" cy="235737"/>
            </a:xfrm>
            <a:prstGeom prst="rect">
              <a:avLst/>
            </a:prstGeom>
            <a:noFill/>
          </p:spPr>
          <p:txBody>
            <a:bodyPr wrap="square" lIns="0" tIns="0" rIns="0" bIns="0" rtlCol="0">
              <a:noAutofit/>
            </a:bodyPr>
            <a:lstStyle/>
            <a:p>
              <a:pPr algn="ctr"/>
              <a:r>
                <a:rPr lang="en-US" sz="1000" b="1" dirty="0">
                  <a:solidFill>
                    <a:schemeClr val="bg1">
                      <a:lumMod val="75000"/>
                    </a:schemeClr>
                  </a:solidFill>
                </a:rPr>
                <a:t>August</a:t>
              </a:r>
            </a:p>
          </p:txBody>
        </p:sp>
        <p:cxnSp>
          <p:nvCxnSpPr>
            <p:cNvPr id="211" name="Straight Connector 210" title="q lines">
              <a:extLst>
                <a:ext uri="{FF2B5EF4-FFF2-40B4-BE49-F238E27FC236}">
                  <a16:creationId xmlns:a16="http://schemas.microsoft.com/office/drawing/2014/main" id="{2B5BDFFF-C44A-4A98-BCD0-AA5312FBE603}"/>
                </a:ext>
              </a:extLst>
            </p:cNvPr>
            <p:cNvCxnSpPr>
              <a:cxnSpLocks/>
            </p:cNvCxnSpPr>
            <p:nvPr/>
          </p:nvCxnSpPr>
          <p:spPr>
            <a:xfrm>
              <a:off x="10889715" y="5778006"/>
              <a:ext cx="0" cy="165471"/>
            </a:xfrm>
            <a:prstGeom prst="line">
              <a:avLst/>
            </a:prstGeom>
            <a:ln cmpd="sng">
              <a:solidFill>
                <a:schemeClr val="bg1">
                  <a:lumMod val="9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12" name="Straight Connector 211" title="q lines">
              <a:extLst>
                <a:ext uri="{FF2B5EF4-FFF2-40B4-BE49-F238E27FC236}">
                  <a16:creationId xmlns:a16="http://schemas.microsoft.com/office/drawing/2014/main" id="{E21CAA91-1529-4B52-B8CF-CB31FA124879}"/>
                </a:ext>
              </a:extLst>
            </p:cNvPr>
            <p:cNvCxnSpPr>
              <a:cxnSpLocks/>
            </p:cNvCxnSpPr>
            <p:nvPr/>
          </p:nvCxnSpPr>
          <p:spPr>
            <a:xfrm>
              <a:off x="9595158" y="5778006"/>
              <a:ext cx="0" cy="165471"/>
            </a:xfrm>
            <a:prstGeom prst="line">
              <a:avLst/>
            </a:prstGeom>
            <a:ln cmpd="sng">
              <a:solidFill>
                <a:schemeClr val="bg1">
                  <a:lumMod val="9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13" name="Rectangle: Rounded Corners 212" title="Year Bar">
              <a:extLst>
                <a:ext uri="{FF2B5EF4-FFF2-40B4-BE49-F238E27FC236}">
                  <a16:creationId xmlns:a16="http://schemas.microsoft.com/office/drawing/2014/main" id="{F4913551-B93F-43EB-A7F1-CF95BCFCFC20}"/>
                </a:ext>
              </a:extLst>
            </p:cNvPr>
            <p:cNvSpPr/>
            <p:nvPr/>
          </p:nvSpPr>
          <p:spPr>
            <a:xfrm>
              <a:off x="8958866" y="6387322"/>
              <a:ext cx="2573329" cy="16485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TextBox 213">
              <a:extLst>
                <a:ext uri="{FF2B5EF4-FFF2-40B4-BE49-F238E27FC236}">
                  <a16:creationId xmlns:a16="http://schemas.microsoft.com/office/drawing/2014/main" id="{40335931-2B95-4764-8C26-AFFB9AF18C85}"/>
                </a:ext>
              </a:extLst>
            </p:cNvPr>
            <p:cNvSpPr txBox="1"/>
            <p:nvPr/>
          </p:nvSpPr>
          <p:spPr>
            <a:xfrm>
              <a:off x="884378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W1</a:t>
              </a:r>
              <a:endParaRPr lang="en-US" sz="800" dirty="0">
                <a:solidFill>
                  <a:schemeClr val="tx1">
                    <a:lumMod val="85000"/>
                    <a:lumOff val="15000"/>
                  </a:schemeClr>
                </a:solidFill>
              </a:endParaRPr>
            </a:p>
          </p:txBody>
        </p:sp>
        <p:sp>
          <p:nvSpPr>
            <p:cNvPr id="215" name="TextBox 214">
              <a:extLst>
                <a:ext uri="{FF2B5EF4-FFF2-40B4-BE49-F238E27FC236}">
                  <a16:creationId xmlns:a16="http://schemas.microsoft.com/office/drawing/2014/main" id="{3B332ECE-5BAA-41D4-9D9E-17BA0710E95C}"/>
                </a:ext>
              </a:extLst>
            </p:cNvPr>
            <p:cNvSpPr txBox="1"/>
            <p:nvPr/>
          </p:nvSpPr>
          <p:spPr>
            <a:xfrm>
              <a:off x="949123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W2</a:t>
              </a:r>
              <a:endParaRPr lang="en-US" sz="800" dirty="0">
                <a:solidFill>
                  <a:schemeClr val="tx1">
                    <a:lumMod val="85000"/>
                    <a:lumOff val="15000"/>
                  </a:schemeClr>
                </a:solidFill>
              </a:endParaRPr>
            </a:p>
          </p:txBody>
        </p:sp>
        <p:sp>
          <p:nvSpPr>
            <p:cNvPr id="216" name="TextBox 215">
              <a:extLst>
                <a:ext uri="{FF2B5EF4-FFF2-40B4-BE49-F238E27FC236}">
                  <a16:creationId xmlns:a16="http://schemas.microsoft.com/office/drawing/2014/main" id="{931D5004-7C41-4BBF-AFF8-6DD5EA1A62C8}"/>
                </a:ext>
              </a:extLst>
            </p:cNvPr>
            <p:cNvSpPr txBox="1"/>
            <p:nvPr/>
          </p:nvSpPr>
          <p:spPr>
            <a:xfrm>
              <a:off x="1013868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W3</a:t>
              </a:r>
              <a:endParaRPr lang="en-US" sz="800" dirty="0">
                <a:solidFill>
                  <a:schemeClr val="tx1">
                    <a:lumMod val="85000"/>
                    <a:lumOff val="15000"/>
                  </a:schemeClr>
                </a:solidFill>
              </a:endParaRPr>
            </a:p>
          </p:txBody>
        </p:sp>
        <p:sp>
          <p:nvSpPr>
            <p:cNvPr id="217" name="TextBox 216">
              <a:extLst>
                <a:ext uri="{FF2B5EF4-FFF2-40B4-BE49-F238E27FC236}">
                  <a16:creationId xmlns:a16="http://schemas.microsoft.com/office/drawing/2014/main" id="{A33127CC-D2C6-47C3-8E7A-61FCB7F29768}"/>
                </a:ext>
              </a:extLst>
            </p:cNvPr>
            <p:cNvSpPr txBox="1"/>
            <p:nvPr/>
          </p:nvSpPr>
          <p:spPr>
            <a:xfrm>
              <a:off x="10786131" y="6102356"/>
              <a:ext cx="216000" cy="144000"/>
            </a:xfrm>
            <a:prstGeom prst="rect">
              <a:avLst/>
            </a:prstGeom>
            <a:noFill/>
          </p:spPr>
          <p:txBody>
            <a:bodyPr wrap="square" lIns="0" tIns="0" rIns="0" bIns="0" rtlCol="0" anchor="ctr">
              <a:noAutofit/>
            </a:bodyPr>
            <a:lstStyle/>
            <a:p>
              <a:pPr algn="ctr"/>
              <a:r>
                <a:rPr lang="en-US" sz="800" b="1" dirty="0">
                  <a:solidFill>
                    <a:schemeClr val="tx1">
                      <a:lumMod val="85000"/>
                      <a:lumOff val="15000"/>
                    </a:schemeClr>
                  </a:solidFill>
                </a:rPr>
                <a:t>W4</a:t>
              </a:r>
              <a:endParaRPr lang="en-US" sz="800" dirty="0">
                <a:solidFill>
                  <a:schemeClr val="tx1">
                    <a:lumMod val="85000"/>
                    <a:lumOff val="15000"/>
                  </a:schemeClr>
                </a:solidFill>
              </a:endParaRPr>
            </a:p>
          </p:txBody>
        </p:sp>
        <p:cxnSp>
          <p:nvCxnSpPr>
            <p:cNvPr id="218" name="Straight Connector 217" title="q lines">
              <a:extLst>
                <a:ext uri="{FF2B5EF4-FFF2-40B4-BE49-F238E27FC236}">
                  <a16:creationId xmlns:a16="http://schemas.microsoft.com/office/drawing/2014/main" id="{430970C2-5EC5-4774-A863-8C3E48BEFA87}"/>
                </a:ext>
              </a:extLst>
            </p:cNvPr>
            <p:cNvCxnSpPr>
              <a:cxnSpLocks/>
            </p:cNvCxnSpPr>
            <p:nvPr/>
          </p:nvCxnSpPr>
          <p:spPr>
            <a:xfrm>
              <a:off x="8947876" y="5778006"/>
              <a:ext cx="0" cy="165471"/>
            </a:xfrm>
            <a:prstGeom prst="line">
              <a:avLst/>
            </a:prstGeom>
            <a:ln cmpd="sng">
              <a:solidFill>
                <a:schemeClr val="bg1">
                  <a:lumMod val="9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19" name="Straight Connector 218" title="q lines">
              <a:extLst>
                <a:ext uri="{FF2B5EF4-FFF2-40B4-BE49-F238E27FC236}">
                  <a16:creationId xmlns:a16="http://schemas.microsoft.com/office/drawing/2014/main" id="{0CD91AD6-C699-4AFA-9386-DAADD806DF59}"/>
                </a:ext>
              </a:extLst>
            </p:cNvPr>
            <p:cNvCxnSpPr>
              <a:cxnSpLocks/>
            </p:cNvCxnSpPr>
            <p:nvPr/>
          </p:nvCxnSpPr>
          <p:spPr>
            <a:xfrm>
              <a:off x="10242440" y="5778006"/>
              <a:ext cx="0" cy="165471"/>
            </a:xfrm>
            <a:prstGeom prst="line">
              <a:avLst/>
            </a:prstGeom>
            <a:ln cmpd="sng">
              <a:solidFill>
                <a:schemeClr val="bg1">
                  <a:lumMod val="9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grpSp>
      <p:sp>
        <p:nvSpPr>
          <p:cNvPr id="226" name="TextBox 225">
            <a:extLst>
              <a:ext uri="{FF2B5EF4-FFF2-40B4-BE49-F238E27FC236}">
                <a16:creationId xmlns:a16="http://schemas.microsoft.com/office/drawing/2014/main" id="{720361B1-6153-4319-BE49-18DE2718A409}"/>
              </a:ext>
            </a:extLst>
          </p:cNvPr>
          <p:cNvSpPr txBox="1"/>
          <p:nvPr/>
        </p:nvSpPr>
        <p:spPr>
          <a:xfrm>
            <a:off x="8412448" y="1104150"/>
            <a:ext cx="1070068" cy="276999"/>
          </a:xfrm>
          <a:prstGeom prst="rect">
            <a:avLst/>
          </a:prstGeom>
          <a:noFill/>
        </p:spPr>
        <p:txBody>
          <a:bodyPr wrap="square" lIns="0" tIns="0" rIns="0" bIns="0" rtlCol="0">
            <a:spAutoFit/>
          </a:bodyPr>
          <a:lstStyle/>
          <a:p>
            <a:r>
              <a:rPr lang="en-US" dirty="0">
                <a:solidFill>
                  <a:schemeClr val="bg1">
                    <a:lumMod val="85000"/>
                  </a:schemeClr>
                </a:solidFill>
                <a:latin typeface="+mj-lt"/>
              </a:rPr>
              <a:t>TODAY</a:t>
            </a:r>
          </a:p>
        </p:txBody>
      </p:sp>
      <p:sp>
        <p:nvSpPr>
          <p:cNvPr id="227" name="TextBox 226">
            <a:extLst>
              <a:ext uri="{FF2B5EF4-FFF2-40B4-BE49-F238E27FC236}">
                <a16:creationId xmlns:a16="http://schemas.microsoft.com/office/drawing/2014/main" id="{EA023031-7790-463F-AAEB-85A09D470494}"/>
              </a:ext>
            </a:extLst>
          </p:cNvPr>
          <p:cNvSpPr txBox="1"/>
          <p:nvPr/>
        </p:nvSpPr>
        <p:spPr>
          <a:xfrm>
            <a:off x="8412448" y="1359072"/>
            <a:ext cx="1070068" cy="153888"/>
          </a:xfrm>
          <a:prstGeom prst="rect">
            <a:avLst/>
          </a:prstGeom>
          <a:noFill/>
        </p:spPr>
        <p:txBody>
          <a:bodyPr wrap="square" lIns="0" tIns="0" rIns="0" bIns="0" rtlCol="0">
            <a:spAutoFit/>
          </a:bodyPr>
          <a:lstStyle/>
          <a:p>
            <a:r>
              <a:rPr lang="en-US" sz="1000" dirty="0">
                <a:solidFill>
                  <a:schemeClr val="bg1">
                    <a:lumMod val="85000"/>
                  </a:schemeClr>
                </a:solidFill>
              </a:rPr>
              <a:t>Short Description</a:t>
            </a:r>
          </a:p>
        </p:txBody>
      </p:sp>
      <p:sp>
        <p:nvSpPr>
          <p:cNvPr id="228" name="TextBox 227">
            <a:extLst>
              <a:ext uri="{FF2B5EF4-FFF2-40B4-BE49-F238E27FC236}">
                <a16:creationId xmlns:a16="http://schemas.microsoft.com/office/drawing/2014/main" id="{3D5F8BD5-CF29-4CAD-BA4E-3B9846D284B4}"/>
              </a:ext>
            </a:extLst>
          </p:cNvPr>
          <p:cNvSpPr txBox="1"/>
          <p:nvPr/>
        </p:nvSpPr>
        <p:spPr>
          <a:xfrm>
            <a:off x="8412449" y="1510575"/>
            <a:ext cx="1070067" cy="194824"/>
          </a:xfrm>
          <a:prstGeom prst="rect">
            <a:avLst/>
          </a:prstGeom>
          <a:noFill/>
        </p:spPr>
        <p:txBody>
          <a:bodyPr wrap="square" lIns="0" tIns="0" rIns="0" bIns="0" rtlCol="0">
            <a:noAutofit/>
          </a:bodyPr>
          <a:lstStyle/>
          <a:p>
            <a:r>
              <a:rPr lang="en-US" sz="1000" dirty="0">
                <a:solidFill>
                  <a:schemeClr val="bg1">
                    <a:lumMod val="85000"/>
                  </a:schemeClr>
                </a:solidFill>
              </a:rPr>
              <a:t>Q1 20YY</a:t>
            </a:r>
          </a:p>
        </p:txBody>
      </p:sp>
      <p:pic>
        <p:nvPicPr>
          <p:cNvPr id="223" name="Graphic 222" descr="Flag">
            <a:extLst>
              <a:ext uri="{FF2B5EF4-FFF2-40B4-BE49-F238E27FC236}">
                <a16:creationId xmlns:a16="http://schemas.microsoft.com/office/drawing/2014/main" id="{99DF536C-80BD-47E2-AE13-8108B01CBB5A}"/>
              </a:ext>
            </a:extLst>
          </p:cNvPr>
          <p:cNvPicPr>
            <a:picLocks noChangeAspect="1"/>
          </p:cNvPicPr>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33525" t="18748" r="17129" b="44918"/>
          <a:stretch/>
        </p:blipFill>
        <p:spPr>
          <a:xfrm flipH="1">
            <a:off x="7902784" y="1056443"/>
            <a:ext cx="474099" cy="349077"/>
          </a:xfrm>
          <a:prstGeom prst="rect">
            <a:avLst/>
          </a:prstGeom>
        </p:spPr>
      </p:pic>
      <p:sp>
        <p:nvSpPr>
          <p:cNvPr id="242" name="Graphic 224" descr="Icon Checked">
            <a:extLst>
              <a:ext uri="{FF2B5EF4-FFF2-40B4-BE49-F238E27FC236}">
                <a16:creationId xmlns:a16="http://schemas.microsoft.com/office/drawing/2014/main" id="{3C1D5D02-096E-4AC5-8F00-E5C0CE9BE9E5}"/>
              </a:ext>
            </a:extLst>
          </p:cNvPr>
          <p:cNvSpPr/>
          <p:nvPr/>
        </p:nvSpPr>
        <p:spPr>
          <a:xfrm>
            <a:off x="8169480" y="1212602"/>
            <a:ext cx="130251" cy="93072"/>
          </a:xfrm>
          <a:custGeom>
            <a:avLst/>
            <a:gdLst>
              <a:gd name="connsiteX0" fmla="*/ 23512 w 130250"/>
              <a:gd name="connsiteY0" fmla="*/ 46596 h 93071"/>
              <a:gd name="connsiteX1" fmla="*/ 5299 w 130250"/>
              <a:gd name="connsiteY1" fmla="*/ 44770 h 93071"/>
              <a:gd name="connsiteX2" fmla="*/ 2540 w 130250"/>
              <a:gd name="connsiteY2" fmla="*/ 56820 h 93071"/>
              <a:gd name="connsiteX3" fmla="*/ 39010 w 130250"/>
              <a:gd name="connsiteY3" fmla="*/ 89567 h 93071"/>
              <a:gd name="connsiteX4" fmla="*/ 60710 w 130250"/>
              <a:gd name="connsiteY4" fmla="*/ 88839 h 93071"/>
              <a:gd name="connsiteX5" fmla="*/ 128440 w 130250"/>
              <a:gd name="connsiteY5" fmla="*/ 13003 h 93071"/>
              <a:gd name="connsiteX6" fmla="*/ 123853 w 130250"/>
              <a:gd name="connsiteY6" fmla="*/ 1200 h 93071"/>
              <a:gd name="connsiteX7" fmla="*/ 106013 w 130250"/>
              <a:gd name="connsiteY7" fmla="*/ 4235 h 93071"/>
              <a:gd name="connsiteX8" fmla="*/ 48300 w 130250"/>
              <a:gd name="connsiteY8" fmla="*/ 68854 h 93071"/>
              <a:gd name="connsiteX9" fmla="*/ 23512 w 130250"/>
              <a:gd name="connsiteY9" fmla="*/ 46596 h 9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250" h="93071">
                <a:moveTo>
                  <a:pt x="23512" y="46596"/>
                </a:moveTo>
                <a:cubicBezTo>
                  <a:pt x="19245" y="42764"/>
                  <a:pt x="11091" y="41947"/>
                  <a:pt x="5299" y="44770"/>
                </a:cubicBezTo>
                <a:cubicBezTo>
                  <a:pt x="-492" y="47593"/>
                  <a:pt x="-1727" y="52988"/>
                  <a:pt x="2540" y="56820"/>
                </a:cubicBezTo>
                <a:lnTo>
                  <a:pt x="39010" y="89567"/>
                </a:lnTo>
                <a:cubicBezTo>
                  <a:pt x="44548" y="94540"/>
                  <a:pt x="55961" y="94157"/>
                  <a:pt x="60710" y="88839"/>
                </a:cubicBezTo>
                <a:lnTo>
                  <a:pt x="128440" y="13003"/>
                </a:lnTo>
                <a:cubicBezTo>
                  <a:pt x="132100" y="8905"/>
                  <a:pt x="130046" y="3621"/>
                  <a:pt x="123853" y="1200"/>
                </a:cubicBezTo>
                <a:cubicBezTo>
                  <a:pt x="117660" y="-1221"/>
                  <a:pt x="109673" y="137"/>
                  <a:pt x="106013" y="4235"/>
                </a:cubicBezTo>
                <a:lnTo>
                  <a:pt x="48300" y="68854"/>
                </a:lnTo>
                <a:lnTo>
                  <a:pt x="23512" y="46596"/>
                </a:lnTo>
                <a:close/>
              </a:path>
            </a:pathLst>
          </a:custGeom>
          <a:solidFill>
            <a:schemeClr val="tx1"/>
          </a:solidFill>
          <a:ln w="2953" cap="flat">
            <a:noFill/>
            <a:prstDash val="solid"/>
            <a:miter/>
          </a:ln>
        </p:spPr>
        <p:txBody>
          <a:bodyPr rtlCol="0" anchor="ctr"/>
          <a:lstStyle/>
          <a:p>
            <a:endParaRPr lang="en-US" dirty="0"/>
          </a:p>
        </p:txBody>
      </p:sp>
      <p:sp>
        <p:nvSpPr>
          <p:cNvPr id="244" name="Graphic 239" descr="Icon Checked">
            <a:extLst>
              <a:ext uri="{FF2B5EF4-FFF2-40B4-BE49-F238E27FC236}">
                <a16:creationId xmlns:a16="http://schemas.microsoft.com/office/drawing/2014/main" id="{0E602EF6-D61B-4452-A065-8E4137649A38}"/>
              </a:ext>
            </a:extLst>
          </p:cNvPr>
          <p:cNvSpPr/>
          <p:nvPr/>
        </p:nvSpPr>
        <p:spPr>
          <a:xfrm>
            <a:off x="6225547" y="2714986"/>
            <a:ext cx="80876" cy="57790"/>
          </a:xfrm>
          <a:custGeom>
            <a:avLst/>
            <a:gdLst>
              <a:gd name="connsiteX0" fmla="*/ 14599 w 80875"/>
              <a:gd name="connsiteY0" fmla="*/ 28932 h 57790"/>
              <a:gd name="connsiteX1" fmla="*/ 3291 w 80875"/>
              <a:gd name="connsiteY1" fmla="*/ 27799 h 57790"/>
              <a:gd name="connsiteX2" fmla="*/ 1577 w 80875"/>
              <a:gd name="connsiteY2" fmla="*/ 35281 h 57790"/>
              <a:gd name="connsiteX3" fmla="*/ 24222 w 80875"/>
              <a:gd name="connsiteY3" fmla="*/ 55614 h 57790"/>
              <a:gd name="connsiteX4" fmla="*/ 37696 w 80875"/>
              <a:gd name="connsiteY4" fmla="*/ 55162 h 57790"/>
              <a:gd name="connsiteX5" fmla="*/ 79751 w 80875"/>
              <a:gd name="connsiteY5" fmla="*/ 8074 h 57790"/>
              <a:gd name="connsiteX6" fmla="*/ 76903 w 80875"/>
              <a:gd name="connsiteY6" fmla="*/ 745 h 57790"/>
              <a:gd name="connsiteX7" fmla="*/ 65826 w 80875"/>
              <a:gd name="connsiteY7" fmla="*/ 2630 h 57790"/>
              <a:gd name="connsiteX8" fmla="*/ 29991 w 80875"/>
              <a:gd name="connsiteY8" fmla="*/ 42753 h 57790"/>
              <a:gd name="connsiteX9" fmla="*/ 14599 w 80875"/>
              <a:gd name="connsiteY9" fmla="*/ 28932 h 5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875" h="57790">
                <a:moveTo>
                  <a:pt x="14599" y="28932"/>
                </a:moveTo>
                <a:cubicBezTo>
                  <a:pt x="11949" y="26553"/>
                  <a:pt x="6887" y="26046"/>
                  <a:pt x="3291" y="27799"/>
                </a:cubicBezTo>
                <a:cubicBezTo>
                  <a:pt x="-305" y="29552"/>
                  <a:pt x="-1073" y="32901"/>
                  <a:pt x="1577" y="35281"/>
                </a:cubicBezTo>
                <a:lnTo>
                  <a:pt x="24222" y="55614"/>
                </a:lnTo>
                <a:cubicBezTo>
                  <a:pt x="27661" y="58702"/>
                  <a:pt x="34747" y="58464"/>
                  <a:pt x="37696" y="55162"/>
                </a:cubicBezTo>
                <a:lnTo>
                  <a:pt x="79751" y="8074"/>
                </a:lnTo>
                <a:cubicBezTo>
                  <a:pt x="82024" y="5530"/>
                  <a:pt x="80749" y="2248"/>
                  <a:pt x="76903" y="745"/>
                </a:cubicBezTo>
                <a:cubicBezTo>
                  <a:pt x="73058" y="-758"/>
                  <a:pt x="68098" y="85"/>
                  <a:pt x="65826" y="2630"/>
                </a:cubicBezTo>
                <a:lnTo>
                  <a:pt x="29991" y="42753"/>
                </a:lnTo>
                <a:lnTo>
                  <a:pt x="14599" y="28932"/>
                </a:lnTo>
                <a:close/>
              </a:path>
            </a:pathLst>
          </a:custGeom>
          <a:solidFill>
            <a:schemeClr val="bg1"/>
          </a:solidFill>
          <a:ln w="1810" cap="flat">
            <a:noFill/>
            <a:prstDash val="solid"/>
            <a:miter/>
          </a:ln>
        </p:spPr>
        <p:txBody>
          <a:bodyPr rtlCol="0" anchor="ctr"/>
          <a:lstStyle/>
          <a:p>
            <a:endParaRPr lang="en-US" dirty="0"/>
          </a:p>
        </p:txBody>
      </p:sp>
      <p:sp>
        <p:nvSpPr>
          <p:cNvPr id="245" name="Graphic 239" descr="Icon Checked">
            <a:extLst>
              <a:ext uri="{FF2B5EF4-FFF2-40B4-BE49-F238E27FC236}">
                <a16:creationId xmlns:a16="http://schemas.microsoft.com/office/drawing/2014/main" id="{89E342D8-EF35-4500-811D-022F0C5750D0}"/>
              </a:ext>
            </a:extLst>
          </p:cNvPr>
          <p:cNvSpPr/>
          <p:nvPr/>
        </p:nvSpPr>
        <p:spPr>
          <a:xfrm>
            <a:off x="4068045" y="3134082"/>
            <a:ext cx="80876" cy="57790"/>
          </a:xfrm>
          <a:custGeom>
            <a:avLst/>
            <a:gdLst>
              <a:gd name="connsiteX0" fmla="*/ 14599 w 80875"/>
              <a:gd name="connsiteY0" fmla="*/ 28932 h 57790"/>
              <a:gd name="connsiteX1" fmla="*/ 3291 w 80875"/>
              <a:gd name="connsiteY1" fmla="*/ 27799 h 57790"/>
              <a:gd name="connsiteX2" fmla="*/ 1577 w 80875"/>
              <a:gd name="connsiteY2" fmla="*/ 35281 h 57790"/>
              <a:gd name="connsiteX3" fmla="*/ 24222 w 80875"/>
              <a:gd name="connsiteY3" fmla="*/ 55614 h 57790"/>
              <a:gd name="connsiteX4" fmla="*/ 37696 w 80875"/>
              <a:gd name="connsiteY4" fmla="*/ 55162 h 57790"/>
              <a:gd name="connsiteX5" fmla="*/ 79751 w 80875"/>
              <a:gd name="connsiteY5" fmla="*/ 8074 h 57790"/>
              <a:gd name="connsiteX6" fmla="*/ 76903 w 80875"/>
              <a:gd name="connsiteY6" fmla="*/ 745 h 57790"/>
              <a:gd name="connsiteX7" fmla="*/ 65826 w 80875"/>
              <a:gd name="connsiteY7" fmla="*/ 2630 h 57790"/>
              <a:gd name="connsiteX8" fmla="*/ 29991 w 80875"/>
              <a:gd name="connsiteY8" fmla="*/ 42753 h 57790"/>
              <a:gd name="connsiteX9" fmla="*/ 14599 w 80875"/>
              <a:gd name="connsiteY9" fmla="*/ 28932 h 5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875" h="57790">
                <a:moveTo>
                  <a:pt x="14599" y="28932"/>
                </a:moveTo>
                <a:cubicBezTo>
                  <a:pt x="11949" y="26553"/>
                  <a:pt x="6887" y="26046"/>
                  <a:pt x="3291" y="27799"/>
                </a:cubicBezTo>
                <a:cubicBezTo>
                  <a:pt x="-305" y="29552"/>
                  <a:pt x="-1073" y="32901"/>
                  <a:pt x="1577" y="35281"/>
                </a:cubicBezTo>
                <a:lnTo>
                  <a:pt x="24222" y="55614"/>
                </a:lnTo>
                <a:cubicBezTo>
                  <a:pt x="27661" y="58702"/>
                  <a:pt x="34747" y="58464"/>
                  <a:pt x="37696" y="55162"/>
                </a:cubicBezTo>
                <a:lnTo>
                  <a:pt x="79751" y="8074"/>
                </a:lnTo>
                <a:cubicBezTo>
                  <a:pt x="82024" y="5530"/>
                  <a:pt x="80749" y="2248"/>
                  <a:pt x="76903" y="745"/>
                </a:cubicBezTo>
                <a:cubicBezTo>
                  <a:pt x="73058" y="-758"/>
                  <a:pt x="68098" y="85"/>
                  <a:pt x="65826" y="2630"/>
                </a:cubicBezTo>
                <a:lnTo>
                  <a:pt x="29991" y="42753"/>
                </a:lnTo>
                <a:lnTo>
                  <a:pt x="14599" y="28932"/>
                </a:lnTo>
                <a:close/>
              </a:path>
            </a:pathLst>
          </a:custGeom>
          <a:solidFill>
            <a:schemeClr val="bg1"/>
          </a:solidFill>
          <a:ln w="1810" cap="flat">
            <a:noFill/>
            <a:prstDash val="solid"/>
            <a:miter/>
          </a:ln>
        </p:spPr>
        <p:txBody>
          <a:bodyPr rtlCol="0" anchor="ctr"/>
          <a:lstStyle/>
          <a:p>
            <a:endParaRPr lang="en-US" dirty="0"/>
          </a:p>
        </p:txBody>
      </p:sp>
      <p:sp>
        <p:nvSpPr>
          <p:cNvPr id="246" name="Graphic 239" descr="Icon Checked">
            <a:extLst>
              <a:ext uri="{FF2B5EF4-FFF2-40B4-BE49-F238E27FC236}">
                <a16:creationId xmlns:a16="http://schemas.microsoft.com/office/drawing/2014/main" id="{73C24323-5928-4932-8372-87FC25E7B541}"/>
              </a:ext>
            </a:extLst>
          </p:cNvPr>
          <p:cNvSpPr/>
          <p:nvPr/>
        </p:nvSpPr>
        <p:spPr>
          <a:xfrm>
            <a:off x="1927813" y="3467288"/>
            <a:ext cx="80876" cy="57790"/>
          </a:xfrm>
          <a:custGeom>
            <a:avLst/>
            <a:gdLst>
              <a:gd name="connsiteX0" fmla="*/ 14599 w 80875"/>
              <a:gd name="connsiteY0" fmla="*/ 28932 h 57790"/>
              <a:gd name="connsiteX1" fmla="*/ 3291 w 80875"/>
              <a:gd name="connsiteY1" fmla="*/ 27799 h 57790"/>
              <a:gd name="connsiteX2" fmla="*/ 1577 w 80875"/>
              <a:gd name="connsiteY2" fmla="*/ 35281 h 57790"/>
              <a:gd name="connsiteX3" fmla="*/ 24222 w 80875"/>
              <a:gd name="connsiteY3" fmla="*/ 55614 h 57790"/>
              <a:gd name="connsiteX4" fmla="*/ 37696 w 80875"/>
              <a:gd name="connsiteY4" fmla="*/ 55162 h 57790"/>
              <a:gd name="connsiteX5" fmla="*/ 79751 w 80875"/>
              <a:gd name="connsiteY5" fmla="*/ 8074 h 57790"/>
              <a:gd name="connsiteX6" fmla="*/ 76903 w 80875"/>
              <a:gd name="connsiteY6" fmla="*/ 745 h 57790"/>
              <a:gd name="connsiteX7" fmla="*/ 65826 w 80875"/>
              <a:gd name="connsiteY7" fmla="*/ 2630 h 57790"/>
              <a:gd name="connsiteX8" fmla="*/ 29991 w 80875"/>
              <a:gd name="connsiteY8" fmla="*/ 42753 h 57790"/>
              <a:gd name="connsiteX9" fmla="*/ 14599 w 80875"/>
              <a:gd name="connsiteY9" fmla="*/ 28932 h 5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875" h="57790">
                <a:moveTo>
                  <a:pt x="14599" y="28932"/>
                </a:moveTo>
                <a:cubicBezTo>
                  <a:pt x="11949" y="26553"/>
                  <a:pt x="6887" y="26046"/>
                  <a:pt x="3291" y="27799"/>
                </a:cubicBezTo>
                <a:cubicBezTo>
                  <a:pt x="-305" y="29552"/>
                  <a:pt x="-1073" y="32901"/>
                  <a:pt x="1577" y="35281"/>
                </a:cubicBezTo>
                <a:lnTo>
                  <a:pt x="24222" y="55614"/>
                </a:lnTo>
                <a:cubicBezTo>
                  <a:pt x="27661" y="58702"/>
                  <a:pt x="34747" y="58464"/>
                  <a:pt x="37696" y="55162"/>
                </a:cubicBezTo>
                <a:lnTo>
                  <a:pt x="79751" y="8074"/>
                </a:lnTo>
                <a:cubicBezTo>
                  <a:pt x="82024" y="5530"/>
                  <a:pt x="80749" y="2248"/>
                  <a:pt x="76903" y="745"/>
                </a:cubicBezTo>
                <a:cubicBezTo>
                  <a:pt x="73058" y="-758"/>
                  <a:pt x="68098" y="85"/>
                  <a:pt x="65826" y="2630"/>
                </a:cubicBezTo>
                <a:lnTo>
                  <a:pt x="29991" y="42753"/>
                </a:lnTo>
                <a:lnTo>
                  <a:pt x="14599" y="28932"/>
                </a:lnTo>
                <a:close/>
              </a:path>
            </a:pathLst>
          </a:custGeom>
          <a:solidFill>
            <a:schemeClr val="bg1"/>
          </a:solidFill>
          <a:ln w="1810" cap="flat">
            <a:noFill/>
            <a:prstDash val="solid"/>
            <a:miter/>
          </a:ln>
        </p:spPr>
        <p:txBody>
          <a:bodyPr rtlCol="0" anchor="ctr"/>
          <a:lstStyle/>
          <a:p>
            <a:endParaRPr lang="en-US" dirty="0"/>
          </a:p>
        </p:txBody>
      </p:sp>
    </p:spTree>
    <p:extLst>
      <p:ext uri="{BB962C8B-B14F-4D97-AF65-F5344CB8AC3E}">
        <p14:creationId xmlns:p14="http://schemas.microsoft.com/office/powerpoint/2010/main" val="3297823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47343" y="2731934"/>
            <a:ext cx="6903253" cy="3172156"/>
          </a:xfrm>
          <a:gradFill>
            <a:gsLst>
              <a:gs pos="0">
                <a:schemeClr val="tx2"/>
              </a:gs>
              <a:gs pos="100000">
                <a:schemeClr val="accent2"/>
              </a:gs>
            </a:gsLst>
            <a:lin ang="14400000" scaled="0"/>
          </a:gradFill>
        </p:spPr>
        <p:txBody>
          <a:bodyPr/>
          <a:lstStyle/>
          <a:p>
            <a:r>
              <a:rPr lang="en-US" dirty="0"/>
              <a:t>Health insurance premiums in the United States can vary widely depending on a variety of factors based on the individual. The purpose of this project is to incorporate machine learning principles to best predict how much an individual's insurance will cost based on these factors.</a:t>
            </a: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70207" y="3129954"/>
            <a:ext cx="4585966" cy="1008000"/>
          </a:xfrm>
        </p:spPr>
        <p:txBody>
          <a:bodyPr/>
          <a:lstStyle/>
          <a:p>
            <a:r>
              <a:rPr lang="en-US" sz="3200" dirty="0"/>
              <a:t>What is the purpose of this project?</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93360" y="43326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Worm view of buildings">
            <a:extLst>
              <a:ext uri="{FF2B5EF4-FFF2-40B4-BE49-F238E27FC236}">
                <a16:creationId xmlns:a16="http://schemas.microsoft.com/office/drawing/2014/main" id="{094A5D1B-B8BE-4CE8-8D90-3F36D4EADDEA}"/>
              </a:ext>
              <a:ext uri="{C183D7F6-B498-43B3-948B-1728B52AA6E4}">
                <adec:decorative xmlns:adec="http://schemas.microsoft.com/office/drawing/2017/decorative" val="0"/>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24" name="Rectangle 23">
            <a:extLst>
              <a:ext uri="{FF2B5EF4-FFF2-40B4-BE49-F238E27FC236}">
                <a16:creationId xmlns:a16="http://schemas.microsoft.com/office/drawing/2014/main" id="{4C9191F1-E8DF-4B64-8A28-BC458F6A039C}"/>
              </a:ext>
              <a:ext uri="{C183D7F6-B498-43B3-948B-1728B52AA6E4}">
                <adec:decorative xmlns:adec="http://schemas.microsoft.com/office/drawing/2017/decorative"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p:txBody>
          <a:bodyPr/>
          <a:lstStyle/>
          <a:p>
            <a:r>
              <a:rPr lang="en-US" dirty="0"/>
              <a:t>REQUIRED FUNDING</a:t>
            </a:r>
          </a:p>
        </p:txBody>
      </p:sp>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20</a:t>
            </a:fld>
            <a:endParaRPr lang="en-US" dirty="0"/>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33" name="Rectangle 32">
            <a:extLst>
              <a:ext uri="{FF2B5EF4-FFF2-40B4-BE49-F238E27FC236}">
                <a16:creationId xmlns:a16="http://schemas.microsoft.com/office/drawing/2014/main" id="{DF55647B-6250-409F-984B-A2399BBF5119}"/>
              </a:ext>
              <a:ext uri="{C183D7F6-B498-43B3-948B-1728B52AA6E4}">
                <adec:decorative xmlns:adec="http://schemas.microsoft.com/office/drawing/2017/decorative" val="1"/>
              </a:ext>
            </a:extLst>
          </p:cNvPr>
          <p:cNvSpPr/>
          <p:nvPr/>
        </p:nvSpPr>
        <p:spPr>
          <a:xfrm>
            <a:off x="5599775" y="3457740"/>
            <a:ext cx="992451" cy="992451"/>
          </a:xfrm>
          <a:prstGeom prst="rect">
            <a:avLst/>
          </a:prstGeom>
          <a:noFill/>
          <a:ln w="6350">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descr="Icon Stethoscope ">
            <a:extLst>
              <a:ext uri="{FF2B5EF4-FFF2-40B4-BE49-F238E27FC236}">
                <a16:creationId xmlns:a16="http://schemas.microsoft.com/office/drawing/2014/main" id="{49C2930A-BA57-460C-81A6-F126250C3554}"/>
              </a:ext>
            </a:extLst>
          </p:cNvPr>
          <p:cNvGrpSpPr>
            <a:grpSpLocks noChangeAspect="1"/>
          </p:cNvGrpSpPr>
          <p:nvPr/>
        </p:nvGrpSpPr>
        <p:grpSpPr>
          <a:xfrm>
            <a:off x="5929814" y="3738901"/>
            <a:ext cx="332372" cy="430129"/>
            <a:chOff x="5772150" y="3009900"/>
            <a:chExt cx="647700" cy="838200"/>
          </a:xfrm>
        </p:grpSpPr>
        <p:sp>
          <p:nvSpPr>
            <p:cNvPr id="19" name="Freeform: Shape 18">
              <a:extLst>
                <a:ext uri="{FF2B5EF4-FFF2-40B4-BE49-F238E27FC236}">
                  <a16:creationId xmlns:a16="http://schemas.microsoft.com/office/drawing/2014/main" id="{242E6F12-4FB5-4776-8A61-3CC1958EF92F}"/>
                </a:ext>
              </a:extLst>
            </p:cNvPr>
            <p:cNvSpPr/>
            <p:nvPr/>
          </p:nvSpPr>
          <p:spPr>
            <a:xfrm>
              <a:off x="5772150" y="3009900"/>
              <a:ext cx="647700" cy="838200"/>
            </a:xfrm>
            <a:custGeom>
              <a:avLst/>
              <a:gdLst>
                <a:gd name="connsiteX0" fmla="*/ 542925 w 647700"/>
                <a:gd name="connsiteY0" fmla="*/ 381000 h 838200"/>
                <a:gd name="connsiteX1" fmla="*/ 476250 w 647700"/>
                <a:gd name="connsiteY1" fmla="*/ 314325 h 838200"/>
                <a:gd name="connsiteX2" fmla="*/ 542925 w 647700"/>
                <a:gd name="connsiteY2" fmla="*/ 247650 h 838200"/>
                <a:gd name="connsiteX3" fmla="*/ 609600 w 647700"/>
                <a:gd name="connsiteY3" fmla="*/ 314325 h 838200"/>
                <a:gd name="connsiteX4" fmla="*/ 542925 w 647700"/>
                <a:gd name="connsiteY4" fmla="*/ 381000 h 838200"/>
                <a:gd name="connsiteX5" fmla="*/ 647700 w 647700"/>
                <a:gd name="connsiteY5" fmla="*/ 314325 h 838200"/>
                <a:gd name="connsiteX6" fmla="*/ 542925 w 647700"/>
                <a:gd name="connsiteY6" fmla="*/ 209550 h 838200"/>
                <a:gd name="connsiteX7" fmla="*/ 438150 w 647700"/>
                <a:gd name="connsiteY7" fmla="*/ 314325 h 838200"/>
                <a:gd name="connsiteX8" fmla="*/ 514350 w 647700"/>
                <a:gd name="connsiteY8" fmla="*/ 415290 h 838200"/>
                <a:gd name="connsiteX9" fmla="*/ 514350 w 647700"/>
                <a:gd name="connsiteY9" fmla="*/ 638175 h 838200"/>
                <a:gd name="connsiteX10" fmla="*/ 371475 w 647700"/>
                <a:gd name="connsiteY10" fmla="*/ 781050 h 838200"/>
                <a:gd name="connsiteX11" fmla="*/ 228600 w 647700"/>
                <a:gd name="connsiteY11" fmla="*/ 638175 h 838200"/>
                <a:gd name="connsiteX12" fmla="*/ 228600 w 647700"/>
                <a:gd name="connsiteY12" fmla="*/ 541020 h 838200"/>
                <a:gd name="connsiteX13" fmla="*/ 400050 w 647700"/>
                <a:gd name="connsiteY13" fmla="*/ 342900 h 838200"/>
                <a:gd name="connsiteX14" fmla="*/ 381000 w 647700"/>
                <a:gd name="connsiteY14" fmla="*/ 310515 h 838200"/>
                <a:gd name="connsiteX15" fmla="*/ 381000 w 647700"/>
                <a:gd name="connsiteY15" fmla="*/ 76200 h 838200"/>
                <a:gd name="connsiteX16" fmla="*/ 331470 w 647700"/>
                <a:gd name="connsiteY16" fmla="*/ 20003 h 838200"/>
                <a:gd name="connsiteX17" fmla="*/ 304800 w 647700"/>
                <a:gd name="connsiteY17" fmla="*/ 0 h 838200"/>
                <a:gd name="connsiteX18" fmla="*/ 295275 w 647700"/>
                <a:gd name="connsiteY18" fmla="*/ 0 h 838200"/>
                <a:gd name="connsiteX19" fmla="*/ 257175 w 647700"/>
                <a:gd name="connsiteY19" fmla="*/ 38100 h 838200"/>
                <a:gd name="connsiteX20" fmla="*/ 295275 w 647700"/>
                <a:gd name="connsiteY20" fmla="*/ 76200 h 838200"/>
                <a:gd name="connsiteX21" fmla="*/ 304800 w 647700"/>
                <a:gd name="connsiteY21" fmla="*/ 76200 h 838200"/>
                <a:gd name="connsiteX22" fmla="*/ 331470 w 647700"/>
                <a:gd name="connsiteY22" fmla="*/ 59055 h 838200"/>
                <a:gd name="connsiteX23" fmla="*/ 342900 w 647700"/>
                <a:gd name="connsiteY23" fmla="*/ 76200 h 838200"/>
                <a:gd name="connsiteX24" fmla="*/ 342900 w 647700"/>
                <a:gd name="connsiteY24" fmla="*/ 310515 h 838200"/>
                <a:gd name="connsiteX25" fmla="*/ 323850 w 647700"/>
                <a:gd name="connsiteY25" fmla="*/ 342900 h 838200"/>
                <a:gd name="connsiteX26" fmla="*/ 200025 w 647700"/>
                <a:gd name="connsiteY26" fmla="*/ 466725 h 838200"/>
                <a:gd name="connsiteX27" fmla="*/ 76200 w 647700"/>
                <a:gd name="connsiteY27" fmla="*/ 342900 h 838200"/>
                <a:gd name="connsiteX28" fmla="*/ 57150 w 647700"/>
                <a:gd name="connsiteY28" fmla="*/ 310515 h 838200"/>
                <a:gd name="connsiteX29" fmla="*/ 57150 w 647700"/>
                <a:gd name="connsiteY29" fmla="*/ 76200 h 838200"/>
                <a:gd name="connsiteX30" fmla="*/ 68580 w 647700"/>
                <a:gd name="connsiteY30" fmla="*/ 59055 h 838200"/>
                <a:gd name="connsiteX31" fmla="*/ 95250 w 647700"/>
                <a:gd name="connsiteY31" fmla="*/ 76200 h 838200"/>
                <a:gd name="connsiteX32" fmla="*/ 104775 w 647700"/>
                <a:gd name="connsiteY32" fmla="*/ 76200 h 838200"/>
                <a:gd name="connsiteX33" fmla="*/ 142875 w 647700"/>
                <a:gd name="connsiteY33" fmla="*/ 38100 h 838200"/>
                <a:gd name="connsiteX34" fmla="*/ 104775 w 647700"/>
                <a:gd name="connsiteY34" fmla="*/ 0 h 838200"/>
                <a:gd name="connsiteX35" fmla="*/ 95250 w 647700"/>
                <a:gd name="connsiteY35" fmla="*/ 0 h 838200"/>
                <a:gd name="connsiteX36" fmla="*/ 68580 w 647700"/>
                <a:gd name="connsiteY36" fmla="*/ 20003 h 838200"/>
                <a:gd name="connsiteX37" fmla="*/ 19050 w 647700"/>
                <a:gd name="connsiteY37" fmla="*/ 76200 h 838200"/>
                <a:gd name="connsiteX38" fmla="*/ 19050 w 647700"/>
                <a:gd name="connsiteY38" fmla="*/ 310515 h 838200"/>
                <a:gd name="connsiteX39" fmla="*/ 0 w 647700"/>
                <a:gd name="connsiteY39" fmla="*/ 342900 h 838200"/>
                <a:gd name="connsiteX40" fmla="*/ 171450 w 647700"/>
                <a:gd name="connsiteY40" fmla="*/ 541020 h 838200"/>
                <a:gd name="connsiteX41" fmla="*/ 171450 w 647700"/>
                <a:gd name="connsiteY41" fmla="*/ 638175 h 838200"/>
                <a:gd name="connsiteX42" fmla="*/ 371475 w 647700"/>
                <a:gd name="connsiteY42" fmla="*/ 838200 h 838200"/>
                <a:gd name="connsiteX43" fmla="*/ 571500 w 647700"/>
                <a:gd name="connsiteY43" fmla="*/ 638175 h 838200"/>
                <a:gd name="connsiteX44" fmla="*/ 571500 w 647700"/>
                <a:gd name="connsiteY44" fmla="*/ 415290 h 838200"/>
                <a:gd name="connsiteX45" fmla="*/ 647700 w 647700"/>
                <a:gd name="connsiteY45" fmla="*/ 31432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47700" h="838200">
                  <a:moveTo>
                    <a:pt x="542925" y="381000"/>
                  </a:moveTo>
                  <a:cubicBezTo>
                    <a:pt x="505778" y="381000"/>
                    <a:pt x="476250" y="351473"/>
                    <a:pt x="476250" y="314325"/>
                  </a:cubicBezTo>
                  <a:cubicBezTo>
                    <a:pt x="476250" y="277178"/>
                    <a:pt x="505778" y="247650"/>
                    <a:pt x="542925" y="247650"/>
                  </a:cubicBezTo>
                  <a:cubicBezTo>
                    <a:pt x="580073" y="247650"/>
                    <a:pt x="609600" y="277178"/>
                    <a:pt x="609600" y="314325"/>
                  </a:cubicBezTo>
                  <a:cubicBezTo>
                    <a:pt x="609600" y="351473"/>
                    <a:pt x="580073" y="381000"/>
                    <a:pt x="542925" y="381000"/>
                  </a:cubicBezTo>
                  <a:close/>
                  <a:moveTo>
                    <a:pt x="647700" y="314325"/>
                  </a:moveTo>
                  <a:cubicBezTo>
                    <a:pt x="647700" y="256223"/>
                    <a:pt x="601028" y="209550"/>
                    <a:pt x="542925" y="209550"/>
                  </a:cubicBezTo>
                  <a:cubicBezTo>
                    <a:pt x="484823" y="209550"/>
                    <a:pt x="438150" y="256223"/>
                    <a:pt x="438150" y="314325"/>
                  </a:cubicBezTo>
                  <a:cubicBezTo>
                    <a:pt x="438150" y="361950"/>
                    <a:pt x="470535" y="402908"/>
                    <a:pt x="514350" y="415290"/>
                  </a:cubicBezTo>
                  <a:lnTo>
                    <a:pt x="514350" y="638175"/>
                  </a:lnTo>
                  <a:cubicBezTo>
                    <a:pt x="514350" y="717233"/>
                    <a:pt x="450533" y="781050"/>
                    <a:pt x="371475" y="781050"/>
                  </a:cubicBezTo>
                  <a:cubicBezTo>
                    <a:pt x="292418" y="781050"/>
                    <a:pt x="228600" y="717233"/>
                    <a:pt x="228600" y="638175"/>
                  </a:cubicBezTo>
                  <a:lnTo>
                    <a:pt x="228600" y="541020"/>
                  </a:lnTo>
                  <a:cubicBezTo>
                    <a:pt x="325755" y="526733"/>
                    <a:pt x="400050" y="443865"/>
                    <a:pt x="400050" y="342900"/>
                  </a:cubicBezTo>
                  <a:cubicBezTo>
                    <a:pt x="400050" y="328613"/>
                    <a:pt x="392430" y="316230"/>
                    <a:pt x="381000" y="310515"/>
                  </a:cubicBezTo>
                  <a:lnTo>
                    <a:pt x="381000" y="76200"/>
                  </a:lnTo>
                  <a:cubicBezTo>
                    <a:pt x="381000" y="47625"/>
                    <a:pt x="359093" y="23813"/>
                    <a:pt x="331470" y="20003"/>
                  </a:cubicBezTo>
                  <a:cubicBezTo>
                    <a:pt x="327660" y="8573"/>
                    <a:pt x="317183" y="0"/>
                    <a:pt x="304800" y="0"/>
                  </a:cubicBezTo>
                  <a:lnTo>
                    <a:pt x="295275" y="0"/>
                  </a:lnTo>
                  <a:cubicBezTo>
                    <a:pt x="274320" y="0"/>
                    <a:pt x="257175" y="17145"/>
                    <a:pt x="257175" y="38100"/>
                  </a:cubicBezTo>
                  <a:cubicBezTo>
                    <a:pt x="257175" y="59055"/>
                    <a:pt x="274320" y="76200"/>
                    <a:pt x="295275" y="76200"/>
                  </a:cubicBezTo>
                  <a:lnTo>
                    <a:pt x="304800" y="76200"/>
                  </a:lnTo>
                  <a:cubicBezTo>
                    <a:pt x="316230" y="76200"/>
                    <a:pt x="326708" y="68580"/>
                    <a:pt x="331470" y="59055"/>
                  </a:cubicBezTo>
                  <a:cubicBezTo>
                    <a:pt x="338138" y="61913"/>
                    <a:pt x="342900" y="68580"/>
                    <a:pt x="342900" y="76200"/>
                  </a:cubicBezTo>
                  <a:lnTo>
                    <a:pt x="342900" y="310515"/>
                  </a:lnTo>
                  <a:cubicBezTo>
                    <a:pt x="331470" y="317183"/>
                    <a:pt x="323850" y="329565"/>
                    <a:pt x="323850" y="342900"/>
                  </a:cubicBezTo>
                  <a:cubicBezTo>
                    <a:pt x="323850" y="411480"/>
                    <a:pt x="268605" y="466725"/>
                    <a:pt x="200025" y="466725"/>
                  </a:cubicBezTo>
                  <a:cubicBezTo>
                    <a:pt x="131445" y="466725"/>
                    <a:pt x="76200" y="411480"/>
                    <a:pt x="76200" y="342900"/>
                  </a:cubicBezTo>
                  <a:cubicBezTo>
                    <a:pt x="76200" y="328613"/>
                    <a:pt x="68580" y="316230"/>
                    <a:pt x="57150" y="310515"/>
                  </a:cubicBezTo>
                  <a:lnTo>
                    <a:pt x="57150" y="76200"/>
                  </a:lnTo>
                  <a:cubicBezTo>
                    <a:pt x="57150" y="68580"/>
                    <a:pt x="61913" y="61913"/>
                    <a:pt x="68580" y="59055"/>
                  </a:cubicBezTo>
                  <a:cubicBezTo>
                    <a:pt x="73343" y="69533"/>
                    <a:pt x="82868" y="76200"/>
                    <a:pt x="95250" y="76200"/>
                  </a:cubicBezTo>
                  <a:lnTo>
                    <a:pt x="104775" y="76200"/>
                  </a:lnTo>
                  <a:cubicBezTo>
                    <a:pt x="125730" y="76200"/>
                    <a:pt x="142875" y="59055"/>
                    <a:pt x="142875" y="38100"/>
                  </a:cubicBezTo>
                  <a:cubicBezTo>
                    <a:pt x="142875" y="17145"/>
                    <a:pt x="125730" y="0"/>
                    <a:pt x="104775" y="0"/>
                  </a:cubicBezTo>
                  <a:lnTo>
                    <a:pt x="95250" y="0"/>
                  </a:lnTo>
                  <a:cubicBezTo>
                    <a:pt x="82868" y="0"/>
                    <a:pt x="72390" y="8573"/>
                    <a:pt x="68580" y="20003"/>
                  </a:cubicBezTo>
                  <a:cubicBezTo>
                    <a:pt x="40957" y="23813"/>
                    <a:pt x="19050" y="47625"/>
                    <a:pt x="19050" y="76200"/>
                  </a:cubicBezTo>
                  <a:lnTo>
                    <a:pt x="19050" y="310515"/>
                  </a:lnTo>
                  <a:cubicBezTo>
                    <a:pt x="7620" y="317183"/>
                    <a:pt x="0" y="329565"/>
                    <a:pt x="0" y="342900"/>
                  </a:cubicBezTo>
                  <a:cubicBezTo>
                    <a:pt x="0" y="443865"/>
                    <a:pt x="74295" y="526733"/>
                    <a:pt x="171450" y="541020"/>
                  </a:cubicBezTo>
                  <a:lnTo>
                    <a:pt x="171450" y="638175"/>
                  </a:lnTo>
                  <a:cubicBezTo>
                    <a:pt x="171450" y="748665"/>
                    <a:pt x="260985" y="838200"/>
                    <a:pt x="371475" y="838200"/>
                  </a:cubicBezTo>
                  <a:cubicBezTo>
                    <a:pt x="481965" y="838200"/>
                    <a:pt x="571500" y="748665"/>
                    <a:pt x="571500" y="638175"/>
                  </a:cubicBezTo>
                  <a:lnTo>
                    <a:pt x="571500" y="415290"/>
                  </a:lnTo>
                  <a:cubicBezTo>
                    <a:pt x="615315" y="402908"/>
                    <a:pt x="647700" y="361950"/>
                    <a:pt x="647700" y="314325"/>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BD8EA7DE-86F4-478B-9D9B-28A0D3E0D041}"/>
                </a:ext>
              </a:extLst>
            </p:cNvPr>
            <p:cNvSpPr/>
            <p:nvPr/>
          </p:nvSpPr>
          <p:spPr>
            <a:xfrm>
              <a:off x="6267450" y="327660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chemeClr val="bg1"/>
            </a:solidFill>
            <a:ln w="9525" cap="flat">
              <a:noFill/>
              <a:prstDash val="solid"/>
              <a:miter/>
            </a:ln>
          </p:spPr>
          <p:txBody>
            <a:bodyPr rtlCol="0" anchor="ctr"/>
            <a:lstStyle/>
            <a:p>
              <a:endParaRPr lang="en-US" dirty="0"/>
            </a:p>
          </p:txBody>
        </p:sp>
      </p:grpSp>
      <p:graphicFrame>
        <p:nvGraphicFramePr>
          <p:cNvPr id="32" name="Chart 31">
            <a:extLst>
              <a:ext uri="{FF2B5EF4-FFF2-40B4-BE49-F238E27FC236}">
                <a16:creationId xmlns:a16="http://schemas.microsoft.com/office/drawing/2014/main" id="{F08F0F99-C79A-4CE0-89AB-B33FE3FDFD3B}"/>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429625769"/>
              </p:ext>
            </p:extLst>
          </p:nvPr>
        </p:nvGraphicFramePr>
        <p:xfrm>
          <a:off x="3008630" y="1660567"/>
          <a:ext cx="6174740" cy="4528143"/>
        </p:xfrm>
        <a:graphic>
          <a:graphicData uri="http://schemas.openxmlformats.org/drawingml/2006/chart">
            <c:chart xmlns:c="http://schemas.openxmlformats.org/drawingml/2006/chart" xmlns:r="http://schemas.openxmlformats.org/officeDocument/2006/relationships" r:id="rId3"/>
          </a:graphicData>
        </a:graphic>
      </p:graphicFrame>
      <p:sp>
        <p:nvSpPr>
          <p:cNvPr id="49" name="Rectangle 48">
            <a:extLst>
              <a:ext uri="{FF2B5EF4-FFF2-40B4-BE49-F238E27FC236}">
                <a16:creationId xmlns:a16="http://schemas.microsoft.com/office/drawing/2014/main" id="{E64F0C47-5577-4CF1-892C-74FD8E7B89C3}"/>
              </a:ext>
            </a:extLst>
          </p:cNvPr>
          <p:cNvSpPr/>
          <p:nvPr/>
        </p:nvSpPr>
        <p:spPr>
          <a:xfrm>
            <a:off x="1400801" y="5797325"/>
            <a:ext cx="2448000" cy="216000"/>
          </a:xfrm>
          <a:prstGeom prst="rect">
            <a:avLst/>
          </a:prstGeom>
        </p:spPr>
        <p:txBody>
          <a:bodyPr wrap="square" lIns="0" tIns="0" rIns="108000" bIns="0">
            <a:noAutofit/>
          </a:bodyPr>
          <a:lstStyle/>
          <a:p>
            <a:pPr algn="r"/>
            <a:r>
              <a:rPr lang="en-US" sz="1400" dirty="0">
                <a:solidFill>
                  <a:schemeClr val="accent1"/>
                </a:solidFill>
                <a:latin typeface="+mj-lt"/>
                <a:ea typeface="Lato" panose="020F0502020204030203" pitchFamily="34" charset="0"/>
                <a:cs typeface="Lato" panose="020F0502020204030203" pitchFamily="34" charset="0"/>
              </a:rPr>
              <a:t>Marketing</a:t>
            </a:r>
          </a:p>
        </p:txBody>
      </p:sp>
      <p:sp>
        <p:nvSpPr>
          <p:cNvPr id="50" name="Rectangle 49">
            <a:extLst>
              <a:ext uri="{FF2B5EF4-FFF2-40B4-BE49-F238E27FC236}">
                <a16:creationId xmlns:a16="http://schemas.microsoft.com/office/drawing/2014/main" id="{9461AA33-C31E-4FC9-AC74-48CD41F6A5D8}"/>
              </a:ext>
            </a:extLst>
          </p:cNvPr>
          <p:cNvSpPr/>
          <p:nvPr/>
        </p:nvSpPr>
        <p:spPr>
          <a:xfrm>
            <a:off x="1400801" y="5581325"/>
            <a:ext cx="2448000" cy="216000"/>
          </a:xfrm>
          <a:prstGeom prst="rect">
            <a:avLst/>
          </a:prstGeom>
        </p:spPr>
        <p:txBody>
          <a:bodyPr wrap="square" lIns="0" tIns="0" rIns="108000" bIns="0">
            <a:noAutofit/>
          </a:bodyPr>
          <a:lstStyle/>
          <a:p>
            <a:pPr algn="r"/>
            <a:r>
              <a:rPr lang="en-US" sz="1400" dirty="0">
                <a:solidFill>
                  <a:schemeClr val="accent1"/>
                </a:solidFill>
                <a:latin typeface="+mj-lt"/>
                <a:ea typeface="Lato" panose="020F0502020204030203" pitchFamily="34" charset="0"/>
                <a:cs typeface="Lato" panose="020F0502020204030203" pitchFamily="34" charset="0"/>
              </a:rPr>
              <a:t>Administrative Startup</a:t>
            </a:r>
          </a:p>
        </p:txBody>
      </p:sp>
      <p:sp>
        <p:nvSpPr>
          <p:cNvPr id="51" name="Rectangle 50">
            <a:extLst>
              <a:ext uri="{FF2B5EF4-FFF2-40B4-BE49-F238E27FC236}">
                <a16:creationId xmlns:a16="http://schemas.microsoft.com/office/drawing/2014/main" id="{8AE4075F-6CDB-42CC-9B2E-17626DED01F3}"/>
              </a:ext>
            </a:extLst>
          </p:cNvPr>
          <p:cNvSpPr/>
          <p:nvPr/>
        </p:nvSpPr>
        <p:spPr>
          <a:xfrm>
            <a:off x="1400801" y="2242499"/>
            <a:ext cx="2448000" cy="215444"/>
          </a:xfrm>
          <a:prstGeom prst="rect">
            <a:avLst/>
          </a:prstGeom>
        </p:spPr>
        <p:txBody>
          <a:bodyPr wrap="square" lIns="0" tIns="0" rIns="108000" bIns="0">
            <a:spAutoFit/>
          </a:bodyPr>
          <a:lstStyle/>
          <a:p>
            <a:pPr algn="r"/>
            <a:r>
              <a:rPr lang="en-US" sz="1400" dirty="0">
                <a:solidFill>
                  <a:schemeClr val="accent1"/>
                </a:solidFill>
                <a:latin typeface="+mj-lt"/>
                <a:ea typeface="Lato" panose="020F0502020204030203" pitchFamily="34" charset="0"/>
                <a:cs typeface="Lato" panose="020F0502020204030203" pitchFamily="34" charset="0"/>
              </a:rPr>
              <a:t>Website Development</a:t>
            </a:r>
          </a:p>
        </p:txBody>
      </p:sp>
      <p:sp>
        <p:nvSpPr>
          <p:cNvPr id="52" name="Rectangle 51">
            <a:extLst>
              <a:ext uri="{FF2B5EF4-FFF2-40B4-BE49-F238E27FC236}">
                <a16:creationId xmlns:a16="http://schemas.microsoft.com/office/drawing/2014/main" id="{57205FBE-B5DC-426E-8EAF-A431201C872E}"/>
              </a:ext>
            </a:extLst>
          </p:cNvPr>
          <p:cNvSpPr/>
          <p:nvPr/>
        </p:nvSpPr>
        <p:spPr>
          <a:xfrm>
            <a:off x="1400801" y="2025061"/>
            <a:ext cx="2448000" cy="215444"/>
          </a:xfrm>
          <a:prstGeom prst="rect">
            <a:avLst/>
          </a:prstGeom>
        </p:spPr>
        <p:txBody>
          <a:bodyPr wrap="square" lIns="0" tIns="0" rIns="108000" bIns="0">
            <a:spAutoFit/>
          </a:bodyPr>
          <a:lstStyle/>
          <a:p>
            <a:pPr algn="r"/>
            <a:r>
              <a:rPr lang="en-US" sz="1400" dirty="0">
                <a:solidFill>
                  <a:schemeClr val="accent1"/>
                </a:solidFill>
                <a:latin typeface="+mj-lt"/>
                <a:ea typeface="Lato" panose="020F0502020204030203" pitchFamily="34" charset="0"/>
                <a:cs typeface="Lato" panose="020F0502020204030203" pitchFamily="34" charset="0"/>
              </a:rPr>
              <a:t>Miscellaneous Costs</a:t>
            </a:r>
          </a:p>
        </p:txBody>
      </p:sp>
      <p:sp>
        <p:nvSpPr>
          <p:cNvPr id="53" name="Rectangle 52">
            <a:extLst>
              <a:ext uri="{FF2B5EF4-FFF2-40B4-BE49-F238E27FC236}">
                <a16:creationId xmlns:a16="http://schemas.microsoft.com/office/drawing/2014/main" id="{AE37E1AA-94B7-40C7-9B7A-FD7E9E8CDF93}"/>
              </a:ext>
            </a:extLst>
          </p:cNvPr>
          <p:cNvSpPr/>
          <p:nvPr/>
        </p:nvSpPr>
        <p:spPr>
          <a:xfrm>
            <a:off x="1400801" y="1807623"/>
            <a:ext cx="2448000" cy="215444"/>
          </a:xfrm>
          <a:prstGeom prst="rect">
            <a:avLst/>
          </a:prstGeom>
        </p:spPr>
        <p:txBody>
          <a:bodyPr wrap="square" lIns="0" tIns="0" rIns="108000" bIns="0">
            <a:spAutoFit/>
          </a:bodyPr>
          <a:lstStyle/>
          <a:p>
            <a:pPr algn="r"/>
            <a:r>
              <a:rPr lang="en-US" sz="1400" dirty="0">
                <a:solidFill>
                  <a:schemeClr val="accent1"/>
                </a:solidFill>
                <a:latin typeface="+mj-lt"/>
                <a:ea typeface="Lato" panose="020F0502020204030203" pitchFamily="34" charset="0"/>
                <a:cs typeface="Lato" panose="020F0502020204030203" pitchFamily="34" charset="0"/>
              </a:rPr>
              <a:t>Initial Lease Payments</a:t>
            </a:r>
          </a:p>
        </p:txBody>
      </p:sp>
      <p:sp>
        <p:nvSpPr>
          <p:cNvPr id="69" name="Rectangle 68">
            <a:extLst>
              <a:ext uri="{FF2B5EF4-FFF2-40B4-BE49-F238E27FC236}">
                <a16:creationId xmlns:a16="http://schemas.microsoft.com/office/drawing/2014/main" id="{8858D075-D152-4824-942D-18F09EB96E38}"/>
              </a:ext>
            </a:extLst>
          </p:cNvPr>
          <p:cNvSpPr/>
          <p:nvPr/>
        </p:nvSpPr>
        <p:spPr>
          <a:xfrm>
            <a:off x="8335005" y="2025061"/>
            <a:ext cx="2448000" cy="216000"/>
          </a:xfrm>
          <a:prstGeom prst="rect">
            <a:avLst/>
          </a:prstGeom>
        </p:spPr>
        <p:txBody>
          <a:bodyPr wrap="square" lIns="108000" tIns="0" rIns="0" bIns="0">
            <a:noAutofit/>
          </a:bodyPr>
          <a:lstStyle/>
          <a:p>
            <a:r>
              <a:rPr lang="en-US" sz="1400" dirty="0">
                <a:solidFill>
                  <a:schemeClr val="accent1"/>
                </a:solidFill>
                <a:latin typeface="+mj-lt"/>
                <a:ea typeface="Lato" panose="020F0502020204030203" pitchFamily="34" charset="0"/>
                <a:cs typeface="Lato" panose="020F0502020204030203" pitchFamily="34" charset="0"/>
              </a:rPr>
              <a:t>Medical Equipment</a:t>
            </a:r>
          </a:p>
        </p:txBody>
      </p:sp>
      <p:sp>
        <p:nvSpPr>
          <p:cNvPr id="70" name="Rectangle 69">
            <a:extLst>
              <a:ext uri="{FF2B5EF4-FFF2-40B4-BE49-F238E27FC236}">
                <a16:creationId xmlns:a16="http://schemas.microsoft.com/office/drawing/2014/main" id="{90FAEC7D-86CD-4334-ACAE-C1C20F137C93}"/>
              </a:ext>
            </a:extLst>
          </p:cNvPr>
          <p:cNvSpPr/>
          <p:nvPr/>
        </p:nvSpPr>
        <p:spPr>
          <a:xfrm>
            <a:off x="8335005" y="5366295"/>
            <a:ext cx="2448000" cy="216000"/>
          </a:xfrm>
          <a:prstGeom prst="rect">
            <a:avLst/>
          </a:prstGeom>
        </p:spPr>
        <p:txBody>
          <a:bodyPr wrap="square" lIns="108000" tIns="0" rIns="0" bIns="0">
            <a:noAutofit/>
          </a:bodyPr>
          <a:lstStyle/>
          <a:p>
            <a:r>
              <a:rPr lang="en-US" sz="1400" dirty="0">
                <a:solidFill>
                  <a:schemeClr val="accent1"/>
                </a:solidFill>
                <a:latin typeface="+mj-lt"/>
                <a:ea typeface="Lato" panose="020F0502020204030203" pitchFamily="34" charset="0"/>
                <a:cs typeface="Lato" panose="020F0502020204030203" pitchFamily="34" charset="0"/>
              </a:rPr>
              <a:t>Start Up Fees</a:t>
            </a:r>
          </a:p>
        </p:txBody>
      </p:sp>
      <p:sp>
        <p:nvSpPr>
          <p:cNvPr id="71" name="Rectangle 70">
            <a:extLst>
              <a:ext uri="{FF2B5EF4-FFF2-40B4-BE49-F238E27FC236}">
                <a16:creationId xmlns:a16="http://schemas.microsoft.com/office/drawing/2014/main" id="{F69439AC-F25B-4EE0-A1B7-5E440F45AAA9}"/>
              </a:ext>
            </a:extLst>
          </p:cNvPr>
          <p:cNvSpPr/>
          <p:nvPr/>
        </p:nvSpPr>
        <p:spPr>
          <a:xfrm>
            <a:off x="8335005" y="5581325"/>
            <a:ext cx="2448000" cy="216000"/>
          </a:xfrm>
          <a:prstGeom prst="rect">
            <a:avLst/>
          </a:prstGeom>
        </p:spPr>
        <p:txBody>
          <a:bodyPr wrap="square" lIns="108000" tIns="0" rIns="0" bIns="0">
            <a:noAutofit/>
          </a:bodyPr>
          <a:lstStyle/>
          <a:p>
            <a:r>
              <a:rPr lang="en-US" sz="1400" dirty="0">
                <a:solidFill>
                  <a:schemeClr val="accent1"/>
                </a:solidFill>
                <a:latin typeface="+mj-lt"/>
                <a:ea typeface="Lato" panose="020F0502020204030203" pitchFamily="34" charset="0"/>
                <a:cs typeface="Lato" panose="020F0502020204030203" pitchFamily="34" charset="0"/>
              </a:rPr>
              <a:t>Retail Business Insurance</a:t>
            </a:r>
          </a:p>
        </p:txBody>
      </p:sp>
      <p:sp>
        <p:nvSpPr>
          <p:cNvPr id="72" name="Rectangle 71">
            <a:extLst>
              <a:ext uri="{FF2B5EF4-FFF2-40B4-BE49-F238E27FC236}">
                <a16:creationId xmlns:a16="http://schemas.microsoft.com/office/drawing/2014/main" id="{B1C531DE-C361-4C6A-BA19-EEE1702D410F}"/>
              </a:ext>
            </a:extLst>
          </p:cNvPr>
          <p:cNvSpPr/>
          <p:nvPr/>
        </p:nvSpPr>
        <p:spPr>
          <a:xfrm>
            <a:off x="8335005" y="5797325"/>
            <a:ext cx="2448000" cy="216000"/>
          </a:xfrm>
          <a:prstGeom prst="rect">
            <a:avLst/>
          </a:prstGeom>
        </p:spPr>
        <p:txBody>
          <a:bodyPr wrap="square" lIns="108000" tIns="0" rIns="0" bIns="0">
            <a:noAutofit/>
          </a:bodyPr>
          <a:lstStyle/>
          <a:p>
            <a:r>
              <a:rPr lang="en-US" sz="1400" dirty="0">
                <a:solidFill>
                  <a:schemeClr val="accent1"/>
                </a:solidFill>
                <a:latin typeface="+mj-lt"/>
                <a:ea typeface="Lato" panose="020F0502020204030203" pitchFamily="34" charset="0"/>
                <a:cs typeface="Lato" panose="020F0502020204030203" pitchFamily="34" charset="0"/>
              </a:rPr>
              <a:t>Software</a:t>
            </a:r>
          </a:p>
        </p:txBody>
      </p:sp>
      <p:sp>
        <p:nvSpPr>
          <p:cNvPr id="73" name="Rectangle 72">
            <a:extLst>
              <a:ext uri="{FF2B5EF4-FFF2-40B4-BE49-F238E27FC236}">
                <a16:creationId xmlns:a16="http://schemas.microsoft.com/office/drawing/2014/main" id="{B2133C82-78B8-4F5A-A194-5108506FC629}"/>
              </a:ext>
            </a:extLst>
          </p:cNvPr>
          <p:cNvSpPr/>
          <p:nvPr/>
        </p:nvSpPr>
        <p:spPr>
          <a:xfrm>
            <a:off x="8335005" y="1807623"/>
            <a:ext cx="2448000" cy="216000"/>
          </a:xfrm>
          <a:prstGeom prst="rect">
            <a:avLst/>
          </a:prstGeom>
        </p:spPr>
        <p:txBody>
          <a:bodyPr wrap="square" lIns="108000" tIns="0" rIns="0" bIns="0">
            <a:noAutofit/>
          </a:bodyPr>
          <a:lstStyle/>
          <a:p>
            <a:r>
              <a:rPr lang="en-US" sz="1400" dirty="0">
                <a:solidFill>
                  <a:schemeClr val="accent1"/>
                </a:solidFill>
                <a:latin typeface="+mj-lt"/>
                <a:ea typeface="Lato" panose="020F0502020204030203" pitchFamily="34" charset="0"/>
                <a:cs typeface="Lato" panose="020F0502020204030203" pitchFamily="34" charset="0"/>
              </a:rPr>
              <a:t>Lease Deposit</a:t>
            </a:r>
          </a:p>
        </p:txBody>
      </p:sp>
      <p:sp>
        <p:nvSpPr>
          <p:cNvPr id="29" name="Oval 28">
            <a:extLst>
              <a:ext uri="{FF2B5EF4-FFF2-40B4-BE49-F238E27FC236}">
                <a16:creationId xmlns:a16="http://schemas.microsoft.com/office/drawing/2014/main" id="{BF530341-3267-48B2-9656-418026034E94}"/>
              </a:ext>
              <a:ext uri="{C183D7F6-B498-43B3-948B-1728B52AA6E4}">
                <adec:decorative xmlns:adec="http://schemas.microsoft.com/office/drawing/2017/decorative" val="1"/>
              </a:ext>
            </a:extLst>
          </p:cNvPr>
          <p:cNvSpPr/>
          <p:nvPr/>
        </p:nvSpPr>
        <p:spPr>
          <a:xfrm>
            <a:off x="5081318" y="2301320"/>
            <a:ext cx="94268" cy="9426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A24FD5FD-08E6-4159-9344-CF712D78EEF8}"/>
              </a:ext>
              <a:ext uri="{C183D7F6-B498-43B3-948B-1728B52AA6E4}">
                <adec:decorative xmlns:adec="http://schemas.microsoft.com/office/drawing/2017/decorative" val="1"/>
              </a:ext>
            </a:extLst>
          </p:cNvPr>
          <p:cNvSpPr/>
          <p:nvPr/>
        </p:nvSpPr>
        <p:spPr>
          <a:xfrm>
            <a:off x="5748068" y="2055013"/>
            <a:ext cx="94268" cy="9426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C02F1619-684F-4E5B-8B47-248B2866D2EF}"/>
              </a:ext>
              <a:ext uri="{C183D7F6-B498-43B3-948B-1728B52AA6E4}">
                <adec:decorative xmlns:adec="http://schemas.microsoft.com/office/drawing/2017/decorative" val="1"/>
              </a:ext>
            </a:extLst>
          </p:cNvPr>
          <p:cNvSpPr/>
          <p:nvPr/>
        </p:nvSpPr>
        <p:spPr>
          <a:xfrm>
            <a:off x="5993827" y="2035213"/>
            <a:ext cx="94268" cy="9426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30F522B1-F9C8-450A-B7B9-1F835972E66A}"/>
              </a:ext>
              <a:ext uri="{C183D7F6-B498-43B3-948B-1728B52AA6E4}">
                <adec:decorative xmlns:adec="http://schemas.microsoft.com/office/drawing/2017/decorative" val="1"/>
              </a:ext>
            </a:extLst>
          </p:cNvPr>
          <p:cNvSpPr/>
          <p:nvPr/>
        </p:nvSpPr>
        <p:spPr>
          <a:xfrm>
            <a:off x="4719368" y="2602509"/>
            <a:ext cx="94268" cy="9426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Connector: Elbow 85">
            <a:extLst>
              <a:ext uri="{FF2B5EF4-FFF2-40B4-BE49-F238E27FC236}">
                <a16:creationId xmlns:a16="http://schemas.microsoft.com/office/drawing/2014/main" id="{869F86F5-065C-44E2-82A3-AF694BBC5CE6}"/>
              </a:ext>
              <a:ext uri="{C183D7F6-B498-43B3-948B-1728B52AA6E4}">
                <adec:decorative xmlns:adec="http://schemas.microsoft.com/office/drawing/2017/decorative" val="1"/>
              </a:ext>
            </a:extLst>
          </p:cNvPr>
          <p:cNvCxnSpPr>
            <a:cxnSpLocks/>
            <a:endCxn id="74" idx="0"/>
          </p:cNvCxnSpPr>
          <p:nvPr/>
        </p:nvCxnSpPr>
        <p:spPr>
          <a:xfrm>
            <a:off x="3848801" y="1915345"/>
            <a:ext cx="1946401" cy="139668"/>
          </a:xfrm>
          <a:prstGeom prst="bentConnector2">
            <a:avLst/>
          </a:prstGeom>
          <a:ln>
            <a:solidFill>
              <a:schemeClr val="bg1">
                <a:alpha val="20000"/>
              </a:schemeClr>
            </a:solidFill>
            <a:headEnd type="oval" w="sm" len="sm"/>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F87C087B-CD00-4FF7-A024-A30FD0BFB415}"/>
              </a:ext>
              <a:ext uri="{C183D7F6-B498-43B3-948B-1728B52AA6E4}">
                <adec:decorative xmlns:adec="http://schemas.microsoft.com/office/drawing/2017/decorative" val="1"/>
              </a:ext>
            </a:extLst>
          </p:cNvPr>
          <p:cNvCxnSpPr>
            <a:cxnSpLocks/>
            <a:stCxn id="52" idx="3"/>
            <a:endCxn id="29" idx="0"/>
          </p:cNvCxnSpPr>
          <p:nvPr/>
        </p:nvCxnSpPr>
        <p:spPr>
          <a:xfrm>
            <a:off x="3848801" y="2132783"/>
            <a:ext cx="1279651" cy="168537"/>
          </a:xfrm>
          <a:prstGeom prst="bentConnector2">
            <a:avLst/>
          </a:prstGeom>
          <a:ln>
            <a:solidFill>
              <a:schemeClr val="bg1">
                <a:alpha val="20000"/>
              </a:schemeClr>
            </a:solidFill>
            <a:headEnd type="oval" w="sm" len="sm"/>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59D5A8F9-03EE-4AD6-900C-6CB3155F6A38}"/>
              </a:ext>
              <a:ext uri="{C183D7F6-B498-43B3-948B-1728B52AA6E4}">
                <adec:decorative xmlns:adec="http://schemas.microsoft.com/office/drawing/2017/decorative" val="1"/>
              </a:ext>
            </a:extLst>
          </p:cNvPr>
          <p:cNvCxnSpPr>
            <a:cxnSpLocks/>
            <a:stCxn id="51" idx="3"/>
            <a:endCxn id="76" idx="0"/>
          </p:cNvCxnSpPr>
          <p:nvPr/>
        </p:nvCxnSpPr>
        <p:spPr>
          <a:xfrm>
            <a:off x="3848801" y="2350221"/>
            <a:ext cx="917701" cy="252288"/>
          </a:xfrm>
          <a:prstGeom prst="bentConnector2">
            <a:avLst/>
          </a:prstGeom>
          <a:ln>
            <a:solidFill>
              <a:schemeClr val="bg1">
                <a:alpha val="2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7E495AD6-0D3C-45BA-BAF4-3228E1545A33}"/>
              </a:ext>
              <a:ext uri="{C183D7F6-B498-43B3-948B-1728B52AA6E4}">
                <adec:decorative xmlns:adec="http://schemas.microsoft.com/office/drawing/2017/decorative" val="1"/>
              </a:ext>
            </a:extLst>
          </p:cNvPr>
          <p:cNvSpPr/>
          <p:nvPr/>
        </p:nvSpPr>
        <p:spPr>
          <a:xfrm>
            <a:off x="7002435" y="2301320"/>
            <a:ext cx="94268" cy="9426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a:extLst>
              <a:ext uri="{FF2B5EF4-FFF2-40B4-BE49-F238E27FC236}">
                <a16:creationId xmlns:a16="http://schemas.microsoft.com/office/drawing/2014/main" id="{B1C42E16-C832-416F-A954-48DEE44887F9}"/>
              </a:ext>
              <a:ext uri="{C183D7F6-B498-43B3-948B-1728B52AA6E4}">
                <adec:decorative xmlns:adec="http://schemas.microsoft.com/office/drawing/2017/decorative" val="1"/>
              </a:ext>
            </a:extLst>
          </p:cNvPr>
          <p:cNvSpPr/>
          <p:nvPr/>
        </p:nvSpPr>
        <p:spPr>
          <a:xfrm>
            <a:off x="4672234" y="5108020"/>
            <a:ext cx="94268" cy="9426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a:extLst>
              <a:ext uri="{FF2B5EF4-FFF2-40B4-BE49-F238E27FC236}">
                <a16:creationId xmlns:a16="http://schemas.microsoft.com/office/drawing/2014/main" id="{D79453A6-5480-4F56-AF3E-93A3A00FFD17}"/>
              </a:ext>
              <a:ext uri="{C183D7F6-B498-43B3-948B-1728B52AA6E4}">
                <adec:decorative xmlns:adec="http://schemas.microsoft.com/office/drawing/2017/decorative" val="1"/>
              </a:ext>
            </a:extLst>
          </p:cNvPr>
          <p:cNvSpPr/>
          <p:nvPr/>
        </p:nvSpPr>
        <p:spPr>
          <a:xfrm>
            <a:off x="5338984" y="5581325"/>
            <a:ext cx="94268" cy="9426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9067BECA-05E5-446B-83C8-B7276857908C}"/>
              </a:ext>
              <a:ext uri="{C183D7F6-B498-43B3-948B-1728B52AA6E4}">
                <adec:decorative xmlns:adec="http://schemas.microsoft.com/office/drawing/2017/decorative" val="1"/>
              </a:ext>
            </a:extLst>
          </p:cNvPr>
          <p:cNvSpPr/>
          <p:nvPr/>
        </p:nvSpPr>
        <p:spPr>
          <a:xfrm>
            <a:off x="6084618" y="5703057"/>
            <a:ext cx="94268" cy="9426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1E5B5DC7-F6C3-425D-ACC9-2D81600FDBB2}"/>
              </a:ext>
              <a:ext uri="{C183D7F6-B498-43B3-948B-1728B52AA6E4}">
                <adec:decorative xmlns:adec="http://schemas.microsoft.com/office/drawing/2017/decorative" val="1"/>
              </a:ext>
            </a:extLst>
          </p:cNvPr>
          <p:cNvSpPr/>
          <p:nvPr/>
        </p:nvSpPr>
        <p:spPr>
          <a:xfrm>
            <a:off x="6617626" y="5642191"/>
            <a:ext cx="94268" cy="9426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60A3D05C-DE27-48B9-A6FC-362B5658EC27}"/>
              </a:ext>
              <a:ext uri="{C183D7F6-B498-43B3-948B-1728B52AA6E4}">
                <adec:decorative xmlns:adec="http://schemas.microsoft.com/office/drawing/2017/decorative" val="1"/>
              </a:ext>
            </a:extLst>
          </p:cNvPr>
          <p:cNvSpPr/>
          <p:nvPr/>
        </p:nvSpPr>
        <p:spPr>
          <a:xfrm>
            <a:off x="7493447" y="5011540"/>
            <a:ext cx="94268" cy="9426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0" name="Connector: Elbow 99">
            <a:extLst>
              <a:ext uri="{FF2B5EF4-FFF2-40B4-BE49-F238E27FC236}">
                <a16:creationId xmlns:a16="http://schemas.microsoft.com/office/drawing/2014/main" id="{D0BED382-34EA-4006-BEAB-FDA474FFFA95}"/>
              </a:ext>
              <a:ext uri="{C183D7F6-B498-43B3-948B-1728B52AA6E4}">
                <adec:decorative xmlns:adec="http://schemas.microsoft.com/office/drawing/2017/decorative" val="1"/>
              </a:ext>
            </a:extLst>
          </p:cNvPr>
          <p:cNvCxnSpPr>
            <a:cxnSpLocks/>
            <a:stCxn id="73" idx="1"/>
            <a:endCxn id="75" idx="0"/>
          </p:cNvCxnSpPr>
          <p:nvPr/>
        </p:nvCxnSpPr>
        <p:spPr>
          <a:xfrm rot="10800000" flipV="1">
            <a:off x="6040961" y="1915623"/>
            <a:ext cx="2294044" cy="119590"/>
          </a:xfrm>
          <a:prstGeom prst="bentConnector2">
            <a:avLst/>
          </a:prstGeom>
          <a:ln>
            <a:solidFill>
              <a:schemeClr val="bg1">
                <a:alpha val="20000"/>
              </a:schemeClr>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6D3DFA9F-6E1C-4E7E-834B-AD49DBBEAD6E}"/>
              </a:ext>
              <a:ext uri="{C183D7F6-B498-43B3-948B-1728B52AA6E4}">
                <adec:decorative xmlns:adec="http://schemas.microsoft.com/office/drawing/2017/decorative" val="1"/>
              </a:ext>
            </a:extLst>
          </p:cNvPr>
          <p:cNvCxnSpPr>
            <a:cxnSpLocks/>
            <a:stCxn id="69" idx="1"/>
            <a:endCxn id="94" idx="0"/>
          </p:cNvCxnSpPr>
          <p:nvPr/>
        </p:nvCxnSpPr>
        <p:spPr>
          <a:xfrm rot="10800000" flipV="1">
            <a:off x="7049569" y="2133060"/>
            <a:ext cx="1285436" cy="168259"/>
          </a:xfrm>
          <a:prstGeom prst="bentConnector2">
            <a:avLst/>
          </a:prstGeom>
          <a:ln>
            <a:solidFill>
              <a:schemeClr val="bg1">
                <a:alpha val="20000"/>
              </a:schemeClr>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8B2CA833-558A-4C6C-9757-5A1138094506}"/>
              </a:ext>
              <a:ext uri="{C183D7F6-B498-43B3-948B-1728B52AA6E4}">
                <adec:decorative xmlns:adec="http://schemas.microsoft.com/office/drawing/2017/decorative" val="1"/>
              </a:ext>
            </a:extLst>
          </p:cNvPr>
          <p:cNvCxnSpPr>
            <a:cxnSpLocks/>
            <a:stCxn id="72" idx="1"/>
            <a:endCxn id="97" idx="4"/>
          </p:cNvCxnSpPr>
          <p:nvPr/>
        </p:nvCxnSpPr>
        <p:spPr>
          <a:xfrm rot="10800000">
            <a:off x="6131753" y="5797325"/>
            <a:ext cx="2203253" cy="108000"/>
          </a:xfrm>
          <a:prstGeom prst="bentConnector2">
            <a:avLst/>
          </a:prstGeom>
          <a:ln>
            <a:solidFill>
              <a:schemeClr val="bg1">
                <a:alpha val="20000"/>
              </a:schemeClr>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CB655F58-7325-4F39-8678-9A4E4654C901}"/>
              </a:ext>
              <a:ext uri="{C183D7F6-B498-43B3-948B-1728B52AA6E4}">
                <adec:decorative xmlns:adec="http://schemas.microsoft.com/office/drawing/2017/decorative" val="1"/>
              </a:ext>
            </a:extLst>
          </p:cNvPr>
          <p:cNvCxnSpPr>
            <a:cxnSpLocks/>
            <a:stCxn id="70" idx="1"/>
            <a:endCxn id="99" idx="4"/>
          </p:cNvCxnSpPr>
          <p:nvPr/>
        </p:nvCxnSpPr>
        <p:spPr>
          <a:xfrm rot="10800000">
            <a:off x="7540581" y="5105809"/>
            <a:ext cx="794424" cy="368487"/>
          </a:xfrm>
          <a:prstGeom prst="bentConnector2">
            <a:avLst/>
          </a:prstGeom>
          <a:ln>
            <a:solidFill>
              <a:schemeClr val="bg1">
                <a:alpha val="20000"/>
              </a:schemeClr>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B096407-8ABA-4AC2-9B70-3CA7320B4CD8}"/>
              </a:ext>
              <a:ext uri="{C183D7F6-B498-43B3-948B-1728B52AA6E4}">
                <adec:decorative xmlns:adec="http://schemas.microsoft.com/office/drawing/2017/decorative" val="1"/>
              </a:ext>
            </a:extLst>
          </p:cNvPr>
          <p:cNvCxnSpPr>
            <a:cxnSpLocks/>
            <a:stCxn id="71" idx="1"/>
            <a:endCxn id="98" idx="6"/>
          </p:cNvCxnSpPr>
          <p:nvPr/>
        </p:nvCxnSpPr>
        <p:spPr>
          <a:xfrm flipH="1">
            <a:off x="6711894" y="5689325"/>
            <a:ext cx="1623111" cy="0"/>
          </a:xfrm>
          <a:prstGeom prst="line">
            <a:avLst/>
          </a:prstGeom>
          <a:ln>
            <a:solidFill>
              <a:schemeClr val="bg1">
                <a:alpha val="20000"/>
              </a:schemeClr>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C3736416-33EA-41FA-AAD8-72A77ADEA4A6}"/>
              </a:ext>
              <a:ext uri="{C183D7F6-B498-43B3-948B-1728B52AA6E4}">
                <adec:decorative xmlns:adec="http://schemas.microsoft.com/office/drawing/2017/decorative" val="1"/>
              </a:ext>
            </a:extLst>
          </p:cNvPr>
          <p:cNvCxnSpPr>
            <a:cxnSpLocks/>
            <a:stCxn id="50" idx="3"/>
            <a:endCxn id="95" idx="4"/>
          </p:cNvCxnSpPr>
          <p:nvPr/>
        </p:nvCxnSpPr>
        <p:spPr>
          <a:xfrm flipV="1">
            <a:off x="3848801" y="5202288"/>
            <a:ext cx="870567" cy="487037"/>
          </a:xfrm>
          <a:prstGeom prst="bentConnector2">
            <a:avLst/>
          </a:prstGeom>
          <a:ln>
            <a:solidFill>
              <a:schemeClr val="bg1">
                <a:alpha val="20000"/>
              </a:schemeClr>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7" name="Connector: Elbow 126">
            <a:extLst>
              <a:ext uri="{FF2B5EF4-FFF2-40B4-BE49-F238E27FC236}">
                <a16:creationId xmlns:a16="http://schemas.microsoft.com/office/drawing/2014/main" id="{5F5FB185-A6BD-4195-A0B1-8EB92ACF2389}"/>
              </a:ext>
              <a:ext uri="{C183D7F6-B498-43B3-948B-1728B52AA6E4}">
                <adec:decorative xmlns:adec="http://schemas.microsoft.com/office/drawing/2017/decorative" val="1"/>
              </a:ext>
            </a:extLst>
          </p:cNvPr>
          <p:cNvCxnSpPr>
            <a:cxnSpLocks/>
            <a:stCxn id="49" idx="3"/>
            <a:endCxn id="96" idx="4"/>
          </p:cNvCxnSpPr>
          <p:nvPr/>
        </p:nvCxnSpPr>
        <p:spPr>
          <a:xfrm flipV="1">
            <a:off x="3848801" y="5675593"/>
            <a:ext cx="1537317" cy="229732"/>
          </a:xfrm>
          <a:prstGeom prst="bentConnector2">
            <a:avLst/>
          </a:prstGeom>
          <a:ln>
            <a:solidFill>
              <a:schemeClr val="bg1">
                <a:alpha val="20000"/>
              </a:schemeClr>
            </a:solidFill>
            <a:head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p:txBody>
          <a:bodyPr/>
          <a:lstStyle/>
          <a:p>
            <a:r>
              <a:rPr lang="en-US" dirty="0"/>
              <a:t>Thank</a:t>
            </a:r>
            <a:br>
              <a:rPr lang="en-US" dirty="0"/>
            </a:br>
            <a:r>
              <a:rPr lang="en-US" dirty="0"/>
              <a:t>you</a:t>
            </a:r>
          </a:p>
        </p:txBody>
      </p:sp>
      <p:sp>
        <p:nvSpPr>
          <p:cNvPr id="4" name="Text Placeholder 3">
            <a:extLst>
              <a:ext uri="{FF2B5EF4-FFF2-40B4-BE49-F238E27FC236}">
                <a16:creationId xmlns:a16="http://schemas.microsoft.com/office/drawing/2014/main" id="{7E7E363B-55F5-4528-8A9D-A5D90055CD92}"/>
              </a:ext>
            </a:extLst>
          </p:cNvPr>
          <p:cNvSpPr>
            <a:spLocks noGrp="1"/>
          </p:cNvSpPr>
          <p:nvPr>
            <p:ph type="body" sz="quarter" idx="13"/>
          </p:nvPr>
        </p:nvSpPr>
        <p:spPr/>
        <p:txBody>
          <a:bodyPr/>
          <a:lstStyle/>
          <a:p>
            <a:r>
              <a:rPr lang="en-US" dirty="0"/>
              <a:t>Mirjam Nilsson</a:t>
            </a:r>
          </a:p>
        </p:txBody>
      </p:sp>
      <p:sp>
        <p:nvSpPr>
          <p:cNvPr id="5" name="Text Placeholder 4">
            <a:extLst>
              <a:ext uri="{FF2B5EF4-FFF2-40B4-BE49-F238E27FC236}">
                <a16:creationId xmlns:a16="http://schemas.microsoft.com/office/drawing/2014/main" id="{045FEE4F-333C-40EF-B46D-8D25C79C05D2}"/>
              </a:ext>
            </a:extLst>
          </p:cNvPr>
          <p:cNvSpPr>
            <a:spLocks noGrp="1"/>
          </p:cNvSpPr>
          <p:nvPr>
            <p:ph type="body" sz="quarter" idx="14"/>
          </p:nvPr>
        </p:nvSpPr>
        <p:spPr/>
        <p:txBody>
          <a:bodyPr/>
          <a:lstStyle/>
          <a:p>
            <a:r>
              <a:rPr lang="en-US" dirty="0"/>
              <a:t>nilsson@example.com</a:t>
            </a:r>
          </a:p>
        </p:txBody>
      </p:sp>
      <p:sp>
        <p:nvSpPr>
          <p:cNvPr id="6" name="Text Placeholder 5">
            <a:extLst>
              <a:ext uri="{FF2B5EF4-FFF2-40B4-BE49-F238E27FC236}">
                <a16:creationId xmlns:a16="http://schemas.microsoft.com/office/drawing/2014/main" id="{05F44DEB-FABF-4ADE-B7EB-29DFAFA3DFF6}"/>
              </a:ext>
            </a:extLst>
          </p:cNvPr>
          <p:cNvSpPr>
            <a:spLocks noGrp="1"/>
          </p:cNvSpPr>
          <p:nvPr>
            <p:ph type="body" sz="quarter" idx="15"/>
          </p:nvPr>
        </p:nvSpPr>
        <p:spPr/>
        <p:txBody>
          <a:bodyPr/>
          <a:lstStyle/>
          <a:p>
            <a:r>
              <a:rPr lang="en-US" dirty="0"/>
              <a:t>678-555-0100</a:t>
            </a:r>
          </a:p>
        </p:txBody>
      </p:sp>
      <p:sp>
        <p:nvSpPr>
          <p:cNvPr id="7" name="Text Placeholder 6">
            <a:extLst>
              <a:ext uri="{FF2B5EF4-FFF2-40B4-BE49-F238E27FC236}">
                <a16:creationId xmlns:a16="http://schemas.microsoft.com/office/drawing/2014/main" id="{CF795760-75DB-4415-BB10-2C6299BBF11C}"/>
              </a:ext>
            </a:extLst>
          </p:cNvPr>
          <p:cNvSpPr>
            <a:spLocks noGrp="1"/>
          </p:cNvSpPr>
          <p:nvPr>
            <p:ph type="body" sz="quarter" idx="16"/>
          </p:nvPr>
        </p:nvSpPr>
        <p:spPr/>
        <p:txBody>
          <a:bodyPr/>
          <a:lstStyle/>
          <a:p>
            <a:r>
              <a:rPr lang="en-US" dirty="0"/>
              <a:t>SERVICE REPRESENTATIVE</a:t>
            </a:r>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a16="http://schemas.microsoft.com/office/drawing/2014/main"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a16="http://schemas.microsoft.com/office/drawing/2014/main"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a16="http://schemas.microsoft.com/office/drawing/2014/main"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a16="http://schemas.microsoft.com/office/drawing/2014/main"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a:extLst>
              <a:ext uri="{FF2B5EF4-FFF2-40B4-BE49-F238E27FC236}">
                <a16:creationId xmlns:a16="http://schemas.microsoft.com/office/drawing/2014/main" id="{F7F47E31-EB9A-4529-BE0F-A1213B79FE07}"/>
              </a:ext>
            </a:extLst>
          </p:cNvPr>
          <p:cNvGrpSpPr/>
          <p:nvPr/>
        </p:nvGrpSpPr>
        <p:grpSpPr>
          <a:xfrm>
            <a:off x="1365937" y="5133777"/>
            <a:ext cx="297521" cy="297521"/>
            <a:chOff x="1334697" y="5102537"/>
            <a:chExt cx="360000" cy="360000"/>
          </a:xfrm>
        </p:grpSpPr>
        <p:grpSp>
          <p:nvGrpSpPr>
            <p:cNvPr id="51" name="Group 50">
              <a:extLst>
                <a:ext uri="{FF2B5EF4-FFF2-40B4-BE49-F238E27FC236}">
                  <a16:creationId xmlns:a16="http://schemas.microsoft.com/office/drawing/2014/main"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a16="http://schemas.microsoft.com/office/drawing/2014/main"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Tree>
    <p:extLst>
      <p:ext uri="{BB962C8B-B14F-4D97-AF65-F5344CB8AC3E}">
        <p14:creationId xmlns:p14="http://schemas.microsoft.com/office/powerpoint/2010/main" val="347695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9FBC09-5A84-45A9-B63B-5DEAA4BE7605}"/>
              </a:ext>
            </a:extLst>
          </p:cNvPr>
          <p:cNvSpPr>
            <a:spLocks noGrp="1"/>
          </p:cNvSpPr>
          <p:nvPr>
            <p:ph type="title"/>
          </p:nvPr>
        </p:nvSpPr>
        <p:spPr/>
        <p:txBody>
          <a:bodyPr/>
          <a:lstStyle/>
          <a:p>
            <a:r>
              <a:rPr lang="en-US" dirty="0"/>
              <a:t>Machine learning </a:t>
            </a:r>
          </a:p>
        </p:txBody>
      </p:sp>
      <p:sp>
        <p:nvSpPr>
          <p:cNvPr id="4" name="Content Placeholder 3">
            <a:extLst>
              <a:ext uri="{FF2B5EF4-FFF2-40B4-BE49-F238E27FC236}">
                <a16:creationId xmlns:a16="http://schemas.microsoft.com/office/drawing/2014/main" id="{199A93DB-B3B6-47AF-84B6-0AE60CEEF594}"/>
              </a:ext>
            </a:extLst>
          </p:cNvPr>
          <p:cNvSpPr>
            <a:spLocks noGrp="1"/>
          </p:cNvSpPr>
          <p:nvPr>
            <p:ph idx="1"/>
          </p:nvPr>
        </p:nvSpPr>
        <p:spPr>
          <a:xfrm>
            <a:off x="2095500" y="1992933"/>
            <a:ext cx="5038725" cy="1095375"/>
          </a:xfrm>
        </p:spPr>
        <p:txBody>
          <a:bodyPr/>
          <a:lstStyle/>
          <a:p>
            <a:r>
              <a:rPr lang="en-US" b="1" noProof="1">
                <a:solidFill>
                  <a:schemeClr val="accent2"/>
                </a:solidFill>
                <a:latin typeface="+mj-lt"/>
              </a:rPr>
              <a:t>How machine learning can assist in predictive modeling.</a:t>
            </a:r>
          </a:p>
          <a:p>
            <a:br>
              <a:rPr lang="en-US" sz="1200" dirty="0"/>
            </a:br>
            <a:r>
              <a:rPr lang="en-US" sz="1400" b="0" i="0" dirty="0">
                <a:solidFill>
                  <a:srgbClr val="374151"/>
                </a:solidFill>
                <a:effectLst/>
                <a:latin typeface="Söhne"/>
              </a:rPr>
              <a:t>Machine learning for a dataset like the insurance dataset is important because it allows us to build predictive models that can accurately predict insurance charges based on various features such as age, BMI, smoking status, and others. This can help insurance companies better understand their clients and make data-driven decisions, such as setting appropriate premiums for different clients, identifying high-risk clients, and ultimately improving their profitability. Machine learning can also help individuals understand how their lifestyle choices affect their insurance costs, and can help inform them about the best insurance options available to them.</a:t>
            </a:r>
            <a:endParaRPr lang="en-US" sz="1200" dirty="0"/>
          </a:p>
        </p:txBody>
      </p:sp>
      <p:sp>
        <p:nvSpPr>
          <p:cNvPr id="5" name="Slide Number Placeholder 4">
            <a:extLst>
              <a:ext uri="{FF2B5EF4-FFF2-40B4-BE49-F238E27FC236}">
                <a16:creationId xmlns:a16="http://schemas.microsoft.com/office/drawing/2014/main" id="{D3927B38-2109-4A32-9B61-7046301BA0E5}"/>
              </a:ext>
            </a:extLst>
          </p:cNvPr>
          <p:cNvSpPr>
            <a:spLocks noGrp="1"/>
          </p:cNvSpPr>
          <p:nvPr>
            <p:ph type="sldNum" sz="quarter" idx="11"/>
          </p:nvPr>
        </p:nvSpPr>
        <p:spPr/>
        <p:txBody>
          <a:bodyPr/>
          <a:lstStyle/>
          <a:p>
            <a:fld id="{EECC7194-A4D0-457B-9D3E-53681723AFF7}" type="slidenum">
              <a:rPr lang="en-US" smtClean="0"/>
              <a:pPr/>
              <a:t>3</a:t>
            </a:fld>
            <a:endParaRPr lang="en-US" dirty="0"/>
          </a:p>
        </p:txBody>
      </p:sp>
      <p:sp>
        <p:nvSpPr>
          <p:cNvPr id="11" name="object 7" descr="Beige rectangle">
            <a:extLst>
              <a:ext uri="{FF2B5EF4-FFF2-40B4-BE49-F238E27FC236}">
                <a16:creationId xmlns:a16="http://schemas.microsoft.com/office/drawing/2014/main" id="{0EF37AB9-30F5-41E6-9478-F4DEF99FA9B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11089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a:off x="180000" y="16496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p:txBody>
          <a:bodyPr/>
          <a:lstStyle/>
          <a:p>
            <a:r>
              <a:rPr lang="en-US" dirty="0"/>
              <a:t>Business use cases</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
        <p:nvSpPr>
          <p:cNvPr id="5" name="Text Placeholder 4">
            <a:extLst>
              <a:ext uri="{FF2B5EF4-FFF2-40B4-BE49-F238E27FC236}">
                <a16:creationId xmlns:a16="http://schemas.microsoft.com/office/drawing/2014/main" id="{E2B821A5-5262-4D44-AFEB-D049F229C856}"/>
              </a:ext>
            </a:extLst>
          </p:cNvPr>
          <p:cNvSpPr>
            <a:spLocks noGrp="1"/>
          </p:cNvSpPr>
          <p:nvPr>
            <p:ph type="body" sz="quarter" idx="13"/>
          </p:nvPr>
        </p:nvSpPr>
        <p:spPr>
          <a:xfrm>
            <a:off x="684213" y="3097188"/>
            <a:ext cx="1652587" cy="435600"/>
          </a:xfrm>
        </p:spPr>
        <p:txBody>
          <a:bodyPr/>
          <a:lstStyle/>
          <a:p>
            <a:r>
              <a:rPr lang="en-US" sz="1200" dirty="0"/>
              <a:t>Insurance</a:t>
            </a:r>
            <a:r>
              <a:rPr lang="en-US" sz="1400" dirty="0"/>
              <a:t> </a:t>
            </a:r>
            <a:r>
              <a:rPr lang="en-US" sz="1200" dirty="0"/>
              <a:t>rate</a:t>
            </a:r>
            <a:r>
              <a:rPr lang="en-US" sz="1400" dirty="0"/>
              <a:t> </a:t>
            </a:r>
            <a:r>
              <a:rPr lang="en-US" sz="1200" dirty="0"/>
              <a:t>quotes</a:t>
            </a:r>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510561" y="3681609"/>
            <a:ext cx="1999889" cy="846137"/>
          </a:xfrm>
        </p:spPr>
        <p:txBody>
          <a:bodyPr/>
          <a:lstStyle/>
          <a:p>
            <a:r>
              <a:rPr lang="en-US" sz="1400" dirty="0"/>
              <a:t>Individuals seeking healthcare insurance can better understand what their premiums would be.</a:t>
            </a:r>
          </a:p>
        </p:txBody>
      </p:sp>
      <p:sp>
        <p:nvSpPr>
          <p:cNvPr id="7" name="Text Placeholder 6">
            <a:extLst>
              <a:ext uri="{FF2B5EF4-FFF2-40B4-BE49-F238E27FC236}">
                <a16:creationId xmlns:a16="http://schemas.microsoft.com/office/drawing/2014/main" id="{030E095F-965E-476E-B681-EE615BECB08B}"/>
              </a:ext>
            </a:extLst>
          </p:cNvPr>
          <p:cNvSpPr>
            <a:spLocks noGrp="1"/>
          </p:cNvSpPr>
          <p:nvPr>
            <p:ph type="body" sz="quarter" idx="15"/>
          </p:nvPr>
        </p:nvSpPr>
        <p:spPr>
          <a:xfrm>
            <a:off x="2971013" y="3097188"/>
            <a:ext cx="1652587" cy="435600"/>
          </a:xfrm>
        </p:spPr>
        <p:txBody>
          <a:bodyPr/>
          <a:lstStyle/>
          <a:p>
            <a:r>
              <a:rPr lang="en-US" sz="1400" dirty="0"/>
              <a:t>Insurer rates </a:t>
            </a:r>
          </a:p>
        </p:txBody>
      </p:sp>
      <p:sp>
        <p:nvSpPr>
          <p:cNvPr id="8" name="Text Placeholder 7">
            <a:extLst>
              <a:ext uri="{FF2B5EF4-FFF2-40B4-BE49-F238E27FC236}">
                <a16:creationId xmlns:a16="http://schemas.microsoft.com/office/drawing/2014/main" id="{AA5735F7-BDC6-4ACD-B0DE-4AB63D30BA52}"/>
              </a:ext>
            </a:extLst>
          </p:cNvPr>
          <p:cNvSpPr>
            <a:spLocks noGrp="1"/>
          </p:cNvSpPr>
          <p:nvPr>
            <p:ph type="body" sz="quarter" idx="16"/>
          </p:nvPr>
        </p:nvSpPr>
        <p:spPr>
          <a:xfrm>
            <a:off x="2970799" y="3695377"/>
            <a:ext cx="1745201" cy="900624"/>
          </a:xfrm>
        </p:spPr>
        <p:txBody>
          <a:bodyPr/>
          <a:lstStyle/>
          <a:p>
            <a:r>
              <a:rPr lang="en-US" dirty="0"/>
              <a:t>Companies can more accurately predict incoming vs. outgoing cashflow to ensure profitability.  </a:t>
            </a:r>
          </a:p>
        </p:txBody>
      </p:sp>
      <p:sp>
        <p:nvSpPr>
          <p:cNvPr id="9" name="Text Placeholder 8">
            <a:extLst>
              <a:ext uri="{FF2B5EF4-FFF2-40B4-BE49-F238E27FC236}">
                <a16:creationId xmlns:a16="http://schemas.microsoft.com/office/drawing/2014/main" id="{F405F6BC-5682-4AA1-9F61-DDF021E685B0}"/>
              </a:ext>
            </a:extLst>
          </p:cNvPr>
          <p:cNvSpPr>
            <a:spLocks noGrp="1"/>
          </p:cNvSpPr>
          <p:nvPr>
            <p:ph type="body" sz="quarter" idx="17"/>
          </p:nvPr>
        </p:nvSpPr>
        <p:spPr>
          <a:xfrm>
            <a:off x="5269707" y="3097188"/>
            <a:ext cx="1652587" cy="435600"/>
          </a:xfrm>
        </p:spPr>
        <p:txBody>
          <a:bodyPr/>
          <a:lstStyle/>
          <a:p>
            <a:r>
              <a:rPr lang="en-US" sz="1400" dirty="0"/>
              <a:t>Sales Forecasting</a:t>
            </a:r>
          </a:p>
        </p:txBody>
      </p:sp>
      <p:sp>
        <p:nvSpPr>
          <p:cNvPr id="10" name="Text Placeholder 9">
            <a:extLst>
              <a:ext uri="{FF2B5EF4-FFF2-40B4-BE49-F238E27FC236}">
                <a16:creationId xmlns:a16="http://schemas.microsoft.com/office/drawing/2014/main" id="{37BC20BC-85E6-48CD-B755-5D4149953C3B}"/>
              </a:ext>
            </a:extLst>
          </p:cNvPr>
          <p:cNvSpPr>
            <a:spLocks noGrp="1"/>
          </p:cNvSpPr>
          <p:nvPr>
            <p:ph type="body" sz="quarter" idx="18"/>
          </p:nvPr>
        </p:nvSpPr>
        <p:spPr>
          <a:xfrm>
            <a:off x="5269600" y="3695377"/>
            <a:ext cx="1652801" cy="846137"/>
          </a:xfrm>
        </p:spPr>
        <p:txBody>
          <a:bodyPr/>
          <a:lstStyle/>
          <a:p>
            <a:r>
              <a:rPr lang="en-US" dirty="0"/>
              <a:t>Allows for more accurate revenue models based on rates. </a:t>
            </a:r>
          </a:p>
        </p:txBody>
      </p:sp>
      <p:sp>
        <p:nvSpPr>
          <p:cNvPr id="11" name="Text Placeholder 10">
            <a:extLst>
              <a:ext uri="{FF2B5EF4-FFF2-40B4-BE49-F238E27FC236}">
                <a16:creationId xmlns:a16="http://schemas.microsoft.com/office/drawing/2014/main" id="{DDFBC7A3-AAE6-4502-9D44-F253ED1E8F97}"/>
              </a:ext>
            </a:extLst>
          </p:cNvPr>
          <p:cNvSpPr>
            <a:spLocks noGrp="1"/>
          </p:cNvSpPr>
          <p:nvPr>
            <p:ph type="body" sz="quarter" idx="19"/>
          </p:nvPr>
        </p:nvSpPr>
        <p:spPr>
          <a:xfrm>
            <a:off x="7544613" y="3097188"/>
            <a:ext cx="1652587" cy="435600"/>
          </a:xfrm>
        </p:spPr>
        <p:txBody>
          <a:bodyPr/>
          <a:lstStyle/>
          <a:p>
            <a:r>
              <a:rPr lang="en-US" sz="1400" dirty="0"/>
              <a:t>Demographics</a:t>
            </a:r>
          </a:p>
        </p:txBody>
      </p:sp>
      <p:sp>
        <p:nvSpPr>
          <p:cNvPr id="12" name="Text Placeholder 11">
            <a:extLst>
              <a:ext uri="{FF2B5EF4-FFF2-40B4-BE49-F238E27FC236}">
                <a16:creationId xmlns:a16="http://schemas.microsoft.com/office/drawing/2014/main" id="{DC6EAD81-841A-483E-9B44-512A1470E471}"/>
              </a:ext>
            </a:extLst>
          </p:cNvPr>
          <p:cNvSpPr>
            <a:spLocks noGrp="1"/>
          </p:cNvSpPr>
          <p:nvPr>
            <p:ph type="body" sz="quarter" idx="20"/>
          </p:nvPr>
        </p:nvSpPr>
        <p:spPr>
          <a:xfrm>
            <a:off x="7370855" y="3695377"/>
            <a:ext cx="1999889" cy="846137"/>
          </a:xfrm>
        </p:spPr>
        <p:txBody>
          <a:bodyPr/>
          <a:lstStyle/>
          <a:p>
            <a:r>
              <a:rPr lang="en-US" dirty="0"/>
              <a:t>Insurers can better distinguish their customer base with available features.</a:t>
            </a:r>
          </a:p>
        </p:txBody>
      </p:sp>
      <p:sp>
        <p:nvSpPr>
          <p:cNvPr id="13" name="Text Placeholder 12">
            <a:extLst>
              <a:ext uri="{FF2B5EF4-FFF2-40B4-BE49-F238E27FC236}">
                <a16:creationId xmlns:a16="http://schemas.microsoft.com/office/drawing/2014/main" id="{E10C0A43-6ED0-45F1-9DF9-5F2F32278B15}"/>
              </a:ext>
            </a:extLst>
          </p:cNvPr>
          <p:cNvSpPr>
            <a:spLocks noGrp="1"/>
          </p:cNvSpPr>
          <p:nvPr>
            <p:ph type="body" sz="quarter" idx="21"/>
          </p:nvPr>
        </p:nvSpPr>
        <p:spPr>
          <a:xfrm>
            <a:off x="9831412" y="3097188"/>
            <a:ext cx="1652587" cy="435600"/>
          </a:xfrm>
        </p:spPr>
        <p:txBody>
          <a:bodyPr/>
          <a:lstStyle/>
          <a:p>
            <a:r>
              <a:rPr lang="en-US" sz="1400" dirty="0"/>
              <a:t>Marketing</a:t>
            </a:r>
          </a:p>
        </p:txBody>
      </p:sp>
      <p:sp>
        <p:nvSpPr>
          <p:cNvPr id="14" name="Text Placeholder 13">
            <a:extLst>
              <a:ext uri="{FF2B5EF4-FFF2-40B4-BE49-F238E27FC236}">
                <a16:creationId xmlns:a16="http://schemas.microsoft.com/office/drawing/2014/main" id="{978028AA-13B5-4B26-947A-231084A75CD1}"/>
              </a:ext>
            </a:extLst>
          </p:cNvPr>
          <p:cNvSpPr>
            <a:spLocks noGrp="1"/>
          </p:cNvSpPr>
          <p:nvPr>
            <p:ph type="body" sz="quarter" idx="22"/>
          </p:nvPr>
        </p:nvSpPr>
        <p:spPr>
          <a:xfrm>
            <a:off x="9657654" y="3695377"/>
            <a:ext cx="1999889" cy="846137"/>
          </a:xfrm>
        </p:spPr>
        <p:txBody>
          <a:bodyPr/>
          <a:lstStyle/>
          <a:p>
            <a:r>
              <a:rPr lang="en-US" dirty="0"/>
              <a:t>Insurers can evaluate high and low risk individuals and target more profitable customers.</a:t>
            </a:r>
          </a:p>
        </p:txBody>
      </p:sp>
      <p:pic>
        <p:nvPicPr>
          <p:cNvPr id="46" name="Picture Placeholder 45" descr="Team">
            <a:extLst>
              <a:ext uri="{FF2B5EF4-FFF2-40B4-BE49-F238E27FC236}">
                <a16:creationId xmlns:a16="http://schemas.microsoft.com/office/drawing/2014/main" id="{09833D49-61B1-40F0-A9D1-6D1D4B8701A1}"/>
              </a:ext>
            </a:extLst>
          </p:cNvPr>
          <p:cNvPicPr>
            <a:picLocks noGrp="1" noChangeAspect="1"/>
          </p:cNvPicPr>
          <p:nvPr>
            <p:ph type="pic" sz="quarter" idx="23"/>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1318326" y="2437246"/>
            <a:ext cx="384361" cy="384361"/>
          </a:xfrm>
        </p:spPr>
      </p:pic>
      <p:pic>
        <p:nvPicPr>
          <p:cNvPr id="49" name="Picture Placeholder 48" descr="Medicine">
            <a:extLst>
              <a:ext uri="{FF2B5EF4-FFF2-40B4-BE49-F238E27FC236}">
                <a16:creationId xmlns:a16="http://schemas.microsoft.com/office/drawing/2014/main" id="{A17A8866-025F-45F8-9C1A-8DF0ACE8F3F7}"/>
              </a:ext>
            </a:extLst>
          </p:cNvPr>
          <p:cNvPicPr>
            <a:picLocks noGrp="1" noChangeAspect="1"/>
          </p:cNvPicPr>
          <p:nvPr>
            <p:ph type="pic" sz="quarter" idx="24"/>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a:xfrm>
            <a:off x="3605126" y="2437246"/>
            <a:ext cx="384361" cy="384361"/>
          </a:xfrm>
        </p:spPr>
      </p:pic>
      <p:pic>
        <p:nvPicPr>
          <p:cNvPr id="53" name="Picture Placeholder 52" descr="Wallet">
            <a:extLst>
              <a:ext uri="{FF2B5EF4-FFF2-40B4-BE49-F238E27FC236}">
                <a16:creationId xmlns:a16="http://schemas.microsoft.com/office/drawing/2014/main" id="{560A3C83-28A8-4054-B787-033808650715}"/>
              </a:ext>
            </a:extLst>
          </p:cNvPr>
          <p:cNvPicPr>
            <a:picLocks noGrp="1" noChangeAspect="1"/>
          </p:cNvPicPr>
          <p:nvPr>
            <p:ph type="pic" sz="quarter" idx="25"/>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a:xfrm>
            <a:off x="5903820" y="2437246"/>
            <a:ext cx="384361" cy="384361"/>
          </a:xfrm>
        </p:spPr>
      </p:pic>
      <p:pic>
        <p:nvPicPr>
          <p:cNvPr id="56" name="Picture Placeholder 55" descr="Stethoscope">
            <a:extLst>
              <a:ext uri="{FF2B5EF4-FFF2-40B4-BE49-F238E27FC236}">
                <a16:creationId xmlns:a16="http://schemas.microsoft.com/office/drawing/2014/main" id="{5CABC6B7-0A04-4890-B978-4D4F54B3CDC3}"/>
              </a:ext>
            </a:extLst>
          </p:cNvPr>
          <p:cNvPicPr>
            <a:picLocks noGrp="1" noChangeAspect="1"/>
          </p:cNvPicPr>
          <p:nvPr>
            <p:ph type="pic" sz="quarter" idx="26"/>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a:fillRect/>
          </a:stretch>
        </p:blipFill>
        <p:spPr>
          <a:xfrm>
            <a:off x="8178726" y="2437246"/>
            <a:ext cx="384361" cy="384361"/>
          </a:xfrm>
        </p:spPr>
      </p:pic>
      <p:pic>
        <p:nvPicPr>
          <p:cNvPr id="60" name="Picture Placeholder 59" descr="Upward trend">
            <a:extLst>
              <a:ext uri="{FF2B5EF4-FFF2-40B4-BE49-F238E27FC236}">
                <a16:creationId xmlns:a16="http://schemas.microsoft.com/office/drawing/2014/main" id="{8C1A4036-A328-4600-8C42-B65922A2C149}"/>
              </a:ext>
            </a:extLst>
          </p:cNvPr>
          <p:cNvPicPr>
            <a:picLocks noGrp="1" noChangeAspect="1"/>
          </p:cNvPicPr>
          <p:nvPr>
            <p:ph type="pic" sz="quarter" idx="27"/>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rcRect/>
          <a:stretch>
            <a:fillRect/>
          </a:stretch>
        </p:blipFill>
        <p:spPr>
          <a:xfrm>
            <a:off x="10465525" y="2437246"/>
            <a:ext cx="384361" cy="384361"/>
          </a:xfrm>
        </p:spPr>
      </p:pic>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0" name="Group 29">
            <a:extLst>
              <a:ext uri="{FF2B5EF4-FFF2-40B4-BE49-F238E27FC236}">
                <a16:creationId xmlns:a16="http://schemas.microsoft.com/office/drawing/2014/main" id="{E2935599-B9F0-4312-864E-F6E3EF1AAC8E}"/>
              </a:ext>
              <a:ext uri="{C183D7F6-B498-43B3-948B-1728B52AA6E4}">
                <adec:decorative xmlns:adec="http://schemas.microsoft.com/office/drawing/2017/decorative" val="1"/>
              </a:ext>
            </a:extLst>
          </p:cNvPr>
          <p:cNvGrpSpPr>
            <a:grpSpLocks noChangeAspect="1"/>
          </p:cNvGrpSpPr>
          <p:nvPr/>
        </p:nvGrpSpPr>
        <p:grpSpPr>
          <a:xfrm>
            <a:off x="3380336" y="2224959"/>
            <a:ext cx="896287" cy="745643"/>
            <a:chOff x="1824638" y="1733550"/>
            <a:chExt cx="1192959" cy="992451"/>
          </a:xfrm>
        </p:grpSpPr>
        <p:sp>
          <p:nvSpPr>
            <p:cNvPr id="31" name="Rectangle 30">
              <a:extLst>
                <a:ext uri="{FF2B5EF4-FFF2-40B4-BE49-F238E27FC236}">
                  <a16:creationId xmlns:a16="http://schemas.microsoft.com/office/drawing/2014/main" id="{56718F85-02C5-4814-847B-818C8CCE6A2E}"/>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B5C2063-3BBD-48BC-BDD6-D5E9563B1934}"/>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5E2C35B1-F420-4244-8B67-EA845C8CAF53}"/>
              </a:ext>
              <a:ext uri="{C183D7F6-B498-43B3-948B-1728B52AA6E4}">
                <adec:decorative xmlns:adec="http://schemas.microsoft.com/office/drawing/2017/decorative" val="1"/>
              </a:ext>
            </a:extLst>
          </p:cNvPr>
          <p:cNvGrpSpPr>
            <a:grpSpLocks noChangeAspect="1"/>
          </p:cNvGrpSpPr>
          <p:nvPr/>
        </p:nvGrpSpPr>
        <p:grpSpPr>
          <a:xfrm flipH="1">
            <a:off x="7914029" y="2224959"/>
            <a:ext cx="896287" cy="745643"/>
            <a:chOff x="1824638" y="1733550"/>
            <a:chExt cx="1192959" cy="992451"/>
          </a:xfrm>
        </p:grpSpPr>
        <p:sp>
          <p:nvSpPr>
            <p:cNvPr id="34" name="Rectangle 33">
              <a:extLst>
                <a:ext uri="{FF2B5EF4-FFF2-40B4-BE49-F238E27FC236}">
                  <a16:creationId xmlns:a16="http://schemas.microsoft.com/office/drawing/2014/main" id="{35DB04D1-9BD5-4C35-8B33-0432F97A6012}"/>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C23B33E-1386-44B0-B24A-50A8F9B55FFD}"/>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645F4DD1-5663-4019-891C-8821ED8ACA9F}"/>
              </a:ext>
              <a:ext uri="{C183D7F6-B498-43B3-948B-1728B52AA6E4}">
                <adec:decorative xmlns:adec="http://schemas.microsoft.com/office/drawing/2017/decorative" val="1"/>
              </a:ext>
            </a:extLst>
          </p:cNvPr>
          <p:cNvGrpSpPr>
            <a:grpSpLocks noChangeAspect="1"/>
          </p:cNvGrpSpPr>
          <p:nvPr/>
        </p:nvGrpSpPr>
        <p:grpSpPr>
          <a:xfrm>
            <a:off x="5723178" y="2223240"/>
            <a:ext cx="745643" cy="745643"/>
            <a:chOff x="5482999" y="1607028"/>
            <a:chExt cx="1200866" cy="1200866"/>
          </a:xfrm>
        </p:grpSpPr>
        <p:sp>
          <p:nvSpPr>
            <p:cNvPr id="37" name="Rectangle 36">
              <a:extLst>
                <a:ext uri="{FF2B5EF4-FFF2-40B4-BE49-F238E27FC236}">
                  <a16:creationId xmlns:a16="http://schemas.microsoft.com/office/drawing/2014/main" id="{9AAD7458-0E1F-4289-885E-7991DEFE6E7D}"/>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C5F22B3-BA39-4DDB-9CD2-F9F1183608D0}"/>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7ACC6B18-DB03-4AC5-B015-6374FF16D1E5}"/>
              </a:ext>
              <a:ext uri="{C183D7F6-B498-43B3-948B-1728B52AA6E4}">
                <adec:decorative xmlns:adec="http://schemas.microsoft.com/office/drawing/2017/decorative" val="1"/>
              </a:ext>
            </a:extLst>
          </p:cNvPr>
          <p:cNvGrpSpPr>
            <a:grpSpLocks noChangeAspect="1"/>
          </p:cNvGrpSpPr>
          <p:nvPr/>
        </p:nvGrpSpPr>
        <p:grpSpPr>
          <a:xfrm>
            <a:off x="10310145" y="2224959"/>
            <a:ext cx="926876" cy="745643"/>
            <a:chOff x="7901577" y="2268089"/>
            <a:chExt cx="926876" cy="745643"/>
          </a:xfrm>
        </p:grpSpPr>
        <p:sp>
          <p:nvSpPr>
            <p:cNvPr id="44" name="Rectangle 43">
              <a:extLst>
                <a:ext uri="{FF2B5EF4-FFF2-40B4-BE49-F238E27FC236}">
                  <a16:creationId xmlns:a16="http://schemas.microsoft.com/office/drawing/2014/main" id="{FBAA099B-7326-44B7-B125-672BA72A6C05}"/>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6107D1A-01D9-4CE4-9A22-FC55274F17C6}"/>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95074261-BBC0-4AF3-AF09-C64386DBB2CF}"/>
              </a:ext>
              <a:ext uri="{C183D7F6-B498-43B3-948B-1728B52AA6E4}">
                <adec:decorative xmlns:adec="http://schemas.microsoft.com/office/drawing/2017/decorative" val="1"/>
              </a:ext>
            </a:extLst>
          </p:cNvPr>
          <p:cNvGrpSpPr>
            <a:grpSpLocks noChangeAspect="1"/>
          </p:cNvGrpSpPr>
          <p:nvPr/>
        </p:nvGrpSpPr>
        <p:grpSpPr>
          <a:xfrm flipH="1">
            <a:off x="949886" y="2224959"/>
            <a:ext cx="926876" cy="745643"/>
            <a:chOff x="7901577" y="2268089"/>
            <a:chExt cx="926876" cy="745643"/>
          </a:xfrm>
        </p:grpSpPr>
        <p:sp>
          <p:nvSpPr>
            <p:cNvPr id="50" name="Rectangle 49">
              <a:extLst>
                <a:ext uri="{FF2B5EF4-FFF2-40B4-BE49-F238E27FC236}">
                  <a16:creationId xmlns:a16="http://schemas.microsoft.com/office/drawing/2014/main" id="{C4BF8F4D-C494-48D1-8EDB-FE34A665FBEE}"/>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F7A8167-402E-4636-8949-042E663C233E}"/>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97691616"/>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6573600" y="2072082"/>
            <a:ext cx="4356000" cy="3767117"/>
          </a:xfrm>
        </p:spPr>
        <p:txBody>
          <a:bodyPr/>
          <a:lstStyle/>
          <a:p>
            <a:pPr algn="l"/>
            <a:r>
              <a:rPr lang="en-US" sz="1400" b="0" i="0" dirty="0">
                <a:solidFill>
                  <a:schemeClr val="bg1">
                    <a:lumMod val="95000"/>
                  </a:schemeClr>
                </a:solidFill>
                <a:effectLst/>
                <a:latin typeface="Söhne"/>
              </a:rPr>
              <a:t>This histogram shows the frequency distribution of ages in the dataset. The horizontal axis represents the age range, while the vertical axis represents the frequency of people in that age range. The graph shows that the majority of the people in the insurance dataset fall between the ages of 20 to 40 years old. There is a small peak in the graph between 50 and 60 years old, which could indicate a group of people that may be more likely to seek insurance coverage or may have a higher risk of needing insurance coverage.</a:t>
            </a:r>
          </a:p>
          <a:p>
            <a:pPr algn="l"/>
            <a:r>
              <a:rPr lang="en-US" sz="1400" b="0" i="0" dirty="0">
                <a:solidFill>
                  <a:schemeClr val="bg1">
                    <a:lumMod val="95000"/>
                  </a:schemeClr>
                </a:solidFill>
                <a:effectLst/>
                <a:latin typeface="Söhne"/>
              </a:rPr>
              <a:t>Overall, the graph suggests that the insurance dataset is mostly composed of people in the younger age group. This information can be useful for insurance companies to target their marketing efforts towards younger people or to adjust their insurance policies based on the age distribution of their customers.</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7535843" y="1711638"/>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Distribution of age</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48" name="Picture 47">
            <a:extLst>
              <a:ext uri="{FF2B5EF4-FFF2-40B4-BE49-F238E27FC236}">
                <a16:creationId xmlns:a16="http://schemas.microsoft.com/office/drawing/2014/main" id="{4500B56C-C16E-A15E-A9DB-58551BC8B164}"/>
              </a:ext>
            </a:extLst>
          </p:cNvPr>
          <p:cNvPicPr>
            <a:picLocks noChangeAspect="1"/>
          </p:cNvPicPr>
          <p:nvPr/>
        </p:nvPicPr>
        <p:blipFill>
          <a:blip r:embed="rId2"/>
          <a:stretch>
            <a:fillRect/>
          </a:stretch>
        </p:blipFill>
        <p:spPr>
          <a:xfrm>
            <a:off x="722099" y="1711638"/>
            <a:ext cx="4610100" cy="4800600"/>
          </a:xfrm>
          <a:prstGeom prst="rect">
            <a:avLst/>
          </a:prstGeom>
        </p:spPr>
      </p:pic>
    </p:spTree>
    <p:extLst>
      <p:ext uri="{BB962C8B-B14F-4D97-AF65-F5344CB8AC3E}">
        <p14:creationId xmlns:p14="http://schemas.microsoft.com/office/powerpoint/2010/main" val="786406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6</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5724000" y="1864801"/>
            <a:ext cx="4110669" cy="3387614"/>
          </a:xfrm>
        </p:spPr>
        <p:txBody>
          <a:bodyPr/>
          <a:lstStyle/>
          <a:p>
            <a:pPr algn="l"/>
            <a:r>
              <a:rPr lang="en-US" sz="1300" b="0" i="0" dirty="0">
                <a:solidFill>
                  <a:schemeClr val="bg1">
                    <a:lumMod val="95000"/>
                  </a:schemeClr>
                </a:solidFill>
                <a:effectLst/>
                <a:latin typeface="Söhne"/>
              </a:rPr>
              <a:t>This count plot shows the distribution of sex in the dataset. The horizontal axis represents the sex, while the vertical axis represents the count of people belonging to each sex. The graph shows that the majority of people in the insurance dataset are males, but not overwhelmingly. </a:t>
            </a:r>
          </a:p>
          <a:p>
            <a:pPr algn="l"/>
            <a:r>
              <a:rPr lang="en-US" sz="1300" b="0" i="0" dirty="0">
                <a:solidFill>
                  <a:schemeClr val="bg1">
                    <a:lumMod val="95000"/>
                  </a:schemeClr>
                </a:solidFill>
                <a:effectLst/>
                <a:latin typeface="Söhne"/>
              </a:rPr>
              <a:t>This information can be useful for insurance companies to adjust their policies based on the sex distribution of their customers or to target their marketing efforts towards a particular sex group.</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7327043" y="1711638"/>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Distribution of </a:t>
            </a:r>
            <a:r>
              <a:rPr lang="en-US" dirty="0" err="1"/>
              <a:t>SEx</a:t>
            </a:r>
            <a:endParaRPr lang="en-US" dirty="0"/>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4" name="Picture 3">
            <a:extLst>
              <a:ext uri="{FF2B5EF4-FFF2-40B4-BE49-F238E27FC236}">
                <a16:creationId xmlns:a16="http://schemas.microsoft.com/office/drawing/2014/main" id="{17BFDBA5-CAD6-9AF2-25E9-288D3BD9FC8D}"/>
              </a:ext>
            </a:extLst>
          </p:cNvPr>
          <p:cNvPicPr>
            <a:picLocks noChangeAspect="1"/>
          </p:cNvPicPr>
          <p:nvPr/>
        </p:nvPicPr>
        <p:blipFill>
          <a:blip r:embed="rId2"/>
          <a:stretch>
            <a:fillRect/>
          </a:stretch>
        </p:blipFill>
        <p:spPr>
          <a:xfrm>
            <a:off x="345762" y="1551225"/>
            <a:ext cx="4904750" cy="4958847"/>
          </a:xfrm>
          <a:prstGeom prst="rect">
            <a:avLst/>
          </a:prstGeom>
        </p:spPr>
      </p:pic>
    </p:spTree>
    <p:extLst>
      <p:ext uri="{BB962C8B-B14F-4D97-AF65-F5344CB8AC3E}">
        <p14:creationId xmlns:p14="http://schemas.microsoft.com/office/powerpoint/2010/main" val="19067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7</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5889600" y="2484001"/>
            <a:ext cx="4110669" cy="3387614"/>
          </a:xfrm>
        </p:spPr>
        <p:txBody>
          <a:bodyPr/>
          <a:lstStyle/>
          <a:p>
            <a:pPr algn="l"/>
            <a:r>
              <a:rPr lang="en-US" sz="1300" b="0" i="0" dirty="0">
                <a:solidFill>
                  <a:schemeClr val="bg1">
                    <a:lumMod val="95000"/>
                  </a:schemeClr>
                </a:solidFill>
                <a:effectLst/>
                <a:latin typeface="Söhne"/>
              </a:rPr>
              <a:t>This density plot shows the distribution of BMI in the dataset. The horizontal axis represents the BMI values, while the vertical axis represents the density or frequency of people having that BMI value. The graph shows that the BMI values are normally distributed, with a peak around 30. The majority of people in the insurance dataset have a BMI between 20 and 40, with a few people having a BMI above 50.</a:t>
            </a:r>
          </a:p>
          <a:p>
            <a:pPr algn="l"/>
            <a:endParaRPr lang="en-US" sz="1300" b="0" i="0" dirty="0">
              <a:solidFill>
                <a:schemeClr val="bg1">
                  <a:lumMod val="95000"/>
                </a:schemeClr>
              </a:solidFill>
              <a:effectLst/>
              <a:latin typeface="Söhne"/>
            </a:endParaRPr>
          </a:p>
          <a:p>
            <a:pPr algn="l"/>
            <a:r>
              <a:rPr lang="en-US" sz="1300" b="0" i="0" dirty="0">
                <a:solidFill>
                  <a:schemeClr val="bg1">
                    <a:lumMod val="95000"/>
                  </a:schemeClr>
                </a:solidFill>
                <a:effectLst/>
                <a:latin typeface="Söhne"/>
              </a:rPr>
              <a:t>The normal distribution of BMI suggests that most people in the dataset fall within the healthy weight range, while some people may be overweight or obese. This information can be useful for insurance companies to adjust their policies based on the BMI distribution of their customers or to target their marketing efforts towards a particular BMI range. Additionally, the information can be useful for healthcare providers to identify potential health risks and develop appropriate treatment plans for their patients.</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7327043" y="1711638"/>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BMI Distribution</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E5A50AAC-FAF2-1ADB-B1CA-BE3C22EC5C1C}"/>
              </a:ext>
            </a:extLst>
          </p:cNvPr>
          <p:cNvPicPr>
            <a:picLocks noChangeAspect="1"/>
          </p:cNvPicPr>
          <p:nvPr/>
        </p:nvPicPr>
        <p:blipFill>
          <a:blip r:embed="rId2"/>
          <a:stretch>
            <a:fillRect/>
          </a:stretch>
        </p:blipFill>
        <p:spPr>
          <a:xfrm>
            <a:off x="547855" y="1711638"/>
            <a:ext cx="4565928" cy="4582592"/>
          </a:xfrm>
          <a:prstGeom prst="rect">
            <a:avLst/>
          </a:prstGeom>
        </p:spPr>
      </p:pic>
    </p:spTree>
    <p:extLst>
      <p:ext uri="{BB962C8B-B14F-4D97-AF65-F5344CB8AC3E}">
        <p14:creationId xmlns:p14="http://schemas.microsoft.com/office/powerpoint/2010/main" val="320550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8</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6098400" y="2318400"/>
            <a:ext cx="4291200" cy="3667025"/>
          </a:xfrm>
        </p:spPr>
        <p:txBody>
          <a:bodyPr/>
          <a:lstStyle/>
          <a:p>
            <a:pPr algn="l"/>
            <a:r>
              <a:rPr lang="en-US" sz="1300" b="0" i="0" dirty="0">
                <a:solidFill>
                  <a:schemeClr val="bg1">
                    <a:lumMod val="95000"/>
                  </a:schemeClr>
                </a:solidFill>
                <a:effectLst/>
                <a:latin typeface="Söhne"/>
              </a:rPr>
              <a:t>This count plot shows the distribution of children in the insurance dataset. The horizontal axis represents the number of children, while the vertical axis represents the count of people with that number of children. The graph shows that a majority of people in the insurance dataset do not have any children, while a smaller number of people have one, two, or three children. There is a gradual decrease in the count of people as the number of children increases beyond three.</a:t>
            </a:r>
          </a:p>
          <a:p>
            <a:pPr algn="l"/>
            <a:endParaRPr lang="en-US" sz="1300" b="0" i="0" dirty="0">
              <a:solidFill>
                <a:schemeClr val="bg1">
                  <a:lumMod val="95000"/>
                </a:schemeClr>
              </a:solidFill>
              <a:effectLst/>
              <a:latin typeface="Söhne"/>
            </a:endParaRPr>
          </a:p>
          <a:p>
            <a:pPr algn="l"/>
            <a:r>
              <a:rPr lang="en-US" sz="1300" b="0" i="0" dirty="0">
                <a:solidFill>
                  <a:schemeClr val="bg1">
                    <a:lumMod val="95000"/>
                  </a:schemeClr>
                </a:solidFill>
                <a:effectLst/>
                <a:latin typeface="Söhne"/>
              </a:rPr>
              <a:t>Overall, the graph suggests that the insurance dataset is mostly composed of people without children, and those with one, two, or three children. This information can be useful for insurance companies to adjust their policies based on the number of children their customers have or to target their marketing efforts towards a particular group with a specific number of children.</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7226931" y="1701917"/>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a:xfrm>
            <a:off x="338400" y="835947"/>
            <a:ext cx="7560000" cy="370166"/>
          </a:xfrm>
        </p:spPr>
        <p:txBody>
          <a:bodyPr/>
          <a:lstStyle/>
          <a:p>
            <a:r>
              <a:rPr lang="en-US" dirty="0"/>
              <a:t>Distribution of Children</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1394194" y="1385436"/>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4" name="Picture 3">
            <a:extLst>
              <a:ext uri="{FF2B5EF4-FFF2-40B4-BE49-F238E27FC236}">
                <a16:creationId xmlns:a16="http://schemas.microsoft.com/office/drawing/2014/main" id="{11AC2B2E-F973-F921-4F25-345D0AB27304}"/>
              </a:ext>
            </a:extLst>
          </p:cNvPr>
          <p:cNvPicPr>
            <a:picLocks noChangeAspect="1"/>
          </p:cNvPicPr>
          <p:nvPr/>
        </p:nvPicPr>
        <p:blipFill>
          <a:blip r:embed="rId2"/>
          <a:stretch>
            <a:fillRect/>
          </a:stretch>
        </p:blipFill>
        <p:spPr>
          <a:xfrm>
            <a:off x="474000" y="1711638"/>
            <a:ext cx="4390958" cy="4439388"/>
          </a:xfrm>
          <a:prstGeom prst="rect">
            <a:avLst/>
          </a:prstGeom>
        </p:spPr>
      </p:pic>
    </p:spTree>
    <p:extLst>
      <p:ext uri="{BB962C8B-B14F-4D97-AF65-F5344CB8AC3E}">
        <p14:creationId xmlns:p14="http://schemas.microsoft.com/office/powerpoint/2010/main" val="156412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9</a:t>
            </a:fld>
            <a:endParaRPr lang="en-US" dirty="0"/>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6616800" y="2520001"/>
            <a:ext cx="4110669" cy="3387614"/>
          </a:xfrm>
        </p:spPr>
        <p:txBody>
          <a:bodyPr/>
          <a:lstStyle/>
          <a:p>
            <a:pPr algn="l"/>
            <a:r>
              <a:rPr lang="en-US" sz="1300" b="0" i="0" dirty="0">
                <a:solidFill>
                  <a:schemeClr val="bg1">
                    <a:lumMod val="95000"/>
                  </a:schemeClr>
                </a:solidFill>
                <a:effectLst/>
                <a:latin typeface="Söhne"/>
              </a:rPr>
              <a:t>The violin plot shows the distribution of smoking status in the insurance dataset. The plot has two halves: one for smokers and one for non-smokers. The vertical line in the middle of each half represents the median value, while the thicker part of the plot represents the interquartile range (IQR), which contains the middle 50% of the data.</a:t>
            </a:r>
          </a:p>
          <a:p>
            <a:pPr algn="l"/>
            <a:r>
              <a:rPr lang="en-US" sz="1300" b="0" i="0" dirty="0">
                <a:solidFill>
                  <a:schemeClr val="bg1">
                    <a:lumMod val="95000"/>
                  </a:schemeClr>
                </a:solidFill>
                <a:effectLst/>
                <a:latin typeface="Söhne"/>
              </a:rPr>
              <a:t>From the plot, we can see that there are significantly more non-smokers in the dataset than smokers. The plot also shows that the distribution of smoking status is highly skewed, with most of the non-smokers having insurance policies in the lower range of charges, while the distribution of smoker insurance charges is more spread out and skewed towards higher values.</a:t>
            </a:r>
          </a:p>
          <a:p>
            <a:pPr algn="l"/>
            <a:r>
              <a:rPr lang="en-US" sz="1300" b="0" i="0" dirty="0">
                <a:solidFill>
                  <a:schemeClr val="bg1">
                    <a:lumMod val="95000"/>
                  </a:schemeClr>
                </a:solidFill>
                <a:effectLst/>
                <a:latin typeface="Söhne"/>
              </a:rPr>
              <a:t>Overall, the plot suggests that smoking status is a significant factor in determining insurance charges in the dataset. Smokers tend to have higher insurance charges than non-smokers, although there is still a lot of variability in the charges within each group.</a:t>
            </a:r>
          </a:p>
        </p:txBody>
      </p:sp>
      <p:sp>
        <p:nvSpPr>
          <p:cNvPr id="6" name="Text Placeholder 5">
            <a:extLst>
              <a:ext uri="{FF2B5EF4-FFF2-40B4-BE49-F238E27FC236}">
                <a16:creationId xmlns:a16="http://schemas.microsoft.com/office/drawing/2014/main" id="{C2FD735F-3532-48E3-982E-20E3B7CD4E77}"/>
              </a:ext>
            </a:extLst>
          </p:cNvPr>
          <p:cNvSpPr>
            <a:spLocks noGrp="1"/>
          </p:cNvSpPr>
          <p:nvPr>
            <p:ph type="body" sz="quarter" idx="16"/>
          </p:nvPr>
        </p:nvSpPr>
        <p:spPr>
          <a:xfrm>
            <a:off x="7564643" y="1524932"/>
            <a:ext cx="2034138" cy="360445"/>
          </a:xfrm>
        </p:spPr>
        <p:txBody>
          <a:bodyPr/>
          <a:lstStyle/>
          <a:p>
            <a:r>
              <a:rPr lang="en-US" noProof="1"/>
              <a:t>Graph Details</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Smoker Distribution</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8" y="1277067"/>
            <a:ext cx="5001901" cy="54932"/>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9" name="Picture 8">
            <a:extLst>
              <a:ext uri="{FF2B5EF4-FFF2-40B4-BE49-F238E27FC236}">
                <a16:creationId xmlns:a16="http://schemas.microsoft.com/office/drawing/2014/main" id="{AA9679B6-7F0C-15F1-13FB-8564C68385FD}"/>
              </a:ext>
            </a:extLst>
          </p:cNvPr>
          <p:cNvPicPr>
            <a:picLocks noChangeAspect="1"/>
          </p:cNvPicPr>
          <p:nvPr/>
        </p:nvPicPr>
        <p:blipFill>
          <a:blip r:embed="rId2"/>
          <a:stretch>
            <a:fillRect/>
          </a:stretch>
        </p:blipFill>
        <p:spPr>
          <a:xfrm>
            <a:off x="722098" y="1524932"/>
            <a:ext cx="4650847" cy="5115932"/>
          </a:xfrm>
          <a:prstGeom prst="rect">
            <a:avLst/>
          </a:prstGeom>
        </p:spPr>
      </p:pic>
    </p:spTree>
    <p:extLst>
      <p:ext uri="{BB962C8B-B14F-4D97-AF65-F5344CB8AC3E}">
        <p14:creationId xmlns:p14="http://schemas.microsoft.com/office/powerpoint/2010/main" val="1526870244"/>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C66BDC7-24D2-4343-8D41-18F9C23F86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547</TotalTime>
  <Words>1850</Words>
  <Application>Microsoft Office PowerPoint</Application>
  <PresentationFormat>Widescreen</PresentationFormat>
  <Paragraphs>251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vt:lpstr>
      <vt:lpstr>Calibri</vt:lpstr>
      <vt:lpstr>Courier New</vt:lpstr>
      <vt:lpstr>Gill Sans MT</vt:lpstr>
      <vt:lpstr>Söhne</vt:lpstr>
      <vt:lpstr>Office Theme</vt:lpstr>
      <vt:lpstr>Insurance premium price predictor</vt:lpstr>
      <vt:lpstr>What is the purpose of this project?</vt:lpstr>
      <vt:lpstr>Machine learning </vt:lpstr>
      <vt:lpstr>Business use cases</vt:lpstr>
      <vt:lpstr>Distribution of age</vt:lpstr>
      <vt:lpstr>Distribution of SEx</vt:lpstr>
      <vt:lpstr>BMI Distribution</vt:lpstr>
      <vt:lpstr>Distribution of Children</vt:lpstr>
      <vt:lpstr>Smoker Distribution</vt:lpstr>
      <vt:lpstr>Smoker Charges  Variance</vt:lpstr>
      <vt:lpstr>Regional Distrubution</vt:lpstr>
      <vt:lpstr>THE MARKET</vt:lpstr>
      <vt:lpstr>SALES FORECAST</vt:lpstr>
      <vt:lpstr>REVENUE MODEL</vt:lpstr>
      <vt:lpstr>OUR SERVICES</vt:lpstr>
      <vt:lpstr>THE TEAM</vt:lpstr>
      <vt:lpstr>BUSINESS RATIOS</vt:lpstr>
      <vt:lpstr>FUNDING</vt:lpstr>
      <vt:lpstr>KEY TIMELINE GOALS</vt:lpstr>
      <vt:lpstr>REQUIRED FUNDING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price predictor</dc:title>
  <dc:creator>Kane Monaco</dc:creator>
  <cp:lastModifiedBy>Kane Monaco</cp:lastModifiedBy>
  <cp:revision>2</cp:revision>
  <dcterms:created xsi:type="dcterms:W3CDTF">2023-02-23T20:28:30Z</dcterms:created>
  <dcterms:modified xsi:type="dcterms:W3CDTF">2023-02-24T05:36:28Z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