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4_DC664BE0.xml" ContentType="application/vnd.ms-powerpoint.comment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7" r:id="rId5"/>
    <p:sldId id="258" r:id="rId6"/>
    <p:sldId id="271" r:id="rId7"/>
    <p:sldId id="260" r:id="rId8"/>
    <p:sldId id="261" r:id="rId9"/>
    <p:sldId id="267" r:id="rId10"/>
    <p:sldId id="276" r:id="rId11"/>
    <p:sldId id="277" r:id="rId12"/>
    <p:sldId id="278" r:id="rId13"/>
    <p:sldId id="279" r:id="rId14"/>
    <p:sldId id="280" r:id="rId15"/>
    <p:sldId id="281"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DBFFD6-D719-CE45-D389-F519A4B4ACE2}" name="Kane Monaco" initials="KM" userId="35a02377bab4411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14" autoAdjust="0"/>
  </p:normalViewPr>
  <p:slideViewPr>
    <p:cSldViewPr snapToGrid="0">
      <p:cViewPr varScale="1">
        <p:scale>
          <a:sx n="116" d="100"/>
          <a:sy n="116" d="100"/>
        </p:scale>
        <p:origin x="126" y="19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omments/modernComment_104_DC664BE0.xml><?xml version="1.0" encoding="utf-8"?>
<p188:cmLst xmlns:a="http://schemas.openxmlformats.org/drawingml/2006/main" xmlns:r="http://schemas.openxmlformats.org/officeDocument/2006/relationships" xmlns:p188="http://schemas.microsoft.com/office/powerpoint/2018/8/main">
  <p188:cm id="{02084582-6A26-494E-AC77-253B67AD69EE}" authorId="{B9DBFFD6-D719-CE45-D389-F519A4B4ACE2}" created="2023-02-24T00:14:02.521">
    <pc:sldMkLst xmlns:pc="http://schemas.microsoft.com/office/powerpoint/2013/main/command">
      <pc:docMk/>
      <pc:sldMk cId="3697691616" sldId="260"/>
    </pc:sldMkLst>
    <p188:txBody>
      <a:bodyPr/>
      <a:lstStyle/>
      <a:p>
        <a:r>
          <a:rPr lang="en-US"/>
          <a:t>test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2/23/2023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Linear regression models are generally good for predicting a continuous target variable, such as predicting charges based on the features 'age', 'sex', '</a:t>
            </a:r>
            <a:r>
              <a:rPr lang="en-US" b="0" i="0" dirty="0" err="1">
                <a:solidFill>
                  <a:srgbClr val="374151"/>
                </a:solidFill>
                <a:effectLst/>
                <a:latin typeface="Söhne"/>
              </a:rPr>
              <a:t>bmi</a:t>
            </a:r>
            <a:r>
              <a:rPr lang="en-US" b="0" i="0" dirty="0">
                <a:solidFill>
                  <a:srgbClr val="374151"/>
                </a:solidFill>
                <a:effectLst/>
                <a:latin typeface="Söhne"/>
              </a:rPr>
              <a:t>', 'children', 'smoker', and 'region' in this case. </a:t>
            </a:r>
            <a:endParaRPr lang="en-US" dirty="0"/>
          </a:p>
        </p:txBody>
      </p:sp>
      <p:sp>
        <p:nvSpPr>
          <p:cNvPr id="4" name="Slide Number Placeholder 3"/>
          <p:cNvSpPr>
            <a:spLocks noGrp="1"/>
          </p:cNvSpPr>
          <p:nvPr>
            <p:ph type="sldNum" sz="quarter" idx="5"/>
          </p:nvPr>
        </p:nvSpPr>
        <p:spPr/>
        <p:txBody>
          <a:bodyPr/>
          <a:lstStyle/>
          <a:p>
            <a:fld id="{060C6D3C-9EB0-4F2C-9026-3887D1CDB44E}" type="slidenum">
              <a:rPr lang="en-US" smtClean="0"/>
              <a:t>3</a:t>
            </a:fld>
            <a:endParaRPr lang="en-US" dirty="0"/>
          </a:p>
        </p:txBody>
      </p:sp>
    </p:spTree>
    <p:extLst>
      <p:ext uri="{BB962C8B-B14F-4D97-AF65-F5344CB8AC3E}">
        <p14:creationId xmlns:p14="http://schemas.microsoft.com/office/powerpoint/2010/main" val="2565747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If a company can more accurately predict what the actual cost of the insurer will be, then they risk less when offering set rates.</a:t>
            </a:r>
          </a:p>
          <a:p>
            <a:pPr marL="171450" indent="-171450">
              <a:buFontTx/>
              <a:buChar char="-"/>
            </a:pPr>
            <a:r>
              <a:rPr lang="en-US" dirty="0"/>
              <a:t>S</a:t>
            </a:r>
          </a:p>
        </p:txBody>
      </p:sp>
      <p:sp>
        <p:nvSpPr>
          <p:cNvPr id="4" name="Slide Number Placeholder 3"/>
          <p:cNvSpPr>
            <a:spLocks noGrp="1"/>
          </p:cNvSpPr>
          <p:nvPr>
            <p:ph type="sldNum" sz="quarter" idx="5"/>
          </p:nvPr>
        </p:nvSpPr>
        <p:spPr/>
        <p:txBody>
          <a:bodyPr/>
          <a:lstStyle/>
          <a:p>
            <a:fld id="{060C6D3C-9EB0-4F2C-9026-3887D1CDB44E}" type="slidenum">
              <a:rPr lang="en-US" smtClean="0"/>
              <a:t>4</a:t>
            </a:fld>
            <a:endParaRPr lang="en-US" dirty="0"/>
          </a:p>
        </p:txBody>
      </p:sp>
    </p:spTree>
    <p:extLst>
      <p:ext uri="{BB962C8B-B14F-4D97-AF65-F5344CB8AC3E}">
        <p14:creationId xmlns:p14="http://schemas.microsoft.com/office/powerpoint/2010/main" val="1317190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These features are relevant for predicting healthcare costs, which can be influenced by a person's age, gender, health status, lifestyle choices, and regional healthcare costs. By analyzing these features and their relationships to healthcare costs, it may be possible to identify patterns and develop models that can be used to predict future healthcare costs for individuals or populations.</a:t>
            </a:r>
            <a:endParaRPr lang="en-US" dirty="0"/>
          </a:p>
        </p:txBody>
      </p:sp>
      <p:sp>
        <p:nvSpPr>
          <p:cNvPr id="4" name="Slide Number Placeholder 3"/>
          <p:cNvSpPr>
            <a:spLocks noGrp="1"/>
          </p:cNvSpPr>
          <p:nvPr>
            <p:ph type="sldNum" sz="quarter" idx="5"/>
          </p:nvPr>
        </p:nvSpPr>
        <p:spPr/>
        <p:txBody>
          <a:bodyPr/>
          <a:lstStyle/>
          <a:p>
            <a:fld id="{060C6D3C-9EB0-4F2C-9026-3887D1CDB44E}" type="slidenum">
              <a:rPr lang="en-US" smtClean="0"/>
              <a:t>5</a:t>
            </a:fld>
            <a:endParaRPr lang="en-US" dirty="0"/>
          </a:p>
        </p:txBody>
      </p:sp>
    </p:spTree>
    <p:extLst>
      <p:ext uri="{BB962C8B-B14F-4D97-AF65-F5344CB8AC3E}">
        <p14:creationId xmlns:p14="http://schemas.microsoft.com/office/powerpoint/2010/main" val="626596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bg1">
                    <a:lumMod val="95000"/>
                  </a:schemeClr>
                </a:solidFill>
                <a:effectLst/>
                <a:latin typeface="Söhne"/>
              </a:rPr>
              <a:t>This histogram shows the frequency distribution of ages in the dataset. The horizontal axis represents the age range, while the vertical axis represents the frequency of people in that age range. The graph shows that the majority of the people in the insurance dataset fall between the ages of 20 to 40 years old. There is a small peak in the graph between 50 and 60 years old, which could indicate a group of people that may be more likely to seek insurance coverage or may have a higher risk of needing insurance coverage.</a:t>
            </a:r>
          </a:p>
          <a:p>
            <a:endParaRPr lang="en-US" dirty="0"/>
          </a:p>
        </p:txBody>
      </p:sp>
      <p:sp>
        <p:nvSpPr>
          <p:cNvPr id="4" name="Slide Number Placeholder 3"/>
          <p:cNvSpPr>
            <a:spLocks noGrp="1"/>
          </p:cNvSpPr>
          <p:nvPr>
            <p:ph type="sldNum" sz="quarter" idx="5"/>
          </p:nvPr>
        </p:nvSpPr>
        <p:spPr/>
        <p:txBody>
          <a:bodyPr/>
          <a:lstStyle/>
          <a:p>
            <a:fld id="{060C6D3C-9EB0-4F2C-9026-3887D1CDB44E}" type="slidenum">
              <a:rPr lang="en-US" smtClean="0"/>
              <a:t>6</a:t>
            </a:fld>
            <a:endParaRPr lang="en-US" dirty="0"/>
          </a:p>
        </p:txBody>
      </p:sp>
    </p:spTree>
    <p:extLst>
      <p:ext uri="{BB962C8B-B14F-4D97-AF65-F5344CB8AC3E}">
        <p14:creationId xmlns:p14="http://schemas.microsoft.com/office/powerpoint/2010/main" val="247444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An insurance price predictor based on the given dataset can have a significant impact on the insurance industry. Insurance companies can use this tool to estimate the insurance premium for their customers accurately, which can lead to increased customer satisfaction and retention. By analyzing the data, insurance companies can identify factors that affect the charges for the customers and provide personalized insurance plans that cater to their needs.</a:t>
            </a:r>
          </a:p>
          <a:p>
            <a:pPr algn="l"/>
            <a:r>
              <a:rPr lang="en-US" b="0" i="0" dirty="0">
                <a:solidFill>
                  <a:srgbClr val="374151"/>
                </a:solidFill>
                <a:effectLst/>
                <a:latin typeface="Söhne"/>
              </a:rPr>
              <a:t>Moreover, an insurance price predictor can help insurance companies manage their risk effectively by identifying high-risk customers and charging them an appropriate premium. This will enable them to optimize their resources and avoid losses due to high claim amounts.</a:t>
            </a:r>
          </a:p>
          <a:p>
            <a:pPr algn="l"/>
            <a:r>
              <a:rPr lang="en-US" b="0" i="0" dirty="0">
                <a:solidFill>
                  <a:srgbClr val="374151"/>
                </a:solidFill>
                <a:effectLst/>
                <a:latin typeface="Söhne"/>
              </a:rPr>
              <a:t>In addition, an insurance price predictor can benefit customers by helping them choose the insurance plan that suits their budget and requirements. Customers can use this tool to compare premiums from different insurance providers and make an informed decision.</a:t>
            </a:r>
          </a:p>
          <a:p>
            <a:pPr algn="l"/>
            <a:r>
              <a:rPr lang="en-US" b="0" i="0" dirty="0">
                <a:solidFill>
                  <a:srgbClr val="374151"/>
                </a:solidFill>
                <a:effectLst/>
                <a:latin typeface="Söhne"/>
              </a:rPr>
              <a:t>Overall, an insurance price predictor based on the given dataset can be a game-changer for the insurance industry, leading to better customer satisfaction, efficient risk management, and increased profitability for insurance companies.</a:t>
            </a:r>
          </a:p>
          <a:p>
            <a:endParaRPr lang="en-US" dirty="0"/>
          </a:p>
        </p:txBody>
      </p:sp>
      <p:sp>
        <p:nvSpPr>
          <p:cNvPr id="4" name="Slide Number Placeholder 3"/>
          <p:cNvSpPr>
            <a:spLocks noGrp="1"/>
          </p:cNvSpPr>
          <p:nvPr>
            <p:ph type="sldNum" sz="quarter" idx="5"/>
          </p:nvPr>
        </p:nvSpPr>
        <p:spPr/>
        <p:txBody>
          <a:bodyPr/>
          <a:lstStyle/>
          <a:p>
            <a:fld id="{060C6D3C-9EB0-4F2C-9026-3887D1CDB44E}" type="slidenum">
              <a:rPr lang="en-US" smtClean="0"/>
              <a:t>13</a:t>
            </a:fld>
            <a:endParaRPr lang="en-US" dirty="0"/>
          </a:p>
        </p:txBody>
      </p:sp>
    </p:spTree>
    <p:extLst>
      <p:ext uri="{BB962C8B-B14F-4D97-AF65-F5344CB8AC3E}">
        <p14:creationId xmlns:p14="http://schemas.microsoft.com/office/powerpoint/2010/main" val="4257514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predictor_web_appworking.R"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microsoft.com/office/2018/10/relationships/comments" Target="../comments/modernComment_104_DC664BE0.xml"/><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p:txBody>
          <a:bodyPr/>
          <a:lstStyle/>
          <a:p>
            <a:pPr>
              <a:lnSpc>
                <a:spcPct val="110000"/>
              </a:lnSpc>
            </a:pPr>
            <a:r>
              <a:rPr lang="en-US" dirty="0"/>
              <a:t>Insurance premium</a:t>
            </a:r>
            <a:br>
              <a:rPr lang="en-US" dirty="0"/>
            </a:br>
            <a:r>
              <a:rPr lang="en-US" dirty="0"/>
              <a:t>price predictor</a:t>
            </a:r>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3599999" y="4276447"/>
            <a:ext cx="3492000" cy="620016"/>
          </a:xfrm>
          <a:gradFill>
            <a:gsLst>
              <a:gs pos="8000">
                <a:schemeClr val="tx2"/>
              </a:gs>
              <a:gs pos="100000">
                <a:schemeClr val="accent2"/>
              </a:gs>
            </a:gsLst>
            <a:lin ang="14400000" scaled="0"/>
          </a:gradFill>
        </p:spPr>
        <p:txBody>
          <a:bodyPr/>
          <a:lstStyle/>
          <a:p>
            <a:r>
              <a:rPr lang="en-US" dirty="0"/>
              <a:t>Kane Monaco</a:t>
            </a:r>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687084" y="344153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10</a:t>
            </a:fld>
            <a:endParaRPr lang="en-US" dirty="0"/>
          </a:p>
        </p:txBody>
      </p:sp>
      <p:sp>
        <p:nvSpPr>
          <p:cNvPr id="5" name="Text Placeholder 4">
            <a:extLst>
              <a:ext uri="{FF2B5EF4-FFF2-40B4-BE49-F238E27FC236}">
                <a16:creationId xmlns:a16="http://schemas.microsoft.com/office/drawing/2014/main" id="{1F60D19E-57E1-4373-8049-5E1098419094}"/>
              </a:ext>
            </a:extLst>
          </p:cNvPr>
          <p:cNvSpPr>
            <a:spLocks noGrp="1"/>
          </p:cNvSpPr>
          <p:nvPr>
            <p:ph type="body" sz="quarter" idx="15"/>
          </p:nvPr>
        </p:nvSpPr>
        <p:spPr>
          <a:xfrm>
            <a:off x="6676958" y="1885377"/>
            <a:ext cx="4110669" cy="3387614"/>
          </a:xfrm>
        </p:spPr>
        <p:txBody>
          <a:bodyPr/>
          <a:lstStyle/>
          <a:p>
            <a:pPr algn="l"/>
            <a:r>
              <a:rPr lang="en-US" sz="1300" b="0" i="0" dirty="0">
                <a:solidFill>
                  <a:schemeClr val="bg1">
                    <a:lumMod val="95000"/>
                  </a:schemeClr>
                </a:solidFill>
                <a:effectLst/>
                <a:latin typeface="Söhne"/>
              </a:rPr>
              <a:t>From the plot, we can see that there are significantly more non-smokers in the dataset than smokers. The plot also shows that the distribution of smoking status is highly skewed, with most of the non-smokers having insurance policies in the lower range of charges, while the distribution of smoker insurance charges is more spread out and skewed towards higher values.</a:t>
            </a:r>
          </a:p>
          <a:p>
            <a:pPr algn="l"/>
            <a:r>
              <a:rPr lang="en-US" sz="1300" b="0" i="0" dirty="0">
                <a:solidFill>
                  <a:schemeClr val="bg1">
                    <a:lumMod val="95000"/>
                  </a:schemeClr>
                </a:solidFill>
                <a:effectLst/>
                <a:latin typeface="Söhne"/>
              </a:rPr>
              <a:t>Overall, the plot suggests that smoking status is a significant factor in determining insurance charges in the dataset. Smokers tend to have higher insurance charges than non-smokers, although there is still a lot of variability in the charges within each group.</a:t>
            </a:r>
          </a:p>
        </p:txBody>
      </p:sp>
      <p:sp>
        <p:nvSpPr>
          <p:cNvPr id="6" name="Text Placeholder 5">
            <a:extLst>
              <a:ext uri="{FF2B5EF4-FFF2-40B4-BE49-F238E27FC236}">
                <a16:creationId xmlns:a16="http://schemas.microsoft.com/office/drawing/2014/main" id="{C2FD735F-3532-48E3-982E-20E3B7CD4E77}"/>
              </a:ext>
            </a:extLst>
          </p:cNvPr>
          <p:cNvSpPr>
            <a:spLocks noGrp="1"/>
          </p:cNvSpPr>
          <p:nvPr>
            <p:ph type="body" sz="quarter" idx="16"/>
          </p:nvPr>
        </p:nvSpPr>
        <p:spPr>
          <a:xfrm>
            <a:off x="7564643" y="1524932"/>
            <a:ext cx="2034138" cy="360445"/>
          </a:xfrm>
        </p:spPr>
        <p:txBody>
          <a:bodyPr/>
          <a:lstStyle/>
          <a:p>
            <a:r>
              <a:rPr lang="en-US" noProof="1"/>
              <a:t>Graph Details</a:t>
            </a:r>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a:xfrm>
            <a:off x="846427" y="817907"/>
            <a:ext cx="7560000" cy="370166"/>
          </a:xfrm>
        </p:spPr>
        <p:txBody>
          <a:bodyPr/>
          <a:lstStyle/>
          <a:p>
            <a:r>
              <a:rPr lang="en-US" dirty="0"/>
              <a:t>Smoker Distribution</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8" y="1277067"/>
            <a:ext cx="5001901" cy="54932"/>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11" name="Picture 10">
            <a:extLst>
              <a:ext uri="{FF2B5EF4-FFF2-40B4-BE49-F238E27FC236}">
                <a16:creationId xmlns:a16="http://schemas.microsoft.com/office/drawing/2014/main" id="{2F041F0A-F39C-37D7-2522-130FAC436D97}"/>
              </a:ext>
            </a:extLst>
          </p:cNvPr>
          <p:cNvPicPr>
            <a:picLocks noChangeAspect="1"/>
          </p:cNvPicPr>
          <p:nvPr/>
        </p:nvPicPr>
        <p:blipFill>
          <a:blip r:embed="rId2"/>
          <a:stretch>
            <a:fillRect/>
          </a:stretch>
        </p:blipFill>
        <p:spPr>
          <a:xfrm>
            <a:off x="719772" y="1524932"/>
            <a:ext cx="5004227" cy="5144532"/>
          </a:xfrm>
          <a:prstGeom prst="rect">
            <a:avLst/>
          </a:prstGeom>
        </p:spPr>
      </p:pic>
    </p:spTree>
    <p:extLst>
      <p:ext uri="{BB962C8B-B14F-4D97-AF65-F5344CB8AC3E}">
        <p14:creationId xmlns:p14="http://schemas.microsoft.com/office/powerpoint/2010/main" val="1526870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11</a:t>
            </a:fld>
            <a:endParaRPr lang="en-US" dirty="0"/>
          </a:p>
        </p:txBody>
      </p:sp>
      <p:sp>
        <p:nvSpPr>
          <p:cNvPr id="5" name="Text Placeholder 4">
            <a:extLst>
              <a:ext uri="{FF2B5EF4-FFF2-40B4-BE49-F238E27FC236}">
                <a16:creationId xmlns:a16="http://schemas.microsoft.com/office/drawing/2014/main" id="{1F60D19E-57E1-4373-8049-5E1098419094}"/>
              </a:ext>
            </a:extLst>
          </p:cNvPr>
          <p:cNvSpPr>
            <a:spLocks noGrp="1"/>
          </p:cNvSpPr>
          <p:nvPr>
            <p:ph type="body" sz="quarter" idx="15"/>
          </p:nvPr>
        </p:nvSpPr>
        <p:spPr>
          <a:xfrm>
            <a:off x="7993956" y="2678497"/>
            <a:ext cx="3581808" cy="3456530"/>
          </a:xfrm>
        </p:spPr>
        <p:txBody>
          <a:bodyPr/>
          <a:lstStyle/>
          <a:p>
            <a:pPr algn="l"/>
            <a:r>
              <a:rPr lang="en-US" sz="1300" b="0" i="0" dirty="0">
                <a:solidFill>
                  <a:schemeClr val="bg1">
                    <a:lumMod val="95000"/>
                  </a:schemeClr>
                </a:solidFill>
                <a:effectLst/>
                <a:latin typeface="Söhne"/>
              </a:rPr>
              <a:t>To highlight the difference, we can see that smokers tend to have significantly higher insurance charges than non-smokers. The median insurance charge for smokers is around USD 35,000, while the median insurance charge for non-smokers is around USD 7,000. The plot also shows that the distribution of insurance charges is more spread out for smokers than non-smokers, with many smokers having charges above USD 40,000.</a:t>
            </a:r>
          </a:p>
          <a:p>
            <a:pPr algn="l"/>
            <a:endParaRPr lang="en-US" sz="1300" b="0" i="0" dirty="0">
              <a:solidFill>
                <a:schemeClr val="bg1">
                  <a:lumMod val="95000"/>
                </a:schemeClr>
              </a:solidFill>
              <a:effectLst/>
              <a:latin typeface="Söhne"/>
            </a:endParaRPr>
          </a:p>
          <a:p>
            <a:pPr algn="l"/>
            <a:r>
              <a:rPr lang="en-US" sz="1300" b="0" i="0" dirty="0">
                <a:solidFill>
                  <a:schemeClr val="bg1">
                    <a:lumMod val="95000"/>
                  </a:schemeClr>
                </a:solidFill>
                <a:effectLst/>
                <a:latin typeface="Söhne"/>
              </a:rPr>
              <a:t>Overall, the plot confirms the findings from the previous plot that smoking status is a significant factor in determining insurance charges in the dataset. Smokers tend to have much higher insurance charges than non-smokers, which could be due to the increased risk of health problems associated with smoking. The plot also suggests that smoking status may be a useful predictor of insurance charges in the dataset, as there is a clear difference in the distribution of charges between smokers and non-smokers.</a:t>
            </a:r>
          </a:p>
        </p:txBody>
      </p:sp>
      <p:sp>
        <p:nvSpPr>
          <p:cNvPr id="6" name="Text Placeholder 5">
            <a:extLst>
              <a:ext uri="{FF2B5EF4-FFF2-40B4-BE49-F238E27FC236}">
                <a16:creationId xmlns:a16="http://schemas.microsoft.com/office/drawing/2014/main" id="{C2FD735F-3532-48E3-982E-20E3B7CD4E77}"/>
              </a:ext>
            </a:extLst>
          </p:cNvPr>
          <p:cNvSpPr>
            <a:spLocks noGrp="1"/>
          </p:cNvSpPr>
          <p:nvPr>
            <p:ph type="body" sz="quarter" idx="16"/>
          </p:nvPr>
        </p:nvSpPr>
        <p:spPr>
          <a:xfrm>
            <a:off x="8579172" y="1714739"/>
            <a:ext cx="2034138" cy="360445"/>
          </a:xfrm>
        </p:spPr>
        <p:txBody>
          <a:bodyPr/>
          <a:lstStyle/>
          <a:p>
            <a:r>
              <a:rPr lang="en-US" noProof="1"/>
              <a:t>Graph Details</a:t>
            </a:r>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a:xfrm>
            <a:off x="5004220" y="898359"/>
            <a:ext cx="7560000" cy="370166"/>
          </a:xfrm>
        </p:spPr>
        <p:txBody>
          <a:bodyPr/>
          <a:lstStyle/>
          <a:p>
            <a:r>
              <a:rPr lang="en-US" dirty="0"/>
              <a:t>Smoker Charges  Variance</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5493005" y="1457211"/>
            <a:ext cx="5001901" cy="54932"/>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4" name="Picture 3">
            <a:extLst>
              <a:ext uri="{FF2B5EF4-FFF2-40B4-BE49-F238E27FC236}">
                <a16:creationId xmlns:a16="http://schemas.microsoft.com/office/drawing/2014/main" id="{37071DFB-E023-8631-7596-7A42746E45C7}"/>
              </a:ext>
            </a:extLst>
          </p:cNvPr>
          <p:cNvPicPr>
            <a:picLocks noChangeAspect="1"/>
          </p:cNvPicPr>
          <p:nvPr/>
        </p:nvPicPr>
        <p:blipFill>
          <a:blip r:embed="rId2"/>
          <a:stretch>
            <a:fillRect/>
          </a:stretch>
        </p:blipFill>
        <p:spPr>
          <a:xfrm>
            <a:off x="314535" y="213360"/>
            <a:ext cx="3485906" cy="3485906"/>
          </a:xfrm>
          <a:prstGeom prst="rect">
            <a:avLst/>
          </a:prstGeom>
        </p:spPr>
      </p:pic>
      <p:pic>
        <p:nvPicPr>
          <p:cNvPr id="11" name="Picture 10">
            <a:extLst>
              <a:ext uri="{FF2B5EF4-FFF2-40B4-BE49-F238E27FC236}">
                <a16:creationId xmlns:a16="http://schemas.microsoft.com/office/drawing/2014/main" id="{79BF3C20-61BC-F751-52FB-A0E54AAAF3FB}"/>
              </a:ext>
            </a:extLst>
          </p:cNvPr>
          <p:cNvPicPr>
            <a:picLocks noChangeAspect="1"/>
          </p:cNvPicPr>
          <p:nvPr/>
        </p:nvPicPr>
        <p:blipFill>
          <a:blip r:embed="rId3"/>
          <a:stretch>
            <a:fillRect/>
          </a:stretch>
        </p:blipFill>
        <p:spPr>
          <a:xfrm>
            <a:off x="3942102" y="2865877"/>
            <a:ext cx="3825655" cy="3793416"/>
          </a:xfrm>
          <a:prstGeom prst="rect">
            <a:avLst/>
          </a:prstGeom>
        </p:spPr>
      </p:pic>
    </p:spTree>
    <p:extLst>
      <p:ext uri="{BB962C8B-B14F-4D97-AF65-F5344CB8AC3E}">
        <p14:creationId xmlns:p14="http://schemas.microsoft.com/office/powerpoint/2010/main" val="1458526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12</a:t>
            </a:fld>
            <a:endParaRPr lang="en-US" dirty="0"/>
          </a:p>
        </p:txBody>
      </p:sp>
      <p:sp>
        <p:nvSpPr>
          <p:cNvPr id="5" name="Text Placeholder 4">
            <a:extLst>
              <a:ext uri="{FF2B5EF4-FFF2-40B4-BE49-F238E27FC236}">
                <a16:creationId xmlns:a16="http://schemas.microsoft.com/office/drawing/2014/main" id="{1F60D19E-57E1-4373-8049-5E1098419094}"/>
              </a:ext>
            </a:extLst>
          </p:cNvPr>
          <p:cNvSpPr>
            <a:spLocks noGrp="1"/>
          </p:cNvSpPr>
          <p:nvPr>
            <p:ph type="body" sz="quarter" idx="15"/>
          </p:nvPr>
        </p:nvSpPr>
        <p:spPr>
          <a:xfrm>
            <a:off x="6616800" y="2520001"/>
            <a:ext cx="4110669" cy="3387614"/>
          </a:xfrm>
        </p:spPr>
        <p:txBody>
          <a:bodyPr/>
          <a:lstStyle/>
          <a:p>
            <a:pPr algn="l"/>
            <a:r>
              <a:rPr lang="en-US" sz="1300" b="0" i="0" dirty="0">
                <a:solidFill>
                  <a:schemeClr val="bg1">
                    <a:lumMod val="95000"/>
                  </a:schemeClr>
                </a:solidFill>
                <a:effectLst/>
                <a:latin typeface="Söhne"/>
              </a:rPr>
              <a:t>From the graph, we can see that the distribution of charges is positively skewed, with a long tail to the right. This means that there are a few policyholders with very high charges, while the majority of policyholders have relatively lower charges. The distribution is roughly bell-shaped, with a peak around the $10,000 - $15,000 range.</a:t>
            </a:r>
          </a:p>
          <a:p>
            <a:pPr algn="l"/>
            <a:r>
              <a:rPr lang="en-US" sz="1300" b="0" i="0" dirty="0">
                <a:solidFill>
                  <a:schemeClr val="bg1">
                    <a:lumMod val="95000"/>
                  </a:schemeClr>
                </a:solidFill>
                <a:effectLst/>
                <a:latin typeface="Söhne"/>
              </a:rPr>
              <a:t>This type of graph is useful for understanding the overall distribution of charges in the dataset, which can help identify any outliers or patterns that may be relevant for further analysis. However, it's important to note that this graph does not show any relationship between charges and other variables, such as age or smoking status. Further analysis would be needed to determine if there are any significant associations between charges and other factors in the dataset.</a:t>
            </a:r>
          </a:p>
        </p:txBody>
      </p:sp>
      <p:sp>
        <p:nvSpPr>
          <p:cNvPr id="6" name="Text Placeholder 5">
            <a:extLst>
              <a:ext uri="{FF2B5EF4-FFF2-40B4-BE49-F238E27FC236}">
                <a16:creationId xmlns:a16="http://schemas.microsoft.com/office/drawing/2014/main" id="{C2FD735F-3532-48E3-982E-20E3B7CD4E77}"/>
              </a:ext>
            </a:extLst>
          </p:cNvPr>
          <p:cNvSpPr>
            <a:spLocks noGrp="1"/>
          </p:cNvSpPr>
          <p:nvPr>
            <p:ph type="body" sz="quarter" idx="16"/>
          </p:nvPr>
        </p:nvSpPr>
        <p:spPr>
          <a:xfrm>
            <a:off x="7564643" y="1524932"/>
            <a:ext cx="2034138" cy="360445"/>
          </a:xfrm>
        </p:spPr>
        <p:txBody>
          <a:bodyPr/>
          <a:lstStyle/>
          <a:p>
            <a:r>
              <a:rPr lang="en-US" noProof="1"/>
              <a:t>Graph Details</a:t>
            </a:r>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dirty="0"/>
              <a:t>Regional </a:t>
            </a:r>
            <a:r>
              <a:rPr lang="en-US" dirty="0" err="1"/>
              <a:t>Distrubution</a:t>
            </a:r>
            <a:endParaRPr lang="en-US" dirty="0"/>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8" y="1277067"/>
            <a:ext cx="5001901" cy="54932"/>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9" name="Picture 8">
            <a:extLst>
              <a:ext uri="{FF2B5EF4-FFF2-40B4-BE49-F238E27FC236}">
                <a16:creationId xmlns:a16="http://schemas.microsoft.com/office/drawing/2014/main" id="{DD4736A3-A910-D42A-9AD9-D610344F36A3}"/>
              </a:ext>
            </a:extLst>
          </p:cNvPr>
          <p:cNvPicPr>
            <a:picLocks noChangeAspect="1"/>
          </p:cNvPicPr>
          <p:nvPr/>
        </p:nvPicPr>
        <p:blipFill>
          <a:blip r:embed="rId2"/>
          <a:stretch>
            <a:fillRect/>
          </a:stretch>
        </p:blipFill>
        <p:spPr>
          <a:xfrm>
            <a:off x="683999" y="1524932"/>
            <a:ext cx="4820155" cy="4997106"/>
          </a:xfrm>
          <a:prstGeom prst="rect">
            <a:avLst/>
          </a:prstGeom>
        </p:spPr>
      </p:pic>
    </p:spTree>
    <p:extLst>
      <p:ext uri="{BB962C8B-B14F-4D97-AF65-F5344CB8AC3E}">
        <p14:creationId xmlns:p14="http://schemas.microsoft.com/office/powerpoint/2010/main" val="400413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Worm view of buildings">
            <a:extLst>
              <a:ext uri="{FF2B5EF4-FFF2-40B4-BE49-F238E27FC236}">
                <a16:creationId xmlns:a16="http://schemas.microsoft.com/office/drawing/2014/main" id="{094A5D1B-B8BE-4CE8-8D90-3F36D4EADDEA}"/>
              </a:ext>
              <a:ext uri="{C183D7F6-B498-43B3-948B-1728B52AA6E4}">
                <adec:decorative xmlns:adec="http://schemas.microsoft.com/office/drawing/2017/decorative" val="0"/>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24" name="Rectangle 23">
            <a:hlinkClick r:id="rId4" action="ppaction://hlinkfile"/>
            <a:extLst>
              <a:ext uri="{FF2B5EF4-FFF2-40B4-BE49-F238E27FC236}">
                <a16:creationId xmlns:a16="http://schemas.microsoft.com/office/drawing/2014/main" id="{4C9191F1-E8DF-4B64-8A28-BC458F6A039C}"/>
              </a:ext>
              <a:ext uri="{C183D7F6-B498-43B3-948B-1728B52AA6E4}">
                <adec:decorative xmlns:adec="http://schemas.microsoft.com/office/drawing/2017/decorative" val="1"/>
              </a:ext>
            </a:extLst>
          </p:cNvPr>
          <p:cNvSpPr/>
          <p:nvPr/>
        </p:nvSpPr>
        <p:spPr>
          <a:xfrm>
            <a:off x="180000" y="16496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84CEA7-D60A-47AE-A867-C557D000559F}"/>
              </a:ext>
            </a:extLst>
          </p:cNvPr>
          <p:cNvSpPr>
            <a:spLocks noGrp="1"/>
          </p:cNvSpPr>
          <p:nvPr>
            <p:ph type="title"/>
          </p:nvPr>
        </p:nvSpPr>
        <p:spPr/>
        <p:txBody>
          <a:bodyPr/>
          <a:lstStyle/>
          <a:p>
            <a:r>
              <a:rPr lang="en-US" dirty="0"/>
              <a:t>Insurance  web  app</a:t>
            </a:r>
          </a:p>
        </p:txBody>
      </p:sp>
      <p:sp>
        <p:nvSpPr>
          <p:cNvPr id="4" name="Slide Number Placeholder 3">
            <a:extLst>
              <a:ext uri="{FF2B5EF4-FFF2-40B4-BE49-F238E27FC236}">
                <a16:creationId xmlns:a16="http://schemas.microsoft.com/office/drawing/2014/main" id="{00822E43-C110-41B5-9E8C-BBA2A6D7228B}"/>
              </a:ext>
            </a:extLst>
          </p:cNvPr>
          <p:cNvSpPr>
            <a:spLocks noGrp="1"/>
          </p:cNvSpPr>
          <p:nvPr>
            <p:ph type="sldNum" sz="quarter" idx="11"/>
          </p:nvPr>
        </p:nvSpPr>
        <p:spPr/>
        <p:txBody>
          <a:bodyPr/>
          <a:lstStyle/>
          <a:p>
            <a:fld id="{EECC7194-A4D0-457B-9D3E-53681723AFF7}" type="slidenum">
              <a:rPr lang="en-US" smtClean="0"/>
              <a:pPr/>
              <a:t>13</a:t>
            </a:fld>
            <a:endParaRPr lang="en-US" dirty="0"/>
          </a:p>
        </p:txBody>
      </p:sp>
      <p:sp>
        <p:nvSpPr>
          <p:cNvPr id="5" name="object 7" descr="Beige rectangle">
            <a:extLst>
              <a:ext uri="{FF2B5EF4-FFF2-40B4-BE49-F238E27FC236}">
                <a16:creationId xmlns:a16="http://schemas.microsoft.com/office/drawing/2014/main" id="{F173E3BB-F601-4F0E-90AC-4E1473812240}"/>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33" name="Rectangle 32">
            <a:extLst>
              <a:ext uri="{FF2B5EF4-FFF2-40B4-BE49-F238E27FC236}">
                <a16:creationId xmlns:a16="http://schemas.microsoft.com/office/drawing/2014/main" id="{DF55647B-6250-409F-984B-A2399BBF5119}"/>
              </a:ext>
              <a:ext uri="{C183D7F6-B498-43B3-948B-1728B52AA6E4}">
                <adec:decorative xmlns:adec="http://schemas.microsoft.com/office/drawing/2017/decorative" val="1"/>
              </a:ext>
            </a:extLst>
          </p:cNvPr>
          <p:cNvSpPr/>
          <p:nvPr/>
        </p:nvSpPr>
        <p:spPr>
          <a:xfrm>
            <a:off x="5599774" y="2122224"/>
            <a:ext cx="992451" cy="992451"/>
          </a:xfrm>
          <a:prstGeom prst="rect">
            <a:avLst/>
          </a:prstGeom>
          <a:noFill/>
          <a:ln w="6350">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descr="Icon Stethoscope ">
            <a:extLst>
              <a:ext uri="{FF2B5EF4-FFF2-40B4-BE49-F238E27FC236}">
                <a16:creationId xmlns:a16="http://schemas.microsoft.com/office/drawing/2014/main" id="{49C2930A-BA57-460C-81A6-F126250C3554}"/>
              </a:ext>
            </a:extLst>
          </p:cNvPr>
          <p:cNvGrpSpPr>
            <a:grpSpLocks noChangeAspect="1"/>
          </p:cNvGrpSpPr>
          <p:nvPr/>
        </p:nvGrpSpPr>
        <p:grpSpPr>
          <a:xfrm>
            <a:off x="5816117" y="2253301"/>
            <a:ext cx="559764" cy="724401"/>
            <a:chOff x="5772150" y="3009900"/>
            <a:chExt cx="647700" cy="838200"/>
          </a:xfrm>
        </p:grpSpPr>
        <p:sp>
          <p:nvSpPr>
            <p:cNvPr id="19" name="Freeform: Shape 18">
              <a:extLst>
                <a:ext uri="{FF2B5EF4-FFF2-40B4-BE49-F238E27FC236}">
                  <a16:creationId xmlns:a16="http://schemas.microsoft.com/office/drawing/2014/main" id="{242E6F12-4FB5-4776-8A61-3CC1958EF92F}"/>
                </a:ext>
              </a:extLst>
            </p:cNvPr>
            <p:cNvSpPr/>
            <p:nvPr/>
          </p:nvSpPr>
          <p:spPr>
            <a:xfrm>
              <a:off x="5772150" y="3009900"/>
              <a:ext cx="647700" cy="838200"/>
            </a:xfrm>
            <a:custGeom>
              <a:avLst/>
              <a:gdLst>
                <a:gd name="connsiteX0" fmla="*/ 542925 w 647700"/>
                <a:gd name="connsiteY0" fmla="*/ 381000 h 838200"/>
                <a:gd name="connsiteX1" fmla="*/ 476250 w 647700"/>
                <a:gd name="connsiteY1" fmla="*/ 314325 h 838200"/>
                <a:gd name="connsiteX2" fmla="*/ 542925 w 647700"/>
                <a:gd name="connsiteY2" fmla="*/ 247650 h 838200"/>
                <a:gd name="connsiteX3" fmla="*/ 609600 w 647700"/>
                <a:gd name="connsiteY3" fmla="*/ 314325 h 838200"/>
                <a:gd name="connsiteX4" fmla="*/ 542925 w 647700"/>
                <a:gd name="connsiteY4" fmla="*/ 381000 h 838200"/>
                <a:gd name="connsiteX5" fmla="*/ 647700 w 647700"/>
                <a:gd name="connsiteY5" fmla="*/ 314325 h 838200"/>
                <a:gd name="connsiteX6" fmla="*/ 542925 w 647700"/>
                <a:gd name="connsiteY6" fmla="*/ 209550 h 838200"/>
                <a:gd name="connsiteX7" fmla="*/ 438150 w 647700"/>
                <a:gd name="connsiteY7" fmla="*/ 314325 h 838200"/>
                <a:gd name="connsiteX8" fmla="*/ 514350 w 647700"/>
                <a:gd name="connsiteY8" fmla="*/ 415290 h 838200"/>
                <a:gd name="connsiteX9" fmla="*/ 514350 w 647700"/>
                <a:gd name="connsiteY9" fmla="*/ 638175 h 838200"/>
                <a:gd name="connsiteX10" fmla="*/ 371475 w 647700"/>
                <a:gd name="connsiteY10" fmla="*/ 781050 h 838200"/>
                <a:gd name="connsiteX11" fmla="*/ 228600 w 647700"/>
                <a:gd name="connsiteY11" fmla="*/ 638175 h 838200"/>
                <a:gd name="connsiteX12" fmla="*/ 228600 w 647700"/>
                <a:gd name="connsiteY12" fmla="*/ 541020 h 838200"/>
                <a:gd name="connsiteX13" fmla="*/ 400050 w 647700"/>
                <a:gd name="connsiteY13" fmla="*/ 342900 h 838200"/>
                <a:gd name="connsiteX14" fmla="*/ 381000 w 647700"/>
                <a:gd name="connsiteY14" fmla="*/ 310515 h 838200"/>
                <a:gd name="connsiteX15" fmla="*/ 381000 w 647700"/>
                <a:gd name="connsiteY15" fmla="*/ 76200 h 838200"/>
                <a:gd name="connsiteX16" fmla="*/ 331470 w 647700"/>
                <a:gd name="connsiteY16" fmla="*/ 20003 h 838200"/>
                <a:gd name="connsiteX17" fmla="*/ 304800 w 647700"/>
                <a:gd name="connsiteY17" fmla="*/ 0 h 838200"/>
                <a:gd name="connsiteX18" fmla="*/ 295275 w 647700"/>
                <a:gd name="connsiteY18" fmla="*/ 0 h 838200"/>
                <a:gd name="connsiteX19" fmla="*/ 257175 w 647700"/>
                <a:gd name="connsiteY19" fmla="*/ 38100 h 838200"/>
                <a:gd name="connsiteX20" fmla="*/ 295275 w 647700"/>
                <a:gd name="connsiteY20" fmla="*/ 76200 h 838200"/>
                <a:gd name="connsiteX21" fmla="*/ 304800 w 647700"/>
                <a:gd name="connsiteY21" fmla="*/ 76200 h 838200"/>
                <a:gd name="connsiteX22" fmla="*/ 331470 w 647700"/>
                <a:gd name="connsiteY22" fmla="*/ 59055 h 838200"/>
                <a:gd name="connsiteX23" fmla="*/ 342900 w 647700"/>
                <a:gd name="connsiteY23" fmla="*/ 76200 h 838200"/>
                <a:gd name="connsiteX24" fmla="*/ 342900 w 647700"/>
                <a:gd name="connsiteY24" fmla="*/ 310515 h 838200"/>
                <a:gd name="connsiteX25" fmla="*/ 323850 w 647700"/>
                <a:gd name="connsiteY25" fmla="*/ 342900 h 838200"/>
                <a:gd name="connsiteX26" fmla="*/ 200025 w 647700"/>
                <a:gd name="connsiteY26" fmla="*/ 466725 h 838200"/>
                <a:gd name="connsiteX27" fmla="*/ 76200 w 647700"/>
                <a:gd name="connsiteY27" fmla="*/ 342900 h 838200"/>
                <a:gd name="connsiteX28" fmla="*/ 57150 w 647700"/>
                <a:gd name="connsiteY28" fmla="*/ 310515 h 838200"/>
                <a:gd name="connsiteX29" fmla="*/ 57150 w 647700"/>
                <a:gd name="connsiteY29" fmla="*/ 76200 h 838200"/>
                <a:gd name="connsiteX30" fmla="*/ 68580 w 647700"/>
                <a:gd name="connsiteY30" fmla="*/ 59055 h 838200"/>
                <a:gd name="connsiteX31" fmla="*/ 95250 w 647700"/>
                <a:gd name="connsiteY31" fmla="*/ 76200 h 838200"/>
                <a:gd name="connsiteX32" fmla="*/ 104775 w 647700"/>
                <a:gd name="connsiteY32" fmla="*/ 76200 h 838200"/>
                <a:gd name="connsiteX33" fmla="*/ 142875 w 647700"/>
                <a:gd name="connsiteY33" fmla="*/ 38100 h 838200"/>
                <a:gd name="connsiteX34" fmla="*/ 104775 w 647700"/>
                <a:gd name="connsiteY34" fmla="*/ 0 h 838200"/>
                <a:gd name="connsiteX35" fmla="*/ 95250 w 647700"/>
                <a:gd name="connsiteY35" fmla="*/ 0 h 838200"/>
                <a:gd name="connsiteX36" fmla="*/ 68580 w 647700"/>
                <a:gd name="connsiteY36" fmla="*/ 20003 h 838200"/>
                <a:gd name="connsiteX37" fmla="*/ 19050 w 647700"/>
                <a:gd name="connsiteY37" fmla="*/ 76200 h 838200"/>
                <a:gd name="connsiteX38" fmla="*/ 19050 w 647700"/>
                <a:gd name="connsiteY38" fmla="*/ 310515 h 838200"/>
                <a:gd name="connsiteX39" fmla="*/ 0 w 647700"/>
                <a:gd name="connsiteY39" fmla="*/ 342900 h 838200"/>
                <a:gd name="connsiteX40" fmla="*/ 171450 w 647700"/>
                <a:gd name="connsiteY40" fmla="*/ 541020 h 838200"/>
                <a:gd name="connsiteX41" fmla="*/ 171450 w 647700"/>
                <a:gd name="connsiteY41" fmla="*/ 638175 h 838200"/>
                <a:gd name="connsiteX42" fmla="*/ 371475 w 647700"/>
                <a:gd name="connsiteY42" fmla="*/ 838200 h 838200"/>
                <a:gd name="connsiteX43" fmla="*/ 571500 w 647700"/>
                <a:gd name="connsiteY43" fmla="*/ 638175 h 838200"/>
                <a:gd name="connsiteX44" fmla="*/ 571500 w 647700"/>
                <a:gd name="connsiteY44" fmla="*/ 415290 h 838200"/>
                <a:gd name="connsiteX45" fmla="*/ 647700 w 647700"/>
                <a:gd name="connsiteY45" fmla="*/ 31432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47700" h="838200">
                  <a:moveTo>
                    <a:pt x="542925" y="381000"/>
                  </a:moveTo>
                  <a:cubicBezTo>
                    <a:pt x="505778" y="381000"/>
                    <a:pt x="476250" y="351473"/>
                    <a:pt x="476250" y="314325"/>
                  </a:cubicBezTo>
                  <a:cubicBezTo>
                    <a:pt x="476250" y="277178"/>
                    <a:pt x="505778" y="247650"/>
                    <a:pt x="542925" y="247650"/>
                  </a:cubicBezTo>
                  <a:cubicBezTo>
                    <a:pt x="580073" y="247650"/>
                    <a:pt x="609600" y="277178"/>
                    <a:pt x="609600" y="314325"/>
                  </a:cubicBezTo>
                  <a:cubicBezTo>
                    <a:pt x="609600" y="351473"/>
                    <a:pt x="580073" y="381000"/>
                    <a:pt x="542925" y="381000"/>
                  </a:cubicBezTo>
                  <a:close/>
                  <a:moveTo>
                    <a:pt x="647700" y="314325"/>
                  </a:moveTo>
                  <a:cubicBezTo>
                    <a:pt x="647700" y="256223"/>
                    <a:pt x="601028" y="209550"/>
                    <a:pt x="542925" y="209550"/>
                  </a:cubicBezTo>
                  <a:cubicBezTo>
                    <a:pt x="484823" y="209550"/>
                    <a:pt x="438150" y="256223"/>
                    <a:pt x="438150" y="314325"/>
                  </a:cubicBezTo>
                  <a:cubicBezTo>
                    <a:pt x="438150" y="361950"/>
                    <a:pt x="470535" y="402908"/>
                    <a:pt x="514350" y="415290"/>
                  </a:cubicBezTo>
                  <a:lnTo>
                    <a:pt x="514350" y="638175"/>
                  </a:lnTo>
                  <a:cubicBezTo>
                    <a:pt x="514350" y="717233"/>
                    <a:pt x="450533" y="781050"/>
                    <a:pt x="371475" y="781050"/>
                  </a:cubicBezTo>
                  <a:cubicBezTo>
                    <a:pt x="292418" y="781050"/>
                    <a:pt x="228600" y="717233"/>
                    <a:pt x="228600" y="638175"/>
                  </a:cubicBezTo>
                  <a:lnTo>
                    <a:pt x="228600" y="541020"/>
                  </a:lnTo>
                  <a:cubicBezTo>
                    <a:pt x="325755" y="526733"/>
                    <a:pt x="400050" y="443865"/>
                    <a:pt x="400050" y="342900"/>
                  </a:cubicBezTo>
                  <a:cubicBezTo>
                    <a:pt x="400050" y="328613"/>
                    <a:pt x="392430" y="316230"/>
                    <a:pt x="381000" y="310515"/>
                  </a:cubicBezTo>
                  <a:lnTo>
                    <a:pt x="381000" y="76200"/>
                  </a:lnTo>
                  <a:cubicBezTo>
                    <a:pt x="381000" y="47625"/>
                    <a:pt x="359093" y="23813"/>
                    <a:pt x="331470" y="20003"/>
                  </a:cubicBezTo>
                  <a:cubicBezTo>
                    <a:pt x="327660" y="8573"/>
                    <a:pt x="317183" y="0"/>
                    <a:pt x="304800" y="0"/>
                  </a:cubicBezTo>
                  <a:lnTo>
                    <a:pt x="295275" y="0"/>
                  </a:lnTo>
                  <a:cubicBezTo>
                    <a:pt x="274320" y="0"/>
                    <a:pt x="257175" y="17145"/>
                    <a:pt x="257175" y="38100"/>
                  </a:cubicBezTo>
                  <a:cubicBezTo>
                    <a:pt x="257175" y="59055"/>
                    <a:pt x="274320" y="76200"/>
                    <a:pt x="295275" y="76200"/>
                  </a:cubicBezTo>
                  <a:lnTo>
                    <a:pt x="304800" y="76200"/>
                  </a:lnTo>
                  <a:cubicBezTo>
                    <a:pt x="316230" y="76200"/>
                    <a:pt x="326708" y="68580"/>
                    <a:pt x="331470" y="59055"/>
                  </a:cubicBezTo>
                  <a:cubicBezTo>
                    <a:pt x="338138" y="61913"/>
                    <a:pt x="342900" y="68580"/>
                    <a:pt x="342900" y="76200"/>
                  </a:cubicBezTo>
                  <a:lnTo>
                    <a:pt x="342900" y="310515"/>
                  </a:lnTo>
                  <a:cubicBezTo>
                    <a:pt x="331470" y="317183"/>
                    <a:pt x="323850" y="329565"/>
                    <a:pt x="323850" y="342900"/>
                  </a:cubicBezTo>
                  <a:cubicBezTo>
                    <a:pt x="323850" y="411480"/>
                    <a:pt x="268605" y="466725"/>
                    <a:pt x="200025" y="466725"/>
                  </a:cubicBezTo>
                  <a:cubicBezTo>
                    <a:pt x="131445" y="466725"/>
                    <a:pt x="76200" y="411480"/>
                    <a:pt x="76200" y="342900"/>
                  </a:cubicBezTo>
                  <a:cubicBezTo>
                    <a:pt x="76200" y="328613"/>
                    <a:pt x="68580" y="316230"/>
                    <a:pt x="57150" y="310515"/>
                  </a:cubicBezTo>
                  <a:lnTo>
                    <a:pt x="57150" y="76200"/>
                  </a:lnTo>
                  <a:cubicBezTo>
                    <a:pt x="57150" y="68580"/>
                    <a:pt x="61913" y="61913"/>
                    <a:pt x="68580" y="59055"/>
                  </a:cubicBezTo>
                  <a:cubicBezTo>
                    <a:pt x="73343" y="69533"/>
                    <a:pt x="82868" y="76200"/>
                    <a:pt x="95250" y="76200"/>
                  </a:cubicBezTo>
                  <a:lnTo>
                    <a:pt x="104775" y="76200"/>
                  </a:lnTo>
                  <a:cubicBezTo>
                    <a:pt x="125730" y="76200"/>
                    <a:pt x="142875" y="59055"/>
                    <a:pt x="142875" y="38100"/>
                  </a:cubicBezTo>
                  <a:cubicBezTo>
                    <a:pt x="142875" y="17145"/>
                    <a:pt x="125730" y="0"/>
                    <a:pt x="104775" y="0"/>
                  </a:cubicBezTo>
                  <a:lnTo>
                    <a:pt x="95250" y="0"/>
                  </a:lnTo>
                  <a:cubicBezTo>
                    <a:pt x="82868" y="0"/>
                    <a:pt x="72390" y="8573"/>
                    <a:pt x="68580" y="20003"/>
                  </a:cubicBezTo>
                  <a:cubicBezTo>
                    <a:pt x="40957" y="23813"/>
                    <a:pt x="19050" y="47625"/>
                    <a:pt x="19050" y="76200"/>
                  </a:cubicBezTo>
                  <a:lnTo>
                    <a:pt x="19050" y="310515"/>
                  </a:lnTo>
                  <a:cubicBezTo>
                    <a:pt x="7620" y="317183"/>
                    <a:pt x="0" y="329565"/>
                    <a:pt x="0" y="342900"/>
                  </a:cubicBezTo>
                  <a:cubicBezTo>
                    <a:pt x="0" y="443865"/>
                    <a:pt x="74295" y="526733"/>
                    <a:pt x="171450" y="541020"/>
                  </a:cubicBezTo>
                  <a:lnTo>
                    <a:pt x="171450" y="638175"/>
                  </a:lnTo>
                  <a:cubicBezTo>
                    <a:pt x="171450" y="748665"/>
                    <a:pt x="260985" y="838200"/>
                    <a:pt x="371475" y="838200"/>
                  </a:cubicBezTo>
                  <a:cubicBezTo>
                    <a:pt x="481965" y="838200"/>
                    <a:pt x="571500" y="748665"/>
                    <a:pt x="571500" y="638175"/>
                  </a:cubicBezTo>
                  <a:lnTo>
                    <a:pt x="571500" y="415290"/>
                  </a:lnTo>
                  <a:cubicBezTo>
                    <a:pt x="615315" y="402908"/>
                    <a:pt x="647700" y="361950"/>
                    <a:pt x="647700" y="314325"/>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BD8EA7DE-86F4-478B-9D9B-28A0D3E0D041}"/>
                </a:ext>
              </a:extLst>
            </p:cNvPr>
            <p:cNvSpPr/>
            <p:nvPr/>
          </p:nvSpPr>
          <p:spPr>
            <a:xfrm>
              <a:off x="6267450" y="327660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solidFill>
              <a:schemeClr val="bg1"/>
            </a:solidFill>
            <a:ln w="9525" cap="flat">
              <a:noFill/>
              <a:prstDash val="solid"/>
              <a:miter/>
            </a:ln>
          </p:spPr>
          <p:txBody>
            <a:bodyPr rtlCol="0" anchor="ctr"/>
            <a:lstStyle/>
            <a:p>
              <a:endParaRPr lang="en-US" dirty="0"/>
            </a:p>
          </p:txBody>
        </p:sp>
      </p:grpSp>
      <p:sp>
        <p:nvSpPr>
          <p:cNvPr id="49" name="Rectangle 48">
            <a:extLst>
              <a:ext uri="{FF2B5EF4-FFF2-40B4-BE49-F238E27FC236}">
                <a16:creationId xmlns:a16="http://schemas.microsoft.com/office/drawing/2014/main" id="{E64F0C47-5577-4CF1-892C-74FD8E7B89C3}"/>
              </a:ext>
            </a:extLst>
          </p:cNvPr>
          <p:cNvSpPr/>
          <p:nvPr/>
        </p:nvSpPr>
        <p:spPr>
          <a:xfrm>
            <a:off x="2706228" y="3784839"/>
            <a:ext cx="2448000" cy="216000"/>
          </a:xfrm>
          <a:prstGeom prst="rect">
            <a:avLst/>
          </a:prstGeom>
        </p:spPr>
        <p:txBody>
          <a:bodyPr wrap="square" lIns="0" tIns="0" rIns="108000" bIns="0">
            <a:noAutofit/>
          </a:bodyPr>
          <a:lstStyle/>
          <a:p>
            <a:pPr algn="r"/>
            <a:r>
              <a:rPr lang="en-US" sz="1400" dirty="0">
                <a:solidFill>
                  <a:schemeClr val="accent1"/>
                </a:solidFill>
                <a:latin typeface="+mj-lt"/>
                <a:ea typeface="Lato" panose="020F0502020204030203" pitchFamily="34" charset="0"/>
                <a:cs typeface="Lato" panose="020F0502020204030203" pitchFamily="34" charset="0"/>
              </a:rPr>
              <a:t>Web Application</a:t>
            </a:r>
          </a:p>
        </p:txBody>
      </p:sp>
      <p:sp>
        <p:nvSpPr>
          <p:cNvPr id="50" name="Rectangle 49">
            <a:extLst>
              <a:ext uri="{FF2B5EF4-FFF2-40B4-BE49-F238E27FC236}">
                <a16:creationId xmlns:a16="http://schemas.microsoft.com/office/drawing/2014/main" id="{9461AA33-C31E-4FC9-AC74-48CD41F6A5D8}"/>
              </a:ext>
            </a:extLst>
          </p:cNvPr>
          <p:cNvSpPr/>
          <p:nvPr/>
        </p:nvSpPr>
        <p:spPr>
          <a:xfrm>
            <a:off x="2630650" y="3522237"/>
            <a:ext cx="2448000" cy="216000"/>
          </a:xfrm>
          <a:prstGeom prst="rect">
            <a:avLst/>
          </a:prstGeom>
        </p:spPr>
        <p:txBody>
          <a:bodyPr wrap="square" lIns="0" tIns="0" rIns="108000" bIns="0">
            <a:noAutofit/>
          </a:bodyPr>
          <a:lstStyle/>
          <a:p>
            <a:pPr algn="r"/>
            <a:r>
              <a:rPr lang="en-US" sz="1400" dirty="0">
                <a:solidFill>
                  <a:schemeClr val="accent1"/>
                </a:solidFill>
                <a:latin typeface="+mj-lt"/>
                <a:ea typeface="Lato" panose="020F0502020204030203" pitchFamily="34" charset="0"/>
                <a:cs typeface="Lato" panose="020F0502020204030203" pitchFamily="34" charset="0"/>
              </a:rPr>
              <a:t>R Shiny</a:t>
            </a:r>
          </a:p>
        </p:txBody>
      </p:sp>
      <p:sp>
        <p:nvSpPr>
          <p:cNvPr id="96" name="Oval 95">
            <a:extLst>
              <a:ext uri="{FF2B5EF4-FFF2-40B4-BE49-F238E27FC236}">
                <a16:creationId xmlns:a16="http://schemas.microsoft.com/office/drawing/2014/main" id="{D79453A6-5480-4F56-AF3E-93A3A00FFD17}"/>
              </a:ext>
              <a:ext uri="{C183D7F6-B498-43B3-948B-1728B52AA6E4}">
                <adec:decorative xmlns:adec="http://schemas.microsoft.com/office/drawing/2017/decorative" val="1"/>
              </a:ext>
            </a:extLst>
          </p:cNvPr>
          <p:cNvSpPr/>
          <p:nvPr/>
        </p:nvSpPr>
        <p:spPr>
          <a:xfrm>
            <a:off x="6048865" y="3327662"/>
            <a:ext cx="94268" cy="9426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7" name="Connector: Elbow 126">
            <a:extLst>
              <a:ext uri="{FF2B5EF4-FFF2-40B4-BE49-F238E27FC236}">
                <a16:creationId xmlns:a16="http://schemas.microsoft.com/office/drawing/2014/main" id="{5F5FB185-A6BD-4195-A0B1-8EB92ACF2389}"/>
              </a:ext>
              <a:ext uri="{C183D7F6-B498-43B3-948B-1728B52AA6E4}">
                <adec:decorative xmlns:adec="http://schemas.microsoft.com/office/drawing/2017/decorative" val="1"/>
              </a:ext>
            </a:extLst>
          </p:cNvPr>
          <p:cNvCxnSpPr>
            <a:cxnSpLocks/>
            <a:stCxn id="49" idx="3"/>
            <a:endCxn id="96" idx="4"/>
          </p:cNvCxnSpPr>
          <p:nvPr/>
        </p:nvCxnSpPr>
        <p:spPr>
          <a:xfrm flipV="1">
            <a:off x="5154228" y="3421930"/>
            <a:ext cx="941771" cy="470909"/>
          </a:xfrm>
          <a:prstGeom prst="bentConnector2">
            <a:avLst/>
          </a:prstGeom>
          <a:ln>
            <a:solidFill>
              <a:schemeClr val="bg1">
                <a:alpha val="20000"/>
              </a:schemeClr>
            </a:solidFill>
            <a:head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5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C17F5BF1-88DB-42F2-98A6-4C7FBFC311C4}"/>
              </a:ext>
            </a:extLst>
          </p:cNvPr>
          <p:cNvSpPr>
            <a:spLocks noGrp="1"/>
          </p:cNvSpPr>
          <p:nvPr>
            <p:ph type="ctrTitle"/>
          </p:nvPr>
        </p:nvSpPr>
        <p:spPr/>
        <p:txBody>
          <a:bodyPr/>
          <a:lstStyle/>
          <a:p>
            <a:r>
              <a:rPr lang="en-US" dirty="0"/>
              <a:t>Thank</a:t>
            </a:r>
            <a:br>
              <a:rPr lang="en-US" dirty="0"/>
            </a:br>
            <a:r>
              <a:rPr lang="en-US" dirty="0"/>
              <a:t>you</a:t>
            </a:r>
          </a:p>
        </p:txBody>
      </p:sp>
      <p:sp>
        <p:nvSpPr>
          <p:cNvPr id="4" name="Text Placeholder 3">
            <a:extLst>
              <a:ext uri="{FF2B5EF4-FFF2-40B4-BE49-F238E27FC236}">
                <a16:creationId xmlns:a16="http://schemas.microsoft.com/office/drawing/2014/main" id="{7E7E363B-55F5-4528-8A9D-A5D90055CD92}"/>
              </a:ext>
            </a:extLst>
          </p:cNvPr>
          <p:cNvSpPr>
            <a:spLocks noGrp="1"/>
          </p:cNvSpPr>
          <p:nvPr>
            <p:ph type="body" sz="quarter" idx="13"/>
          </p:nvPr>
        </p:nvSpPr>
        <p:spPr/>
        <p:txBody>
          <a:bodyPr/>
          <a:lstStyle/>
          <a:p>
            <a:r>
              <a:rPr lang="en-US" dirty="0"/>
              <a:t>Kane Monaco</a:t>
            </a:r>
          </a:p>
        </p:txBody>
      </p:sp>
      <p:sp>
        <p:nvSpPr>
          <p:cNvPr id="5" name="Text Placeholder 4">
            <a:extLst>
              <a:ext uri="{FF2B5EF4-FFF2-40B4-BE49-F238E27FC236}">
                <a16:creationId xmlns:a16="http://schemas.microsoft.com/office/drawing/2014/main" id="{045FEE4F-333C-40EF-B46D-8D25C79C05D2}"/>
              </a:ext>
            </a:extLst>
          </p:cNvPr>
          <p:cNvSpPr>
            <a:spLocks noGrp="1"/>
          </p:cNvSpPr>
          <p:nvPr>
            <p:ph type="body" sz="quarter" idx="14"/>
          </p:nvPr>
        </p:nvSpPr>
        <p:spPr/>
        <p:txBody>
          <a:bodyPr/>
          <a:lstStyle/>
          <a:p>
            <a:r>
              <a:rPr lang="en-US" dirty="0"/>
              <a:t>Kane.Monaco@gmail.com</a:t>
            </a:r>
          </a:p>
        </p:txBody>
      </p:sp>
      <p:sp>
        <p:nvSpPr>
          <p:cNvPr id="6" name="Text Placeholder 5">
            <a:extLst>
              <a:ext uri="{FF2B5EF4-FFF2-40B4-BE49-F238E27FC236}">
                <a16:creationId xmlns:a16="http://schemas.microsoft.com/office/drawing/2014/main" id="{05F44DEB-FABF-4ADE-B7EB-29DFAFA3DFF6}"/>
              </a:ext>
            </a:extLst>
          </p:cNvPr>
          <p:cNvSpPr>
            <a:spLocks noGrp="1"/>
          </p:cNvSpPr>
          <p:nvPr>
            <p:ph type="body" sz="quarter" idx="15"/>
          </p:nvPr>
        </p:nvSpPr>
        <p:spPr/>
        <p:txBody>
          <a:bodyPr/>
          <a:lstStyle/>
          <a:p>
            <a:r>
              <a:rPr lang="en-US" dirty="0"/>
              <a:t>541-954-9539</a:t>
            </a:r>
          </a:p>
        </p:txBody>
      </p:sp>
      <p:sp>
        <p:nvSpPr>
          <p:cNvPr id="7" name="Text Placeholder 6">
            <a:extLst>
              <a:ext uri="{FF2B5EF4-FFF2-40B4-BE49-F238E27FC236}">
                <a16:creationId xmlns:a16="http://schemas.microsoft.com/office/drawing/2014/main" id="{CF795760-75DB-4415-BB10-2C6299BBF11C}"/>
              </a:ext>
            </a:extLst>
          </p:cNvPr>
          <p:cNvSpPr>
            <a:spLocks noGrp="1"/>
          </p:cNvSpPr>
          <p:nvPr>
            <p:ph type="body" sz="quarter" idx="16"/>
          </p:nvPr>
        </p:nvSpPr>
        <p:spPr/>
        <p:txBody>
          <a:bodyPr/>
          <a:lstStyle/>
          <a:p>
            <a:r>
              <a:rPr lang="en-US" dirty="0"/>
              <a:t>NYC Data Science Academy</a:t>
            </a:r>
          </a:p>
        </p:txBody>
      </p:sp>
      <p:sp>
        <p:nvSpPr>
          <p:cNvPr id="18" name="Rectangle 17">
            <a:extLst>
              <a:ext uri="{FF2B5EF4-FFF2-40B4-BE49-F238E27FC236}">
                <a16:creationId xmlns:a16="http://schemas.microsoft.com/office/drawing/2014/main" id="{AAF39051-1049-4508-8373-6A289966AA59}"/>
              </a:ext>
              <a:ext uri="{C183D7F6-B498-43B3-948B-1728B52AA6E4}">
                <adec:decorative xmlns:adec="http://schemas.microsoft.com/office/drawing/2017/decorative"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pSp>
        <p:nvGrpSpPr>
          <p:cNvPr id="46" name="Group 45" descr="Icon Phone">
            <a:extLst>
              <a:ext uri="{FF2B5EF4-FFF2-40B4-BE49-F238E27FC236}">
                <a16:creationId xmlns:a16="http://schemas.microsoft.com/office/drawing/2014/main" id="{4BB2D73A-DB1F-47D9-9BDA-D6F01A0EDC06}"/>
              </a:ext>
            </a:extLst>
          </p:cNvPr>
          <p:cNvGrpSpPr/>
          <p:nvPr/>
        </p:nvGrpSpPr>
        <p:grpSpPr>
          <a:xfrm>
            <a:off x="1365937" y="5637315"/>
            <a:ext cx="297521" cy="297521"/>
            <a:chOff x="1334697" y="5606075"/>
            <a:chExt cx="360000" cy="360000"/>
          </a:xfrm>
        </p:grpSpPr>
        <p:sp>
          <p:nvSpPr>
            <p:cNvPr id="47" name="Freeform: Shape 46">
              <a:extLst>
                <a:ext uri="{FF2B5EF4-FFF2-40B4-BE49-F238E27FC236}">
                  <a16:creationId xmlns:a16="http://schemas.microsoft.com/office/drawing/2014/main" id="{3C40AF29-F294-4B60-B5B4-56011134948E}"/>
                </a:ext>
              </a:extLst>
            </p:cNvPr>
            <p:cNvSpPr/>
            <p:nvPr/>
          </p:nvSpPr>
          <p:spPr>
            <a:xfrm>
              <a:off x="1423220" y="562446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48" name="Freeform: Shape 47">
              <a:extLst>
                <a:ext uri="{FF2B5EF4-FFF2-40B4-BE49-F238E27FC236}">
                  <a16:creationId xmlns:a16="http://schemas.microsoft.com/office/drawing/2014/main" id="{82F5782C-5E0E-47EA-861C-88990A8D95DF}"/>
                </a:ext>
              </a:extLst>
            </p:cNvPr>
            <p:cNvSpPr/>
            <p:nvPr/>
          </p:nvSpPr>
          <p:spPr>
            <a:xfrm>
              <a:off x="1491815" y="5800385"/>
              <a:ext cx="9525" cy="9525"/>
            </a:xfrm>
            <a:custGeom>
              <a:avLst/>
              <a:gdLst>
                <a:gd name="connsiteX0" fmla="*/ 0 w 9525"/>
                <a:gd name="connsiteY0" fmla="*/ 0 h 9525"/>
                <a:gd name="connsiteX1" fmla="*/ 17145 w 9525"/>
                <a:gd name="connsiteY1" fmla="*/ 18098 h 9525"/>
              </a:gdLst>
              <a:ahLst/>
              <a:cxnLst>
                <a:cxn ang="0">
                  <a:pos x="connsiteX0" y="connsiteY0"/>
                </a:cxn>
                <a:cxn ang="0">
                  <a:pos x="connsiteX1" y="connsiteY1"/>
                </a:cxn>
              </a:cxnLst>
              <a:rect l="l" t="t" r="r" b="b"/>
              <a:pathLst>
                <a:path w="9525" h="9525">
                  <a:moveTo>
                    <a:pt x="0" y="0"/>
                  </a:moveTo>
                  <a:lnTo>
                    <a:pt x="17145" y="18098"/>
                  </a:lnTo>
                </a:path>
              </a:pathLst>
            </a:custGeom>
            <a:ln w="23813" cap="flat">
              <a:solidFill>
                <a:schemeClr val="accent1"/>
              </a:solidFill>
              <a:prstDash val="solid"/>
              <a:round/>
            </a:ln>
          </p:spPr>
          <p:txBody>
            <a:bodyPr rtlCol="0" anchor="ctr"/>
            <a:lstStyle/>
            <a:p>
              <a:endParaRPr lang="en-US" dirty="0"/>
            </a:p>
          </p:txBody>
        </p:sp>
        <p:sp>
          <p:nvSpPr>
            <p:cNvPr id="49" name="Freeform: Shape 48">
              <a:extLst>
                <a:ext uri="{FF2B5EF4-FFF2-40B4-BE49-F238E27FC236}">
                  <a16:creationId xmlns:a16="http://schemas.microsoft.com/office/drawing/2014/main" id="{0ACDDF69-03CD-491C-A9E4-08E5726C5BD3}"/>
                </a:ext>
              </a:extLst>
            </p:cNvPr>
            <p:cNvSpPr/>
            <p:nvPr/>
          </p:nvSpPr>
          <p:spPr>
            <a:xfrm>
              <a:off x="1334697" y="5606075"/>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0" name="Group 49" descr="Icon Email">
            <a:extLst>
              <a:ext uri="{FF2B5EF4-FFF2-40B4-BE49-F238E27FC236}">
                <a16:creationId xmlns:a16="http://schemas.microsoft.com/office/drawing/2014/main" id="{F7F47E31-EB9A-4529-BE0F-A1213B79FE07}"/>
              </a:ext>
            </a:extLst>
          </p:cNvPr>
          <p:cNvGrpSpPr/>
          <p:nvPr/>
        </p:nvGrpSpPr>
        <p:grpSpPr>
          <a:xfrm>
            <a:off x="1365937" y="5133777"/>
            <a:ext cx="297521" cy="297521"/>
            <a:chOff x="1334697" y="5102537"/>
            <a:chExt cx="360000" cy="360000"/>
          </a:xfrm>
        </p:grpSpPr>
        <p:grpSp>
          <p:nvGrpSpPr>
            <p:cNvPr id="51" name="Group 50">
              <a:extLst>
                <a:ext uri="{FF2B5EF4-FFF2-40B4-BE49-F238E27FC236}">
                  <a16:creationId xmlns:a16="http://schemas.microsoft.com/office/drawing/2014/main" id="{299C0ACA-AA85-4505-A8DF-0275634D7832}"/>
                </a:ext>
              </a:extLst>
            </p:cNvPr>
            <p:cNvGrpSpPr/>
            <p:nvPr/>
          </p:nvGrpSpPr>
          <p:grpSpPr>
            <a:xfrm>
              <a:off x="1413695" y="5129259"/>
              <a:ext cx="257175" cy="257175"/>
              <a:chOff x="1423220" y="5138784"/>
              <a:chExt cx="257175" cy="257175"/>
            </a:xfrm>
          </p:grpSpPr>
          <p:sp>
            <p:nvSpPr>
              <p:cNvPr id="53" name="Freeform: Shape 52">
                <a:extLst>
                  <a:ext uri="{FF2B5EF4-FFF2-40B4-BE49-F238E27FC236}">
                    <a16:creationId xmlns:a16="http://schemas.microsoft.com/office/drawing/2014/main" id="{85AA236B-9A92-4808-B7BB-0AEF3FD2754B}"/>
                  </a:ext>
                </a:extLst>
              </p:cNvPr>
              <p:cNvSpPr/>
              <p:nvPr/>
            </p:nvSpPr>
            <p:spPr>
              <a:xfrm>
                <a:off x="1423220" y="513878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54" name="Freeform: Shape 53">
                <a:extLst>
                  <a:ext uri="{FF2B5EF4-FFF2-40B4-BE49-F238E27FC236}">
                    <a16:creationId xmlns:a16="http://schemas.microsoft.com/office/drawing/2014/main" id="{94E72230-A0A3-4A80-AD64-FE14B4AA1A95}"/>
                  </a:ext>
                </a:extLst>
              </p:cNvPr>
              <p:cNvSpPr/>
              <p:nvPr/>
            </p:nvSpPr>
            <p:spPr>
              <a:xfrm>
                <a:off x="1427045" y="5144212"/>
                <a:ext cx="161925" cy="161925"/>
              </a:xfrm>
              <a:custGeom>
                <a:avLst/>
                <a:gdLst>
                  <a:gd name="connsiteX0" fmla="*/ 0 w 161925"/>
                  <a:gd name="connsiteY0" fmla="*/ 162878 h 161925"/>
                  <a:gd name="connsiteX1" fmla="*/ 141923 w 161925"/>
                  <a:gd name="connsiteY1" fmla="*/ 135255 h 161925"/>
                  <a:gd name="connsiteX2" fmla="*/ 162878 w 161925"/>
                  <a:gd name="connsiteY2" fmla="*/ 0 h 161925"/>
                </a:gdLst>
                <a:ahLst/>
                <a:cxnLst>
                  <a:cxn ang="0">
                    <a:pos x="connsiteX0" y="connsiteY0"/>
                  </a:cxn>
                  <a:cxn ang="0">
                    <a:pos x="connsiteX1" y="connsiteY1"/>
                  </a:cxn>
                  <a:cxn ang="0">
                    <a:pos x="connsiteX2" y="connsiteY2"/>
                  </a:cxn>
                </a:cxnLst>
                <a:rect l="l" t="t" r="r" b="b"/>
                <a:pathLst>
                  <a:path w="161925" h="161925">
                    <a:moveTo>
                      <a:pt x="0" y="162878"/>
                    </a:moveTo>
                    <a:lnTo>
                      <a:pt x="141923" y="135255"/>
                    </a:lnTo>
                    <a:lnTo>
                      <a:pt x="162878" y="0"/>
                    </a:lnTo>
                  </a:path>
                </a:pathLst>
              </a:custGeom>
              <a:noFill/>
              <a:ln w="23813" cap="flat">
                <a:solidFill>
                  <a:schemeClr val="accent1"/>
                </a:solidFill>
                <a:prstDash val="solid"/>
                <a:round/>
              </a:ln>
            </p:spPr>
            <p:txBody>
              <a:bodyPr rtlCol="0" anchor="ctr"/>
              <a:lstStyle/>
              <a:p>
                <a:endParaRPr lang="en-US" dirty="0"/>
              </a:p>
            </p:txBody>
          </p:sp>
        </p:grpSp>
        <p:sp>
          <p:nvSpPr>
            <p:cNvPr id="52" name="Freeform: Shape 51">
              <a:extLst>
                <a:ext uri="{FF2B5EF4-FFF2-40B4-BE49-F238E27FC236}">
                  <a16:creationId xmlns:a16="http://schemas.microsoft.com/office/drawing/2014/main" id="{D01D119F-74E1-4482-B664-AAD0BB5B651F}"/>
                </a:ext>
              </a:extLst>
            </p:cNvPr>
            <p:cNvSpPr/>
            <p:nvPr/>
          </p:nvSpPr>
          <p:spPr>
            <a:xfrm>
              <a:off x="1334697" y="5102537"/>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5" name="Group 54" descr="Icon Person">
            <a:extLst>
              <a:ext uri="{FF2B5EF4-FFF2-40B4-BE49-F238E27FC236}">
                <a16:creationId xmlns:a16="http://schemas.microsoft.com/office/drawing/2014/main" id="{9E1A2D9D-4A3F-4720-9A14-FFD74FC5C7A2}"/>
              </a:ext>
            </a:extLst>
          </p:cNvPr>
          <p:cNvGrpSpPr/>
          <p:nvPr/>
        </p:nvGrpSpPr>
        <p:grpSpPr>
          <a:xfrm>
            <a:off x="1365937" y="4611901"/>
            <a:ext cx="297521" cy="297521"/>
            <a:chOff x="1334697" y="4580661"/>
            <a:chExt cx="360000" cy="360000"/>
          </a:xfrm>
        </p:grpSpPr>
        <p:grpSp>
          <p:nvGrpSpPr>
            <p:cNvPr id="56" name="Group 55">
              <a:extLst>
                <a:ext uri="{FF2B5EF4-FFF2-40B4-BE49-F238E27FC236}">
                  <a16:creationId xmlns:a16="http://schemas.microsoft.com/office/drawing/2014/main" id="{FBC59C07-FDEC-40D0-BE4E-E1FAC0DEBC4A}"/>
                </a:ext>
              </a:extLst>
            </p:cNvPr>
            <p:cNvGrpSpPr/>
            <p:nvPr/>
          </p:nvGrpSpPr>
          <p:grpSpPr>
            <a:xfrm>
              <a:off x="1421012" y="4633770"/>
              <a:ext cx="180975" cy="231458"/>
              <a:chOff x="1443237" y="4633770"/>
              <a:chExt cx="180975" cy="231458"/>
            </a:xfrm>
          </p:grpSpPr>
          <p:sp>
            <p:nvSpPr>
              <p:cNvPr id="58" name="Freeform: Shape 57">
                <a:extLst>
                  <a:ext uri="{FF2B5EF4-FFF2-40B4-BE49-F238E27FC236}">
                    <a16:creationId xmlns:a16="http://schemas.microsoft.com/office/drawing/2014/main" id="{15EC7012-98A7-4A94-8CC9-0EC3408A6BC4}"/>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519FE88-ED74-4D46-86D2-F2530BE46026}"/>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dirty="0"/>
              </a:p>
            </p:txBody>
          </p:sp>
        </p:grpSp>
        <p:sp>
          <p:nvSpPr>
            <p:cNvPr id="57" name="Freeform: Shape 56">
              <a:extLst>
                <a:ext uri="{FF2B5EF4-FFF2-40B4-BE49-F238E27FC236}">
                  <a16:creationId xmlns:a16="http://schemas.microsoft.com/office/drawing/2014/main" id="{03AF6D1D-DE4A-460B-A540-E7DACF1F333F}"/>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dirty="0"/>
            </a:p>
          </p:txBody>
        </p:sp>
      </p:grpSp>
    </p:spTree>
    <p:extLst>
      <p:ext uri="{BB962C8B-B14F-4D97-AF65-F5344CB8AC3E}">
        <p14:creationId xmlns:p14="http://schemas.microsoft.com/office/powerpoint/2010/main" val="347695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7"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147343" y="2731934"/>
            <a:ext cx="6903253" cy="3172156"/>
          </a:xfrm>
          <a:gradFill>
            <a:gsLst>
              <a:gs pos="0">
                <a:schemeClr val="tx2"/>
              </a:gs>
              <a:gs pos="100000">
                <a:schemeClr val="accent2"/>
              </a:gs>
            </a:gsLst>
            <a:lin ang="14400000" scaled="0"/>
          </a:gradFill>
        </p:spPr>
        <p:txBody>
          <a:bodyPr/>
          <a:lstStyle/>
          <a:p>
            <a:r>
              <a:rPr lang="en-US" dirty="0"/>
              <a:t>Health insurance premiums in the United States can vary widely depending on a variety of factors based on the individual. The purpose of this project is to incorporate machine learning principles to best predict how much an individual's insurance will cost based on these factors.</a:t>
            </a:r>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870207" y="3129954"/>
            <a:ext cx="4585966" cy="1008000"/>
          </a:xfrm>
        </p:spPr>
        <p:txBody>
          <a:bodyPr/>
          <a:lstStyle/>
          <a:p>
            <a:r>
              <a:rPr lang="en-US" sz="3200" dirty="0"/>
              <a:t>What is the purpose of this project?</a:t>
            </a:r>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1793360" y="43326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569877" y="5904087"/>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4320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9FBC09-5A84-45A9-B63B-5DEAA4BE7605}"/>
              </a:ext>
            </a:extLst>
          </p:cNvPr>
          <p:cNvSpPr>
            <a:spLocks noGrp="1"/>
          </p:cNvSpPr>
          <p:nvPr>
            <p:ph type="title"/>
          </p:nvPr>
        </p:nvSpPr>
        <p:spPr/>
        <p:txBody>
          <a:bodyPr/>
          <a:lstStyle/>
          <a:p>
            <a:r>
              <a:rPr lang="en-US" dirty="0"/>
              <a:t>Machine learning </a:t>
            </a:r>
          </a:p>
        </p:txBody>
      </p:sp>
      <p:sp>
        <p:nvSpPr>
          <p:cNvPr id="4" name="Content Placeholder 3">
            <a:extLst>
              <a:ext uri="{FF2B5EF4-FFF2-40B4-BE49-F238E27FC236}">
                <a16:creationId xmlns:a16="http://schemas.microsoft.com/office/drawing/2014/main" id="{199A93DB-B3B6-47AF-84B6-0AE60CEEF594}"/>
              </a:ext>
            </a:extLst>
          </p:cNvPr>
          <p:cNvSpPr>
            <a:spLocks noGrp="1"/>
          </p:cNvSpPr>
          <p:nvPr>
            <p:ph idx="1"/>
          </p:nvPr>
        </p:nvSpPr>
        <p:spPr>
          <a:xfrm>
            <a:off x="1869257" y="1917518"/>
            <a:ext cx="5038725" cy="1095375"/>
          </a:xfrm>
        </p:spPr>
        <p:txBody>
          <a:bodyPr/>
          <a:lstStyle/>
          <a:p>
            <a:r>
              <a:rPr lang="en-US" b="1" noProof="1">
                <a:solidFill>
                  <a:schemeClr val="accent2"/>
                </a:solidFill>
                <a:latin typeface="+mj-lt"/>
              </a:rPr>
              <a:t>How machine learning can assist in predictive modeling.</a:t>
            </a:r>
          </a:p>
          <a:p>
            <a:br>
              <a:rPr lang="en-US" sz="1200" dirty="0"/>
            </a:br>
            <a:r>
              <a:rPr lang="en-US" sz="1400" b="0" i="0" dirty="0">
                <a:solidFill>
                  <a:srgbClr val="374151"/>
                </a:solidFill>
                <a:effectLst/>
                <a:latin typeface="Söhne"/>
              </a:rPr>
              <a:t>Machine learning for a dataset like the insurance dataset is important because it allows us to build predictive models that can accurately predict insurance charges based on various features such as age, BMI, smoking status, and others. This can help insurance companies better understand their clients and make data-driven decisions, such as setting appropriate premiums for different clients, identifying high-risk clients, and ultimately improving their profitability. Machine learning can also help individuals understand how their lifestyle choices affect their insurance costs, and can help inform them about the best insurance options available to them.</a:t>
            </a:r>
          </a:p>
          <a:p>
            <a:r>
              <a:rPr lang="en-US" b="1" noProof="1">
                <a:solidFill>
                  <a:schemeClr val="accent2"/>
                </a:solidFill>
                <a:latin typeface="+mj-lt"/>
              </a:rPr>
              <a:t>Linear Regression models.</a:t>
            </a:r>
          </a:p>
          <a:p>
            <a:r>
              <a:rPr lang="en-US" b="0" i="0" dirty="0">
                <a:solidFill>
                  <a:srgbClr val="374151"/>
                </a:solidFill>
                <a:effectLst/>
                <a:latin typeface="Söhne"/>
              </a:rPr>
              <a:t>Linear regression models are commonly used for predicting the value of a continuous dependent variable based on one or more continuous or categorical independent variables.</a:t>
            </a:r>
            <a:endParaRPr lang="en-US" b="1" noProof="1">
              <a:solidFill>
                <a:schemeClr val="accent2"/>
              </a:solidFill>
              <a:latin typeface="+mj-lt"/>
            </a:endParaRPr>
          </a:p>
          <a:p>
            <a:endParaRPr lang="en-US" sz="1200" dirty="0"/>
          </a:p>
        </p:txBody>
      </p:sp>
      <p:sp>
        <p:nvSpPr>
          <p:cNvPr id="5" name="Slide Number Placeholder 4">
            <a:extLst>
              <a:ext uri="{FF2B5EF4-FFF2-40B4-BE49-F238E27FC236}">
                <a16:creationId xmlns:a16="http://schemas.microsoft.com/office/drawing/2014/main" id="{D3927B38-2109-4A32-9B61-7046301BA0E5}"/>
              </a:ext>
            </a:extLst>
          </p:cNvPr>
          <p:cNvSpPr>
            <a:spLocks noGrp="1"/>
          </p:cNvSpPr>
          <p:nvPr>
            <p:ph type="sldNum" sz="quarter" idx="11"/>
          </p:nvPr>
        </p:nvSpPr>
        <p:spPr/>
        <p:txBody>
          <a:bodyPr/>
          <a:lstStyle/>
          <a:p>
            <a:fld id="{EECC7194-A4D0-457B-9D3E-53681723AFF7}" type="slidenum">
              <a:rPr lang="en-US" smtClean="0"/>
              <a:pPr/>
              <a:t>3</a:t>
            </a:fld>
            <a:endParaRPr lang="en-US" dirty="0"/>
          </a:p>
        </p:txBody>
      </p:sp>
      <p:sp>
        <p:nvSpPr>
          <p:cNvPr id="11" name="object 7" descr="Beige rectangle">
            <a:extLst>
              <a:ext uri="{FF2B5EF4-FFF2-40B4-BE49-F238E27FC236}">
                <a16:creationId xmlns:a16="http://schemas.microsoft.com/office/drawing/2014/main" id="{0EF37AB9-30F5-41E6-9478-F4DEF99FA9B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11089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4"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a:off x="180000" y="16496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p:txBody>
          <a:bodyPr/>
          <a:lstStyle/>
          <a:p>
            <a:r>
              <a:rPr lang="en-US" dirty="0"/>
              <a:t>Business use cases</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4</a:t>
            </a:fld>
            <a:endParaRPr lang="en-US" dirty="0"/>
          </a:p>
        </p:txBody>
      </p:sp>
      <p:sp>
        <p:nvSpPr>
          <p:cNvPr id="5" name="Text Placeholder 4">
            <a:extLst>
              <a:ext uri="{FF2B5EF4-FFF2-40B4-BE49-F238E27FC236}">
                <a16:creationId xmlns:a16="http://schemas.microsoft.com/office/drawing/2014/main" id="{E2B821A5-5262-4D44-AFEB-D049F229C856}"/>
              </a:ext>
            </a:extLst>
          </p:cNvPr>
          <p:cNvSpPr>
            <a:spLocks noGrp="1"/>
          </p:cNvSpPr>
          <p:nvPr>
            <p:ph type="body" sz="quarter" idx="13"/>
          </p:nvPr>
        </p:nvSpPr>
        <p:spPr>
          <a:xfrm>
            <a:off x="684213" y="3097188"/>
            <a:ext cx="1652587" cy="435600"/>
          </a:xfrm>
        </p:spPr>
        <p:txBody>
          <a:bodyPr/>
          <a:lstStyle/>
          <a:p>
            <a:r>
              <a:rPr lang="en-US" sz="1200" dirty="0"/>
              <a:t>Insurance</a:t>
            </a:r>
            <a:r>
              <a:rPr lang="en-US" sz="1400" dirty="0"/>
              <a:t> </a:t>
            </a:r>
            <a:r>
              <a:rPr lang="en-US" sz="1200" dirty="0"/>
              <a:t>rate</a:t>
            </a:r>
            <a:r>
              <a:rPr lang="en-US" sz="1400" dirty="0"/>
              <a:t> </a:t>
            </a:r>
            <a:r>
              <a:rPr lang="en-US" sz="1200" dirty="0"/>
              <a:t>quotes</a:t>
            </a:r>
          </a:p>
        </p:txBody>
      </p:sp>
      <p:sp>
        <p:nvSpPr>
          <p:cNvPr id="6" name="Text Placeholder 5">
            <a:extLst>
              <a:ext uri="{FF2B5EF4-FFF2-40B4-BE49-F238E27FC236}">
                <a16:creationId xmlns:a16="http://schemas.microsoft.com/office/drawing/2014/main" id="{A327E535-262E-40B8-A9E1-0C08FFD80900}"/>
              </a:ext>
            </a:extLst>
          </p:cNvPr>
          <p:cNvSpPr>
            <a:spLocks noGrp="1"/>
          </p:cNvSpPr>
          <p:nvPr>
            <p:ph type="body" sz="quarter" idx="14"/>
          </p:nvPr>
        </p:nvSpPr>
        <p:spPr>
          <a:xfrm>
            <a:off x="510561" y="3681609"/>
            <a:ext cx="1999889" cy="846137"/>
          </a:xfrm>
        </p:spPr>
        <p:txBody>
          <a:bodyPr/>
          <a:lstStyle/>
          <a:p>
            <a:r>
              <a:rPr lang="en-US" sz="1400" dirty="0"/>
              <a:t>Individuals seeking healthcare insurance can better understand what their premiums would be.</a:t>
            </a:r>
          </a:p>
        </p:txBody>
      </p:sp>
      <p:sp>
        <p:nvSpPr>
          <p:cNvPr id="7" name="Text Placeholder 6">
            <a:extLst>
              <a:ext uri="{FF2B5EF4-FFF2-40B4-BE49-F238E27FC236}">
                <a16:creationId xmlns:a16="http://schemas.microsoft.com/office/drawing/2014/main" id="{030E095F-965E-476E-B681-EE615BECB08B}"/>
              </a:ext>
            </a:extLst>
          </p:cNvPr>
          <p:cNvSpPr>
            <a:spLocks noGrp="1"/>
          </p:cNvSpPr>
          <p:nvPr>
            <p:ph type="body" sz="quarter" idx="15"/>
          </p:nvPr>
        </p:nvSpPr>
        <p:spPr>
          <a:xfrm>
            <a:off x="2971013" y="3097188"/>
            <a:ext cx="1652587" cy="435600"/>
          </a:xfrm>
        </p:spPr>
        <p:txBody>
          <a:bodyPr/>
          <a:lstStyle/>
          <a:p>
            <a:r>
              <a:rPr lang="en-US" sz="1400" dirty="0"/>
              <a:t>Insurer rates </a:t>
            </a:r>
          </a:p>
        </p:txBody>
      </p:sp>
      <p:sp>
        <p:nvSpPr>
          <p:cNvPr id="8" name="Text Placeholder 7">
            <a:extLst>
              <a:ext uri="{FF2B5EF4-FFF2-40B4-BE49-F238E27FC236}">
                <a16:creationId xmlns:a16="http://schemas.microsoft.com/office/drawing/2014/main" id="{AA5735F7-BDC6-4ACD-B0DE-4AB63D30BA52}"/>
              </a:ext>
            </a:extLst>
          </p:cNvPr>
          <p:cNvSpPr>
            <a:spLocks noGrp="1"/>
          </p:cNvSpPr>
          <p:nvPr>
            <p:ph type="body" sz="quarter" idx="16"/>
          </p:nvPr>
        </p:nvSpPr>
        <p:spPr>
          <a:xfrm>
            <a:off x="2970799" y="3695377"/>
            <a:ext cx="1745201" cy="900624"/>
          </a:xfrm>
        </p:spPr>
        <p:txBody>
          <a:bodyPr/>
          <a:lstStyle/>
          <a:p>
            <a:r>
              <a:rPr lang="en-US" dirty="0"/>
              <a:t>Companies can more accurately predict incoming vs. outgoing cashflow to ensure profitability.  </a:t>
            </a:r>
          </a:p>
        </p:txBody>
      </p:sp>
      <p:sp>
        <p:nvSpPr>
          <p:cNvPr id="9" name="Text Placeholder 8">
            <a:extLst>
              <a:ext uri="{FF2B5EF4-FFF2-40B4-BE49-F238E27FC236}">
                <a16:creationId xmlns:a16="http://schemas.microsoft.com/office/drawing/2014/main" id="{F405F6BC-5682-4AA1-9F61-DDF021E685B0}"/>
              </a:ext>
            </a:extLst>
          </p:cNvPr>
          <p:cNvSpPr>
            <a:spLocks noGrp="1"/>
          </p:cNvSpPr>
          <p:nvPr>
            <p:ph type="body" sz="quarter" idx="17"/>
          </p:nvPr>
        </p:nvSpPr>
        <p:spPr>
          <a:xfrm>
            <a:off x="5269707" y="3097188"/>
            <a:ext cx="1652587" cy="435600"/>
          </a:xfrm>
        </p:spPr>
        <p:txBody>
          <a:bodyPr/>
          <a:lstStyle/>
          <a:p>
            <a:r>
              <a:rPr lang="en-US" sz="1400" dirty="0"/>
              <a:t>Sales Forecasting</a:t>
            </a:r>
          </a:p>
        </p:txBody>
      </p:sp>
      <p:sp>
        <p:nvSpPr>
          <p:cNvPr id="10" name="Text Placeholder 9">
            <a:extLst>
              <a:ext uri="{FF2B5EF4-FFF2-40B4-BE49-F238E27FC236}">
                <a16:creationId xmlns:a16="http://schemas.microsoft.com/office/drawing/2014/main" id="{37BC20BC-85E6-48CD-B755-5D4149953C3B}"/>
              </a:ext>
            </a:extLst>
          </p:cNvPr>
          <p:cNvSpPr>
            <a:spLocks noGrp="1"/>
          </p:cNvSpPr>
          <p:nvPr>
            <p:ph type="body" sz="quarter" idx="18"/>
          </p:nvPr>
        </p:nvSpPr>
        <p:spPr>
          <a:xfrm>
            <a:off x="5269600" y="3695377"/>
            <a:ext cx="1652801" cy="846137"/>
          </a:xfrm>
        </p:spPr>
        <p:txBody>
          <a:bodyPr/>
          <a:lstStyle/>
          <a:p>
            <a:r>
              <a:rPr lang="en-US" dirty="0"/>
              <a:t>Allows for more accurate revenue models based on rates. </a:t>
            </a:r>
          </a:p>
        </p:txBody>
      </p:sp>
      <p:sp>
        <p:nvSpPr>
          <p:cNvPr id="11" name="Text Placeholder 10">
            <a:extLst>
              <a:ext uri="{FF2B5EF4-FFF2-40B4-BE49-F238E27FC236}">
                <a16:creationId xmlns:a16="http://schemas.microsoft.com/office/drawing/2014/main" id="{DDFBC7A3-AAE6-4502-9D44-F253ED1E8F97}"/>
              </a:ext>
            </a:extLst>
          </p:cNvPr>
          <p:cNvSpPr>
            <a:spLocks noGrp="1"/>
          </p:cNvSpPr>
          <p:nvPr>
            <p:ph type="body" sz="quarter" idx="19"/>
          </p:nvPr>
        </p:nvSpPr>
        <p:spPr>
          <a:xfrm>
            <a:off x="7544613" y="3097188"/>
            <a:ext cx="1652587" cy="435600"/>
          </a:xfrm>
        </p:spPr>
        <p:txBody>
          <a:bodyPr/>
          <a:lstStyle/>
          <a:p>
            <a:r>
              <a:rPr lang="en-US" sz="1400" dirty="0"/>
              <a:t>Demographics</a:t>
            </a:r>
          </a:p>
        </p:txBody>
      </p:sp>
      <p:sp>
        <p:nvSpPr>
          <p:cNvPr id="12" name="Text Placeholder 11">
            <a:extLst>
              <a:ext uri="{FF2B5EF4-FFF2-40B4-BE49-F238E27FC236}">
                <a16:creationId xmlns:a16="http://schemas.microsoft.com/office/drawing/2014/main" id="{DC6EAD81-841A-483E-9B44-512A1470E471}"/>
              </a:ext>
            </a:extLst>
          </p:cNvPr>
          <p:cNvSpPr>
            <a:spLocks noGrp="1"/>
          </p:cNvSpPr>
          <p:nvPr>
            <p:ph type="body" sz="quarter" idx="20"/>
          </p:nvPr>
        </p:nvSpPr>
        <p:spPr>
          <a:xfrm>
            <a:off x="7370855" y="3695377"/>
            <a:ext cx="1999889" cy="846137"/>
          </a:xfrm>
        </p:spPr>
        <p:txBody>
          <a:bodyPr/>
          <a:lstStyle/>
          <a:p>
            <a:r>
              <a:rPr lang="en-US" dirty="0"/>
              <a:t>Insurers can better distinguish their customer base with available features.</a:t>
            </a:r>
          </a:p>
        </p:txBody>
      </p:sp>
      <p:sp>
        <p:nvSpPr>
          <p:cNvPr id="13" name="Text Placeholder 12">
            <a:extLst>
              <a:ext uri="{FF2B5EF4-FFF2-40B4-BE49-F238E27FC236}">
                <a16:creationId xmlns:a16="http://schemas.microsoft.com/office/drawing/2014/main" id="{E10C0A43-6ED0-45F1-9DF9-5F2F32278B15}"/>
              </a:ext>
            </a:extLst>
          </p:cNvPr>
          <p:cNvSpPr>
            <a:spLocks noGrp="1"/>
          </p:cNvSpPr>
          <p:nvPr>
            <p:ph type="body" sz="quarter" idx="21"/>
          </p:nvPr>
        </p:nvSpPr>
        <p:spPr>
          <a:xfrm>
            <a:off x="9831412" y="3097188"/>
            <a:ext cx="1652587" cy="435600"/>
          </a:xfrm>
        </p:spPr>
        <p:txBody>
          <a:bodyPr/>
          <a:lstStyle/>
          <a:p>
            <a:r>
              <a:rPr lang="en-US" sz="1400" dirty="0"/>
              <a:t>Marketing</a:t>
            </a:r>
          </a:p>
        </p:txBody>
      </p:sp>
      <p:sp>
        <p:nvSpPr>
          <p:cNvPr id="14" name="Text Placeholder 13">
            <a:extLst>
              <a:ext uri="{FF2B5EF4-FFF2-40B4-BE49-F238E27FC236}">
                <a16:creationId xmlns:a16="http://schemas.microsoft.com/office/drawing/2014/main" id="{978028AA-13B5-4B26-947A-231084A75CD1}"/>
              </a:ext>
            </a:extLst>
          </p:cNvPr>
          <p:cNvSpPr>
            <a:spLocks noGrp="1"/>
          </p:cNvSpPr>
          <p:nvPr>
            <p:ph type="body" sz="quarter" idx="22"/>
          </p:nvPr>
        </p:nvSpPr>
        <p:spPr>
          <a:xfrm>
            <a:off x="9657654" y="3695377"/>
            <a:ext cx="1999889" cy="846137"/>
          </a:xfrm>
        </p:spPr>
        <p:txBody>
          <a:bodyPr/>
          <a:lstStyle/>
          <a:p>
            <a:r>
              <a:rPr lang="en-US" dirty="0"/>
              <a:t>Insurers can evaluate high and low risk individuals and target more profitable customers.</a:t>
            </a:r>
          </a:p>
        </p:txBody>
      </p:sp>
      <p:pic>
        <p:nvPicPr>
          <p:cNvPr id="46" name="Picture Placeholder 45" descr="Team">
            <a:extLst>
              <a:ext uri="{FF2B5EF4-FFF2-40B4-BE49-F238E27FC236}">
                <a16:creationId xmlns:a16="http://schemas.microsoft.com/office/drawing/2014/main" id="{09833D49-61B1-40F0-A9D1-6D1D4B8701A1}"/>
              </a:ext>
            </a:extLst>
          </p:cNvPr>
          <p:cNvPicPr>
            <a:picLocks noGrp="1" noChangeAspect="1"/>
          </p:cNvPicPr>
          <p:nvPr>
            <p:ph type="pic" sz="quarter" idx="23"/>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1318326" y="2437246"/>
            <a:ext cx="384361" cy="384361"/>
          </a:xfrm>
        </p:spPr>
      </p:pic>
      <p:pic>
        <p:nvPicPr>
          <p:cNvPr id="49" name="Picture Placeholder 48" descr="Medicine">
            <a:extLst>
              <a:ext uri="{FF2B5EF4-FFF2-40B4-BE49-F238E27FC236}">
                <a16:creationId xmlns:a16="http://schemas.microsoft.com/office/drawing/2014/main" id="{A17A8866-025F-45F8-9C1A-8DF0ACE8F3F7}"/>
              </a:ext>
            </a:extLst>
          </p:cNvPr>
          <p:cNvPicPr>
            <a:picLocks noGrp="1" noChangeAspect="1"/>
          </p:cNvPicPr>
          <p:nvPr>
            <p:ph type="pic" sz="quarter" idx="24"/>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a:xfrm>
            <a:off x="3605126" y="2437246"/>
            <a:ext cx="384361" cy="384361"/>
          </a:xfrm>
        </p:spPr>
      </p:pic>
      <p:pic>
        <p:nvPicPr>
          <p:cNvPr id="53" name="Picture Placeholder 52" descr="Wallet">
            <a:extLst>
              <a:ext uri="{FF2B5EF4-FFF2-40B4-BE49-F238E27FC236}">
                <a16:creationId xmlns:a16="http://schemas.microsoft.com/office/drawing/2014/main" id="{560A3C83-28A8-4054-B787-033808650715}"/>
              </a:ext>
            </a:extLst>
          </p:cNvPr>
          <p:cNvPicPr>
            <a:picLocks noGrp="1" noChangeAspect="1"/>
          </p:cNvPicPr>
          <p:nvPr>
            <p:ph type="pic" sz="quarter" idx="25"/>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a:xfrm>
            <a:off x="5903820" y="2437246"/>
            <a:ext cx="384361" cy="384361"/>
          </a:xfrm>
        </p:spPr>
      </p:pic>
      <p:pic>
        <p:nvPicPr>
          <p:cNvPr id="56" name="Picture Placeholder 55" descr="Stethoscope">
            <a:extLst>
              <a:ext uri="{FF2B5EF4-FFF2-40B4-BE49-F238E27FC236}">
                <a16:creationId xmlns:a16="http://schemas.microsoft.com/office/drawing/2014/main" id="{5CABC6B7-0A04-4890-B978-4D4F54B3CDC3}"/>
              </a:ext>
            </a:extLst>
          </p:cNvPr>
          <p:cNvPicPr>
            <a:picLocks noGrp="1" noChangeAspect="1"/>
          </p:cNvPicPr>
          <p:nvPr>
            <p:ph type="pic" sz="quarter" idx="26"/>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rcRect/>
          <a:stretch>
            <a:fillRect/>
          </a:stretch>
        </p:blipFill>
        <p:spPr>
          <a:xfrm>
            <a:off x="8178726" y="2437246"/>
            <a:ext cx="384361" cy="384361"/>
          </a:xfrm>
        </p:spPr>
      </p:pic>
      <p:pic>
        <p:nvPicPr>
          <p:cNvPr id="60" name="Picture Placeholder 59" descr="Upward trend">
            <a:extLst>
              <a:ext uri="{FF2B5EF4-FFF2-40B4-BE49-F238E27FC236}">
                <a16:creationId xmlns:a16="http://schemas.microsoft.com/office/drawing/2014/main" id="{8C1A4036-A328-4600-8C42-B65922A2C149}"/>
              </a:ext>
            </a:extLst>
          </p:cNvPr>
          <p:cNvPicPr>
            <a:picLocks noGrp="1" noChangeAspect="1"/>
          </p:cNvPicPr>
          <p:nvPr>
            <p:ph type="pic" sz="quarter" idx="27"/>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rcRect/>
          <a:stretch>
            <a:fillRect/>
          </a:stretch>
        </p:blipFill>
        <p:spPr>
          <a:xfrm>
            <a:off x="10465525" y="2437246"/>
            <a:ext cx="384361" cy="384361"/>
          </a:xfrm>
        </p:spPr>
      </p:pic>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722099" y="13227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0" name="Group 29">
            <a:extLst>
              <a:ext uri="{FF2B5EF4-FFF2-40B4-BE49-F238E27FC236}">
                <a16:creationId xmlns:a16="http://schemas.microsoft.com/office/drawing/2014/main" id="{E2935599-B9F0-4312-864E-F6E3EF1AAC8E}"/>
              </a:ext>
              <a:ext uri="{C183D7F6-B498-43B3-948B-1728B52AA6E4}">
                <adec:decorative xmlns:adec="http://schemas.microsoft.com/office/drawing/2017/decorative" val="1"/>
              </a:ext>
            </a:extLst>
          </p:cNvPr>
          <p:cNvGrpSpPr>
            <a:grpSpLocks noChangeAspect="1"/>
          </p:cNvGrpSpPr>
          <p:nvPr/>
        </p:nvGrpSpPr>
        <p:grpSpPr>
          <a:xfrm>
            <a:off x="3380336" y="2224959"/>
            <a:ext cx="896287" cy="745643"/>
            <a:chOff x="1824638" y="1733550"/>
            <a:chExt cx="1192959" cy="992451"/>
          </a:xfrm>
        </p:grpSpPr>
        <p:sp>
          <p:nvSpPr>
            <p:cNvPr id="31" name="Rectangle 30">
              <a:extLst>
                <a:ext uri="{FF2B5EF4-FFF2-40B4-BE49-F238E27FC236}">
                  <a16:creationId xmlns:a16="http://schemas.microsoft.com/office/drawing/2014/main" id="{56718F85-02C5-4814-847B-818C8CCE6A2E}"/>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6B5C2063-3BBD-48BC-BDD6-D5E9563B1934}"/>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5E2C35B1-F420-4244-8B67-EA845C8CAF53}"/>
              </a:ext>
              <a:ext uri="{C183D7F6-B498-43B3-948B-1728B52AA6E4}">
                <adec:decorative xmlns:adec="http://schemas.microsoft.com/office/drawing/2017/decorative" val="1"/>
              </a:ext>
            </a:extLst>
          </p:cNvPr>
          <p:cNvGrpSpPr>
            <a:grpSpLocks noChangeAspect="1"/>
          </p:cNvGrpSpPr>
          <p:nvPr/>
        </p:nvGrpSpPr>
        <p:grpSpPr>
          <a:xfrm flipH="1">
            <a:off x="7914029" y="2224959"/>
            <a:ext cx="896287" cy="745643"/>
            <a:chOff x="1824638" y="1733550"/>
            <a:chExt cx="1192959" cy="992451"/>
          </a:xfrm>
        </p:grpSpPr>
        <p:sp>
          <p:nvSpPr>
            <p:cNvPr id="34" name="Rectangle 33">
              <a:extLst>
                <a:ext uri="{FF2B5EF4-FFF2-40B4-BE49-F238E27FC236}">
                  <a16:creationId xmlns:a16="http://schemas.microsoft.com/office/drawing/2014/main" id="{35DB04D1-9BD5-4C35-8B33-0432F97A6012}"/>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C23B33E-1386-44B0-B24A-50A8F9B55FFD}"/>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645F4DD1-5663-4019-891C-8821ED8ACA9F}"/>
              </a:ext>
              <a:ext uri="{C183D7F6-B498-43B3-948B-1728B52AA6E4}">
                <adec:decorative xmlns:adec="http://schemas.microsoft.com/office/drawing/2017/decorative" val="1"/>
              </a:ext>
            </a:extLst>
          </p:cNvPr>
          <p:cNvGrpSpPr>
            <a:grpSpLocks noChangeAspect="1"/>
          </p:cNvGrpSpPr>
          <p:nvPr/>
        </p:nvGrpSpPr>
        <p:grpSpPr>
          <a:xfrm>
            <a:off x="5723178" y="2223240"/>
            <a:ext cx="745643" cy="745643"/>
            <a:chOff x="5482999" y="1607028"/>
            <a:chExt cx="1200866" cy="1200866"/>
          </a:xfrm>
        </p:grpSpPr>
        <p:sp>
          <p:nvSpPr>
            <p:cNvPr id="37" name="Rectangle 36">
              <a:extLst>
                <a:ext uri="{FF2B5EF4-FFF2-40B4-BE49-F238E27FC236}">
                  <a16:creationId xmlns:a16="http://schemas.microsoft.com/office/drawing/2014/main" id="{9AAD7458-0E1F-4289-885E-7991DEFE6E7D}"/>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C5F22B3-BA39-4DDB-9CD2-F9F1183608D0}"/>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a:extLst>
              <a:ext uri="{FF2B5EF4-FFF2-40B4-BE49-F238E27FC236}">
                <a16:creationId xmlns:a16="http://schemas.microsoft.com/office/drawing/2014/main" id="{7ACC6B18-DB03-4AC5-B015-6374FF16D1E5}"/>
              </a:ext>
              <a:ext uri="{C183D7F6-B498-43B3-948B-1728B52AA6E4}">
                <adec:decorative xmlns:adec="http://schemas.microsoft.com/office/drawing/2017/decorative" val="1"/>
              </a:ext>
            </a:extLst>
          </p:cNvPr>
          <p:cNvGrpSpPr>
            <a:grpSpLocks noChangeAspect="1"/>
          </p:cNvGrpSpPr>
          <p:nvPr/>
        </p:nvGrpSpPr>
        <p:grpSpPr>
          <a:xfrm>
            <a:off x="10310145" y="2224959"/>
            <a:ext cx="926876" cy="745643"/>
            <a:chOff x="7901577" y="2268089"/>
            <a:chExt cx="926876" cy="745643"/>
          </a:xfrm>
        </p:grpSpPr>
        <p:sp>
          <p:nvSpPr>
            <p:cNvPr id="44" name="Rectangle 43">
              <a:extLst>
                <a:ext uri="{FF2B5EF4-FFF2-40B4-BE49-F238E27FC236}">
                  <a16:creationId xmlns:a16="http://schemas.microsoft.com/office/drawing/2014/main" id="{FBAA099B-7326-44B7-B125-672BA72A6C05}"/>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6107D1A-01D9-4CE4-9A22-FC55274F17C6}"/>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95074261-BBC0-4AF3-AF09-C64386DBB2CF}"/>
              </a:ext>
              <a:ext uri="{C183D7F6-B498-43B3-948B-1728B52AA6E4}">
                <adec:decorative xmlns:adec="http://schemas.microsoft.com/office/drawing/2017/decorative" val="1"/>
              </a:ext>
            </a:extLst>
          </p:cNvPr>
          <p:cNvGrpSpPr>
            <a:grpSpLocks noChangeAspect="1"/>
          </p:cNvGrpSpPr>
          <p:nvPr/>
        </p:nvGrpSpPr>
        <p:grpSpPr>
          <a:xfrm flipH="1">
            <a:off x="949886" y="2224959"/>
            <a:ext cx="926876" cy="745643"/>
            <a:chOff x="7901577" y="2268089"/>
            <a:chExt cx="926876" cy="745643"/>
          </a:xfrm>
        </p:grpSpPr>
        <p:sp>
          <p:nvSpPr>
            <p:cNvPr id="50" name="Rectangle 49">
              <a:extLst>
                <a:ext uri="{FF2B5EF4-FFF2-40B4-BE49-F238E27FC236}">
                  <a16:creationId xmlns:a16="http://schemas.microsoft.com/office/drawing/2014/main" id="{C4BF8F4D-C494-48D1-8EDB-FE34A665FBEE}"/>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EF7A8167-402E-4636-8949-042E663C233E}"/>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97691616"/>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F6A-636F-4857-B3DF-84C40FD31807}"/>
              </a:ext>
            </a:extLst>
          </p:cNvPr>
          <p:cNvSpPr>
            <a:spLocks noGrp="1"/>
          </p:cNvSpPr>
          <p:nvPr>
            <p:ph type="title"/>
          </p:nvPr>
        </p:nvSpPr>
        <p:spPr>
          <a:xfrm>
            <a:off x="688435" y="1175727"/>
            <a:ext cx="7560000" cy="370166"/>
          </a:xfrm>
        </p:spPr>
        <p:txBody>
          <a:bodyPr/>
          <a:lstStyle/>
          <a:p>
            <a:r>
              <a:rPr lang="en-US" sz="3600" dirty="0"/>
              <a:t>The Dataset</a:t>
            </a:r>
          </a:p>
        </p:txBody>
      </p:sp>
      <p:sp>
        <p:nvSpPr>
          <p:cNvPr id="3" name="Slide Number Placeholder 2">
            <a:extLst>
              <a:ext uri="{FF2B5EF4-FFF2-40B4-BE49-F238E27FC236}">
                <a16:creationId xmlns:a16="http://schemas.microsoft.com/office/drawing/2014/main" id="{126DEDAB-4595-4AAB-8FB4-F3036F68D70A}"/>
              </a:ext>
            </a:extLst>
          </p:cNvPr>
          <p:cNvSpPr>
            <a:spLocks noGrp="1"/>
          </p:cNvSpPr>
          <p:nvPr>
            <p:ph type="sldNum" sz="quarter" idx="11"/>
          </p:nvPr>
        </p:nvSpPr>
        <p:spPr/>
        <p:txBody>
          <a:bodyPr/>
          <a:lstStyle/>
          <a:p>
            <a:fld id="{EECC7194-A4D0-457B-9D3E-53681723AFF7}" type="slidenum">
              <a:rPr lang="en-US" smtClean="0"/>
              <a:pPr/>
              <a:t>5</a:t>
            </a:fld>
            <a:endParaRPr lang="en-US" dirty="0"/>
          </a:p>
        </p:txBody>
      </p:sp>
      <p:sp>
        <p:nvSpPr>
          <p:cNvPr id="8" name="Text Placeholder 7">
            <a:extLst>
              <a:ext uri="{FF2B5EF4-FFF2-40B4-BE49-F238E27FC236}">
                <a16:creationId xmlns:a16="http://schemas.microsoft.com/office/drawing/2014/main" id="{A36087DB-FF15-448E-ACA3-0466788AFD27}"/>
              </a:ext>
            </a:extLst>
          </p:cNvPr>
          <p:cNvSpPr>
            <a:spLocks noGrp="1"/>
          </p:cNvSpPr>
          <p:nvPr>
            <p:ph type="body" sz="quarter" idx="12"/>
          </p:nvPr>
        </p:nvSpPr>
        <p:spPr>
          <a:xfrm>
            <a:off x="722099" y="1978249"/>
            <a:ext cx="7950740" cy="741983"/>
          </a:xfrm>
        </p:spPr>
        <p:txBody>
          <a:bodyPr/>
          <a:lstStyle/>
          <a:p>
            <a:r>
              <a:rPr lang="en-US" sz="3200" dirty="0"/>
              <a:t>Features</a:t>
            </a:r>
          </a:p>
        </p:txBody>
      </p:sp>
      <p:sp>
        <p:nvSpPr>
          <p:cNvPr id="9" name="object 7" descr="Beige rectangle">
            <a:extLst>
              <a:ext uri="{FF2B5EF4-FFF2-40B4-BE49-F238E27FC236}">
                <a16:creationId xmlns:a16="http://schemas.microsoft.com/office/drawing/2014/main" id="{C88E3957-6CDD-4061-AA83-A074A57C9C12}"/>
              </a:ext>
            </a:extLst>
          </p:cNvPr>
          <p:cNvSpPr/>
          <p:nvPr/>
        </p:nvSpPr>
        <p:spPr bwMode="white">
          <a:xfrm>
            <a:off x="722099" y="1784701"/>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aphicFrame>
        <p:nvGraphicFramePr>
          <p:cNvPr id="14" name="Chart 13">
            <a:extLst>
              <a:ext uri="{FF2B5EF4-FFF2-40B4-BE49-F238E27FC236}">
                <a16:creationId xmlns:a16="http://schemas.microsoft.com/office/drawing/2014/main" id="{2E280A34-4B36-4F7F-A9B3-3D139F10E3F2}"/>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621469417"/>
              </p:ext>
            </p:extLst>
          </p:nvPr>
        </p:nvGraphicFramePr>
        <p:xfrm>
          <a:off x="1000251" y="1677250"/>
          <a:ext cx="1769456" cy="2163990"/>
        </p:xfrm>
        <a:graphic>
          <a:graphicData uri="http://schemas.openxmlformats.org/drawingml/2006/chart">
            <c:chart xmlns:c="http://schemas.openxmlformats.org/drawingml/2006/chart" xmlns:r="http://schemas.openxmlformats.org/officeDocument/2006/relationships" r:id="rId3"/>
          </a:graphicData>
        </a:graphic>
      </p:graphicFrame>
      <p:sp>
        <p:nvSpPr>
          <p:cNvPr id="28" name="TextBox 27">
            <a:extLst>
              <a:ext uri="{FF2B5EF4-FFF2-40B4-BE49-F238E27FC236}">
                <a16:creationId xmlns:a16="http://schemas.microsoft.com/office/drawing/2014/main" id="{F3C60EEB-84ED-4B94-BD10-4E752EC3E31D}"/>
              </a:ext>
            </a:extLst>
          </p:cNvPr>
          <p:cNvSpPr txBox="1"/>
          <p:nvPr/>
        </p:nvSpPr>
        <p:spPr>
          <a:xfrm>
            <a:off x="911894" y="3464178"/>
            <a:ext cx="588624" cy="400110"/>
          </a:xfrm>
          <a:prstGeom prst="rect">
            <a:avLst/>
          </a:prstGeom>
          <a:noFill/>
        </p:spPr>
        <p:txBody>
          <a:bodyPr wrap="none" rtlCol="0">
            <a:spAutoFit/>
          </a:bodyPr>
          <a:lstStyle/>
          <a:p>
            <a:pPr algn="ctr"/>
            <a:r>
              <a:rPr lang="en-US" sz="2000" dirty="0">
                <a:solidFill>
                  <a:schemeClr val="accent1"/>
                </a:solidFill>
                <a:latin typeface="+mj-lt"/>
                <a:ea typeface="Lato" panose="020F0502020204030203" pitchFamily="34" charset="0"/>
                <a:cs typeface="Lato" panose="020F0502020204030203" pitchFamily="34" charset="0"/>
              </a:rPr>
              <a:t>Age</a:t>
            </a:r>
          </a:p>
        </p:txBody>
      </p:sp>
      <p:sp>
        <p:nvSpPr>
          <p:cNvPr id="5" name="TextBox 4">
            <a:extLst>
              <a:ext uri="{FF2B5EF4-FFF2-40B4-BE49-F238E27FC236}">
                <a16:creationId xmlns:a16="http://schemas.microsoft.com/office/drawing/2014/main" id="{3F1D0328-3D55-20FB-CBC3-B792101DEA8B}"/>
              </a:ext>
            </a:extLst>
          </p:cNvPr>
          <p:cNvSpPr txBox="1"/>
          <p:nvPr/>
        </p:nvSpPr>
        <p:spPr>
          <a:xfrm>
            <a:off x="2532387" y="3461094"/>
            <a:ext cx="553358" cy="400110"/>
          </a:xfrm>
          <a:prstGeom prst="rect">
            <a:avLst/>
          </a:prstGeom>
          <a:noFill/>
        </p:spPr>
        <p:txBody>
          <a:bodyPr wrap="none" rtlCol="0">
            <a:spAutoFit/>
          </a:bodyPr>
          <a:lstStyle/>
          <a:p>
            <a:pPr algn="ctr"/>
            <a:r>
              <a:rPr lang="en-US" sz="2000" dirty="0">
                <a:solidFill>
                  <a:schemeClr val="accent1"/>
                </a:solidFill>
                <a:latin typeface="+mj-lt"/>
                <a:ea typeface="Lato" panose="020F0502020204030203" pitchFamily="34" charset="0"/>
                <a:cs typeface="Lato" panose="020F0502020204030203" pitchFamily="34" charset="0"/>
              </a:rPr>
              <a:t>Sex</a:t>
            </a:r>
          </a:p>
        </p:txBody>
      </p:sp>
      <p:sp>
        <p:nvSpPr>
          <p:cNvPr id="6" name="TextBox 5">
            <a:extLst>
              <a:ext uri="{FF2B5EF4-FFF2-40B4-BE49-F238E27FC236}">
                <a16:creationId xmlns:a16="http://schemas.microsoft.com/office/drawing/2014/main" id="{FCA2D30C-3299-A9FF-77E6-6DB7571C7F1F}"/>
              </a:ext>
            </a:extLst>
          </p:cNvPr>
          <p:cNvSpPr txBox="1"/>
          <p:nvPr/>
        </p:nvSpPr>
        <p:spPr>
          <a:xfrm>
            <a:off x="4114742" y="3461094"/>
            <a:ext cx="593432" cy="400110"/>
          </a:xfrm>
          <a:prstGeom prst="rect">
            <a:avLst/>
          </a:prstGeom>
          <a:noFill/>
        </p:spPr>
        <p:txBody>
          <a:bodyPr wrap="none" rtlCol="0">
            <a:spAutoFit/>
          </a:bodyPr>
          <a:lstStyle/>
          <a:p>
            <a:pPr algn="ctr"/>
            <a:r>
              <a:rPr lang="en-US" sz="2000" dirty="0">
                <a:solidFill>
                  <a:schemeClr val="accent1"/>
                </a:solidFill>
                <a:latin typeface="+mj-lt"/>
                <a:ea typeface="Lato" panose="020F0502020204030203" pitchFamily="34" charset="0"/>
                <a:cs typeface="Lato" panose="020F0502020204030203" pitchFamily="34" charset="0"/>
              </a:rPr>
              <a:t>BMI</a:t>
            </a:r>
          </a:p>
        </p:txBody>
      </p:sp>
      <p:sp>
        <p:nvSpPr>
          <p:cNvPr id="7" name="TextBox 6">
            <a:extLst>
              <a:ext uri="{FF2B5EF4-FFF2-40B4-BE49-F238E27FC236}">
                <a16:creationId xmlns:a16="http://schemas.microsoft.com/office/drawing/2014/main" id="{133B1C71-1FDA-B950-05A0-2E9440A8CCF9}"/>
              </a:ext>
            </a:extLst>
          </p:cNvPr>
          <p:cNvSpPr txBox="1"/>
          <p:nvPr/>
        </p:nvSpPr>
        <p:spPr>
          <a:xfrm>
            <a:off x="5701658" y="3426124"/>
            <a:ext cx="1085233" cy="400110"/>
          </a:xfrm>
          <a:prstGeom prst="rect">
            <a:avLst/>
          </a:prstGeom>
          <a:noFill/>
        </p:spPr>
        <p:txBody>
          <a:bodyPr wrap="none" rtlCol="0">
            <a:spAutoFit/>
          </a:bodyPr>
          <a:lstStyle/>
          <a:p>
            <a:pPr algn="ctr"/>
            <a:r>
              <a:rPr lang="en-US" sz="2000" dirty="0">
                <a:solidFill>
                  <a:schemeClr val="accent1"/>
                </a:solidFill>
                <a:latin typeface="+mj-lt"/>
                <a:ea typeface="Lato" panose="020F0502020204030203" pitchFamily="34" charset="0"/>
                <a:cs typeface="Lato" panose="020F0502020204030203" pitchFamily="34" charset="0"/>
              </a:rPr>
              <a:t>Children</a:t>
            </a:r>
          </a:p>
        </p:txBody>
      </p:sp>
      <p:sp>
        <p:nvSpPr>
          <p:cNvPr id="10" name="TextBox 9">
            <a:extLst>
              <a:ext uri="{FF2B5EF4-FFF2-40B4-BE49-F238E27FC236}">
                <a16:creationId xmlns:a16="http://schemas.microsoft.com/office/drawing/2014/main" id="{6E1B4934-35D4-3FD9-D3DB-0CB732A0C9AA}"/>
              </a:ext>
            </a:extLst>
          </p:cNvPr>
          <p:cNvSpPr txBox="1"/>
          <p:nvPr/>
        </p:nvSpPr>
        <p:spPr>
          <a:xfrm>
            <a:off x="7534316" y="3427562"/>
            <a:ext cx="980140" cy="400110"/>
          </a:xfrm>
          <a:prstGeom prst="rect">
            <a:avLst/>
          </a:prstGeom>
          <a:noFill/>
        </p:spPr>
        <p:txBody>
          <a:bodyPr wrap="none" rtlCol="0">
            <a:spAutoFit/>
          </a:bodyPr>
          <a:lstStyle/>
          <a:p>
            <a:pPr algn="ctr"/>
            <a:r>
              <a:rPr lang="en-US" sz="2000" dirty="0">
                <a:solidFill>
                  <a:schemeClr val="accent1"/>
                </a:solidFill>
                <a:latin typeface="+mj-lt"/>
                <a:ea typeface="Lato" panose="020F0502020204030203" pitchFamily="34" charset="0"/>
                <a:cs typeface="Lato" panose="020F0502020204030203" pitchFamily="34" charset="0"/>
              </a:rPr>
              <a:t>Smoker</a:t>
            </a:r>
          </a:p>
        </p:txBody>
      </p:sp>
      <p:sp>
        <p:nvSpPr>
          <p:cNvPr id="11" name="TextBox 10">
            <a:extLst>
              <a:ext uri="{FF2B5EF4-FFF2-40B4-BE49-F238E27FC236}">
                <a16:creationId xmlns:a16="http://schemas.microsoft.com/office/drawing/2014/main" id="{78E1DFA6-6B9B-5864-55C9-A6F98CB20D50}"/>
              </a:ext>
            </a:extLst>
          </p:cNvPr>
          <p:cNvSpPr txBox="1"/>
          <p:nvPr/>
        </p:nvSpPr>
        <p:spPr>
          <a:xfrm>
            <a:off x="9121232" y="3429000"/>
            <a:ext cx="898003" cy="400110"/>
          </a:xfrm>
          <a:prstGeom prst="rect">
            <a:avLst/>
          </a:prstGeom>
          <a:noFill/>
        </p:spPr>
        <p:txBody>
          <a:bodyPr wrap="none" rtlCol="0">
            <a:spAutoFit/>
          </a:bodyPr>
          <a:lstStyle/>
          <a:p>
            <a:pPr algn="ctr"/>
            <a:r>
              <a:rPr lang="en-US" sz="2000" dirty="0">
                <a:solidFill>
                  <a:schemeClr val="accent1"/>
                </a:solidFill>
                <a:latin typeface="+mj-lt"/>
                <a:ea typeface="Lato" panose="020F0502020204030203" pitchFamily="34" charset="0"/>
                <a:cs typeface="Lato" panose="020F0502020204030203" pitchFamily="34" charset="0"/>
              </a:rPr>
              <a:t>Region</a:t>
            </a:r>
          </a:p>
        </p:txBody>
      </p:sp>
      <p:sp>
        <p:nvSpPr>
          <p:cNvPr id="12" name="TextBox 11">
            <a:extLst>
              <a:ext uri="{FF2B5EF4-FFF2-40B4-BE49-F238E27FC236}">
                <a16:creationId xmlns:a16="http://schemas.microsoft.com/office/drawing/2014/main" id="{E3475436-7751-A4C9-4F79-946408481855}"/>
              </a:ext>
            </a:extLst>
          </p:cNvPr>
          <p:cNvSpPr txBox="1"/>
          <p:nvPr/>
        </p:nvSpPr>
        <p:spPr>
          <a:xfrm>
            <a:off x="10673818" y="3462532"/>
            <a:ext cx="1035861" cy="400110"/>
          </a:xfrm>
          <a:prstGeom prst="rect">
            <a:avLst/>
          </a:prstGeom>
          <a:noFill/>
        </p:spPr>
        <p:txBody>
          <a:bodyPr wrap="none" rtlCol="0">
            <a:spAutoFit/>
          </a:bodyPr>
          <a:lstStyle/>
          <a:p>
            <a:pPr algn="ctr"/>
            <a:r>
              <a:rPr lang="en-US" sz="2000" dirty="0">
                <a:solidFill>
                  <a:schemeClr val="accent1"/>
                </a:solidFill>
                <a:latin typeface="+mj-lt"/>
                <a:ea typeface="Lato" panose="020F0502020204030203" pitchFamily="34" charset="0"/>
                <a:cs typeface="Lato" panose="020F0502020204030203" pitchFamily="34" charset="0"/>
              </a:rPr>
              <a:t>Charges</a:t>
            </a:r>
          </a:p>
        </p:txBody>
      </p:sp>
      <p:sp>
        <p:nvSpPr>
          <p:cNvPr id="13" name="TextBox 12">
            <a:extLst>
              <a:ext uri="{FF2B5EF4-FFF2-40B4-BE49-F238E27FC236}">
                <a16:creationId xmlns:a16="http://schemas.microsoft.com/office/drawing/2014/main" id="{B2D79767-9911-B983-BC61-175D4EB79128}"/>
              </a:ext>
            </a:extLst>
          </p:cNvPr>
          <p:cNvSpPr txBox="1"/>
          <p:nvPr/>
        </p:nvSpPr>
        <p:spPr>
          <a:xfrm>
            <a:off x="342239" y="4833562"/>
            <a:ext cx="1657627" cy="1477328"/>
          </a:xfrm>
          <a:prstGeom prst="rect">
            <a:avLst/>
          </a:prstGeom>
          <a:noFill/>
        </p:spPr>
        <p:txBody>
          <a:bodyPr wrap="square" rtlCol="0">
            <a:spAutoFit/>
          </a:bodyPr>
          <a:lstStyle/>
          <a:p>
            <a:pPr algn="ctr"/>
            <a:r>
              <a:rPr lang="en-US" b="0" i="0" dirty="0">
                <a:solidFill>
                  <a:srgbClr val="374151"/>
                </a:solidFill>
                <a:effectLst/>
                <a:latin typeface="Söhne"/>
              </a:rPr>
              <a:t>Age of the primary beneficiary of the insurance policy.</a:t>
            </a:r>
            <a:endParaRPr lang="en-US" dirty="0">
              <a:solidFill>
                <a:schemeClr val="accent1"/>
              </a:solidFill>
              <a:latin typeface="+mj-lt"/>
              <a:ea typeface="Lato" panose="020F0502020204030203" pitchFamily="34" charset="0"/>
              <a:cs typeface="Lato" panose="020F0502020204030203" pitchFamily="34" charset="0"/>
            </a:endParaRPr>
          </a:p>
        </p:txBody>
      </p:sp>
      <p:sp>
        <p:nvSpPr>
          <p:cNvPr id="17" name="TextBox 16">
            <a:extLst>
              <a:ext uri="{FF2B5EF4-FFF2-40B4-BE49-F238E27FC236}">
                <a16:creationId xmlns:a16="http://schemas.microsoft.com/office/drawing/2014/main" id="{5C2A07E3-C636-F732-CAB1-1AC219CA5DA0}"/>
              </a:ext>
            </a:extLst>
          </p:cNvPr>
          <p:cNvSpPr txBox="1"/>
          <p:nvPr/>
        </p:nvSpPr>
        <p:spPr>
          <a:xfrm>
            <a:off x="2033588" y="4859433"/>
            <a:ext cx="1769457" cy="1754326"/>
          </a:xfrm>
          <a:prstGeom prst="rect">
            <a:avLst/>
          </a:prstGeom>
          <a:noFill/>
        </p:spPr>
        <p:txBody>
          <a:bodyPr wrap="square" rtlCol="0">
            <a:spAutoFit/>
          </a:bodyPr>
          <a:lstStyle/>
          <a:p>
            <a:pPr algn="ctr"/>
            <a:r>
              <a:rPr lang="en-US" b="0" i="0" dirty="0">
                <a:solidFill>
                  <a:srgbClr val="374151"/>
                </a:solidFill>
                <a:effectLst/>
                <a:latin typeface="Söhne"/>
              </a:rPr>
              <a:t>Biological sex of the primary beneficiary of the insurance policy (male or female).</a:t>
            </a:r>
            <a:endParaRPr lang="en-US" dirty="0">
              <a:solidFill>
                <a:schemeClr val="accent1"/>
              </a:solidFill>
              <a:latin typeface="+mj-lt"/>
              <a:ea typeface="Lato" panose="020F0502020204030203" pitchFamily="34" charset="0"/>
              <a:cs typeface="Lato" panose="020F0502020204030203" pitchFamily="34" charset="0"/>
            </a:endParaRPr>
          </a:p>
        </p:txBody>
      </p:sp>
      <p:sp>
        <p:nvSpPr>
          <p:cNvPr id="19" name="TextBox 18">
            <a:extLst>
              <a:ext uri="{FF2B5EF4-FFF2-40B4-BE49-F238E27FC236}">
                <a16:creationId xmlns:a16="http://schemas.microsoft.com/office/drawing/2014/main" id="{707A6085-C4FA-E77B-FA7C-8CED525D5404}"/>
              </a:ext>
            </a:extLst>
          </p:cNvPr>
          <p:cNvSpPr txBox="1"/>
          <p:nvPr/>
        </p:nvSpPr>
        <p:spPr>
          <a:xfrm>
            <a:off x="3720986" y="4838361"/>
            <a:ext cx="1769457" cy="1200329"/>
          </a:xfrm>
          <a:prstGeom prst="rect">
            <a:avLst/>
          </a:prstGeom>
          <a:noFill/>
        </p:spPr>
        <p:txBody>
          <a:bodyPr wrap="square" rtlCol="0">
            <a:spAutoFit/>
          </a:bodyPr>
          <a:lstStyle/>
          <a:p>
            <a:pPr algn="ctr"/>
            <a:r>
              <a:rPr lang="en-US" b="0" i="0" dirty="0">
                <a:solidFill>
                  <a:srgbClr val="374151"/>
                </a:solidFill>
                <a:effectLst/>
                <a:latin typeface="Söhne"/>
              </a:rPr>
              <a:t>Body mass index (BMI) of the primary beneficiary</a:t>
            </a:r>
            <a:endParaRPr lang="en-US" dirty="0">
              <a:solidFill>
                <a:schemeClr val="accent1"/>
              </a:solidFill>
              <a:latin typeface="+mj-lt"/>
              <a:ea typeface="Lato" panose="020F0502020204030203" pitchFamily="34" charset="0"/>
              <a:cs typeface="Lato" panose="020F0502020204030203" pitchFamily="34" charset="0"/>
            </a:endParaRPr>
          </a:p>
        </p:txBody>
      </p:sp>
      <p:sp>
        <p:nvSpPr>
          <p:cNvPr id="21" name="TextBox 20">
            <a:extLst>
              <a:ext uri="{FF2B5EF4-FFF2-40B4-BE49-F238E27FC236}">
                <a16:creationId xmlns:a16="http://schemas.microsoft.com/office/drawing/2014/main" id="{F8857568-5C24-B015-025D-835CFB29EB2A}"/>
              </a:ext>
            </a:extLst>
          </p:cNvPr>
          <p:cNvSpPr txBox="1"/>
          <p:nvPr/>
        </p:nvSpPr>
        <p:spPr>
          <a:xfrm>
            <a:off x="5398549" y="4833562"/>
            <a:ext cx="1769457" cy="1200329"/>
          </a:xfrm>
          <a:prstGeom prst="rect">
            <a:avLst/>
          </a:prstGeom>
          <a:noFill/>
        </p:spPr>
        <p:txBody>
          <a:bodyPr wrap="square" rtlCol="0">
            <a:spAutoFit/>
          </a:bodyPr>
          <a:lstStyle/>
          <a:p>
            <a:pPr algn="ctr"/>
            <a:r>
              <a:rPr lang="en-US" b="0" i="0" dirty="0">
                <a:solidFill>
                  <a:srgbClr val="374151"/>
                </a:solidFill>
                <a:effectLst/>
                <a:latin typeface="Söhne"/>
              </a:rPr>
              <a:t>Number of children covered by the insurance policy.</a:t>
            </a:r>
            <a:endParaRPr lang="en-US" dirty="0">
              <a:solidFill>
                <a:schemeClr val="accent1"/>
              </a:solidFill>
              <a:latin typeface="+mj-lt"/>
              <a:ea typeface="Lato" panose="020F0502020204030203" pitchFamily="34" charset="0"/>
              <a:cs typeface="Lato" panose="020F0502020204030203" pitchFamily="34" charset="0"/>
            </a:endParaRPr>
          </a:p>
        </p:txBody>
      </p:sp>
      <p:sp>
        <p:nvSpPr>
          <p:cNvPr id="23" name="TextBox 22">
            <a:extLst>
              <a:ext uri="{FF2B5EF4-FFF2-40B4-BE49-F238E27FC236}">
                <a16:creationId xmlns:a16="http://schemas.microsoft.com/office/drawing/2014/main" id="{961EE4E4-A710-4D02-457F-5DFAC9965769}"/>
              </a:ext>
            </a:extLst>
          </p:cNvPr>
          <p:cNvSpPr txBox="1"/>
          <p:nvPr/>
        </p:nvSpPr>
        <p:spPr>
          <a:xfrm>
            <a:off x="7231665" y="4834918"/>
            <a:ext cx="1769457" cy="1200329"/>
          </a:xfrm>
          <a:prstGeom prst="rect">
            <a:avLst/>
          </a:prstGeom>
          <a:noFill/>
        </p:spPr>
        <p:txBody>
          <a:bodyPr wrap="square" rtlCol="0">
            <a:spAutoFit/>
          </a:bodyPr>
          <a:lstStyle/>
          <a:p>
            <a:pPr algn="ctr"/>
            <a:r>
              <a:rPr lang="en-US" b="0" i="0" dirty="0">
                <a:solidFill>
                  <a:srgbClr val="374151"/>
                </a:solidFill>
                <a:effectLst/>
                <a:latin typeface="Söhne"/>
              </a:rPr>
              <a:t>Whether or not the primary beneficiary is a smoker</a:t>
            </a:r>
            <a:endParaRPr lang="en-US" dirty="0">
              <a:solidFill>
                <a:schemeClr val="accent1"/>
              </a:solidFill>
              <a:latin typeface="+mj-lt"/>
              <a:ea typeface="Lato" panose="020F0502020204030203" pitchFamily="34" charset="0"/>
              <a:cs typeface="Lato" panose="020F0502020204030203" pitchFamily="34" charset="0"/>
            </a:endParaRPr>
          </a:p>
        </p:txBody>
      </p:sp>
      <p:sp>
        <p:nvSpPr>
          <p:cNvPr id="33" name="TextBox 32">
            <a:extLst>
              <a:ext uri="{FF2B5EF4-FFF2-40B4-BE49-F238E27FC236}">
                <a16:creationId xmlns:a16="http://schemas.microsoft.com/office/drawing/2014/main" id="{EE515477-BE51-1D3F-AAD9-1B3B954C8E02}"/>
              </a:ext>
            </a:extLst>
          </p:cNvPr>
          <p:cNvSpPr txBox="1"/>
          <p:nvPr/>
        </p:nvSpPr>
        <p:spPr>
          <a:xfrm>
            <a:off x="8972887" y="4859432"/>
            <a:ext cx="1769457" cy="2031325"/>
          </a:xfrm>
          <a:prstGeom prst="rect">
            <a:avLst/>
          </a:prstGeom>
          <a:noFill/>
        </p:spPr>
        <p:txBody>
          <a:bodyPr wrap="square" rtlCol="0">
            <a:spAutoFit/>
          </a:bodyPr>
          <a:lstStyle/>
          <a:p>
            <a:pPr algn="ctr"/>
            <a:r>
              <a:rPr lang="en-US" b="0" i="0" dirty="0">
                <a:solidFill>
                  <a:srgbClr val="374151"/>
                </a:solidFill>
                <a:effectLst/>
                <a:latin typeface="Söhne"/>
              </a:rPr>
              <a:t>Geographic region of the United States where the primary beneficiary resides </a:t>
            </a:r>
            <a:endParaRPr lang="en-US" dirty="0">
              <a:solidFill>
                <a:schemeClr val="accent1"/>
              </a:solidFill>
              <a:latin typeface="+mj-lt"/>
              <a:ea typeface="Lato" panose="020F0502020204030203" pitchFamily="34" charset="0"/>
              <a:cs typeface="Lato" panose="020F0502020204030203" pitchFamily="34" charset="0"/>
            </a:endParaRPr>
          </a:p>
        </p:txBody>
      </p:sp>
      <p:sp>
        <p:nvSpPr>
          <p:cNvPr id="34" name="TextBox 33">
            <a:extLst>
              <a:ext uri="{FF2B5EF4-FFF2-40B4-BE49-F238E27FC236}">
                <a16:creationId xmlns:a16="http://schemas.microsoft.com/office/drawing/2014/main" id="{B210AB3E-06B5-E433-897C-35905EE166D1}"/>
              </a:ext>
            </a:extLst>
          </p:cNvPr>
          <p:cNvSpPr txBox="1"/>
          <p:nvPr/>
        </p:nvSpPr>
        <p:spPr>
          <a:xfrm>
            <a:off x="10642472" y="4828763"/>
            <a:ext cx="1502043" cy="1200329"/>
          </a:xfrm>
          <a:prstGeom prst="rect">
            <a:avLst/>
          </a:prstGeom>
          <a:noFill/>
        </p:spPr>
        <p:txBody>
          <a:bodyPr wrap="square" rtlCol="0">
            <a:spAutoFit/>
          </a:bodyPr>
          <a:lstStyle/>
          <a:p>
            <a:pPr algn="ctr"/>
            <a:r>
              <a:rPr lang="en-US" b="0" i="0" dirty="0">
                <a:solidFill>
                  <a:srgbClr val="374151"/>
                </a:solidFill>
                <a:effectLst/>
                <a:latin typeface="Söhne"/>
              </a:rPr>
              <a:t>Medical charges billed by health insurance</a:t>
            </a:r>
            <a:endParaRPr lang="en-US" dirty="0">
              <a:solidFill>
                <a:schemeClr val="accent1"/>
              </a:solidFill>
              <a:latin typeface="+mj-lt"/>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34079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6</a:t>
            </a:fld>
            <a:endParaRPr lang="en-US" dirty="0"/>
          </a:p>
        </p:txBody>
      </p:sp>
      <p:sp>
        <p:nvSpPr>
          <p:cNvPr id="5" name="Text Placeholder 4">
            <a:extLst>
              <a:ext uri="{FF2B5EF4-FFF2-40B4-BE49-F238E27FC236}">
                <a16:creationId xmlns:a16="http://schemas.microsoft.com/office/drawing/2014/main" id="{1F60D19E-57E1-4373-8049-5E1098419094}"/>
              </a:ext>
            </a:extLst>
          </p:cNvPr>
          <p:cNvSpPr>
            <a:spLocks noGrp="1"/>
          </p:cNvSpPr>
          <p:nvPr>
            <p:ph type="body" sz="quarter" idx="15"/>
          </p:nvPr>
        </p:nvSpPr>
        <p:spPr>
          <a:xfrm>
            <a:off x="6630160" y="1545441"/>
            <a:ext cx="4356000" cy="3767117"/>
          </a:xfrm>
        </p:spPr>
        <p:txBody>
          <a:bodyPr/>
          <a:lstStyle/>
          <a:p>
            <a:pPr algn="l"/>
            <a:r>
              <a:rPr lang="en-US" sz="1800" dirty="0">
                <a:solidFill>
                  <a:schemeClr val="bg1">
                    <a:lumMod val="95000"/>
                  </a:schemeClr>
                </a:solidFill>
                <a:latin typeface="Söhne"/>
              </a:rPr>
              <a:t>T</a:t>
            </a:r>
            <a:r>
              <a:rPr lang="en-US" sz="1800" b="0" i="0" dirty="0">
                <a:solidFill>
                  <a:schemeClr val="bg1">
                    <a:lumMod val="95000"/>
                  </a:schemeClr>
                </a:solidFill>
                <a:effectLst/>
                <a:latin typeface="Söhne"/>
              </a:rPr>
              <a:t>he graph suggests that the insurance dataset is mostly composed of people in the younger age group. This information can be useful for insurance companies to target their marketing efforts towards younger people or to adjust their insurance policies based on the age distribution of their customers.</a:t>
            </a:r>
          </a:p>
        </p:txBody>
      </p:sp>
      <p:sp>
        <p:nvSpPr>
          <p:cNvPr id="6" name="Text Placeholder 5">
            <a:extLst>
              <a:ext uri="{FF2B5EF4-FFF2-40B4-BE49-F238E27FC236}">
                <a16:creationId xmlns:a16="http://schemas.microsoft.com/office/drawing/2014/main" id="{C2FD735F-3532-48E3-982E-20E3B7CD4E77}"/>
              </a:ext>
            </a:extLst>
          </p:cNvPr>
          <p:cNvSpPr>
            <a:spLocks noGrp="1"/>
          </p:cNvSpPr>
          <p:nvPr>
            <p:ph type="body" sz="quarter" idx="16"/>
          </p:nvPr>
        </p:nvSpPr>
        <p:spPr>
          <a:xfrm>
            <a:off x="7535843" y="1711638"/>
            <a:ext cx="2034138" cy="360445"/>
          </a:xfrm>
        </p:spPr>
        <p:txBody>
          <a:bodyPr/>
          <a:lstStyle/>
          <a:p>
            <a:r>
              <a:rPr lang="en-US" noProof="1"/>
              <a:t>Graph Details</a:t>
            </a:r>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dirty="0"/>
              <a:t>Distribution of age</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48" name="Picture 47">
            <a:extLst>
              <a:ext uri="{FF2B5EF4-FFF2-40B4-BE49-F238E27FC236}">
                <a16:creationId xmlns:a16="http://schemas.microsoft.com/office/drawing/2014/main" id="{4500B56C-C16E-A15E-A9DB-58551BC8B164}"/>
              </a:ext>
            </a:extLst>
          </p:cNvPr>
          <p:cNvPicPr>
            <a:picLocks noChangeAspect="1"/>
          </p:cNvPicPr>
          <p:nvPr/>
        </p:nvPicPr>
        <p:blipFill>
          <a:blip r:embed="rId3"/>
          <a:stretch>
            <a:fillRect/>
          </a:stretch>
        </p:blipFill>
        <p:spPr>
          <a:xfrm>
            <a:off x="722099" y="1711638"/>
            <a:ext cx="4610100" cy="4800600"/>
          </a:xfrm>
          <a:prstGeom prst="rect">
            <a:avLst/>
          </a:prstGeom>
        </p:spPr>
      </p:pic>
    </p:spTree>
    <p:extLst>
      <p:ext uri="{BB962C8B-B14F-4D97-AF65-F5344CB8AC3E}">
        <p14:creationId xmlns:p14="http://schemas.microsoft.com/office/powerpoint/2010/main" val="786406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7</a:t>
            </a:fld>
            <a:endParaRPr lang="en-US" dirty="0"/>
          </a:p>
        </p:txBody>
      </p:sp>
      <p:sp>
        <p:nvSpPr>
          <p:cNvPr id="5" name="Text Placeholder 4">
            <a:extLst>
              <a:ext uri="{FF2B5EF4-FFF2-40B4-BE49-F238E27FC236}">
                <a16:creationId xmlns:a16="http://schemas.microsoft.com/office/drawing/2014/main" id="{1F60D19E-57E1-4373-8049-5E1098419094}"/>
              </a:ext>
            </a:extLst>
          </p:cNvPr>
          <p:cNvSpPr>
            <a:spLocks noGrp="1"/>
          </p:cNvSpPr>
          <p:nvPr>
            <p:ph type="body" sz="quarter" idx="15"/>
          </p:nvPr>
        </p:nvSpPr>
        <p:spPr>
          <a:xfrm>
            <a:off x="5724000" y="1864801"/>
            <a:ext cx="4110669" cy="3387614"/>
          </a:xfrm>
        </p:spPr>
        <p:txBody>
          <a:bodyPr/>
          <a:lstStyle/>
          <a:p>
            <a:pPr algn="l"/>
            <a:r>
              <a:rPr lang="en-US" sz="1300" b="0" i="0" dirty="0">
                <a:solidFill>
                  <a:schemeClr val="bg1">
                    <a:lumMod val="95000"/>
                  </a:schemeClr>
                </a:solidFill>
                <a:effectLst/>
                <a:latin typeface="Söhne"/>
              </a:rPr>
              <a:t>This count plot shows the distribution of sex in the dataset. The horizontal axis represents the sex, while the vertical axis represents the count of people belonging to each sex. The graph shows that the majority of people in the insurance dataset are males, but not overwhelmingly. </a:t>
            </a:r>
          </a:p>
          <a:p>
            <a:pPr algn="l"/>
            <a:r>
              <a:rPr lang="en-US" sz="1300" b="0" i="0" dirty="0">
                <a:solidFill>
                  <a:schemeClr val="bg1">
                    <a:lumMod val="95000"/>
                  </a:schemeClr>
                </a:solidFill>
                <a:effectLst/>
                <a:latin typeface="Söhne"/>
              </a:rPr>
              <a:t>This information can be useful for insurance companies to adjust their policies based on the sex distribution of their customers or to target their marketing efforts towards a particular sex group.</a:t>
            </a:r>
          </a:p>
        </p:txBody>
      </p:sp>
      <p:sp>
        <p:nvSpPr>
          <p:cNvPr id="6" name="Text Placeholder 5">
            <a:extLst>
              <a:ext uri="{FF2B5EF4-FFF2-40B4-BE49-F238E27FC236}">
                <a16:creationId xmlns:a16="http://schemas.microsoft.com/office/drawing/2014/main" id="{C2FD735F-3532-48E3-982E-20E3B7CD4E77}"/>
              </a:ext>
            </a:extLst>
          </p:cNvPr>
          <p:cNvSpPr>
            <a:spLocks noGrp="1"/>
          </p:cNvSpPr>
          <p:nvPr>
            <p:ph type="body" sz="quarter" idx="16"/>
          </p:nvPr>
        </p:nvSpPr>
        <p:spPr>
          <a:xfrm>
            <a:off x="7327043" y="1711638"/>
            <a:ext cx="2034138" cy="360445"/>
          </a:xfrm>
        </p:spPr>
        <p:txBody>
          <a:bodyPr/>
          <a:lstStyle/>
          <a:p>
            <a:r>
              <a:rPr lang="en-US" noProof="1"/>
              <a:t>Graph Details</a:t>
            </a:r>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dirty="0"/>
              <a:t>Distribution of </a:t>
            </a:r>
            <a:r>
              <a:rPr lang="en-US" dirty="0" err="1"/>
              <a:t>SEx</a:t>
            </a:r>
            <a:endParaRPr lang="en-US" dirty="0"/>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4" name="Picture 3">
            <a:extLst>
              <a:ext uri="{FF2B5EF4-FFF2-40B4-BE49-F238E27FC236}">
                <a16:creationId xmlns:a16="http://schemas.microsoft.com/office/drawing/2014/main" id="{17BFDBA5-CAD6-9AF2-25E9-288D3BD9FC8D}"/>
              </a:ext>
            </a:extLst>
          </p:cNvPr>
          <p:cNvPicPr>
            <a:picLocks noChangeAspect="1"/>
          </p:cNvPicPr>
          <p:nvPr/>
        </p:nvPicPr>
        <p:blipFill>
          <a:blip r:embed="rId2"/>
          <a:stretch>
            <a:fillRect/>
          </a:stretch>
        </p:blipFill>
        <p:spPr>
          <a:xfrm>
            <a:off x="345762" y="1551225"/>
            <a:ext cx="4904750" cy="4958847"/>
          </a:xfrm>
          <a:prstGeom prst="rect">
            <a:avLst/>
          </a:prstGeom>
        </p:spPr>
      </p:pic>
    </p:spTree>
    <p:extLst>
      <p:ext uri="{BB962C8B-B14F-4D97-AF65-F5344CB8AC3E}">
        <p14:creationId xmlns:p14="http://schemas.microsoft.com/office/powerpoint/2010/main" val="19067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8</a:t>
            </a:fld>
            <a:endParaRPr lang="en-US" dirty="0"/>
          </a:p>
        </p:txBody>
      </p:sp>
      <p:sp>
        <p:nvSpPr>
          <p:cNvPr id="5" name="Text Placeholder 4">
            <a:extLst>
              <a:ext uri="{FF2B5EF4-FFF2-40B4-BE49-F238E27FC236}">
                <a16:creationId xmlns:a16="http://schemas.microsoft.com/office/drawing/2014/main" id="{1F60D19E-57E1-4373-8049-5E1098419094}"/>
              </a:ext>
            </a:extLst>
          </p:cNvPr>
          <p:cNvSpPr>
            <a:spLocks noGrp="1"/>
          </p:cNvSpPr>
          <p:nvPr>
            <p:ph type="body" sz="quarter" idx="15"/>
          </p:nvPr>
        </p:nvSpPr>
        <p:spPr>
          <a:xfrm>
            <a:off x="5889600" y="2484001"/>
            <a:ext cx="4110669" cy="3387614"/>
          </a:xfrm>
        </p:spPr>
        <p:txBody>
          <a:bodyPr/>
          <a:lstStyle/>
          <a:p>
            <a:pPr algn="l"/>
            <a:r>
              <a:rPr lang="en-US" sz="1300" b="0" i="0" dirty="0">
                <a:solidFill>
                  <a:schemeClr val="bg1">
                    <a:lumMod val="95000"/>
                  </a:schemeClr>
                </a:solidFill>
                <a:effectLst/>
                <a:latin typeface="Söhne"/>
              </a:rPr>
              <a:t>This density plot shows the distribution of BMI in the dataset. The horizontal axis represents the BMI values, while the vertical axis represents the density or frequency of people having that BMI value. The graph shows that the BMI values are normally distributed, with a peak around 30. The majority of people in the insurance dataset have a BMI between 20 and 40, with a few people having a BMI above 50.</a:t>
            </a:r>
          </a:p>
          <a:p>
            <a:pPr algn="l"/>
            <a:endParaRPr lang="en-US" sz="1300" b="0" i="0" dirty="0">
              <a:solidFill>
                <a:schemeClr val="bg1">
                  <a:lumMod val="95000"/>
                </a:schemeClr>
              </a:solidFill>
              <a:effectLst/>
              <a:latin typeface="Söhne"/>
            </a:endParaRPr>
          </a:p>
          <a:p>
            <a:pPr algn="l"/>
            <a:r>
              <a:rPr lang="en-US" sz="1300" b="0" i="0" dirty="0">
                <a:solidFill>
                  <a:schemeClr val="bg1">
                    <a:lumMod val="95000"/>
                  </a:schemeClr>
                </a:solidFill>
                <a:effectLst/>
                <a:latin typeface="Söhne"/>
              </a:rPr>
              <a:t>The normal distribution of BMI suggests that most people in the dataset fall within the healthy weight range, while some people may be overweight or obese. This information can be useful for insurance companies to adjust their policies based on the BMI distribution of their customers or to target their marketing efforts towards a particular BMI range. Additionally, the information can be useful for healthcare providers to identify potential health risks and develop appropriate treatment plans for their patients.</a:t>
            </a:r>
          </a:p>
        </p:txBody>
      </p:sp>
      <p:sp>
        <p:nvSpPr>
          <p:cNvPr id="6" name="Text Placeholder 5">
            <a:extLst>
              <a:ext uri="{FF2B5EF4-FFF2-40B4-BE49-F238E27FC236}">
                <a16:creationId xmlns:a16="http://schemas.microsoft.com/office/drawing/2014/main" id="{C2FD735F-3532-48E3-982E-20E3B7CD4E77}"/>
              </a:ext>
            </a:extLst>
          </p:cNvPr>
          <p:cNvSpPr>
            <a:spLocks noGrp="1"/>
          </p:cNvSpPr>
          <p:nvPr>
            <p:ph type="body" sz="quarter" idx="16"/>
          </p:nvPr>
        </p:nvSpPr>
        <p:spPr>
          <a:xfrm>
            <a:off x="7327043" y="1711638"/>
            <a:ext cx="2034138" cy="360445"/>
          </a:xfrm>
        </p:spPr>
        <p:txBody>
          <a:bodyPr/>
          <a:lstStyle/>
          <a:p>
            <a:r>
              <a:rPr lang="en-US" noProof="1"/>
              <a:t>Graph Details</a:t>
            </a:r>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dirty="0"/>
              <a:t>BMI Distribution</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E5A50AAC-FAF2-1ADB-B1CA-BE3C22EC5C1C}"/>
              </a:ext>
            </a:extLst>
          </p:cNvPr>
          <p:cNvPicPr>
            <a:picLocks noChangeAspect="1"/>
          </p:cNvPicPr>
          <p:nvPr/>
        </p:nvPicPr>
        <p:blipFill>
          <a:blip r:embed="rId2"/>
          <a:stretch>
            <a:fillRect/>
          </a:stretch>
        </p:blipFill>
        <p:spPr>
          <a:xfrm>
            <a:off x="547855" y="1711638"/>
            <a:ext cx="4565928" cy="4582592"/>
          </a:xfrm>
          <a:prstGeom prst="rect">
            <a:avLst/>
          </a:prstGeom>
        </p:spPr>
      </p:pic>
    </p:spTree>
    <p:extLst>
      <p:ext uri="{BB962C8B-B14F-4D97-AF65-F5344CB8AC3E}">
        <p14:creationId xmlns:p14="http://schemas.microsoft.com/office/powerpoint/2010/main" val="320550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9</a:t>
            </a:fld>
            <a:endParaRPr lang="en-US" dirty="0"/>
          </a:p>
        </p:txBody>
      </p:sp>
      <p:sp>
        <p:nvSpPr>
          <p:cNvPr id="5" name="Text Placeholder 4">
            <a:extLst>
              <a:ext uri="{FF2B5EF4-FFF2-40B4-BE49-F238E27FC236}">
                <a16:creationId xmlns:a16="http://schemas.microsoft.com/office/drawing/2014/main" id="{1F60D19E-57E1-4373-8049-5E1098419094}"/>
              </a:ext>
            </a:extLst>
          </p:cNvPr>
          <p:cNvSpPr>
            <a:spLocks noGrp="1"/>
          </p:cNvSpPr>
          <p:nvPr>
            <p:ph type="body" sz="quarter" idx="15"/>
          </p:nvPr>
        </p:nvSpPr>
        <p:spPr>
          <a:xfrm>
            <a:off x="6098400" y="2318400"/>
            <a:ext cx="4291200" cy="3667025"/>
          </a:xfrm>
        </p:spPr>
        <p:txBody>
          <a:bodyPr/>
          <a:lstStyle/>
          <a:p>
            <a:pPr algn="l"/>
            <a:r>
              <a:rPr lang="en-US" sz="1300" b="0" i="0" dirty="0">
                <a:solidFill>
                  <a:schemeClr val="bg1">
                    <a:lumMod val="95000"/>
                  </a:schemeClr>
                </a:solidFill>
                <a:effectLst/>
                <a:latin typeface="Söhne"/>
              </a:rPr>
              <a:t>This count plot shows the distribution of children in the insurance dataset. The horizontal axis represents the number of children, while the vertical axis represents the count of people with that number of children. The graph shows that a majority of people in the insurance dataset do not have any children, while a smaller number of people have one, two, or three children. There is a gradual decrease in the count of people as the number of children increases beyond three.</a:t>
            </a:r>
          </a:p>
          <a:p>
            <a:pPr algn="l"/>
            <a:endParaRPr lang="en-US" sz="1300" b="0" i="0" dirty="0">
              <a:solidFill>
                <a:schemeClr val="bg1">
                  <a:lumMod val="95000"/>
                </a:schemeClr>
              </a:solidFill>
              <a:effectLst/>
              <a:latin typeface="Söhne"/>
            </a:endParaRPr>
          </a:p>
          <a:p>
            <a:pPr algn="l"/>
            <a:r>
              <a:rPr lang="en-US" sz="1300" b="0" i="0" dirty="0">
                <a:solidFill>
                  <a:schemeClr val="bg1">
                    <a:lumMod val="95000"/>
                  </a:schemeClr>
                </a:solidFill>
                <a:effectLst/>
                <a:latin typeface="Söhne"/>
              </a:rPr>
              <a:t>Overall, the graph suggests that the insurance dataset is mostly composed of people without children, and those with one, two, or three children. This information can be useful for insurance companies to adjust their policies based on the number of children their customers have or to target their marketing efforts towards a particular group with a specific number of children.</a:t>
            </a:r>
          </a:p>
        </p:txBody>
      </p:sp>
      <p:sp>
        <p:nvSpPr>
          <p:cNvPr id="6" name="Text Placeholder 5">
            <a:extLst>
              <a:ext uri="{FF2B5EF4-FFF2-40B4-BE49-F238E27FC236}">
                <a16:creationId xmlns:a16="http://schemas.microsoft.com/office/drawing/2014/main" id="{C2FD735F-3532-48E3-982E-20E3B7CD4E77}"/>
              </a:ext>
            </a:extLst>
          </p:cNvPr>
          <p:cNvSpPr>
            <a:spLocks noGrp="1"/>
          </p:cNvSpPr>
          <p:nvPr>
            <p:ph type="body" sz="quarter" idx="16"/>
          </p:nvPr>
        </p:nvSpPr>
        <p:spPr>
          <a:xfrm>
            <a:off x="7226931" y="1701917"/>
            <a:ext cx="2034138" cy="360445"/>
          </a:xfrm>
        </p:spPr>
        <p:txBody>
          <a:bodyPr/>
          <a:lstStyle/>
          <a:p>
            <a:r>
              <a:rPr lang="en-US" noProof="1"/>
              <a:t>Graph Details</a:t>
            </a:r>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a:xfrm>
            <a:off x="338400" y="835947"/>
            <a:ext cx="7560000" cy="370166"/>
          </a:xfrm>
        </p:spPr>
        <p:txBody>
          <a:bodyPr/>
          <a:lstStyle/>
          <a:p>
            <a:r>
              <a:rPr lang="en-US" dirty="0"/>
              <a:t>Distribution of Children</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1394194" y="1385436"/>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4" name="Picture 3">
            <a:extLst>
              <a:ext uri="{FF2B5EF4-FFF2-40B4-BE49-F238E27FC236}">
                <a16:creationId xmlns:a16="http://schemas.microsoft.com/office/drawing/2014/main" id="{11AC2B2E-F973-F921-4F25-345D0AB27304}"/>
              </a:ext>
            </a:extLst>
          </p:cNvPr>
          <p:cNvPicPr>
            <a:picLocks noChangeAspect="1"/>
          </p:cNvPicPr>
          <p:nvPr/>
        </p:nvPicPr>
        <p:blipFill>
          <a:blip r:embed="rId2"/>
          <a:stretch>
            <a:fillRect/>
          </a:stretch>
        </p:blipFill>
        <p:spPr>
          <a:xfrm>
            <a:off x="474000" y="1711638"/>
            <a:ext cx="4390958" cy="4439388"/>
          </a:xfrm>
          <a:prstGeom prst="rect">
            <a:avLst/>
          </a:prstGeom>
        </p:spPr>
      </p:pic>
    </p:spTree>
    <p:extLst>
      <p:ext uri="{BB962C8B-B14F-4D97-AF65-F5344CB8AC3E}">
        <p14:creationId xmlns:p14="http://schemas.microsoft.com/office/powerpoint/2010/main" val="1564126476"/>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C66BDC7-24D2-4343-8D41-18F9C23F86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3441</TotalTime>
  <Words>1726</Words>
  <Application>Microsoft Office PowerPoint</Application>
  <PresentationFormat>Widescreen</PresentationFormat>
  <Paragraphs>100</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vt:lpstr>
      <vt:lpstr>Calibri</vt:lpstr>
      <vt:lpstr>Courier New</vt:lpstr>
      <vt:lpstr>Gill Sans MT</vt:lpstr>
      <vt:lpstr>Söhne</vt:lpstr>
      <vt:lpstr>Office Theme</vt:lpstr>
      <vt:lpstr>Insurance premium price predictor</vt:lpstr>
      <vt:lpstr>What is the purpose of this project?</vt:lpstr>
      <vt:lpstr>Machine learning </vt:lpstr>
      <vt:lpstr>Business use cases</vt:lpstr>
      <vt:lpstr>The Dataset</vt:lpstr>
      <vt:lpstr>Distribution of age</vt:lpstr>
      <vt:lpstr>Distribution of SEx</vt:lpstr>
      <vt:lpstr>BMI Distribution</vt:lpstr>
      <vt:lpstr>Distribution of Children</vt:lpstr>
      <vt:lpstr>Smoker Distribution</vt:lpstr>
      <vt:lpstr>Smoker Charges  Variance</vt:lpstr>
      <vt:lpstr>Regional Distrubution</vt:lpstr>
      <vt:lpstr>Insurance  web  app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price predictor</dc:title>
  <dc:creator>Kane Monaco</dc:creator>
  <cp:lastModifiedBy>Kane Monaco</cp:lastModifiedBy>
  <cp:revision>6</cp:revision>
  <dcterms:created xsi:type="dcterms:W3CDTF">2023-02-23T20:28:30Z</dcterms:created>
  <dcterms:modified xsi:type="dcterms:W3CDTF">2023-02-26T05:50:17Z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