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86" d="100"/>
          <a:sy n="86" d="100"/>
        </p:scale>
        <p:origin x="26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17/02/2018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90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31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29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9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76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17/02/2018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17/02/2018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17/02/2018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17/02/2018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17/02/2018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17/02/2018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17/02/2018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17/02/2018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17/02/2018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BASES DE DATOS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1028" name="Picture 4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43" y="101408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RA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07" y="3426134"/>
            <a:ext cx="2305225" cy="89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SQL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20" y="1299866"/>
            <a:ext cx="2328193" cy="13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sqlite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73" y="2696782"/>
            <a:ext cx="1680121" cy="19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51520" y="1051780"/>
            <a:ext cx="4307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Una base de datos es un “almacén” que nos permite guardar grandes cantidades de información de forma organizada para que luego podamos encontrar y utilizar fácilmente</a:t>
            </a:r>
            <a:r>
              <a:rPr lang="es-MX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Java puede trabajar con distintos motores de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Usaremos </a:t>
            </a:r>
            <a:r>
              <a:rPr lang="es-MX" sz="1600" dirty="0" err="1" smtClean="0"/>
              <a:t>Mysql</a:t>
            </a:r>
            <a:r>
              <a:rPr lang="es-MX" sz="1600" dirty="0" smtClean="0"/>
              <a:t> por varias razones, es open </a:t>
            </a:r>
            <a:r>
              <a:rPr lang="es-MX" sz="1600" dirty="0" err="1" smtClean="0"/>
              <a:t>source</a:t>
            </a:r>
            <a:r>
              <a:rPr lang="es-MX" sz="1600" dirty="0" smtClean="0"/>
              <a:t>, fácil de instalar y de usar, además es un motor de base de datos estable.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0737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Bases de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datos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relacionales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9512" y="645536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Una base de datos relacional, utiliza tablas para almacenar y manipular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Cada tabla contiene uno o más registros también conocidos como renglones que contienen datos. A su vez un renglón contiene campos o columnas.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Cada tabla contiene un </a:t>
            </a:r>
            <a:r>
              <a:rPr lang="es-MX" sz="1400" dirty="0" err="1" smtClean="0"/>
              <a:t>primary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r>
              <a:rPr lang="es-MX" sz="1400" dirty="0" smtClean="0"/>
              <a:t>, este es un dato único y representa un renglón de la tabla.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Los software que trabajan con bases de datos relacionales regularmente son conocidos como DBMS ( </a:t>
            </a:r>
            <a:r>
              <a:rPr lang="es-MX" sz="1400" dirty="0" err="1" smtClean="0"/>
              <a:t>database</a:t>
            </a:r>
            <a:r>
              <a:rPr lang="es-MX" sz="1400" dirty="0" smtClean="0"/>
              <a:t> </a:t>
            </a:r>
            <a:r>
              <a:rPr lang="es-MX" sz="1400" dirty="0" err="1" smtClean="0"/>
              <a:t>management</a:t>
            </a:r>
            <a:r>
              <a:rPr lang="es-MX" sz="1400" dirty="0" smtClean="0"/>
              <a:t> </a:t>
            </a:r>
            <a:r>
              <a:rPr lang="es-MX" sz="1400" dirty="0" err="1" smtClean="0"/>
              <a:t>system</a:t>
            </a:r>
            <a:r>
              <a:rPr lang="es-MX" sz="1400" dirty="0" smtClean="0"/>
              <a:t>), algunos son como Oracle, Microsoft </a:t>
            </a:r>
            <a:r>
              <a:rPr lang="es-MX" sz="1400" dirty="0" err="1" smtClean="0"/>
              <a:t>Sql</a:t>
            </a:r>
            <a:r>
              <a:rPr lang="es-MX" sz="1400" dirty="0" smtClean="0"/>
              <a:t> Server, </a:t>
            </a:r>
            <a:r>
              <a:rPr lang="es-MX" sz="1400" dirty="0" err="1" smtClean="0"/>
              <a:t>IBM’s</a:t>
            </a:r>
            <a:r>
              <a:rPr lang="es-MX" sz="1400" dirty="0" smtClean="0"/>
              <a:t> DB2, </a:t>
            </a:r>
            <a:r>
              <a:rPr lang="es-MX" sz="1400" dirty="0" err="1" smtClean="0"/>
              <a:t>Mysql</a:t>
            </a:r>
            <a:r>
              <a:rPr lang="es-MX" sz="1600" dirty="0" smtClean="0"/>
              <a:t>.</a:t>
            </a:r>
            <a:endParaRPr lang="es-MX" sz="16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20297"/>
              </p:ext>
            </p:extLst>
          </p:nvPr>
        </p:nvGraphicFramePr>
        <p:xfrm>
          <a:off x="827584" y="3651870"/>
          <a:ext cx="6480720" cy="10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27363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CORREO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TELEFONO</a:t>
                      </a:r>
                      <a:endParaRPr lang="es-MX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Manuel</a:t>
                      </a:r>
                      <a:r>
                        <a:rPr lang="es-MX" sz="1000" baseline="0" dirty="0" smtClean="0"/>
                        <a:t> Sotelo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manuel_s@hotmail.com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4789843212</a:t>
                      </a:r>
                      <a:endParaRPr lang="es-MX" sz="10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Jesús</a:t>
                      </a:r>
                      <a:r>
                        <a:rPr lang="es-MX" sz="1000" baseline="0" dirty="0" smtClean="0"/>
                        <a:t> Pando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jesus_pando@gmail.com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4921301456</a:t>
                      </a:r>
                      <a:endParaRPr lang="es-MX" sz="10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Gilberto Luján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gilberto_l@yahoo.com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9087678833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Conector recto 3"/>
          <p:cNvCxnSpPr>
            <a:endCxn id="10" idx="1"/>
          </p:cNvCxnSpPr>
          <p:nvPr/>
        </p:nvCxnSpPr>
        <p:spPr>
          <a:xfrm flipV="1">
            <a:off x="1331640" y="2946599"/>
            <a:ext cx="2232248" cy="70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355976" y="2946599"/>
            <a:ext cx="2664296" cy="70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563888" y="271576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Campos o columnas</a:t>
            </a:r>
            <a:endParaRPr lang="es-MX" sz="12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4139952" y="3116456"/>
            <a:ext cx="648072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3203848" y="3116456"/>
            <a:ext cx="576064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errar corchete 18"/>
          <p:cNvSpPr/>
          <p:nvPr/>
        </p:nvSpPr>
        <p:spPr>
          <a:xfrm>
            <a:off x="7380312" y="3939902"/>
            <a:ext cx="360040" cy="72008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/>
          <p:cNvCxnSpPr>
            <a:stCxn id="19" idx="2"/>
          </p:cNvCxnSpPr>
          <p:nvPr/>
        </p:nvCxnSpPr>
        <p:spPr>
          <a:xfrm>
            <a:off x="7740352" y="42999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956376" y="3939902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Filas o renglones</a:t>
            </a:r>
            <a:endParaRPr lang="es-MX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467544" y="4083918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67544" y="4227934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67544" y="4299942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-36512" y="386789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Primary</a:t>
            </a:r>
            <a:endParaRPr lang="es-MX" sz="1200" dirty="0" smtClean="0"/>
          </a:p>
          <a:p>
            <a:r>
              <a:rPr lang="es-MX" sz="1200" dirty="0" err="1" smtClean="0"/>
              <a:t>key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71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Bases de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datos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relacionales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8034"/>
              </p:ext>
            </p:extLst>
          </p:nvPr>
        </p:nvGraphicFramePr>
        <p:xfrm>
          <a:off x="827584" y="456394"/>
          <a:ext cx="4320480" cy="13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</a:tblGrid>
              <a:tr h="20593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Persona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593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ID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NOMBRE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CORREO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TELEFONO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Manuel</a:t>
                      </a:r>
                      <a:r>
                        <a:rPr lang="es-MX" sz="600" baseline="0" dirty="0" smtClean="0"/>
                        <a:t> Sotelo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manuel_s@hotmail.com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4789843212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2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Jesús</a:t>
                      </a:r>
                      <a:r>
                        <a:rPr lang="es-MX" sz="600" baseline="0" dirty="0" smtClean="0"/>
                        <a:t> Pando 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jesus_pando@gmail.com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4921301456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3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Gilberto Luján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gilberto_l@yahoo.com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9087678833</a:t>
                      </a:r>
                      <a:endParaRPr lang="es-MX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05844"/>
              </p:ext>
            </p:extLst>
          </p:nvPr>
        </p:nvGraphicFramePr>
        <p:xfrm>
          <a:off x="827584" y="3123826"/>
          <a:ext cx="5040560" cy="15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87"/>
                <a:gridCol w="853018"/>
                <a:gridCol w="930565"/>
                <a:gridCol w="897330"/>
                <a:gridCol w="731158"/>
                <a:gridCol w="697923"/>
                <a:gridCol w="620379"/>
              </a:tblGrid>
              <a:tr h="205935">
                <a:tc gridSpan="6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MX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Pendientes</a:t>
                      </a:r>
                      <a:endParaRPr kumimoji="0" lang="es-MX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593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FECHA_CREACION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FECHA_ENTREGA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ID_ESTATUS</a:t>
                      </a:r>
                      <a:endParaRPr kumimoji="0" lang="es-MX" sz="6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observaciones</a:t>
                      </a:r>
                      <a:endParaRPr kumimoji="0" lang="es-MX" sz="6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b="1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id_Persona_Asignada</a:t>
                      </a:r>
                      <a:endParaRPr kumimoji="0" lang="es-MX" sz="6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16/01/2018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17/01/2018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Lavar</a:t>
                      </a:r>
                      <a:r>
                        <a:rPr lang="es-MX" sz="600" baseline="0" dirty="0" smtClean="0"/>
                        <a:t> baños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Lavar baños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2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15/01/2018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15/01/2018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Llamar a cliente José y solicitar pago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3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16/01/2018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16/01/2018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Enviar factura</a:t>
                      </a:r>
                      <a:r>
                        <a:rPr lang="es-MX" sz="600" baseline="0" dirty="0" smtClean="0"/>
                        <a:t> a empresa x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3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Se envió el correo y no hubo respuesta aún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2</a:t>
                      </a:r>
                      <a:endParaRPr lang="es-MX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38415"/>
              </p:ext>
            </p:extLst>
          </p:nvPr>
        </p:nvGraphicFramePr>
        <p:xfrm>
          <a:off x="840160" y="1911182"/>
          <a:ext cx="1503784" cy="104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92"/>
                <a:gridCol w="751892"/>
              </a:tblGrid>
              <a:tr h="164358">
                <a:tc gridSpan="2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MX" sz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EstatusPendiente</a:t>
                      </a:r>
                      <a:endParaRPr kumimoji="0" lang="es-MX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MX" sz="7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2338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MX" sz="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ESTATUS</a:t>
                      </a:r>
                      <a:endParaRPr kumimoji="0" lang="es-MX" sz="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0882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Nuevo</a:t>
                      </a:r>
                      <a:endParaRPr lang="es-MX" sz="600" dirty="0"/>
                    </a:p>
                  </a:txBody>
                  <a:tcPr/>
                </a:tc>
              </a:tr>
              <a:tr h="174588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2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Leído</a:t>
                      </a:r>
                      <a:endParaRPr lang="es-MX" sz="600" dirty="0"/>
                    </a:p>
                  </a:txBody>
                  <a:tcPr/>
                </a:tc>
              </a:tr>
              <a:tr h="200882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3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Finalizado</a:t>
                      </a:r>
                      <a:endParaRPr lang="es-MX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580112" y="771550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En una base de datos relacional las tablas se relacionan por sus  columnas clave.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Las claves que tienen relación con otra tabla se les conoce como </a:t>
            </a:r>
            <a:r>
              <a:rPr lang="es-MX" sz="1400" dirty="0" err="1" smtClean="0"/>
              <a:t>foreign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r>
              <a:rPr lang="es-MX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Existen relaciones uno a uno, uno a muchos, muchos a muchos, la mas común es uno a uno</a:t>
            </a:r>
            <a:endParaRPr lang="es-MX" sz="1400" dirty="0"/>
          </a:p>
        </p:txBody>
      </p:sp>
      <p:sp>
        <p:nvSpPr>
          <p:cNvPr id="7" name="Abrir corchete 6"/>
          <p:cNvSpPr/>
          <p:nvPr/>
        </p:nvSpPr>
        <p:spPr>
          <a:xfrm rot="5400000">
            <a:off x="4417368" y="2473377"/>
            <a:ext cx="720080" cy="151216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4716016" y="2581389"/>
            <a:ext cx="10616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237348" y="226374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Foreign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endParaRPr lang="es-MX" sz="1400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1043608" y="1131590"/>
            <a:ext cx="4248472" cy="2664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043608" y="2427734"/>
            <a:ext cx="2931096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rir corchete 32"/>
          <p:cNvSpPr/>
          <p:nvPr/>
        </p:nvSpPr>
        <p:spPr>
          <a:xfrm>
            <a:off x="388150" y="1059582"/>
            <a:ext cx="349424" cy="316835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395536" y="2571517"/>
            <a:ext cx="432048" cy="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 rot="16200000">
            <a:off x="-478433" y="227384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Primary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6765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Diseño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de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una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tabla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en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Mysql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90822"/>
              </p:ext>
            </p:extLst>
          </p:nvPr>
        </p:nvGraphicFramePr>
        <p:xfrm>
          <a:off x="251520" y="771550"/>
          <a:ext cx="4320480" cy="13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</a:tblGrid>
              <a:tr h="20593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Persona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593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ID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NOMBRE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CORREO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TELEFONO</a:t>
                      </a:r>
                      <a:endParaRPr lang="es-MX" sz="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1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Manuel</a:t>
                      </a:r>
                      <a:r>
                        <a:rPr lang="es-MX" sz="600" baseline="0" dirty="0" smtClean="0"/>
                        <a:t> Sotelo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manuel_s@hotmail.com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4789843212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2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Jesús</a:t>
                      </a:r>
                      <a:r>
                        <a:rPr lang="es-MX" sz="600" baseline="0" dirty="0" smtClean="0"/>
                        <a:t> Pando 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jesus_pando@gmail.com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4921301456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3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Gilberto Luján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gilberto_l@yahoo.com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9087678833</a:t>
                      </a:r>
                      <a:endParaRPr lang="es-MX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27181"/>
              </p:ext>
            </p:extLst>
          </p:nvPr>
        </p:nvGraphicFramePr>
        <p:xfrm>
          <a:off x="4944321" y="771550"/>
          <a:ext cx="3240360" cy="14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205935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Persona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ID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INT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PRIMARY KEY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NOMBRE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VARCHAR (50)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NOT NULL UNIQUE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smtClean="0"/>
                        <a:t>CORREO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VARCHAR (30)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NOT NULL</a:t>
                      </a:r>
                      <a:endParaRPr lang="es-MX" sz="600" dirty="0"/>
                    </a:p>
                  </a:txBody>
                  <a:tcPr/>
                </a:tc>
              </a:tr>
              <a:tr h="291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smtClean="0"/>
                        <a:t>TELEFONO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VARCHAR (15)</a:t>
                      </a:r>
                      <a:endParaRPr lang="es-MX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600" dirty="0" smtClean="0"/>
                        <a:t>NULL</a:t>
                      </a:r>
                      <a:endParaRPr lang="es-MX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51520" y="257175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requiere un nombre y tipo de dato para cada columna y dependiendo del tipo se requerirá tamaño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Cada columna especificará si requiere datos nulos o no, así como si es un dato único o no lo 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especificara si es </a:t>
            </a:r>
            <a:r>
              <a:rPr lang="es-MX" dirty="0" err="1" smtClean="0"/>
              <a:t>primary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3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¿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Que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es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SQL?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843558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SQL</a:t>
            </a:r>
            <a:r>
              <a:rPr lang="es-MX" dirty="0"/>
              <a:t> (por sus siglas en inglés </a:t>
            </a:r>
            <a:r>
              <a:rPr lang="es-MX" b="1" dirty="0" err="1"/>
              <a:t>Structured</a:t>
            </a:r>
            <a:r>
              <a:rPr lang="es-MX" b="1" dirty="0"/>
              <a:t> </a:t>
            </a:r>
            <a:r>
              <a:rPr lang="es-MX" b="1" dirty="0" err="1"/>
              <a:t>Query</a:t>
            </a:r>
            <a:r>
              <a:rPr lang="es-MX" b="1" dirty="0"/>
              <a:t> </a:t>
            </a:r>
            <a:r>
              <a:rPr lang="es-MX" b="1" dirty="0" err="1"/>
              <a:t>Language</a:t>
            </a:r>
            <a:r>
              <a:rPr lang="es-MX" dirty="0"/>
              <a:t>; en español lenguaje de consulta estructurada) es un lenguaje </a:t>
            </a:r>
            <a:r>
              <a:rPr lang="es-MX" dirty="0" smtClean="0"/>
              <a:t>que </a:t>
            </a:r>
            <a:r>
              <a:rPr lang="es-MX" dirty="0"/>
              <a:t>da acceso a un sistema de gestión de bases de datos relacionales que permite especificar diversos tipos de operaciones en </a:t>
            </a:r>
            <a:r>
              <a:rPr lang="es-MX" dirty="0" smtClean="0"/>
              <a:t>ellos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lenguaje estándar por haberse visto consolidado por el </a:t>
            </a:r>
            <a:r>
              <a:rPr lang="es-MX" dirty="0" smtClean="0"/>
              <a:t>Instituto Americano </a:t>
            </a:r>
            <a:r>
              <a:rPr lang="es-MX" dirty="0"/>
              <a:t>de Normas (ANSI) y por la Organización de Estándares Internacional (ISO</a:t>
            </a:r>
            <a:r>
              <a:rPr lang="es-MX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stá </a:t>
            </a:r>
            <a:r>
              <a:rPr lang="es-MX" dirty="0"/>
              <a:t>compuesto por comandos, cláusulas, operadores y funciones de agregado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7163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441</Words>
  <Application>Microsoft Office PowerPoint</Application>
  <PresentationFormat>Presentación en pantalla (16:9)</PresentationFormat>
  <Paragraphs>143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2018-02-17T12:19:41Z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