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5143500" type="screen16x9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87367" autoAdjust="0"/>
  </p:normalViewPr>
  <p:slideViewPr>
    <p:cSldViewPr>
      <p:cViewPr varScale="1">
        <p:scale>
          <a:sx n="86" d="100"/>
          <a:sy n="86" d="100"/>
        </p:scale>
        <p:origin x="264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54D4857D-62A5-486B-9129-468003D7E020}" type="datetimeFigureOut">
              <a:rPr lang="es-ES" smtClean="0"/>
              <a:pPr/>
              <a:t>01/02/2018</a:t>
            </a:fld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2EBE4566-6F3A-4CC1-BD6C-9C510D05F12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552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2D2EF2CE-B28C-4ED4-8FD0-48BB3F48846A}" type="datetimeFigureOut">
              <a:pPr/>
              <a:t>01/02/2018</a:t>
            </a:fld>
            <a:endParaRPr lang="es-E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61807874-5299-41B2-A37A-6AA3547857F4}" type="slidenum"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17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32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28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638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4047099"/>
            <a:ext cx="8098302" cy="571500"/>
          </a:xfrm>
        </p:spPr>
        <p:txBody>
          <a:bodyPr/>
          <a:lstStyle>
            <a:lvl1pPr marL="0" indent="0" algn="r" eaLnBrk="1" latinLnBrk="0" hangingPunct="1">
              <a:buNone/>
              <a:defRPr kumimoji="0" lang="es-ES" sz="1400"/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6" name="Group 23"/>
          <p:cNvGrpSpPr/>
          <p:nvPr/>
        </p:nvGrpSpPr>
        <p:grpSpPr>
          <a:xfrm>
            <a:off x="14990" y="1482493"/>
            <a:ext cx="2042410" cy="40005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482493"/>
            <a:ext cx="552450" cy="407194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4529138"/>
            <a:ext cx="152400" cy="1143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dirty="0"/>
          </a:p>
        </p:txBody>
      </p:sp>
      <p:sp>
        <p:nvSpPr>
          <p:cNvPr id="5" name="Oval 28"/>
          <p:cNvSpPr/>
          <p:nvPr userDrawn="1"/>
        </p:nvSpPr>
        <p:spPr>
          <a:xfrm>
            <a:off x="8572500" y="4107656"/>
            <a:ext cx="152400" cy="1143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dirty="0"/>
          </a:p>
        </p:txBody>
      </p:sp>
      <p:sp>
        <p:nvSpPr>
          <p:cNvPr id="14" name="Oval 28"/>
          <p:cNvSpPr/>
          <p:nvPr userDrawn="1"/>
        </p:nvSpPr>
        <p:spPr>
          <a:xfrm>
            <a:off x="8572500" y="4314825"/>
            <a:ext cx="152400" cy="1143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dirty="0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01/02/2018</a:t>
            </a:fld>
            <a:endParaRPr kumimoji="0" lang="es-ES" dirty="0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dirty="0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 dirty="0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1" y="211014"/>
            <a:ext cx="6509239" cy="291465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 eaLnBrk="1" latinLnBrk="0" hangingPunct="1">
              <a:lnSpc>
                <a:spcPct val="100000"/>
              </a:lnSpc>
              <a:defRPr kumimoji="0" lang="es-ES" sz="72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Mostrar título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01/02/2018</a:t>
            </a:fld>
            <a:endParaRPr kumimoji="0" lang="es-ES" dirty="0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dirty="0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kumimoji="0" lang="es-E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01/02/2018</a:t>
            </a:fld>
            <a:endParaRPr kumimoji="0" lang="es-E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kumimoji="0" lang="es-ES" dirty="0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dirty="0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>
            <a:normAutofit/>
          </a:bodyPr>
          <a:lstStyle>
            <a:lvl1pPr eaLnBrk="1" latinLnBrk="0" hangingPunct="1"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kumimoji="0" lang="es-ES"/>
              <a:t>Haga clic para agregar el título de la sección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senc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01/02/2018</a:t>
            </a:fld>
            <a:endParaRPr kumimoji="0" lang="es-ES" dirty="0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 dirty="0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 dirty="0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y respuesta detall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01/02/2018</a:t>
            </a:fld>
            <a:endParaRPr kumimoji="0" lang="es-ES" dirty="0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 dirty="0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257300"/>
            <a:ext cx="8229600" cy="857250"/>
          </a:xfrm>
        </p:spPr>
        <p:txBody>
          <a:bodyPr rtlCol="0" anchor="ctr"/>
          <a:lstStyle>
            <a:lvl1pPr algn="ctr" eaLnBrk="1" latinLnBrk="0" hangingPunct="1">
              <a:buFontTx/>
              <a:buNone/>
              <a:defRPr kumimoji="0" lang="es-ES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kumimoji="0" lang="es-ES"/>
              <a:t>Haga clic para agregar una respuesta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343150"/>
            <a:ext cx="5105400" cy="1485900"/>
          </a:xfrm>
        </p:spPr>
        <p:txBody>
          <a:bodyPr vert="horz"/>
          <a:lstStyle>
            <a:lvl1pPr algn="ctr" eaLnBrk="1" latinLnBrk="0" hangingPunct="1">
              <a:buFontTx/>
              <a:buNone/>
              <a:defRPr kumimoji="0" lang="es-ES" i="1" baseline="0"/>
            </a:lvl1pPr>
            <a:extLst/>
          </a:lstStyle>
          <a:p>
            <a:pPr lvl="0"/>
            <a:r>
              <a:rPr kumimoji="0" lang="es-ES"/>
              <a:t>Haga clic para agregar detalles a la respuesta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Verdade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01/02/2018</a:t>
            </a:fld>
            <a:endParaRPr kumimoji="0" lang="es-ES" dirty="0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 dirty="0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 dirty="0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257300"/>
            <a:ext cx="8321040" cy="13716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 dirty="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 dirty="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257300"/>
            <a:ext cx="832104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kumimoji="0" lang="es-E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¿VERDADERO </a:t>
            </a:r>
            <a:r>
              <a:rPr kumimoji="0" lang="es-E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 FALSO?</a:t>
            </a:r>
            <a:endParaRPr kumimoji="0"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gunta de verdadero o falso (respuesta: Fals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01/02/2018</a:t>
            </a:fld>
            <a:endParaRPr kumimoji="0" lang="es-ES" dirty="0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 dirty="0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 dirty="0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342900"/>
            <a:ext cx="8229600" cy="857250"/>
          </a:xfrm>
        </p:spPr>
        <p:txBody>
          <a:bodyPr rtlCol="0" anchor="ctr"/>
          <a:lstStyle>
            <a:lvl1pPr algn="l" eaLnBrk="1" latinLnBrk="0" hangingPunct="1">
              <a:defRPr kumimoji="0" lang="es-ES"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kumimoji="0" lang="es-ES"/>
              <a:t>Haga clic para agregar una pregunta</a:t>
            </a:r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200150"/>
            <a:ext cx="8229600" cy="9704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latinLnBrk="0">
              <a:spcBef>
                <a:spcPct val="20000"/>
              </a:spcBef>
              <a:buNone/>
            </a:pPr>
            <a:r>
              <a:rPr kumimoji="0" lang="es-ES" sz="7200" dirty="0">
                <a:solidFill>
                  <a:schemeClr val="tx1">
                    <a:alpha val="40000"/>
                  </a:schemeClr>
                </a:solidFill>
              </a:rPr>
              <a:t>¿VERDADERO</a:t>
            </a:r>
            <a:r>
              <a:rPr kumimoji="0" lang="es-E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kumimoji="0" lang="es-ES" sz="7200" dirty="0">
                <a:solidFill>
                  <a:schemeClr val="tx1">
                    <a:alpha val="40000"/>
                  </a:schemeClr>
                </a:solidFill>
              </a:rPr>
              <a:t>o FALSO?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228600" y="120015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kumimoji="0" lang="es-E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¿VERDADERO o </a:t>
            </a:r>
            <a:r>
              <a:rPr kumimoji="0" lang="es-E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FALSO</a:t>
            </a:r>
            <a:r>
              <a:rPr kumimoji="0" lang="es-E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kumimoji="0"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incidencia de ele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kumimoji="0" lang="es-ES" dirty="0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1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2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3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4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el elemento 5</a:t>
            </a:r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 eaLnBrk="1" latinLnBrk="0" hangingPunct="1">
              <a:defRPr kumimoji="0" lang="es-ES"/>
            </a:lvl1pPr>
            <a:extLst/>
          </a:lstStyle>
          <a:p>
            <a:fld id="{1BEBB2CB-903D-46EF-8227-E770ED8FF514}" type="datetimeFigureOut">
              <a:pPr/>
              <a:t>01/02/2018</a:t>
            </a:fld>
            <a:endParaRPr kumimoji="0" lang="es-ES" dirty="0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15430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5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2288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3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29146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1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36004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2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4286250"/>
            <a:ext cx="2971800" cy="3429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 eaLnBrk="1" latinLnBrk="0" hangingPunct="1">
              <a:buFontTx/>
              <a:buNone/>
              <a:defRPr kumimoji="0" lang="es-ES"/>
            </a:lvl1pPr>
            <a:lvl2pPr eaLnBrk="1" latinLnBrk="0" hangingPunct="1">
              <a:buFontTx/>
              <a:buChar char="•"/>
              <a:defRPr kumimoji="0" lang="es-ES"/>
            </a:lvl2pPr>
            <a:lvl3pPr eaLnBrk="1" latinLnBrk="0" hangingPunct="1">
              <a:buFontTx/>
              <a:buChar char="•"/>
              <a:defRPr kumimoji="0" lang="es-ES"/>
            </a:lvl3pPr>
            <a:lvl4pPr eaLnBrk="1" latinLnBrk="0" hangingPunct="1">
              <a:buFontTx/>
              <a:buChar char="•"/>
              <a:defRPr kumimoji="0" lang="es-ES"/>
            </a:lvl4pPr>
            <a:lvl5pPr eaLnBrk="1" latinLnBrk="0" hangingPunct="1">
              <a:buFontTx/>
              <a:buChar char="•"/>
              <a:defRPr kumimoji="0" lang="es-ES"/>
            </a:lvl5pPr>
            <a:extLst/>
          </a:lstStyle>
          <a:p>
            <a:pPr lvl="0"/>
            <a:r>
              <a:rPr kumimoji="0" lang="es-ES"/>
              <a:t>Haga clic para agregar la coincidencia 4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 eaLnBrk="1" latinLnBrk="0" hangingPunct="1">
              <a:defRPr kumimoji="0" lang="es-ES" i="1" baseline="0"/>
            </a:lvl1pPr>
            <a:extLst/>
          </a:lstStyle>
          <a:p>
            <a:r>
              <a:rPr kumimoji="0" lang="es-ES"/>
              <a:t>Haga clic para escribir una pregunta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pPr/>
              <a:t>‹Nº›</a:t>
            </a:fld>
            <a:endParaRPr kumimoji="0" lang="es-ES" dirty="0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17145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2400300"/>
            <a:ext cx="914400" cy="1371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24003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3771900"/>
            <a:ext cx="914400" cy="685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1714500"/>
            <a:ext cx="914400" cy="27432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342900"/>
            <a:ext cx="7696200" cy="85725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428750"/>
            <a:ext cx="7467600" cy="31658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4686300"/>
            <a:ext cx="1828800" cy="242888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100"/>
            </a:lvl1pPr>
            <a:extLst/>
          </a:lstStyle>
          <a:p>
            <a:pPr algn="r"/>
            <a:fld id="{8F67D422-08A8-451B-9A67-21962FC4B660}" type="datetimeFigureOut">
              <a:rPr kumimoji="0" lang="es-ES" sz="1100"/>
              <a:pPr algn="r"/>
              <a:t>01/02/2018</a:t>
            </a:fld>
            <a:endParaRPr kumimoji="0" lang="es-E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4686300"/>
            <a:ext cx="3260886" cy="242888"/>
          </a:xfrm>
          <a:prstGeom prst="rect">
            <a:avLst/>
          </a:prstGeom>
        </p:spPr>
        <p:txBody>
          <a:bodyPr vert="horz"/>
          <a:lstStyle>
            <a:lvl1pPr eaLnBrk="1" latinLnBrk="0" hangingPunct="1">
              <a:defRPr kumimoji="0" lang="es-ES" sz="1200"/>
            </a:lvl1pPr>
            <a:extLst/>
          </a:lstStyle>
          <a:p>
            <a:endParaRPr kumimoji="0" lang="es-E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4613324"/>
            <a:ext cx="429064" cy="342900"/>
          </a:xfrm>
          <a:prstGeom prst="rect">
            <a:avLst/>
          </a:prstGeom>
        </p:spPr>
        <p:txBody>
          <a:bodyPr vert="horz" anchor="ctr"/>
          <a:lstStyle>
            <a:lvl1pPr eaLnBrk="1" latinLnBrk="0" hangingPunct="1">
              <a:defRPr kumimoji="0" lang="es-ES" sz="1200"/>
            </a:lvl1pPr>
            <a:extLst/>
          </a:lstStyle>
          <a:p>
            <a:fld id="{169B2101-2E9F-420A-91A3-890890D84497}" type="slidenum">
              <a:rPr kumimoji="0" lang="es-ES" sz="1200"/>
              <a:pPr/>
              <a:t>‹Nº›</a:t>
            </a:fld>
            <a:endParaRPr kumimoji="0" lang="es-E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1500188"/>
            <a:ext cx="133350" cy="40005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1500188"/>
            <a:ext cx="552450" cy="407194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kumimoji="0" lang="es-ES" dirty="0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4743450"/>
            <a:ext cx="152400" cy="1143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s-ES" sz="36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0" hangingPunct="1">
        <a:defRPr kumimoji="0" lang="es-ES">
          <a:solidFill>
            <a:schemeClr val="tx2"/>
          </a:solidFill>
        </a:defRPr>
      </a:lvl2pPr>
      <a:lvl3pPr eaLnBrk="1" latinLnBrk="0" hangingPunct="1">
        <a:defRPr kumimoji="0" lang="es-ES">
          <a:solidFill>
            <a:schemeClr val="tx2"/>
          </a:solidFill>
        </a:defRPr>
      </a:lvl3pPr>
      <a:lvl4pPr eaLnBrk="1" latinLnBrk="0" hangingPunct="1">
        <a:defRPr kumimoji="0" lang="es-ES">
          <a:solidFill>
            <a:schemeClr val="tx2"/>
          </a:solidFill>
        </a:defRPr>
      </a:lvl4pPr>
      <a:lvl5pPr eaLnBrk="1" latinLnBrk="0" hangingPunct="1">
        <a:defRPr kumimoji="0" lang="es-ES">
          <a:solidFill>
            <a:schemeClr val="tx2"/>
          </a:solidFill>
        </a:defRPr>
      </a:lvl5pPr>
      <a:lvl6pPr eaLnBrk="1" latinLnBrk="0" hangingPunct="1">
        <a:defRPr kumimoji="0" lang="es-ES">
          <a:solidFill>
            <a:schemeClr val="tx2"/>
          </a:solidFill>
        </a:defRPr>
      </a:lvl6pPr>
      <a:lvl7pPr eaLnBrk="1" latinLnBrk="0" hangingPunct="1">
        <a:defRPr kumimoji="0" lang="es-ES">
          <a:solidFill>
            <a:schemeClr val="tx2"/>
          </a:solidFill>
        </a:defRPr>
      </a:lvl7pPr>
      <a:lvl8pPr eaLnBrk="1" latinLnBrk="0" hangingPunct="1">
        <a:defRPr kumimoji="0" lang="es-ES">
          <a:solidFill>
            <a:schemeClr val="tx2"/>
          </a:solidFill>
        </a:defRPr>
      </a:lvl8pPr>
      <a:lvl9pPr eaLnBrk="1" latinLnBrk="0" hangingPunct="1">
        <a:defRPr kumimoji="0" lang="es-ES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es-ES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187624" y="1779662"/>
            <a:ext cx="6552728" cy="936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THREADS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51520" y="98757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Un thread o hilo, es usado para trabajar con múltiples tareas.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 alterna las tareas para una ejecución más eficiente.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699792" y="2054920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3501922" y="2054920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5076056" y="2054920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5868144" y="2054920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4283968" y="2054920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259632" y="2067694"/>
            <a:ext cx="137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hilo o Thread 1</a:t>
            </a:r>
            <a:endParaRPr lang="es-MX" sz="1050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2710760" y="2114369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563888" y="2058402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324705" y="2101810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980889" y="2139702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148064" y="2067694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03648" y="2461850"/>
            <a:ext cx="707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Tiempo</a:t>
            </a:r>
            <a:endParaRPr lang="es-MX" sz="1050" b="1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2759527" y="2571750"/>
            <a:ext cx="12364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redondeado 25"/>
          <p:cNvSpPr/>
          <p:nvPr/>
        </p:nvSpPr>
        <p:spPr>
          <a:xfrm>
            <a:off x="1259632" y="3003798"/>
            <a:ext cx="6552728" cy="187220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7" name="Rectángulo 26"/>
          <p:cNvSpPr/>
          <p:nvPr/>
        </p:nvSpPr>
        <p:spPr>
          <a:xfrm>
            <a:off x="2771800" y="3279056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8" name="Rectángulo 27"/>
          <p:cNvSpPr/>
          <p:nvPr/>
        </p:nvSpPr>
        <p:spPr>
          <a:xfrm>
            <a:off x="3573930" y="3279056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ángulo 28"/>
          <p:cNvSpPr/>
          <p:nvPr/>
        </p:nvSpPr>
        <p:spPr>
          <a:xfrm>
            <a:off x="5148064" y="3279056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ángulo 29"/>
          <p:cNvSpPr/>
          <p:nvPr/>
        </p:nvSpPr>
        <p:spPr>
          <a:xfrm>
            <a:off x="5940152" y="3279056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Rectángulo 30"/>
          <p:cNvSpPr/>
          <p:nvPr/>
        </p:nvSpPr>
        <p:spPr>
          <a:xfrm>
            <a:off x="4355976" y="3279056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CuadroTexto 31"/>
          <p:cNvSpPr txBox="1"/>
          <p:nvPr/>
        </p:nvSpPr>
        <p:spPr>
          <a:xfrm>
            <a:off x="1331640" y="3291830"/>
            <a:ext cx="137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hilo o Thread 1</a:t>
            </a:r>
            <a:endParaRPr lang="es-MX" sz="1050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782768" y="3338505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635896" y="3282538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396713" y="3325946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6052897" y="3363838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Tarea1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220072" y="3291830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38" name="CuadroTexto 37"/>
          <p:cNvSpPr txBox="1"/>
          <p:nvPr/>
        </p:nvSpPr>
        <p:spPr>
          <a:xfrm>
            <a:off x="1475656" y="4406066"/>
            <a:ext cx="707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Tiempo</a:t>
            </a:r>
            <a:endParaRPr lang="es-MX" sz="1050" b="1" dirty="0">
              <a:solidFill>
                <a:schemeClr val="bg1"/>
              </a:solidFill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2831535" y="4515966"/>
            <a:ext cx="12364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/>
          <p:cNvSpPr/>
          <p:nvPr/>
        </p:nvSpPr>
        <p:spPr>
          <a:xfrm>
            <a:off x="2771800" y="3867894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5" name="Rectángulo 54"/>
          <p:cNvSpPr/>
          <p:nvPr/>
        </p:nvSpPr>
        <p:spPr>
          <a:xfrm>
            <a:off x="3573930" y="3867894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6" name="Rectángulo 55"/>
          <p:cNvSpPr/>
          <p:nvPr/>
        </p:nvSpPr>
        <p:spPr>
          <a:xfrm>
            <a:off x="5940152" y="3867894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7" name="Rectángulo 56"/>
          <p:cNvSpPr/>
          <p:nvPr/>
        </p:nvSpPr>
        <p:spPr>
          <a:xfrm>
            <a:off x="4355976" y="3867894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CuadroTexto 57"/>
          <p:cNvSpPr txBox="1"/>
          <p:nvPr/>
        </p:nvSpPr>
        <p:spPr>
          <a:xfrm>
            <a:off x="2782768" y="3927343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Tarea2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3635896" y="3871376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396713" y="3914784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Tarea2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6052897" y="3952676"/>
            <a:ext cx="679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smtClean="0">
                <a:solidFill>
                  <a:schemeClr val="bg1"/>
                </a:solidFill>
              </a:rPr>
              <a:t>Tarea2</a:t>
            </a:r>
            <a:endParaRPr lang="es-MX" sz="1050" dirty="0">
              <a:solidFill>
                <a:schemeClr val="bg1"/>
              </a:solidFill>
            </a:endParaRPr>
          </a:p>
        </p:txBody>
      </p:sp>
      <p:sp>
        <p:nvSpPr>
          <p:cNvPr id="63" name="Rectángulo 62"/>
          <p:cNvSpPr/>
          <p:nvPr/>
        </p:nvSpPr>
        <p:spPr>
          <a:xfrm>
            <a:off x="5148064" y="3867894"/>
            <a:ext cx="792088" cy="372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220072" y="3880668"/>
            <a:ext cx="67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Tiempo I/O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331640" y="3974018"/>
            <a:ext cx="137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hilo o Thread 2</a:t>
            </a:r>
            <a:endParaRPr lang="es-MX" sz="1050" b="1" dirty="0">
              <a:solidFill>
                <a:schemeClr val="bg1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923928" y="1779662"/>
            <a:ext cx="137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SOLO UNA TAREA</a:t>
            </a:r>
            <a:endParaRPr lang="es-MX" sz="1050" b="1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4137721" y="3037914"/>
            <a:ext cx="13703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b="1" dirty="0" smtClean="0">
                <a:solidFill>
                  <a:schemeClr val="bg1"/>
                </a:solidFill>
              </a:rPr>
              <a:t>DOS TAREAS</a:t>
            </a:r>
            <a:endParaRPr lang="es-MX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4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THREADS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48440" y="915566"/>
            <a:ext cx="8515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Runnable</a:t>
            </a:r>
          </a:p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{interface</a:t>
            </a:r>
            <a:r>
              <a:rPr lang="es-MX" sz="1100" dirty="0" smtClean="0">
                <a:solidFill>
                  <a:schemeClr val="bg1"/>
                </a:solidFill>
              </a:rPr>
              <a:t>}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3635896" y="1491630"/>
            <a:ext cx="86409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>
                <a:solidFill>
                  <a:schemeClr val="bg1"/>
                </a:solidFill>
              </a:rPr>
              <a:t>Thread</a:t>
            </a:r>
            <a:endParaRPr lang="es-MX" sz="800" dirty="0">
              <a:solidFill>
                <a:schemeClr val="bg1"/>
              </a:solidFill>
            </a:endParaRPr>
          </a:p>
        </p:txBody>
      </p:sp>
      <p:cxnSp>
        <p:nvCxnSpPr>
          <p:cNvPr id="8" name="Conector recto de flecha 7"/>
          <p:cNvCxnSpPr>
            <a:stCxn id="48" idx="0"/>
            <a:endCxn id="6" idx="2"/>
          </p:cNvCxnSpPr>
          <p:nvPr/>
        </p:nvCxnSpPr>
        <p:spPr>
          <a:xfrm flipV="1">
            <a:off x="4067944" y="1275606"/>
            <a:ext cx="6272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6699"/>
              </p:ext>
            </p:extLst>
          </p:nvPr>
        </p:nvGraphicFramePr>
        <p:xfrm>
          <a:off x="251520" y="2119301"/>
          <a:ext cx="8280919" cy="9002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1237"/>
                <a:gridCol w="6229682"/>
              </a:tblGrid>
              <a:tr h="216024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Class / Interface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244976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Clase que define un hilo o thread. Esta clase implementa la interface Runnable.</a:t>
                      </a:r>
                      <a:endParaRPr lang="es-MX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Runnable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 una interface que debe ser implementada por las clases que ejecuten hilos. Su único método es el método run().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CuadroTexto 42"/>
          <p:cNvSpPr txBox="1"/>
          <p:nvPr/>
        </p:nvSpPr>
        <p:spPr>
          <a:xfrm>
            <a:off x="179512" y="1826699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Resumen de clases e interfaces</a:t>
            </a:r>
            <a:endParaRPr lang="es-MX" sz="1200" b="1" dirty="0"/>
          </a:p>
        </p:txBody>
      </p:sp>
      <p:graphicFrame>
        <p:nvGraphicFramePr>
          <p:cNvPr id="67" name="Tab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607339"/>
              </p:ext>
            </p:extLst>
          </p:nvPr>
        </p:nvGraphicFramePr>
        <p:xfrm>
          <a:off x="251520" y="3371831"/>
          <a:ext cx="8280920" cy="13159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0602"/>
                <a:gridCol w="1571800"/>
                <a:gridCol w="5538518"/>
              </a:tblGrid>
              <a:tr h="321246"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Método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Clase/Interface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Descripción</a:t>
                      </a:r>
                      <a:endParaRPr lang="es-MX" sz="1100" dirty="0"/>
                    </a:p>
                  </a:txBody>
                  <a:tcPr/>
                </a:tc>
              </a:tr>
              <a:tr h="219010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Registra</a:t>
                      </a:r>
                      <a:r>
                        <a:rPr lang="es-MX" sz="1000" baseline="0" dirty="0" smtClean="0"/>
                        <a:t> el hilo en el cronómetro para que este disponible para la ejecución</a:t>
                      </a:r>
                      <a:endParaRPr lang="es-MX" sz="1000" dirty="0"/>
                    </a:p>
                  </a:txBody>
                  <a:tcPr/>
                </a:tc>
              </a:tr>
              <a:tr h="263202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run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Runnable, 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Método abstracto declarado</a:t>
                      </a:r>
                      <a:r>
                        <a:rPr lang="es-MX" sz="1000" baseline="0" dirty="0" smtClean="0"/>
                        <a:t> en la interface Runnable e implementado por la clase Threads</a:t>
                      </a:r>
                      <a:endParaRPr lang="es-MX" sz="10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sleep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Provoca que el hilo actual espere por un tiempo especificado en milisegundos</a:t>
                      </a:r>
                      <a:endParaRPr lang="es-MX" sz="10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stop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Thread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Este método</a:t>
                      </a:r>
                      <a:r>
                        <a:rPr lang="es-MX" sz="1000" baseline="0" dirty="0" smtClean="0"/>
                        <a:t> no debe ser usado nunca y solo existe por compatibilidad.</a:t>
                      </a:r>
                      <a:endParaRPr lang="es-MX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8" name="CuadroTexto 67"/>
          <p:cNvSpPr txBox="1"/>
          <p:nvPr/>
        </p:nvSpPr>
        <p:spPr>
          <a:xfrm>
            <a:off x="164704" y="3147814"/>
            <a:ext cx="4392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Métodos de la clase Threads y de la interface Runnable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109032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899592" y="249492"/>
            <a:ext cx="7467600" cy="594066"/>
          </a:xfrm>
        </p:spPr>
        <p:txBody>
          <a:bodyPr>
            <a:noAutofit/>
          </a:bodyPr>
          <a:lstStyle>
            <a:extLst/>
          </a:lstStyle>
          <a:p>
            <a:pPr marL="0" lvl="0" indent="0" algn="ctr">
              <a:buNone/>
            </a:pPr>
            <a:r>
              <a:rPr 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dist="88900" dir="5460000" sx="101000" sy="101000" algn="ctr" rotWithShape="0">
                    <a:schemeClr val="bg1">
                      <a:alpha val="56000"/>
                    </a:schemeClr>
                  </a:outerShdw>
                </a:effectLst>
                <a:latin typeface="Berlin Sans FB Demi" pitchFamily="34" charset="0"/>
              </a:rPr>
              <a:t>TRABAJANDO CON THREADS</a:t>
            </a:r>
            <a:endParaRPr lang="es-ES" sz="3600" b="1" dirty="0">
              <a:solidFill>
                <a:schemeClr val="accent4">
                  <a:lumMod val="75000"/>
                </a:schemeClr>
              </a:solidFill>
              <a:effectLst>
                <a:outerShdw dist="88900" dir="5460000" sx="101000" sy="101000" algn="ctr" rotWithShape="0">
                  <a:schemeClr val="bg1">
                    <a:alpha val="56000"/>
                  </a:scheme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4101" y="1190909"/>
            <a:ext cx="8515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bg1"/>
                </a:solidFill>
              </a:rPr>
              <a:t>New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48" name="Rectángulo 47"/>
          <p:cNvSpPr/>
          <p:nvPr/>
        </p:nvSpPr>
        <p:spPr>
          <a:xfrm>
            <a:off x="2461442" y="2427734"/>
            <a:ext cx="864096" cy="447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Runnable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95536" y="3651870"/>
            <a:ext cx="978179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Terminated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4211960" y="3651870"/>
            <a:ext cx="86409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Waiting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4211960" y="1866117"/>
            <a:ext cx="86409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 smtClean="0">
                <a:solidFill>
                  <a:schemeClr val="bg1"/>
                </a:solidFill>
              </a:rPr>
              <a:t>Blocked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32008" y="1642033"/>
            <a:ext cx="11716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1</a:t>
            </a:r>
            <a:r>
              <a:rPr lang="es-MX" sz="800" dirty="0" smtClean="0"/>
              <a:t>.El constructor de </a:t>
            </a:r>
            <a:r>
              <a:rPr lang="es-MX" sz="800" dirty="0" err="1" smtClean="0"/>
              <a:t>Thread</a:t>
            </a:r>
            <a:r>
              <a:rPr lang="es-MX" sz="800" dirty="0" smtClean="0"/>
              <a:t> es llamado para crear una nueva instancia de la clase </a:t>
            </a:r>
            <a:r>
              <a:rPr lang="es-MX" sz="800" dirty="0" err="1" smtClean="0"/>
              <a:t>Thread</a:t>
            </a:r>
            <a:r>
              <a:rPr lang="es-MX" sz="700" dirty="0" smtClean="0"/>
              <a:t>.</a:t>
            </a:r>
            <a:endParaRPr lang="es-MX" sz="7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461442" y="1441978"/>
            <a:ext cx="1171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2</a:t>
            </a:r>
            <a:r>
              <a:rPr lang="es-MX" sz="800" dirty="0" smtClean="0"/>
              <a:t>.El método </a:t>
            </a:r>
            <a:r>
              <a:rPr lang="es-MX" sz="800" dirty="0" err="1" smtClean="0"/>
              <a:t>start</a:t>
            </a:r>
            <a:r>
              <a:rPr lang="es-MX" sz="800" dirty="0" smtClean="0"/>
              <a:t>() es llamado para asignar el hilo como </a:t>
            </a:r>
            <a:r>
              <a:rPr lang="es-MX" sz="800" dirty="0" err="1" smtClean="0"/>
              <a:t>runnable</a:t>
            </a:r>
            <a:endParaRPr lang="es-MX" sz="8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318833" y="3045977"/>
            <a:ext cx="14568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 smtClean="0"/>
              <a:t>3.El cronómetro del sistema operativo ejecuta el hilo conforme a la disponibilidad del procesador.</a:t>
            </a:r>
            <a:endParaRPr lang="es-MX" sz="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3979238" y="984379"/>
            <a:ext cx="14568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4</a:t>
            </a:r>
            <a:r>
              <a:rPr lang="es-MX" sz="800" dirty="0" smtClean="0"/>
              <a:t>.El </a:t>
            </a:r>
            <a:r>
              <a:rPr lang="es-MX" sz="800" dirty="0" err="1" smtClean="0"/>
              <a:t>Thread</a:t>
            </a:r>
            <a:r>
              <a:rPr lang="es-MX" sz="800" dirty="0" smtClean="0"/>
              <a:t> se convierte en bloqueado por varias razones y no se puede ejecutar hasta que regresa a un estado </a:t>
            </a:r>
            <a:r>
              <a:rPr lang="es-MX" sz="800" dirty="0" err="1"/>
              <a:t>r</a:t>
            </a:r>
            <a:r>
              <a:rPr lang="es-MX" sz="800" dirty="0" err="1" smtClean="0"/>
              <a:t>unnable</a:t>
            </a:r>
            <a:r>
              <a:rPr lang="es-MX" sz="800" dirty="0" smtClean="0"/>
              <a:t>.</a:t>
            </a:r>
            <a:endParaRPr lang="es-MX" sz="8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555539" y="4045047"/>
            <a:ext cx="2304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5</a:t>
            </a:r>
            <a:r>
              <a:rPr lang="es-MX" sz="800" dirty="0" smtClean="0"/>
              <a:t>.El </a:t>
            </a:r>
            <a:r>
              <a:rPr lang="es-MX" sz="800" dirty="0" err="1" smtClean="0"/>
              <a:t>Thread</a:t>
            </a:r>
            <a:r>
              <a:rPr lang="es-MX" sz="800" dirty="0" smtClean="0"/>
              <a:t> puede entrar en modo de espera y cambia hasta que otro </a:t>
            </a:r>
            <a:r>
              <a:rPr lang="es-MX" sz="800" dirty="0" err="1" smtClean="0"/>
              <a:t>thread</a:t>
            </a:r>
            <a:r>
              <a:rPr lang="es-MX" sz="800" dirty="0"/>
              <a:t> </a:t>
            </a:r>
            <a:r>
              <a:rPr lang="es-MX" sz="800" dirty="0" smtClean="0"/>
              <a:t>entra en estado de </a:t>
            </a:r>
            <a:r>
              <a:rPr lang="es-MX" sz="800" dirty="0" err="1" smtClean="0"/>
              <a:t>wainting</a:t>
            </a:r>
            <a:r>
              <a:rPr lang="es-MX" sz="800" dirty="0" smtClean="0"/>
              <a:t>, entonces este retoma su estado </a:t>
            </a:r>
            <a:r>
              <a:rPr lang="es-MX" sz="800" dirty="0" err="1" smtClean="0"/>
              <a:t>runnable</a:t>
            </a:r>
            <a:r>
              <a:rPr lang="es-MX" sz="800" dirty="0" smtClean="0"/>
              <a:t>.</a:t>
            </a:r>
            <a:endParaRPr lang="es-MX" sz="8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306830" y="4089107"/>
            <a:ext cx="145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6</a:t>
            </a:r>
            <a:r>
              <a:rPr lang="es-MX" sz="800" dirty="0" smtClean="0"/>
              <a:t>.El hilo termina cuando el método </a:t>
            </a:r>
            <a:r>
              <a:rPr lang="es-MX" sz="800" dirty="0" err="1" smtClean="0"/>
              <a:t>run</a:t>
            </a:r>
            <a:r>
              <a:rPr lang="es-MX" sz="800" dirty="0" smtClean="0"/>
              <a:t>() termina.</a:t>
            </a:r>
            <a:endParaRPr lang="es-MX" sz="800" dirty="0"/>
          </a:p>
        </p:txBody>
      </p:sp>
      <p:cxnSp>
        <p:nvCxnSpPr>
          <p:cNvPr id="19" name="Conector recto 18"/>
          <p:cNvCxnSpPr>
            <a:stCxn id="6" idx="3"/>
          </p:cNvCxnSpPr>
          <p:nvPr/>
        </p:nvCxnSpPr>
        <p:spPr>
          <a:xfrm>
            <a:off x="1195653" y="1370929"/>
            <a:ext cx="1576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2771800" y="1383618"/>
            <a:ext cx="0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4633392" y="2175706"/>
            <a:ext cx="10616" cy="358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4644008" y="2772714"/>
            <a:ext cx="0" cy="82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771800" y="2859782"/>
            <a:ext cx="0" cy="18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771800" y="3681699"/>
            <a:ext cx="0" cy="186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3325538" y="2772714"/>
            <a:ext cx="13184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>
          <a:xfrm flipH="1" flipV="1">
            <a:off x="3325538" y="2534585"/>
            <a:ext cx="13184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3355893" y="2643758"/>
            <a:ext cx="1576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V="1">
            <a:off x="4932040" y="2205213"/>
            <a:ext cx="0" cy="438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>
            <a:off x="3347864" y="2859782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>
            <a:off x="4355976" y="2859782"/>
            <a:ext cx="0" cy="74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>
            <a:off x="2771800" y="213970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 flipV="1">
            <a:off x="1403648" y="3867894"/>
            <a:ext cx="136815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35" y="2302415"/>
            <a:ext cx="3655521" cy="1742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995" y="1025847"/>
            <a:ext cx="3680461" cy="12323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874" y="4126712"/>
            <a:ext cx="1836701" cy="6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309</Words>
  <Application>Microsoft Office PowerPoint</Application>
  <PresentationFormat>Presentación en pantalla (16:9)</PresentationFormat>
  <Paragraphs>67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Trebuchet MS</vt:lpstr>
      <vt:lpstr>Concurso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2017-04-25T11:59:41Z</dcterms:created>
  <dcterms:modified xsi:type="dcterms:W3CDTF">2018-02-01T15:28:29Z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