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6583680"/>
            <a:ext cx="12191695" cy="274320"/>
          </a:xfrm>
          <a:prstGeom prst="rect">
            <a:avLst/>
          </a:prstGeom>
          <a:solidFill>
            <a:srgbClr val="004B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371600" y="22860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 Light"/>
              </a:defRPr>
            </a:pPr>
            <a:r>
              <a:t>Current Operational Metrics: Q4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38328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46464"/>
                </a:solidFill>
                <a:latin typeface="Calibri Light"/>
              </a:defRPr>
            </a:pPr>
            <a:r>
              <a:t>Business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612648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000000"/>
                </a:solidFill>
                <a:latin typeface="Calibri"/>
              </a:defRPr>
            </a:pPr>
            <a:r>
              <a:t>November 17,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Long-term Strategic Partnerships and Growth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Projected 15-20% growth in revenue over the next few years due to enhanced capabilities and market responsiveness.</a:t>
            </a:r>
          </a:p>
          <a:p>
            <a:pPr>
              <a:defRPr sz="2000">
                <a:latin typeface="Calibri Light"/>
              </a:defRPr>
            </a:pPr>
            <a:r>
              <a:t>➢  Establishing managed services will facilitate adaptation to changing market conditions and technological advancements.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Summary of Expected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Substantial operational efficiencies, cost savings, improved data quality, and enhanced customer insights.</a:t>
            </a:r>
          </a:p>
          <a:p>
            <a:pPr>
              <a:defRPr sz="2000">
                <a:latin typeface="Calibri Light"/>
              </a:defRPr>
            </a:pPr>
            <a:r>
              <a:t>➢  Alignment with Ritual's strategic focus on innovation, operational efficiency, customer experience, and sustainability.</a:t>
            </a:r>
          </a:p>
          <a:p>
            <a:pPr>
              <a:defRPr sz="2000">
                <a:latin typeface="Calibri Light"/>
              </a:defRPr>
            </a:pPr>
            <a:r>
              <a:t>➢  Positioning for continued growth in the competitive nutraceutical market.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Strategic Focus Areas for Ritual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Innovation: Continual development and launch of new products based on consumer feedback and scientific research.</a:t>
            </a:r>
          </a:p>
          <a:p>
            <a:pPr>
              <a:defRPr sz="2000">
                <a:latin typeface="Calibri Light"/>
              </a:defRPr>
            </a:pPr>
            <a:r>
              <a:t>➢  Operational Efficiency: Streamlining supply chains and enhancing transparency to reduce costs.</a:t>
            </a:r>
          </a:p>
          <a:p>
            <a:pPr>
              <a:defRPr sz="2000">
                <a:latin typeface="Calibri Light"/>
              </a:defRPr>
            </a:pPr>
            <a:r>
              <a:t>➢  Customer Experience: Emphasizing education and trust in product offerings to improve customer loyalty.</a:t>
            </a:r>
          </a:p>
          <a:p>
            <a:pPr>
              <a:defRPr sz="2000">
                <a:latin typeface="Calibri Light"/>
              </a:defRPr>
            </a:pPr>
            <a:r>
              <a:t>➢  Sustainability: Goals include net-zero emissions by 2030 and 100% sustainable packaging by 2025.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Proposed Solution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Complete the Microsoft Fabric Enterprise Data Warehouse (EDW) by integrating low and medium priority data sources.</a:t>
            </a:r>
          </a:p>
          <a:p>
            <a:pPr>
              <a:defRPr sz="2000">
                <a:latin typeface="Calibri Light"/>
              </a:defRPr>
            </a:pPr>
            <a:r>
              <a:t>➢  Develop a Data Observability Dashboard to monitor data quality and governance metrics.</a:t>
            </a:r>
          </a:p>
          <a:p>
            <a:pPr>
              <a:defRPr sz="2000">
                <a:latin typeface="Calibri Light"/>
              </a:defRPr>
            </a:pPr>
            <a:r>
              <a:t>➢  Implement managed services for ongoing support of the Microsoft Fabric EDW.</a:t>
            </a:r>
          </a:p>
          <a:p>
            <a:pPr>
              <a:defRPr sz="2000">
                <a:latin typeface="Calibri Light"/>
              </a:defRPr>
            </a:pPr>
            <a:r>
              <a:t>➢  Automate financial reporting and standardize FP&amp;A processes to enhance visibility into KPIs.</a:t>
            </a:r>
          </a:p>
          <a:p>
            <a:pPr>
              <a:defRPr sz="2000">
                <a:latin typeface="Calibri Light"/>
              </a:defRPr>
            </a:pPr>
            <a:r>
              <a:t>➢  Enhance customer analytics through micro-segmentation and churn prediction models.</a:t>
            </a:r>
          </a:p>
          <a:p>
            <a:pPr>
              <a:defRPr sz="2000">
                <a:latin typeface="Calibri Light"/>
              </a:defRPr>
            </a:pPr>
            <a:r>
              <a:t>➢  Prepare the EDW for machine learning and AI integration to support internal development of “Ritual-GPT.”</a:t>
            </a:r>
          </a:p>
          <a:p>
            <a:pPr>
              <a:defRPr sz="2000">
                <a:latin typeface="Calibri Light"/>
              </a:defRPr>
            </a:pPr>
            <a:r>
              <a:t>➢  Create a comprehensive scope document for analytics projects to clarify expectations and deliverables.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Expected Impact on Operational Efficiency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Anticipated reduction in data processing time by up to 50%, leading to faster decision-making.</a:t>
            </a:r>
          </a:p>
          <a:p>
            <a:pPr>
              <a:defRPr sz="2000">
                <a:latin typeface="Calibri Light"/>
              </a:defRPr>
            </a:pPr>
            <a:r>
              <a:t>➢  Streamlined data access will eliminate data silos, improving overall operational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Cost Savings through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Expected cost savings of approximately 30% in labor costs associated with FP&amp;A activities.</a:t>
            </a:r>
          </a:p>
          <a:p>
            <a:pPr>
              <a:defRPr sz="2000">
                <a:latin typeface="Calibri Light"/>
              </a:defRPr>
            </a:pPr>
            <a:r>
              <a:t>➢  Reduction in manual errors due to automated processes, enhancing reporting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Improved Data Quality and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Expected improvement in data accuracy by 20-30%, leading to more reliable insights for strategic decisions.</a:t>
            </a:r>
          </a:p>
          <a:p>
            <a:pPr>
              <a:defRPr sz="2000">
                <a:latin typeface="Calibri Light"/>
              </a:defRPr>
            </a:pPr>
            <a:r>
              <a:t>➢  Continuous monitoring of data quality through the Data Observability Dashboard will enhance governance standards.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Enhanced Customer Insights and Segmentation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Potential increase in customer retention rates by 15-25% through refined customer analytics.</a:t>
            </a:r>
          </a:p>
          <a:p>
            <a:pPr>
              <a:defRPr sz="2000">
                <a:latin typeface="Calibri Light"/>
              </a:defRPr>
            </a:pPr>
            <a:r>
              <a:t>➢  Improved campaign effectiveness by 10-20% due to better-targeted marketing efforts.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Market Positioning through Data-Driven Decisions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Expected growth in market share by 5-10% as a result of improved product innovation and customer engagement.</a:t>
            </a:r>
          </a:p>
          <a:p>
            <a:pPr>
              <a:defRPr sz="2000">
                <a:latin typeface="Calibri Light"/>
              </a:defRPr>
            </a:pPr>
            <a:r>
              <a:t>➢  Enhanced sales from better understanding of customer needs and preferences.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1153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Calibri Light"/>
              </a:defRPr>
            </a:pPr>
            <a:r>
              <a:t>Sustainability and Transparency Initiatives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11535" cy="5212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Calibri Light"/>
              </a:defRPr>
            </a:pPr>
            <a:r>
              <a:t>➢  Improved brand loyalty and increase in customer lifetime value (CLV) by approximately 10-20%.</a:t>
            </a:r>
          </a:p>
          <a:p>
            <a:pPr>
              <a:defRPr sz="2000">
                <a:latin typeface="Calibri Light"/>
              </a:defRPr>
            </a:pPr>
            <a:r>
              <a:t>➢  Strengthened brand reputation as an ethical player in the nutraceuticals industry.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