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1" r:id="rId5"/>
    <p:sldId id="262" r:id="rId6"/>
    <p:sldId id="263" r:id="rId7"/>
    <p:sldId id="259" r:id="rId8"/>
    <p:sldId id="260"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82"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3170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2197391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37497325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76E95F-77F9-40FE-91A1-E9138216CA08}"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3742381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76E95F-77F9-40FE-91A1-E9138216CA08}"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A4CCA1-2711-490D-857E-325759C3E01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3561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76E95F-77F9-40FE-91A1-E9138216CA08}"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14116720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76E95F-77F9-40FE-91A1-E9138216CA08}" type="datetimeFigureOut">
              <a:rPr lang="en-IN" smtClean="0"/>
              <a:t>25-11-2022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5822341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76E95F-77F9-40FE-91A1-E9138216CA08}"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0619595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76E95F-77F9-40FE-91A1-E9138216CA08}" type="datetimeFigureOut">
              <a:rPr lang="en-IN" smtClean="0"/>
              <a:t>25-11-2022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26767556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76E95F-77F9-40FE-91A1-E9138216CA08}" type="datetimeFigureOut">
              <a:rPr lang="en-IN" smtClean="0"/>
              <a:t>25-11-2022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A4CCA1-2711-490D-857E-325759C3E01A}" type="slidenum">
              <a:rPr lang="en-IN" smtClean="0"/>
              <a:t>‹#›</a:t>
            </a:fld>
            <a:endParaRPr lang="en-IN"/>
          </a:p>
        </p:txBody>
      </p:sp>
    </p:spTree>
    <p:extLst>
      <p:ext uri="{BB962C8B-B14F-4D97-AF65-F5344CB8AC3E}">
        <p14:creationId xmlns:p14="http://schemas.microsoft.com/office/powerpoint/2010/main" val="4549463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76E95F-77F9-40FE-91A1-E9138216CA08}"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A4CCA1-2711-490D-857E-325759C3E01A}" type="slidenum">
              <a:rPr lang="en-IN" smtClean="0"/>
              <a:t>‹#›</a:t>
            </a:fld>
            <a:endParaRPr lang="en-IN"/>
          </a:p>
        </p:txBody>
      </p:sp>
    </p:spTree>
    <p:extLst>
      <p:ext uri="{BB962C8B-B14F-4D97-AF65-F5344CB8AC3E}">
        <p14:creationId xmlns:p14="http://schemas.microsoft.com/office/powerpoint/2010/main" val="41845884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76E95F-77F9-40FE-91A1-E9138216CA08}" type="datetimeFigureOut">
              <a:rPr lang="en-IN" smtClean="0"/>
              <a:t>25-11-2022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A4CCA1-2711-490D-857E-325759C3E01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99280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www.kaggle.com/nowke9/ipldata"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colab.research.google.com/drive/1rhCyjv7piRq7JlWrIYRPhY6FCdSDCeCU?usp=sharing" TargetMode="External"/><Relationship Id="rId5" Type="http://schemas.openxmlformats.org/officeDocument/2006/relationships/hyperlink" Target="https://github.com/Kaneriadhruv/IPL_data_analysis" TargetMode="Externa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nowke9/ipl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4346-D964-42CF-B5F0-1774758EA1D2}"/>
              </a:ext>
            </a:extLst>
          </p:cNvPr>
          <p:cNvSpPr>
            <a:spLocks noGrp="1"/>
          </p:cNvSpPr>
          <p:nvPr>
            <p:ph type="ctrTitle"/>
          </p:nvPr>
        </p:nvSpPr>
        <p:spPr>
          <a:xfrm>
            <a:off x="1181100" y="3120063"/>
            <a:ext cx="10058400" cy="1143000"/>
          </a:xfrm>
        </p:spPr>
        <p:txBody>
          <a:bodyPr>
            <a:noAutofit/>
          </a:bodyPr>
          <a:lstStyle/>
          <a:p>
            <a:pPr algn="ctr"/>
            <a:r>
              <a:rPr lang="en-GB" sz="4800" dirty="0">
                <a:latin typeface="Times New Roman" panose="02020603050405020304" pitchFamily="18" charset="0"/>
                <a:cs typeface="Times New Roman" panose="02020603050405020304" pitchFamily="18" charset="0"/>
              </a:rPr>
              <a:t>Python for Data Science</a:t>
            </a:r>
            <a:br>
              <a:rPr lang="en-GB" sz="4800" dirty="0">
                <a:latin typeface="Times New Roman" panose="02020603050405020304" pitchFamily="18" charset="0"/>
                <a:cs typeface="Times New Roman" panose="02020603050405020304" pitchFamily="18" charset="0"/>
              </a:rPr>
            </a:br>
            <a:r>
              <a:rPr lang="en-GB" sz="4800" dirty="0">
                <a:latin typeface="Times New Roman" panose="02020603050405020304" pitchFamily="18" charset="0"/>
                <a:cs typeface="Times New Roman" panose="02020603050405020304" pitchFamily="18" charset="0"/>
              </a:rPr>
              <a:t>(3150713)</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F85BF5A-9392-4EB7-9824-7072735069D4}"/>
              </a:ext>
            </a:extLst>
          </p:cNvPr>
          <p:cNvSpPr>
            <a:spLocks noGrp="1"/>
          </p:cNvSpPr>
          <p:nvPr>
            <p:ph type="subTitle" idx="1"/>
          </p:nvPr>
        </p:nvSpPr>
        <p:spPr>
          <a:xfrm>
            <a:off x="1135381" y="3947160"/>
            <a:ext cx="1760219" cy="815340"/>
          </a:xfrm>
        </p:spPr>
        <p:txBody>
          <a:bodyPr>
            <a:normAutofit/>
          </a:bodyPr>
          <a:lstStyle/>
          <a:p>
            <a:r>
              <a:rPr 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68E790-04F7-460E-9FAB-155C88B6E1E3}"/>
              </a:ext>
            </a:extLst>
          </p:cNvPr>
          <p:cNvPicPr>
            <a:picLocks noChangeAspect="1"/>
          </p:cNvPicPr>
          <p:nvPr/>
        </p:nvPicPr>
        <p:blipFill rotWithShape="1">
          <a:blip r:embed="rId2">
            <a:extLst>
              <a:ext uri="{28A0092B-C50C-407E-A947-70E740481C1C}">
                <a14:useLocalDpi xmlns:a14="http://schemas.microsoft.com/office/drawing/2010/main" val="0"/>
              </a:ext>
            </a:extLst>
          </a:blip>
          <a:srcRect r="6509"/>
          <a:stretch/>
        </p:blipFill>
        <p:spPr>
          <a:xfrm>
            <a:off x="3732314" y="4762500"/>
            <a:ext cx="4727371" cy="1469541"/>
          </a:xfrm>
          <a:prstGeom prst="rect">
            <a:avLst/>
          </a:prstGeom>
        </p:spPr>
      </p:pic>
    </p:spTree>
    <p:extLst>
      <p:ext uri="{BB962C8B-B14F-4D97-AF65-F5344CB8AC3E}">
        <p14:creationId xmlns:p14="http://schemas.microsoft.com/office/powerpoint/2010/main" val="25409920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73A31-E4F2-4B5F-A8B2-CB21E3E9BACC}"/>
              </a:ext>
            </a:extLst>
          </p:cNvPr>
          <p:cNvSpPr>
            <a:spLocks noGrp="1"/>
          </p:cNvSpPr>
          <p:nvPr>
            <p:ph type="title"/>
          </p:nvPr>
        </p:nvSpPr>
        <p:spPr>
          <a:xfrm>
            <a:off x="1097280" y="302698"/>
            <a:ext cx="10058400" cy="1450757"/>
          </a:xfrm>
        </p:spPr>
        <p:txBody>
          <a:bodyPr/>
          <a:lstStyle/>
          <a:p>
            <a:pPr algn="ctr"/>
            <a:r>
              <a:rPr lang="en-GB" dirty="0">
                <a:latin typeface="Times New Roman" panose="02020603050405020304" pitchFamily="18" charset="0"/>
                <a:cs typeface="Times New Roman" panose="02020603050405020304" pitchFamily="18" charset="0"/>
              </a:rPr>
              <a:t>Some Result from Data Set</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6C62EFB-98B1-48BD-A4C7-03C6B1354A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739" y="1870848"/>
            <a:ext cx="7502521" cy="4337006"/>
          </a:xfrm>
        </p:spPr>
      </p:pic>
    </p:spTree>
    <p:extLst>
      <p:ext uri="{BB962C8B-B14F-4D97-AF65-F5344CB8AC3E}">
        <p14:creationId xmlns:p14="http://schemas.microsoft.com/office/powerpoint/2010/main" val="1424348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58CF-2C83-463C-8476-36C883E6CC6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endParaRPr lang="en-IN" dirty="0"/>
          </a:p>
        </p:txBody>
      </p:sp>
      <p:pic>
        <p:nvPicPr>
          <p:cNvPr id="5" name="Content Placeholder 4">
            <a:extLst>
              <a:ext uri="{FF2B5EF4-FFF2-40B4-BE49-F238E27FC236}">
                <a16:creationId xmlns:a16="http://schemas.microsoft.com/office/drawing/2014/main" id="{38D90F0C-8D3F-481A-8F4E-172D9F6D5A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178" y="1888208"/>
            <a:ext cx="7207643" cy="4479036"/>
          </a:xfrm>
        </p:spPr>
      </p:pic>
    </p:spTree>
    <p:extLst>
      <p:ext uri="{BB962C8B-B14F-4D97-AF65-F5344CB8AC3E}">
        <p14:creationId xmlns:p14="http://schemas.microsoft.com/office/powerpoint/2010/main" val="28700819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3E54-7A71-4A35-A3F9-14E9218E3CF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endParaRPr lang="en-IN" dirty="0"/>
          </a:p>
        </p:txBody>
      </p:sp>
      <p:pic>
        <p:nvPicPr>
          <p:cNvPr id="5" name="Content Placeholder 4">
            <a:extLst>
              <a:ext uri="{FF2B5EF4-FFF2-40B4-BE49-F238E27FC236}">
                <a16:creationId xmlns:a16="http://schemas.microsoft.com/office/drawing/2014/main" id="{0F027511-41F8-481F-A7C1-FFDE3E33E3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165" y="1888208"/>
            <a:ext cx="9209670" cy="4378368"/>
          </a:xfrm>
        </p:spPr>
      </p:pic>
    </p:spTree>
    <p:extLst>
      <p:ext uri="{BB962C8B-B14F-4D97-AF65-F5344CB8AC3E}">
        <p14:creationId xmlns:p14="http://schemas.microsoft.com/office/powerpoint/2010/main" val="19681343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E02A-6390-4078-9873-1E287C7336F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endParaRPr lang="en-IN" dirty="0"/>
          </a:p>
        </p:txBody>
      </p:sp>
      <p:pic>
        <p:nvPicPr>
          <p:cNvPr id="5" name="Content Placeholder 4">
            <a:extLst>
              <a:ext uri="{FF2B5EF4-FFF2-40B4-BE49-F238E27FC236}">
                <a16:creationId xmlns:a16="http://schemas.microsoft.com/office/drawing/2014/main" id="{F7DC82EB-8DFF-4D3D-9161-2C9BF1EBB7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3255" y="1737360"/>
            <a:ext cx="8206450" cy="4462258"/>
          </a:xfrm>
        </p:spPr>
      </p:pic>
    </p:spTree>
    <p:extLst>
      <p:ext uri="{BB962C8B-B14F-4D97-AF65-F5344CB8AC3E}">
        <p14:creationId xmlns:p14="http://schemas.microsoft.com/office/powerpoint/2010/main" val="33318044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47B6-3448-41A2-B19E-4A94EA1C0881}"/>
              </a:ext>
            </a:extLst>
          </p:cNvPr>
          <p:cNvSpPr>
            <a:spLocks noGrp="1"/>
          </p:cNvSpPr>
          <p:nvPr>
            <p:ph type="title"/>
          </p:nvPr>
        </p:nvSpPr>
        <p:spPr/>
        <p:txBody>
          <a:bodyPr/>
          <a:lstStyle/>
          <a:p>
            <a:pPr algn="ctr"/>
            <a:r>
              <a:rPr lang="en-IN" dirty="0">
                <a:solidFill>
                  <a:srgbClr val="3C4043"/>
                </a:solidFill>
                <a:latin typeface="Times New Roman" panose="02020603050405020304" pitchFamily="18" charset="0"/>
                <a:cs typeface="Times New Roman" panose="02020603050405020304" pitchFamily="18" charset="0"/>
              </a:rPr>
              <a:t>C</a:t>
            </a:r>
            <a:r>
              <a:rPr lang="en-IN" b="0" i="0" dirty="0">
                <a:solidFill>
                  <a:srgbClr val="3C4043"/>
                </a:solidFill>
                <a:effectLst/>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98759F-1BD0-4190-B607-43BDEDA021AE}"/>
              </a:ext>
            </a:extLst>
          </p:cNvPr>
          <p:cNvSpPr>
            <a:spLocks noGrp="1"/>
          </p:cNvSpPr>
          <p:nvPr>
            <p:ph idx="1"/>
          </p:nvPr>
        </p:nvSpPr>
        <p:spPr/>
        <p:txBody>
          <a:bodyPr>
            <a:normAutofit/>
          </a:bodyPr>
          <a:lstStyle/>
          <a:p>
            <a:pPr algn="just"/>
            <a:r>
              <a:rPr lang="en-GB" sz="2400" dirty="0">
                <a:latin typeface="Times New Roman" panose="02020603050405020304" pitchFamily="18" charset="0"/>
                <a:cs typeface="Times New Roman" panose="02020603050405020304" pitchFamily="18" charset="0"/>
              </a:rPr>
              <a:t>The IPL data analysis is use to  understand  data. With the help of the data analysis we can find out the pros and cons of the player and work on the performance of the individual player and also the whole, it will help in taking decision. This application can be used for the selection commission to select the best player including bowler, batsman and even the fielder for the team and to perform well on the field during match. It is helpful for all type of game to work on the performance and predict the future performance of the player and team.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4966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0947-F166-47AC-BFF7-E23902F949E6}"/>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Use full links</a:t>
            </a:r>
            <a:endParaRPr lang="en-IN"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941EF7C0-4039-4DA9-8F2E-66783A5D8B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2272289"/>
            <a:ext cx="816899" cy="457463"/>
          </a:xfrm>
        </p:spPr>
      </p:pic>
      <p:pic>
        <p:nvPicPr>
          <p:cNvPr id="15" name="Picture 14">
            <a:extLst>
              <a:ext uri="{FF2B5EF4-FFF2-40B4-BE49-F238E27FC236}">
                <a16:creationId xmlns:a16="http://schemas.microsoft.com/office/drawing/2014/main" id="{48320095-D9D9-454E-9839-73F43E825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978" y="3013235"/>
            <a:ext cx="817200" cy="502892"/>
          </a:xfrm>
          <a:prstGeom prst="rect">
            <a:avLst/>
          </a:prstGeom>
        </p:spPr>
      </p:pic>
      <p:pic>
        <p:nvPicPr>
          <p:cNvPr id="19" name="Picture 18">
            <a:extLst>
              <a:ext uri="{FF2B5EF4-FFF2-40B4-BE49-F238E27FC236}">
                <a16:creationId xmlns:a16="http://schemas.microsoft.com/office/drawing/2014/main" id="{C5ACF56F-60BF-4B81-AB74-85B67D64B70C}"/>
              </a:ext>
            </a:extLst>
          </p:cNvPr>
          <p:cNvPicPr>
            <a:picLocks noChangeAspect="1"/>
          </p:cNvPicPr>
          <p:nvPr/>
        </p:nvPicPr>
        <p:blipFill rotWithShape="1">
          <a:blip r:embed="rId4">
            <a:extLst>
              <a:ext uri="{28A0092B-C50C-407E-A947-70E740481C1C}">
                <a14:useLocalDpi xmlns:a14="http://schemas.microsoft.com/office/drawing/2010/main" val="0"/>
              </a:ext>
            </a:extLst>
          </a:blip>
          <a:srcRect t="30870" r="35481" b="29666"/>
          <a:stretch/>
        </p:blipFill>
        <p:spPr>
          <a:xfrm>
            <a:off x="1096978" y="4157437"/>
            <a:ext cx="817200" cy="332635"/>
          </a:xfrm>
          <a:prstGeom prst="rect">
            <a:avLst/>
          </a:prstGeom>
        </p:spPr>
      </p:pic>
      <p:sp>
        <p:nvSpPr>
          <p:cNvPr id="21" name="TextBox 20">
            <a:extLst>
              <a:ext uri="{FF2B5EF4-FFF2-40B4-BE49-F238E27FC236}">
                <a16:creationId xmlns:a16="http://schemas.microsoft.com/office/drawing/2014/main" id="{A50CA1D4-BD6D-4FB0-9D26-FDAC759F7F29}"/>
              </a:ext>
            </a:extLst>
          </p:cNvPr>
          <p:cNvSpPr txBox="1"/>
          <p:nvPr/>
        </p:nvSpPr>
        <p:spPr>
          <a:xfrm flipH="1">
            <a:off x="1914178" y="2308568"/>
            <a:ext cx="6709705" cy="461665"/>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https://github.com/Kaneriadhruv/IPL_data_analysis</a:t>
            </a:r>
            <a:endParaRPr lang="en-IN" sz="2400" u="sng" dirty="0">
              <a:latin typeface="Times New Roman" panose="02020603050405020304" pitchFamily="18" charset="0"/>
              <a:cs typeface="Times New Roman" panose="02020603050405020304" pitchFamily="18" charset="0"/>
            </a:endParaRPr>
          </a:p>
        </p:txBody>
      </p:sp>
      <p:sp>
        <p:nvSpPr>
          <p:cNvPr id="22" name="TextBox 21">
            <a:hlinkClick r:id="rId6"/>
            <a:extLst>
              <a:ext uri="{FF2B5EF4-FFF2-40B4-BE49-F238E27FC236}">
                <a16:creationId xmlns:a16="http://schemas.microsoft.com/office/drawing/2014/main" id="{66BDAB06-39A2-4AD4-A62B-EE4F9BE47C75}"/>
              </a:ext>
            </a:extLst>
          </p:cNvPr>
          <p:cNvSpPr txBox="1"/>
          <p:nvPr/>
        </p:nvSpPr>
        <p:spPr>
          <a:xfrm>
            <a:off x="1914178" y="3016750"/>
            <a:ext cx="9180541" cy="830997"/>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https://colab.research.google.com/drive/1rhCyjv7piRq7JlWrIYRPhY6FCdSDCeCU?usp=sharing</a:t>
            </a:r>
          </a:p>
        </p:txBody>
      </p:sp>
      <p:sp>
        <p:nvSpPr>
          <p:cNvPr id="23" name="TextBox 22">
            <a:extLst>
              <a:ext uri="{FF2B5EF4-FFF2-40B4-BE49-F238E27FC236}">
                <a16:creationId xmlns:a16="http://schemas.microsoft.com/office/drawing/2014/main" id="{AD470793-5A7D-4C78-B02F-C353664B5617}"/>
              </a:ext>
            </a:extLst>
          </p:cNvPr>
          <p:cNvSpPr txBox="1"/>
          <p:nvPr/>
        </p:nvSpPr>
        <p:spPr>
          <a:xfrm>
            <a:off x="1915205" y="4074574"/>
            <a:ext cx="5441939" cy="461665"/>
          </a:xfrm>
          <a:prstGeom prst="rect">
            <a:avLst/>
          </a:prstGeom>
          <a:noFill/>
        </p:spPr>
        <p:txBody>
          <a:bodyPr wrap="square" rtlCol="0">
            <a:spAutoFit/>
          </a:bodyPr>
          <a:lstStyle/>
          <a:p>
            <a:r>
              <a:rPr lang="en-IN" sz="2400" b="0" i="0" u="sng"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https://www.kaggle.com/nowke9/ipldata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7478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 calcmode="lin" valueType="num">
                                      <p:cBhvr>
                                        <p:cTn id="17" dur="1000" fill="hold"/>
                                        <p:tgtEl>
                                          <p:spTgt spid="13"/>
                                        </p:tgtEl>
                                        <p:attrNameLst>
                                          <p:attrName>style.rotation</p:attrName>
                                        </p:attrNameLst>
                                      </p:cBhvr>
                                      <p:tavLst>
                                        <p:tav tm="0">
                                          <p:val>
                                            <p:fltVal val="90"/>
                                          </p:val>
                                        </p:tav>
                                        <p:tav tm="100000">
                                          <p:val>
                                            <p:fltVal val="0"/>
                                          </p:val>
                                        </p:tav>
                                      </p:tavLst>
                                    </p:anim>
                                    <p:animEffect transition="in" filter="fade">
                                      <p:cBhvr>
                                        <p:cTn id="18" dur="1000"/>
                                        <p:tgtEl>
                                          <p:spTgt spid="13"/>
                                        </p:tgtEl>
                                      </p:cBhvr>
                                    </p:animEffect>
                                  </p:childTnLst>
                                </p:cTn>
                              </p:par>
                            </p:childTnLst>
                          </p:cTn>
                        </p:par>
                        <p:par>
                          <p:cTn id="19" fill="hold">
                            <p:stCondLst>
                              <p:cond delay="1000"/>
                            </p:stCondLst>
                            <p:childTnLst>
                              <p:par>
                                <p:cTn id="20" presetID="31" presetClass="entr" presetSubtype="0" fill="hold" nodeType="after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 calcmode="lin" valueType="num">
                                      <p:cBhvr>
                                        <p:cTn id="22" dur="10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21">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21">
                                            <p:txEl>
                                              <p:pRg st="0" end="0"/>
                                            </p:txEl>
                                          </p:spTgt>
                                        </p:tgtEl>
                                        <p:attrNameLst>
                                          <p:attrName>style.rotation</p:attrName>
                                        </p:attrNameLst>
                                      </p:cBhvr>
                                      <p:tavLst>
                                        <p:tav tm="0">
                                          <p:val>
                                            <p:fltVal val="90"/>
                                          </p:val>
                                        </p:tav>
                                        <p:tav tm="100000">
                                          <p:val>
                                            <p:fltVal val="0"/>
                                          </p:val>
                                        </p:tav>
                                      </p:tavLst>
                                    </p:anim>
                                    <p:animEffect transition="in" filter="fade">
                                      <p:cBhvr>
                                        <p:cTn id="25" dur="1000"/>
                                        <p:tgtEl>
                                          <p:spTgt spid="21">
                                            <p:txEl>
                                              <p:pRg st="0" end="0"/>
                                            </p:txEl>
                                          </p:spTgt>
                                        </p:tgtEl>
                                      </p:cBhvr>
                                    </p:animEffect>
                                  </p:childTnLst>
                                </p:cTn>
                              </p:par>
                            </p:childTnLst>
                          </p:cTn>
                        </p:par>
                        <p:par>
                          <p:cTn id="26" fill="hold">
                            <p:stCondLst>
                              <p:cond delay="2000"/>
                            </p:stCondLst>
                            <p:childTnLst>
                              <p:par>
                                <p:cTn id="27" presetID="31"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1000" fill="hold"/>
                                        <p:tgtEl>
                                          <p:spTgt spid="15"/>
                                        </p:tgtEl>
                                        <p:attrNameLst>
                                          <p:attrName>ppt_w</p:attrName>
                                        </p:attrNameLst>
                                      </p:cBhvr>
                                      <p:tavLst>
                                        <p:tav tm="0">
                                          <p:val>
                                            <p:fltVal val="0"/>
                                          </p:val>
                                        </p:tav>
                                        <p:tav tm="100000">
                                          <p:val>
                                            <p:strVal val="#ppt_w"/>
                                          </p:val>
                                        </p:tav>
                                      </p:tavLst>
                                    </p:anim>
                                    <p:anim calcmode="lin" valueType="num">
                                      <p:cBhvr>
                                        <p:cTn id="30" dur="1000" fill="hold"/>
                                        <p:tgtEl>
                                          <p:spTgt spid="15"/>
                                        </p:tgtEl>
                                        <p:attrNameLst>
                                          <p:attrName>ppt_h</p:attrName>
                                        </p:attrNameLst>
                                      </p:cBhvr>
                                      <p:tavLst>
                                        <p:tav tm="0">
                                          <p:val>
                                            <p:fltVal val="0"/>
                                          </p:val>
                                        </p:tav>
                                        <p:tav tm="100000">
                                          <p:val>
                                            <p:strVal val="#ppt_h"/>
                                          </p:val>
                                        </p:tav>
                                      </p:tavLst>
                                    </p:anim>
                                    <p:anim calcmode="lin" valueType="num">
                                      <p:cBhvr>
                                        <p:cTn id="31" dur="1000" fill="hold"/>
                                        <p:tgtEl>
                                          <p:spTgt spid="15"/>
                                        </p:tgtEl>
                                        <p:attrNameLst>
                                          <p:attrName>style.rotation</p:attrName>
                                        </p:attrNameLst>
                                      </p:cBhvr>
                                      <p:tavLst>
                                        <p:tav tm="0">
                                          <p:val>
                                            <p:fltVal val="90"/>
                                          </p:val>
                                        </p:tav>
                                        <p:tav tm="100000">
                                          <p:val>
                                            <p:fltVal val="0"/>
                                          </p:val>
                                        </p:tav>
                                      </p:tavLst>
                                    </p:anim>
                                    <p:animEffect transition="in" filter="fade">
                                      <p:cBhvr>
                                        <p:cTn id="32" dur="1000"/>
                                        <p:tgtEl>
                                          <p:spTgt spid="15"/>
                                        </p:tgtEl>
                                      </p:cBhvr>
                                    </p:animEffect>
                                  </p:childTnLst>
                                </p:cTn>
                              </p:par>
                            </p:childTnLst>
                          </p:cTn>
                        </p:par>
                        <p:par>
                          <p:cTn id="33" fill="hold">
                            <p:stCondLst>
                              <p:cond delay="3000"/>
                            </p:stCondLst>
                            <p:childTnLst>
                              <p:par>
                                <p:cTn id="34" presetID="31" presetClass="entr" presetSubtype="0"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1000" fill="hold"/>
                                        <p:tgtEl>
                                          <p:spTgt spid="22"/>
                                        </p:tgtEl>
                                        <p:attrNameLst>
                                          <p:attrName>ppt_w</p:attrName>
                                        </p:attrNameLst>
                                      </p:cBhvr>
                                      <p:tavLst>
                                        <p:tav tm="0">
                                          <p:val>
                                            <p:fltVal val="0"/>
                                          </p:val>
                                        </p:tav>
                                        <p:tav tm="100000">
                                          <p:val>
                                            <p:strVal val="#ppt_w"/>
                                          </p:val>
                                        </p:tav>
                                      </p:tavLst>
                                    </p:anim>
                                    <p:anim calcmode="lin" valueType="num">
                                      <p:cBhvr>
                                        <p:cTn id="37" dur="1000" fill="hold"/>
                                        <p:tgtEl>
                                          <p:spTgt spid="22"/>
                                        </p:tgtEl>
                                        <p:attrNameLst>
                                          <p:attrName>ppt_h</p:attrName>
                                        </p:attrNameLst>
                                      </p:cBhvr>
                                      <p:tavLst>
                                        <p:tav tm="0">
                                          <p:val>
                                            <p:fltVal val="0"/>
                                          </p:val>
                                        </p:tav>
                                        <p:tav tm="100000">
                                          <p:val>
                                            <p:strVal val="#ppt_h"/>
                                          </p:val>
                                        </p:tav>
                                      </p:tavLst>
                                    </p:anim>
                                    <p:anim calcmode="lin" valueType="num">
                                      <p:cBhvr>
                                        <p:cTn id="38" dur="1000" fill="hold"/>
                                        <p:tgtEl>
                                          <p:spTgt spid="22"/>
                                        </p:tgtEl>
                                        <p:attrNameLst>
                                          <p:attrName>style.rotation</p:attrName>
                                        </p:attrNameLst>
                                      </p:cBhvr>
                                      <p:tavLst>
                                        <p:tav tm="0">
                                          <p:val>
                                            <p:fltVal val="90"/>
                                          </p:val>
                                        </p:tav>
                                        <p:tav tm="100000">
                                          <p:val>
                                            <p:fltVal val="0"/>
                                          </p:val>
                                        </p:tav>
                                      </p:tavLst>
                                    </p:anim>
                                    <p:animEffect transition="in" filter="fade">
                                      <p:cBhvr>
                                        <p:cTn id="39" dur="1000"/>
                                        <p:tgtEl>
                                          <p:spTgt spid="22"/>
                                        </p:tgtEl>
                                      </p:cBhvr>
                                    </p:animEffect>
                                  </p:childTnLst>
                                </p:cTn>
                              </p:par>
                            </p:childTnLst>
                          </p:cTn>
                        </p:par>
                        <p:par>
                          <p:cTn id="40" fill="hold">
                            <p:stCondLst>
                              <p:cond delay="4000"/>
                            </p:stCondLst>
                            <p:childTnLst>
                              <p:par>
                                <p:cTn id="41" presetID="31" presetClass="entr" presetSubtype="0"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1000" fill="hold"/>
                                        <p:tgtEl>
                                          <p:spTgt spid="19"/>
                                        </p:tgtEl>
                                        <p:attrNameLst>
                                          <p:attrName>ppt_w</p:attrName>
                                        </p:attrNameLst>
                                      </p:cBhvr>
                                      <p:tavLst>
                                        <p:tav tm="0">
                                          <p:val>
                                            <p:fltVal val="0"/>
                                          </p:val>
                                        </p:tav>
                                        <p:tav tm="100000">
                                          <p:val>
                                            <p:strVal val="#ppt_w"/>
                                          </p:val>
                                        </p:tav>
                                      </p:tavLst>
                                    </p:anim>
                                    <p:anim calcmode="lin" valueType="num">
                                      <p:cBhvr>
                                        <p:cTn id="44" dur="1000" fill="hold"/>
                                        <p:tgtEl>
                                          <p:spTgt spid="19"/>
                                        </p:tgtEl>
                                        <p:attrNameLst>
                                          <p:attrName>ppt_h</p:attrName>
                                        </p:attrNameLst>
                                      </p:cBhvr>
                                      <p:tavLst>
                                        <p:tav tm="0">
                                          <p:val>
                                            <p:fltVal val="0"/>
                                          </p:val>
                                        </p:tav>
                                        <p:tav tm="100000">
                                          <p:val>
                                            <p:strVal val="#ppt_h"/>
                                          </p:val>
                                        </p:tav>
                                      </p:tavLst>
                                    </p:anim>
                                    <p:anim calcmode="lin" valueType="num">
                                      <p:cBhvr>
                                        <p:cTn id="45" dur="1000" fill="hold"/>
                                        <p:tgtEl>
                                          <p:spTgt spid="19"/>
                                        </p:tgtEl>
                                        <p:attrNameLst>
                                          <p:attrName>style.rotation</p:attrName>
                                        </p:attrNameLst>
                                      </p:cBhvr>
                                      <p:tavLst>
                                        <p:tav tm="0">
                                          <p:val>
                                            <p:fltVal val="90"/>
                                          </p:val>
                                        </p:tav>
                                        <p:tav tm="100000">
                                          <p:val>
                                            <p:fltVal val="0"/>
                                          </p:val>
                                        </p:tav>
                                      </p:tavLst>
                                    </p:anim>
                                    <p:animEffect transition="in" filter="fade">
                                      <p:cBhvr>
                                        <p:cTn id="46" dur="1000"/>
                                        <p:tgtEl>
                                          <p:spTgt spid="19"/>
                                        </p:tgtEl>
                                      </p:cBhvr>
                                    </p:animEffect>
                                  </p:childTnLst>
                                </p:cTn>
                              </p:par>
                            </p:childTnLst>
                          </p:cTn>
                        </p:par>
                        <p:par>
                          <p:cTn id="47" fill="hold">
                            <p:stCondLst>
                              <p:cond delay="5000"/>
                            </p:stCondLst>
                            <p:childTnLst>
                              <p:par>
                                <p:cTn id="48" presetID="31"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1000" fill="hold"/>
                                        <p:tgtEl>
                                          <p:spTgt spid="23"/>
                                        </p:tgtEl>
                                        <p:attrNameLst>
                                          <p:attrName>ppt_w</p:attrName>
                                        </p:attrNameLst>
                                      </p:cBhvr>
                                      <p:tavLst>
                                        <p:tav tm="0">
                                          <p:val>
                                            <p:fltVal val="0"/>
                                          </p:val>
                                        </p:tav>
                                        <p:tav tm="100000">
                                          <p:val>
                                            <p:strVal val="#ppt_w"/>
                                          </p:val>
                                        </p:tav>
                                      </p:tavLst>
                                    </p:anim>
                                    <p:anim calcmode="lin" valueType="num">
                                      <p:cBhvr>
                                        <p:cTn id="51" dur="1000" fill="hold"/>
                                        <p:tgtEl>
                                          <p:spTgt spid="23"/>
                                        </p:tgtEl>
                                        <p:attrNameLst>
                                          <p:attrName>ppt_h</p:attrName>
                                        </p:attrNameLst>
                                      </p:cBhvr>
                                      <p:tavLst>
                                        <p:tav tm="0">
                                          <p:val>
                                            <p:fltVal val="0"/>
                                          </p:val>
                                        </p:tav>
                                        <p:tav tm="100000">
                                          <p:val>
                                            <p:strVal val="#ppt_h"/>
                                          </p:val>
                                        </p:tav>
                                      </p:tavLst>
                                    </p:anim>
                                    <p:anim calcmode="lin" valueType="num">
                                      <p:cBhvr>
                                        <p:cTn id="52" dur="1000" fill="hold"/>
                                        <p:tgtEl>
                                          <p:spTgt spid="23"/>
                                        </p:tgtEl>
                                        <p:attrNameLst>
                                          <p:attrName>style.rotation</p:attrName>
                                        </p:attrNameLst>
                                      </p:cBhvr>
                                      <p:tavLst>
                                        <p:tav tm="0">
                                          <p:val>
                                            <p:fltVal val="90"/>
                                          </p:val>
                                        </p:tav>
                                        <p:tav tm="100000">
                                          <p:val>
                                            <p:fltVal val="0"/>
                                          </p:val>
                                        </p:tav>
                                      </p:tavLst>
                                    </p:anim>
                                    <p:animEffect transition="in" filter="fade">
                                      <p:cBhvr>
                                        <p:cTn id="53"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512E0-76C4-47DC-83C0-B3DE3C5BF5DE}"/>
              </a:ext>
            </a:extLst>
          </p:cNvPr>
          <p:cNvSpPr>
            <a:spLocks noGrp="1"/>
          </p:cNvSpPr>
          <p:nvPr>
            <p:ph type="title" idx="4294967295"/>
          </p:nvPr>
        </p:nvSpPr>
        <p:spPr>
          <a:xfrm>
            <a:off x="1066800" y="1978025"/>
            <a:ext cx="10058400" cy="1450975"/>
          </a:xfrm>
        </p:spPr>
        <p:txBody>
          <a:bodyPr/>
          <a:lstStyle/>
          <a:p>
            <a:pPr algn="ctr"/>
            <a:r>
              <a:rPr lang="en-GB"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2699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EDD9-2B74-4BC0-9289-8DF7BAAD39CE}"/>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4C7EDD-9B02-45A8-9007-A9E171B9EA04}"/>
              </a:ext>
            </a:extLst>
          </p:cNvPr>
          <p:cNvSpPr>
            <a:spLocks noGrp="1"/>
          </p:cNvSpPr>
          <p:nvPr>
            <p:ph idx="1"/>
          </p:nvPr>
        </p:nvSpPr>
        <p:spPr/>
        <p:txBody>
          <a:bodyPr/>
          <a:lstStyle/>
          <a:p>
            <a:r>
              <a:rPr lang="en-GB" sz="2400" dirty="0">
                <a:latin typeface="Times New Roman" panose="02020603050405020304" pitchFamily="18" charset="0"/>
                <a:cs typeface="Times New Roman" panose="02020603050405020304" pitchFamily="18" charset="0"/>
              </a:rPr>
              <a:t>Project title: IPL data analysis</a:t>
            </a:r>
          </a:p>
          <a:p>
            <a:r>
              <a:rPr lang="en-GB" sz="2400" dirty="0">
                <a:latin typeface="Times New Roman" panose="02020603050405020304" pitchFamily="18" charset="0"/>
                <a:cs typeface="Times New Roman" panose="02020603050405020304" pitchFamily="18" charset="0"/>
              </a:rPr>
              <a:t>Name: Dhruv Kaneria</a:t>
            </a:r>
          </a:p>
          <a:p>
            <a:r>
              <a:rPr lang="en-GB" sz="2400" dirty="0">
                <a:latin typeface="Times New Roman" panose="02020603050405020304" pitchFamily="18" charset="0"/>
                <a:cs typeface="Times New Roman" panose="02020603050405020304" pitchFamily="18" charset="0"/>
              </a:rPr>
              <a:t>Enrollment no: 200050131043</a:t>
            </a:r>
          </a:p>
          <a:p>
            <a:r>
              <a:rPr lang="en-GB" sz="2400" dirty="0">
                <a:latin typeface="Times New Roman" panose="02020603050405020304" pitchFamily="18" charset="0"/>
                <a:cs typeface="Times New Roman" panose="02020603050405020304" pitchFamily="18" charset="0"/>
              </a:rPr>
              <a:t>Name: Omkumar Patel</a:t>
            </a:r>
          </a:p>
          <a:p>
            <a:r>
              <a:rPr lang="en-GB" sz="2400" dirty="0">
                <a:latin typeface="Times New Roman" panose="02020603050405020304" pitchFamily="18" charset="0"/>
                <a:cs typeface="Times New Roman" panose="02020603050405020304" pitchFamily="18" charset="0"/>
              </a:rPr>
              <a:t>Enrollment no: 200050131070</a:t>
            </a:r>
          </a:p>
          <a:p>
            <a:r>
              <a:rPr lang="en-GB" sz="2400" dirty="0">
                <a:latin typeface="Times New Roman" panose="02020603050405020304" pitchFamily="18" charset="0"/>
                <a:cs typeface="Times New Roman" panose="02020603050405020304" pitchFamily="18" charset="0"/>
              </a:rPr>
              <a:t>Branch: Computer Science Engineering</a:t>
            </a:r>
          </a:p>
          <a:p>
            <a:r>
              <a:rPr lang="en-GB" sz="2400" dirty="0">
                <a:latin typeface="Times New Roman" panose="02020603050405020304" pitchFamily="18" charset="0"/>
                <a:cs typeface="Times New Roman" panose="02020603050405020304" pitchFamily="18" charset="0"/>
              </a:rPr>
              <a:t>Divison: CSE-2</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2254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4090-6FDD-40E6-B926-5D8811159993}"/>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Description of 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DB09A2-609B-4B79-B715-AB75EB3ACF7F}"/>
              </a:ext>
            </a:extLst>
          </p:cNvPr>
          <p:cNvSpPr>
            <a:spLocks noGrp="1"/>
          </p:cNvSpPr>
          <p:nvPr>
            <p:ph idx="1"/>
          </p:nvPr>
        </p:nvSpPr>
        <p:spPr/>
        <p:txBody>
          <a:bodyPr>
            <a:normAutofit/>
          </a:bodyPr>
          <a:lstStyle/>
          <a:p>
            <a:pPr algn="just"/>
            <a:r>
              <a:rPr lang="en-GB" sz="2400" b="0" i="0" dirty="0">
                <a:solidFill>
                  <a:schemeClr val="tx1"/>
                </a:solidFill>
                <a:effectLst/>
                <a:latin typeface="Times New Roman" panose="02020603050405020304" pitchFamily="18" charset="0"/>
                <a:cs typeface="Times New Roman" panose="02020603050405020304" pitchFamily="18" charset="0"/>
              </a:rPr>
              <a:t>Data Analysis with IPL match-by-match dataset from the seasons 2008 to 2019. Dataset has been downloaded from Kaggle and it can be found here: </a:t>
            </a:r>
            <a:r>
              <a:rPr lang="en-GB" sz="2400" b="0"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https://www.kaggle.com/nowke9/ipldata</a:t>
            </a:r>
            <a:r>
              <a:rPr lang="en-GB" sz="2400" b="0" i="0" dirty="0">
                <a:solidFill>
                  <a:schemeClr val="tx1"/>
                </a:solidFill>
                <a:effectLst/>
                <a:latin typeface="Times New Roman" panose="02020603050405020304" pitchFamily="18" charset="0"/>
                <a:cs typeface="Times New Roman" panose="02020603050405020304" pitchFamily="18" charset="0"/>
              </a:rPr>
              <a:t>. The dataset contains two files: deliveries.csv and matches.csv. The file used for this analysis is matches.csv.</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1350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830B-1883-48DF-AC42-C9E9A4538AEA}"/>
              </a:ext>
            </a:extLst>
          </p:cNvPr>
          <p:cNvSpPr>
            <a:spLocks noGrp="1"/>
          </p:cNvSpPr>
          <p:nvPr>
            <p:ph type="title"/>
          </p:nvPr>
        </p:nvSpPr>
        <p:spPr/>
        <p:txBody>
          <a:bodyPr>
            <a:normAutofit/>
          </a:bodyPr>
          <a:lstStyle/>
          <a:p>
            <a:pPr algn="ctr"/>
            <a:r>
              <a:rPr lang="en-GB" dirty="0">
                <a:latin typeface="Times New Roman" panose="02020603050405020304" pitchFamily="18" charset="0"/>
                <a:cs typeface="Times New Roman" panose="02020603050405020304" pitchFamily="18" charset="0"/>
              </a:rPr>
              <a:t>About Data 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CDB705-B90C-4C4B-B591-44838A791A3E}"/>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Data available in data set:</a:t>
            </a:r>
          </a:p>
          <a:p>
            <a:r>
              <a:rPr lang="en-IN" sz="2400" dirty="0">
                <a:latin typeface="Times New Roman" panose="02020603050405020304" pitchFamily="18" charset="0"/>
                <a:cs typeface="Times New Roman" panose="02020603050405020304" pitchFamily="18" charset="0"/>
              </a:rPr>
              <a:t>1. id</a:t>
            </a:r>
          </a:p>
          <a:p>
            <a:r>
              <a:rPr lang="en-IN" sz="2400" dirty="0">
                <a:latin typeface="Times New Roman" panose="02020603050405020304" pitchFamily="18" charset="0"/>
                <a:cs typeface="Times New Roman" panose="02020603050405020304" pitchFamily="18" charset="0"/>
              </a:rPr>
              <a:t>2. season</a:t>
            </a:r>
          </a:p>
          <a:p>
            <a:r>
              <a:rPr lang="en-IN" sz="2400" dirty="0">
                <a:latin typeface="Times New Roman" panose="02020603050405020304" pitchFamily="18" charset="0"/>
                <a:cs typeface="Times New Roman" panose="02020603050405020304" pitchFamily="18" charset="0"/>
              </a:rPr>
              <a:t>3. city</a:t>
            </a:r>
          </a:p>
          <a:p>
            <a:r>
              <a:rPr lang="en-IN" sz="2400" dirty="0">
                <a:latin typeface="Times New Roman" panose="02020603050405020304" pitchFamily="18" charset="0"/>
                <a:cs typeface="Times New Roman" panose="02020603050405020304" pitchFamily="18" charset="0"/>
              </a:rPr>
              <a:t>4. date</a:t>
            </a:r>
          </a:p>
          <a:p>
            <a:r>
              <a:rPr lang="en-IN" sz="2400" dirty="0">
                <a:latin typeface="Times New Roman" panose="02020603050405020304" pitchFamily="18" charset="0"/>
                <a:cs typeface="Times New Roman" panose="02020603050405020304" pitchFamily="18" charset="0"/>
              </a:rPr>
              <a:t>5. team1</a:t>
            </a:r>
          </a:p>
          <a:p>
            <a:r>
              <a:rPr lang="en-IN" sz="2400" dirty="0">
                <a:latin typeface="Times New Roman" panose="02020603050405020304" pitchFamily="18" charset="0"/>
                <a:cs typeface="Times New Roman" panose="02020603050405020304" pitchFamily="18" charset="0"/>
              </a:rPr>
              <a:t>6. team2</a:t>
            </a:r>
          </a:p>
          <a:p>
            <a:r>
              <a:rPr lang="en-IN" sz="2400" dirty="0">
                <a:latin typeface="Times New Roman" panose="02020603050405020304" pitchFamily="18" charset="0"/>
                <a:cs typeface="Times New Roman" panose="02020603050405020304" pitchFamily="18" charset="0"/>
              </a:rPr>
              <a:t>7. toss_winner</a:t>
            </a:r>
          </a:p>
        </p:txBody>
      </p:sp>
    </p:spTree>
    <p:extLst>
      <p:ext uri="{BB962C8B-B14F-4D97-AF65-F5344CB8AC3E}">
        <p14:creationId xmlns:p14="http://schemas.microsoft.com/office/powerpoint/2010/main" val="1572600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CE1A7-D615-40C6-AB4B-9C2E22EBE7A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endParaRPr lang="en-IN" dirty="0"/>
          </a:p>
        </p:txBody>
      </p:sp>
      <p:sp>
        <p:nvSpPr>
          <p:cNvPr id="3" name="Content Placeholder 2">
            <a:extLst>
              <a:ext uri="{FF2B5EF4-FFF2-40B4-BE49-F238E27FC236}">
                <a16:creationId xmlns:a16="http://schemas.microsoft.com/office/drawing/2014/main" id="{603B2F73-A6FD-4FAB-8A89-8530E1650F13}"/>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8. toss_decision</a:t>
            </a:r>
          </a:p>
          <a:p>
            <a:r>
              <a:rPr lang="en-GB" sz="2400" dirty="0">
                <a:latin typeface="Times New Roman" panose="02020603050405020304" pitchFamily="18" charset="0"/>
                <a:cs typeface="Times New Roman" panose="02020603050405020304" pitchFamily="18" charset="0"/>
              </a:rPr>
              <a:t>9. result</a:t>
            </a:r>
          </a:p>
          <a:p>
            <a:r>
              <a:rPr lang="en-GB" sz="2400" dirty="0">
                <a:latin typeface="Times New Roman" panose="02020603050405020304" pitchFamily="18" charset="0"/>
                <a:cs typeface="Times New Roman" panose="02020603050405020304" pitchFamily="18" charset="0"/>
              </a:rPr>
              <a:t>10. dl_applied</a:t>
            </a:r>
          </a:p>
          <a:p>
            <a:r>
              <a:rPr lang="en-GB" sz="2400" dirty="0">
                <a:latin typeface="Times New Roman" panose="02020603050405020304" pitchFamily="18" charset="0"/>
                <a:cs typeface="Times New Roman" panose="02020603050405020304" pitchFamily="18" charset="0"/>
              </a:rPr>
              <a:t>11. winner</a:t>
            </a:r>
          </a:p>
          <a:p>
            <a:r>
              <a:rPr lang="en-GB" sz="2400" dirty="0">
                <a:latin typeface="Times New Roman" panose="02020603050405020304" pitchFamily="18" charset="0"/>
                <a:cs typeface="Times New Roman" panose="02020603050405020304" pitchFamily="18" charset="0"/>
              </a:rPr>
              <a:t>12. win_by_runs</a:t>
            </a:r>
          </a:p>
          <a:p>
            <a:r>
              <a:rPr lang="en-GB" sz="2400" dirty="0">
                <a:latin typeface="Times New Roman" panose="02020603050405020304" pitchFamily="18" charset="0"/>
                <a:cs typeface="Times New Roman" panose="02020603050405020304" pitchFamily="18" charset="0"/>
              </a:rPr>
              <a:t>13. win_by_wickets</a:t>
            </a:r>
          </a:p>
          <a:p>
            <a:r>
              <a:rPr lang="en-GB" sz="2400" dirty="0">
                <a:latin typeface="Times New Roman" panose="02020603050405020304" pitchFamily="18" charset="0"/>
                <a:cs typeface="Times New Roman" panose="02020603050405020304" pitchFamily="18" charset="0"/>
              </a:rPr>
              <a:t>14. player_of_match</a:t>
            </a:r>
          </a:p>
          <a:p>
            <a:r>
              <a:rPr lang="en-GB" sz="2400" dirty="0">
                <a:latin typeface="Times New Roman" panose="02020603050405020304" pitchFamily="18" charset="0"/>
                <a:cs typeface="Times New Roman" panose="02020603050405020304" pitchFamily="18" charset="0"/>
              </a:rPr>
              <a:t>15. venue</a:t>
            </a:r>
          </a:p>
        </p:txBody>
      </p:sp>
    </p:spTree>
    <p:extLst>
      <p:ext uri="{BB962C8B-B14F-4D97-AF65-F5344CB8AC3E}">
        <p14:creationId xmlns:p14="http://schemas.microsoft.com/office/powerpoint/2010/main" val="34444712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DD9B-C82E-470B-BC4E-5D09CB0BB5D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endParaRPr lang="en-IN" dirty="0"/>
          </a:p>
        </p:txBody>
      </p:sp>
      <p:sp>
        <p:nvSpPr>
          <p:cNvPr id="3" name="Content Placeholder 2">
            <a:extLst>
              <a:ext uri="{FF2B5EF4-FFF2-40B4-BE49-F238E27FC236}">
                <a16:creationId xmlns:a16="http://schemas.microsoft.com/office/drawing/2014/main" id="{9280FB4B-8AFB-40FF-A70D-437A5FCFF831}"/>
              </a:ext>
            </a:extLst>
          </p:cNvPr>
          <p:cNvSpPr>
            <a:spLocks noGrp="1"/>
          </p:cNvSpPr>
          <p:nvPr>
            <p:ph idx="1"/>
          </p:nvPr>
        </p:nvSpPr>
        <p:spPr/>
        <p:txBody>
          <a:bodyPr/>
          <a:lstStyle/>
          <a:p>
            <a:r>
              <a:rPr lang="en-GB" sz="2400" dirty="0">
                <a:latin typeface="Times New Roman" panose="02020603050405020304" pitchFamily="18" charset="0"/>
                <a:cs typeface="Times New Roman" panose="02020603050405020304" pitchFamily="18" charset="0"/>
              </a:rPr>
              <a:t>16. umpire1</a:t>
            </a:r>
          </a:p>
          <a:p>
            <a:r>
              <a:rPr lang="en-GB" sz="2400" dirty="0">
                <a:latin typeface="Times New Roman" panose="02020603050405020304" pitchFamily="18" charset="0"/>
                <a:cs typeface="Times New Roman" panose="02020603050405020304" pitchFamily="18" charset="0"/>
              </a:rPr>
              <a:t>17. umpire2</a:t>
            </a:r>
          </a:p>
          <a:p>
            <a:r>
              <a:rPr lang="en-GB" sz="2400" dirty="0">
                <a:latin typeface="Times New Roman" panose="02020603050405020304" pitchFamily="18" charset="0"/>
                <a:cs typeface="Times New Roman" panose="02020603050405020304" pitchFamily="18" charset="0"/>
              </a:rPr>
              <a:t>18. umpire3</a:t>
            </a:r>
            <a:r>
              <a:rPr lang="en-GB" dirty="0"/>
              <a:t> </a:t>
            </a:r>
            <a:endParaRPr lang="en-IN" dirty="0"/>
          </a:p>
        </p:txBody>
      </p:sp>
    </p:spTree>
    <p:extLst>
      <p:ext uri="{BB962C8B-B14F-4D97-AF65-F5344CB8AC3E}">
        <p14:creationId xmlns:p14="http://schemas.microsoft.com/office/powerpoint/2010/main" val="2372529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CB47C-B087-4572-BDF1-3D1B95665E70}"/>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Things Analysed from Data 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01D9CB-ABE7-4C54-9E8B-61B5F7C68298}"/>
              </a:ext>
            </a:extLst>
          </p:cNvPr>
          <p:cNvSpPr>
            <a:spLocks noGrp="1"/>
          </p:cNvSpPr>
          <p:nvPr>
            <p:ph idx="1"/>
          </p:nvPr>
        </p:nvSpPr>
        <p:spPr/>
        <p:txBody>
          <a:bodyPr>
            <a:normAutofit fontScale="92500" lnSpcReduction="10000"/>
          </a:bodyPr>
          <a:lstStyle/>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1. Match won by the maximum margin of runs.</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2. Match won by maximum wickets.</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3. Match won by the minimum margin of runs.</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4. Match won by minimum wickets.</a:t>
            </a:r>
          </a:p>
          <a:p>
            <a:pPr marL="0" indent="0">
              <a:buNone/>
            </a:pPr>
            <a:r>
              <a:rPr lang="en-GB" sz="2400" dirty="0">
                <a:solidFill>
                  <a:schemeClr val="tx1"/>
                </a:solidFill>
                <a:latin typeface="Times New Roman" panose="02020603050405020304" pitchFamily="18" charset="0"/>
                <a:cs typeface="Times New Roman" panose="02020603050405020304" pitchFamily="18" charset="0"/>
              </a:rPr>
              <a:t>5. </a:t>
            </a:r>
            <a:r>
              <a:rPr lang="en-GB" sz="2400" b="0" i="0" dirty="0">
                <a:solidFill>
                  <a:schemeClr val="tx1"/>
                </a:solidFill>
                <a:effectLst/>
                <a:latin typeface="Times New Roman" panose="02020603050405020304" pitchFamily="18" charset="0"/>
                <a:cs typeface="Times New Roman" panose="02020603050405020304" pitchFamily="18" charset="0"/>
              </a:rPr>
              <a:t>Matches where D/L method was and wasn't applied.</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6. No. of matches held in each city.</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7. No. of matches won by each team.</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8. No. of matches held every season.</a:t>
            </a:r>
          </a:p>
          <a:p>
            <a:pPr marL="0" indent="0">
              <a:buNone/>
            </a:pPr>
            <a:r>
              <a:rPr lang="en-GB" sz="2400" b="0" i="0" dirty="0">
                <a:solidFill>
                  <a:schemeClr val="tx1"/>
                </a:solidFill>
                <a:effectLst/>
                <a:latin typeface="Times New Roman" panose="02020603050405020304" pitchFamily="18" charset="0"/>
                <a:cs typeface="Times New Roman" panose="02020603050405020304" pitchFamily="18" charset="0"/>
              </a:rPr>
              <a:t>9. Top 10 players based on no. of Man of Match (MOM) awards won.</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4799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grpId="0"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par>
                                <p:cTn id="60" presetID="31" presetClass="entr" presetSubtype="0" fill="hold" grpId="0" nodeType="with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p:cTn id="62"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3"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64"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65"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0E33-6008-47C4-96D3-113A9CAA076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Continuous</a:t>
            </a:r>
          </a:p>
        </p:txBody>
      </p:sp>
      <p:sp>
        <p:nvSpPr>
          <p:cNvPr id="3" name="Content Placeholder 2">
            <a:extLst>
              <a:ext uri="{FF2B5EF4-FFF2-40B4-BE49-F238E27FC236}">
                <a16:creationId xmlns:a16="http://schemas.microsoft.com/office/drawing/2014/main" id="{4F66C8FD-45AD-41EE-90E0-EAB72986574B}"/>
              </a:ext>
            </a:extLst>
          </p:cNvPr>
          <p:cNvSpPr>
            <a:spLocks noGrp="1"/>
          </p:cNvSpPr>
          <p:nvPr>
            <p:ph idx="1"/>
          </p:nvPr>
        </p:nvSpPr>
        <p:spPr/>
        <p:txBody>
          <a:bodyPr>
            <a:normAutofit/>
          </a:bodyPr>
          <a:lstStyle/>
          <a:p>
            <a:pPr marL="0" indent="0">
              <a:buNone/>
            </a:pPr>
            <a:r>
              <a:rPr lang="en-GB" sz="2400" dirty="0">
                <a:solidFill>
                  <a:schemeClr val="tx1"/>
                </a:solidFill>
                <a:latin typeface="Times New Roman" panose="02020603050405020304" pitchFamily="18" charset="0"/>
                <a:cs typeface="Times New Roman" panose="02020603050405020304" pitchFamily="18" charset="0"/>
              </a:rPr>
              <a:t>10.</a:t>
            </a:r>
            <a:r>
              <a:rPr lang="en-GB" sz="2400" b="0" i="0" dirty="0">
                <a:solidFill>
                  <a:schemeClr val="tx1"/>
                </a:solidFill>
                <a:effectLst/>
                <a:latin typeface="Times New Roman" panose="02020603050405020304" pitchFamily="18" charset="0"/>
                <a:cs typeface="Times New Roman" panose="02020603050405020304" pitchFamily="18" charset="0"/>
              </a:rPr>
              <a:t> Does winning the toss mean winning the match?</a:t>
            </a:r>
            <a:endParaRPr lang="en-GB" sz="2400" dirty="0">
              <a:solidFill>
                <a:schemeClr val="tx1"/>
              </a:solidFill>
              <a:latin typeface="Times New Roman" panose="02020603050405020304" pitchFamily="18" charset="0"/>
              <a:cs typeface="Times New Roman" panose="02020603050405020304" pitchFamily="18" charset="0"/>
            </a:endParaRPr>
          </a:p>
          <a:p>
            <a:pPr marL="0" indent="0">
              <a:buNone/>
            </a:pPr>
            <a:r>
              <a:rPr lang="en-GB" sz="2400" dirty="0">
                <a:solidFill>
                  <a:schemeClr val="tx1"/>
                </a:solidFill>
                <a:latin typeface="Times New Roman" panose="02020603050405020304" pitchFamily="18" charset="0"/>
                <a:cs typeface="Times New Roman" panose="02020603050405020304" pitchFamily="18" charset="0"/>
              </a:rPr>
              <a:t>11. </a:t>
            </a:r>
            <a:r>
              <a:rPr lang="en-GB" sz="2400" b="0" i="0" dirty="0">
                <a:solidFill>
                  <a:schemeClr val="tx1"/>
                </a:solidFill>
                <a:effectLst/>
                <a:latin typeface="Times New Roman" panose="02020603050405020304" pitchFamily="18" charset="0"/>
                <a:cs typeface="Times New Roman" panose="02020603050405020304" pitchFamily="18" charset="0"/>
              </a:rPr>
              <a:t>What was the decision taken by captains when they won the toss?</a:t>
            </a:r>
            <a:endParaRPr lang="en-GB" sz="2400" dirty="0">
              <a:solidFill>
                <a:schemeClr val="tx1"/>
              </a:solidFill>
              <a:latin typeface="Times New Roman" panose="02020603050405020304" pitchFamily="18" charset="0"/>
              <a:cs typeface="Times New Roman" panose="02020603050405020304" pitchFamily="18" charset="0"/>
            </a:endParaRPr>
          </a:p>
          <a:p>
            <a:pPr marL="0" indent="0">
              <a:buNone/>
            </a:pPr>
            <a:r>
              <a:rPr lang="en-GB" sz="2400" dirty="0">
                <a:solidFill>
                  <a:schemeClr val="tx1"/>
                </a:solidFill>
                <a:latin typeface="Times New Roman" panose="02020603050405020304" pitchFamily="18" charset="0"/>
                <a:cs typeface="Times New Roman" panose="02020603050405020304" pitchFamily="18" charset="0"/>
              </a:rPr>
              <a:t>12.</a:t>
            </a:r>
            <a:r>
              <a:rPr lang="en-GB" sz="2400" b="0" i="0" dirty="0">
                <a:solidFill>
                  <a:schemeClr val="tx1"/>
                </a:solidFill>
                <a:effectLst/>
                <a:latin typeface="Times New Roman" panose="02020603050405020304" pitchFamily="18" charset="0"/>
                <a:cs typeface="Times New Roman" panose="02020603050405020304" pitchFamily="18" charset="0"/>
              </a:rPr>
              <a:t> No. of matches where D/L method was applied every season.</a:t>
            </a:r>
            <a:endParaRPr lang="en-GB" sz="2400" dirty="0">
              <a:solidFill>
                <a:schemeClr val="tx1"/>
              </a:solidFill>
              <a:latin typeface="Times New Roman" panose="02020603050405020304" pitchFamily="18" charset="0"/>
              <a:cs typeface="Times New Roman" panose="02020603050405020304" pitchFamily="18" charset="0"/>
            </a:endParaRPr>
          </a:p>
          <a:p>
            <a:pPr marL="0" indent="0" algn="l">
              <a:buNone/>
            </a:pPr>
            <a:r>
              <a:rPr lang="en-GB" sz="2400" dirty="0">
                <a:solidFill>
                  <a:schemeClr val="tx1"/>
                </a:solidFill>
                <a:latin typeface="Times New Roman" panose="02020603050405020304" pitchFamily="18" charset="0"/>
                <a:cs typeface="Times New Roman" panose="02020603050405020304" pitchFamily="18" charset="0"/>
              </a:rPr>
              <a:t>13. </a:t>
            </a:r>
            <a:r>
              <a:rPr lang="en-IN" sz="2400" b="0" i="0" dirty="0">
                <a:solidFill>
                  <a:schemeClr val="tx1"/>
                </a:solidFill>
                <a:effectLst/>
                <a:latin typeface="Times New Roman" panose="02020603050405020304" pitchFamily="18" charset="0"/>
                <a:cs typeface="Times New Roman" panose="02020603050405020304" pitchFamily="18" charset="0"/>
              </a:rPr>
              <a:t>Different results for matches.</a:t>
            </a:r>
            <a:endParaRPr lang="en-GB" sz="2400" dirty="0">
              <a:solidFill>
                <a:schemeClr val="tx1"/>
              </a:solidFill>
              <a:latin typeface="Times New Roman" panose="02020603050405020304" pitchFamily="18" charset="0"/>
              <a:cs typeface="Times New Roman" panose="02020603050405020304" pitchFamily="18" charset="0"/>
            </a:endParaRPr>
          </a:p>
          <a:p>
            <a:pPr marL="0" indent="0">
              <a:buNone/>
            </a:pPr>
            <a:r>
              <a:rPr lang="en-GB" sz="2400" dirty="0">
                <a:solidFill>
                  <a:schemeClr val="tx1"/>
                </a:solidFill>
                <a:latin typeface="Times New Roman" panose="02020603050405020304" pitchFamily="18" charset="0"/>
                <a:cs typeface="Times New Roman" panose="02020603050405020304" pitchFamily="18" charset="0"/>
              </a:rPr>
              <a:t>14. </a:t>
            </a:r>
            <a:r>
              <a:rPr lang="en-GB" sz="2400" b="0" i="0" dirty="0">
                <a:solidFill>
                  <a:schemeClr val="tx1"/>
                </a:solidFill>
                <a:effectLst/>
                <a:latin typeface="Times New Roman" panose="02020603050405020304" pitchFamily="18" charset="0"/>
                <a:cs typeface="Times New Roman" panose="02020603050405020304" pitchFamily="18" charset="0"/>
              </a:rPr>
              <a:t>How many times did a team win the toss?</a:t>
            </a:r>
            <a:endParaRPr lang="en-GB" sz="2400" dirty="0">
              <a:solidFill>
                <a:schemeClr val="tx1"/>
              </a:solidFill>
              <a:latin typeface="Times New Roman" panose="02020603050405020304" pitchFamily="18" charset="0"/>
              <a:cs typeface="Times New Roman" panose="02020603050405020304" pitchFamily="18" charset="0"/>
            </a:endParaRPr>
          </a:p>
          <a:p>
            <a:pPr marL="0" indent="0">
              <a:buNone/>
            </a:pPr>
            <a:r>
              <a:rPr lang="en-GB" sz="2400" dirty="0">
                <a:solidFill>
                  <a:schemeClr val="tx1"/>
                </a:solidFill>
                <a:latin typeface="Times New Roman" panose="02020603050405020304" pitchFamily="18" charset="0"/>
                <a:cs typeface="Times New Roman" panose="02020603050405020304" pitchFamily="18" charset="0"/>
              </a:rPr>
              <a:t>15. </a:t>
            </a:r>
            <a:r>
              <a:rPr lang="en-GB" sz="2400" b="0" i="0" dirty="0">
                <a:solidFill>
                  <a:schemeClr val="tx1"/>
                </a:solidFill>
                <a:effectLst/>
                <a:latin typeface="Times New Roman" panose="02020603050405020304" pitchFamily="18" charset="0"/>
                <a:cs typeface="Times New Roman" panose="02020603050405020304" pitchFamily="18" charset="0"/>
              </a:rPr>
              <a:t>Best venue for defending and chasing a total.</a:t>
            </a:r>
            <a:endParaRPr lang="en-GB" sz="2400" dirty="0">
              <a:solidFill>
                <a:schemeClr val="tx1"/>
              </a:solidFill>
              <a:latin typeface="Times New Roman" panose="02020603050405020304" pitchFamily="18" charset="0"/>
              <a:cs typeface="Times New Roman" panose="02020603050405020304" pitchFamily="18" charset="0"/>
            </a:endParaRPr>
          </a:p>
          <a:p>
            <a:pPr marL="0" indent="0">
              <a:buNone/>
            </a:pPr>
            <a:r>
              <a:rPr lang="en-GB" sz="2400" dirty="0">
                <a:solidFill>
                  <a:schemeClr val="tx1"/>
                </a:solidFill>
                <a:latin typeface="Times New Roman" panose="02020603050405020304" pitchFamily="18" charset="0"/>
                <a:cs typeface="Times New Roman" panose="02020603050405020304" pitchFamily="18" charset="0"/>
              </a:rPr>
              <a:t>16. </a:t>
            </a:r>
            <a:r>
              <a:rPr lang="en-GB" sz="2400" b="0" i="0" dirty="0">
                <a:solidFill>
                  <a:schemeClr val="tx1"/>
                </a:solidFill>
                <a:effectLst/>
                <a:latin typeface="Times New Roman" panose="02020603050405020304" pitchFamily="18" charset="0"/>
                <a:cs typeface="Times New Roman" panose="02020603050405020304" pitchFamily="18" charset="0"/>
              </a:rPr>
              <a:t>Best defending and chasing teams.</a:t>
            </a:r>
            <a:endParaRPr lang="en-GB" sz="2400" dirty="0">
              <a:solidFill>
                <a:schemeClr val="tx1"/>
              </a:solidFill>
              <a:latin typeface="Times New Roman" panose="02020603050405020304" pitchFamily="18" charset="0"/>
              <a:cs typeface="Times New Roman" panose="02020603050405020304" pitchFamily="18" charset="0"/>
            </a:endParaRPr>
          </a:p>
          <a:p>
            <a:pPr marL="0" indent="0">
              <a:buNone/>
            </a:pPr>
            <a:r>
              <a:rPr lang="en-GB" sz="2400" dirty="0">
                <a:solidFill>
                  <a:schemeClr val="tx1"/>
                </a:solidFill>
                <a:latin typeface="Times New Roman" panose="02020603050405020304" pitchFamily="18" charset="0"/>
                <a:cs typeface="Times New Roman" panose="02020603050405020304" pitchFamily="18" charset="0"/>
              </a:rPr>
              <a:t>17. </a:t>
            </a:r>
            <a:r>
              <a:rPr lang="en-GB" sz="2400" b="0" i="0" dirty="0">
                <a:solidFill>
                  <a:schemeClr val="tx1"/>
                </a:solidFill>
                <a:effectLst/>
                <a:latin typeface="Times New Roman" panose="02020603050405020304" pitchFamily="18" charset="0"/>
                <a:cs typeface="Times New Roman" panose="02020603050405020304" pitchFamily="18" charset="0"/>
              </a:rPr>
              <a:t>No. of matches played in different stadiums.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4522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798E-45C6-4944-B850-3A831607532A}"/>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Python Libraries we Have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5D5ACC-2376-4304-B576-1354149FA2DE}"/>
              </a:ext>
            </a:extLst>
          </p:cNvPr>
          <p:cNvSpPr>
            <a:spLocks noGrp="1"/>
          </p:cNvSpPr>
          <p:nvPr>
            <p:ph idx="1"/>
          </p:nvPr>
        </p:nvSpPr>
        <p:spPr>
          <a:xfrm>
            <a:off x="1209456" y="1845734"/>
            <a:ext cx="10058400" cy="4023360"/>
          </a:xfrm>
        </p:spPr>
        <p:txBody>
          <a:bodyPr>
            <a:normAutofit/>
          </a:bodyPr>
          <a:lstStyle/>
          <a:p>
            <a:r>
              <a:rPr lang="en-GB" sz="2400" dirty="0">
                <a:latin typeface="Times New Roman" panose="02020603050405020304" pitchFamily="18" charset="0"/>
                <a:cs typeface="Times New Roman" panose="02020603050405020304" pitchFamily="18" charset="0"/>
              </a:rPr>
              <a:t>1. NumPy</a:t>
            </a:r>
          </a:p>
          <a:p>
            <a:r>
              <a:rPr lang="en-GB" sz="2400" dirty="0">
                <a:latin typeface="Times New Roman" panose="02020603050405020304" pitchFamily="18" charset="0"/>
                <a:cs typeface="Times New Roman" panose="02020603050405020304" pitchFamily="18" charset="0"/>
              </a:rPr>
              <a:t>2. pandas</a:t>
            </a:r>
          </a:p>
          <a:p>
            <a:r>
              <a:rPr lang="en-GB" sz="2400" dirty="0">
                <a:latin typeface="Times New Roman" panose="02020603050405020304" pitchFamily="18" charset="0"/>
                <a:cs typeface="Times New Roman" panose="02020603050405020304" pitchFamily="18" charset="0"/>
              </a:rPr>
              <a:t>3. Matplotlib</a:t>
            </a:r>
          </a:p>
          <a:p>
            <a:r>
              <a:rPr lang="en-GB" sz="2400" dirty="0">
                <a:latin typeface="Times New Roman" panose="02020603050405020304" pitchFamily="18" charset="0"/>
                <a:cs typeface="Times New Roman" panose="02020603050405020304" pitchFamily="18" charset="0"/>
              </a:rPr>
              <a:t>4. seaborn</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E4B1AE7-E998-4F8A-98DF-7D40BF3EC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576" y="2234780"/>
            <a:ext cx="2824160" cy="1129664"/>
          </a:xfrm>
          <a:prstGeom prst="rect">
            <a:avLst/>
          </a:prstGeom>
        </p:spPr>
      </p:pic>
      <p:pic>
        <p:nvPicPr>
          <p:cNvPr id="11" name="Picture 10">
            <a:extLst>
              <a:ext uri="{FF2B5EF4-FFF2-40B4-BE49-F238E27FC236}">
                <a16:creationId xmlns:a16="http://schemas.microsoft.com/office/drawing/2014/main" id="{94A051F5-3718-4327-8B41-695DA27E3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560" y="2243169"/>
            <a:ext cx="3072984" cy="1241998"/>
          </a:xfrm>
          <a:prstGeom prst="rect">
            <a:avLst/>
          </a:prstGeom>
        </p:spPr>
      </p:pic>
      <p:pic>
        <p:nvPicPr>
          <p:cNvPr id="17" name="Picture 16">
            <a:extLst>
              <a:ext uri="{FF2B5EF4-FFF2-40B4-BE49-F238E27FC236}">
                <a16:creationId xmlns:a16="http://schemas.microsoft.com/office/drawing/2014/main" id="{B8EFF197-8CA8-447E-B1BB-0F19803D5D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1180" y="3372833"/>
            <a:ext cx="1752600" cy="1752600"/>
          </a:xfrm>
          <a:prstGeom prst="rect">
            <a:avLst/>
          </a:prstGeom>
        </p:spPr>
      </p:pic>
      <p:pic>
        <p:nvPicPr>
          <p:cNvPr id="19" name="Picture 18">
            <a:extLst>
              <a:ext uri="{FF2B5EF4-FFF2-40B4-BE49-F238E27FC236}">
                <a16:creationId xmlns:a16="http://schemas.microsoft.com/office/drawing/2014/main" id="{A5122434-6BAB-41F6-B149-D5A27E2194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284" y="3481207"/>
            <a:ext cx="4017536" cy="962808"/>
          </a:xfrm>
          <a:prstGeom prst="rect">
            <a:avLst/>
          </a:prstGeom>
        </p:spPr>
      </p:pic>
    </p:spTree>
    <p:extLst>
      <p:ext uri="{BB962C8B-B14F-4D97-AF65-F5344CB8AC3E}">
        <p14:creationId xmlns:p14="http://schemas.microsoft.com/office/powerpoint/2010/main" val="27671120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par>
                          <p:cTn id="19" fill="hold">
                            <p:stCondLst>
                              <p:cond delay="1000"/>
                            </p:stCondLst>
                            <p:childTnLst>
                              <p:par>
                                <p:cTn id="20" presetID="31"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style.rotation</p:attrName>
                                        </p:attrNameLst>
                                      </p:cBhvr>
                                      <p:tavLst>
                                        <p:tav tm="0">
                                          <p:val>
                                            <p:fltVal val="90"/>
                                          </p:val>
                                        </p:tav>
                                        <p:tav tm="100000">
                                          <p:val>
                                            <p:fltVal val="0"/>
                                          </p:val>
                                        </p:tav>
                                      </p:tavLst>
                                    </p:anim>
                                    <p:animEffect transition="in" filter="fade">
                                      <p:cBhvr>
                                        <p:cTn id="25" dur="1000"/>
                                        <p:tgtEl>
                                          <p:spTgt spid="9"/>
                                        </p:tgtEl>
                                      </p:cBhvr>
                                    </p:animEffect>
                                  </p:childTnLst>
                                </p:cTn>
                              </p:par>
                            </p:childTnLst>
                          </p:cTn>
                        </p:par>
                        <p:par>
                          <p:cTn id="26" fill="hold">
                            <p:stCondLst>
                              <p:cond delay="2000"/>
                            </p:stCondLst>
                            <p:childTnLst>
                              <p:par>
                                <p:cTn id="27" presetID="31" presetClass="entr" presetSubtype="0" fill="hold" nodeType="after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1" end="1"/>
                                            </p:txEl>
                                          </p:spTgt>
                                        </p:tgtEl>
                                      </p:cBhvr>
                                    </p:animEffect>
                                  </p:childTnLst>
                                </p:cTn>
                              </p:par>
                            </p:childTnLst>
                          </p:cTn>
                        </p:par>
                        <p:par>
                          <p:cTn id="33" fill="hold">
                            <p:stCondLst>
                              <p:cond delay="3000"/>
                            </p:stCondLst>
                            <p:childTnLst>
                              <p:par>
                                <p:cTn id="34" presetID="31"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ppt_w</p:attrName>
                                        </p:attrNameLst>
                                      </p:cBhvr>
                                      <p:tavLst>
                                        <p:tav tm="0">
                                          <p:val>
                                            <p:fltVal val="0"/>
                                          </p:val>
                                        </p:tav>
                                        <p:tav tm="100000">
                                          <p:val>
                                            <p:strVal val="#ppt_w"/>
                                          </p:val>
                                        </p:tav>
                                      </p:tavLst>
                                    </p:anim>
                                    <p:anim calcmode="lin" valueType="num">
                                      <p:cBhvr>
                                        <p:cTn id="37" dur="1000" fill="hold"/>
                                        <p:tgtEl>
                                          <p:spTgt spid="11"/>
                                        </p:tgtEl>
                                        <p:attrNameLst>
                                          <p:attrName>ppt_h</p:attrName>
                                        </p:attrNameLst>
                                      </p:cBhvr>
                                      <p:tavLst>
                                        <p:tav tm="0">
                                          <p:val>
                                            <p:fltVal val="0"/>
                                          </p:val>
                                        </p:tav>
                                        <p:tav tm="100000">
                                          <p:val>
                                            <p:strVal val="#ppt_h"/>
                                          </p:val>
                                        </p:tav>
                                      </p:tavLst>
                                    </p:anim>
                                    <p:anim calcmode="lin" valueType="num">
                                      <p:cBhvr>
                                        <p:cTn id="38" dur="1000" fill="hold"/>
                                        <p:tgtEl>
                                          <p:spTgt spid="11"/>
                                        </p:tgtEl>
                                        <p:attrNameLst>
                                          <p:attrName>style.rotation</p:attrName>
                                        </p:attrNameLst>
                                      </p:cBhvr>
                                      <p:tavLst>
                                        <p:tav tm="0">
                                          <p:val>
                                            <p:fltVal val="90"/>
                                          </p:val>
                                        </p:tav>
                                        <p:tav tm="100000">
                                          <p:val>
                                            <p:fltVal val="0"/>
                                          </p:val>
                                        </p:tav>
                                      </p:tavLst>
                                    </p:anim>
                                    <p:animEffect transition="in" filter="fade">
                                      <p:cBhvr>
                                        <p:cTn id="39" dur="1000"/>
                                        <p:tgtEl>
                                          <p:spTgt spid="11"/>
                                        </p:tgtEl>
                                      </p:cBhvr>
                                    </p:animEffect>
                                  </p:childTnLst>
                                </p:cTn>
                              </p:par>
                            </p:childTnLst>
                          </p:cTn>
                        </p:par>
                        <p:par>
                          <p:cTn id="40" fill="hold">
                            <p:stCondLst>
                              <p:cond delay="4000"/>
                            </p:stCondLst>
                            <p:childTnLst>
                              <p:par>
                                <p:cTn id="41" presetID="31" presetClass="entr" presetSubtype="0" fill="hold" nodeType="after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2" end="2"/>
                                            </p:txEl>
                                          </p:spTgt>
                                        </p:tgtEl>
                                      </p:cBhvr>
                                    </p:animEffect>
                                  </p:childTnLst>
                                </p:cTn>
                              </p:par>
                            </p:childTnLst>
                          </p:cTn>
                        </p:par>
                        <p:par>
                          <p:cTn id="47" fill="hold">
                            <p:stCondLst>
                              <p:cond delay="5000"/>
                            </p:stCondLst>
                            <p:childTnLst>
                              <p:par>
                                <p:cTn id="48" presetID="31"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1000" fill="hold"/>
                                        <p:tgtEl>
                                          <p:spTgt spid="19"/>
                                        </p:tgtEl>
                                        <p:attrNameLst>
                                          <p:attrName>ppt_w</p:attrName>
                                        </p:attrNameLst>
                                      </p:cBhvr>
                                      <p:tavLst>
                                        <p:tav tm="0">
                                          <p:val>
                                            <p:fltVal val="0"/>
                                          </p:val>
                                        </p:tav>
                                        <p:tav tm="100000">
                                          <p:val>
                                            <p:strVal val="#ppt_w"/>
                                          </p:val>
                                        </p:tav>
                                      </p:tavLst>
                                    </p:anim>
                                    <p:anim calcmode="lin" valueType="num">
                                      <p:cBhvr>
                                        <p:cTn id="51" dur="1000" fill="hold"/>
                                        <p:tgtEl>
                                          <p:spTgt spid="19"/>
                                        </p:tgtEl>
                                        <p:attrNameLst>
                                          <p:attrName>ppt_h</p:attrName>
                                        </p:attrNameLst>
                                      </p:cBhvr>
                                      <p:tavLst>
                                        <p:tav tm="0">
                                          <p:val>
                                            <p:fltVal val="0"/>
                                          </p:val>
                                        </p:tav>
                                        <p:tav tm="100000">
                                          <p:val>
                                            <p:strVal val="#ppt_h"/>
                                          </p:val>
                                        </p:tav>
                                      </p:tavLst>
                                    </p:anim>
                                    <p:anim calcmode="lin" valueType="num">
                                      <p:cBhvr>
                                        <p:cTn id="52" dur="1000" fill="hold"/>
                                        <p:tgtEl>
                                          <p:spTgt spid="19"/>
                                        </p:tgtEl>
                                        <p:attrNameLst>
                                          <p:attrName>style.rotation</p:attrName>
                                        </p:attrNameLst>
                                      </p:cBhvr>
                                      <p:tavLst>
                                        <p:tav tm="0">
                                          <p:val>
                                            <p:fltVal val="90"/>
                                          </p:val>
                                        </p:tav>
                                        <p:tav tm="100000">
                                          <p:val>
                                            <p:fltVal val="0"/>
                                          </p:val>
                                        </p:tav>
                                      </p:tavLst>
                                    </p:anim>
                                    <p:animEffect transition="in" filter="fade">
                                      <p:cBhvr>
                                        <p:cTn id="53" dur="1000"/>
                                        <p:tgtEl>
                                          <p:spTgt spid="19"/>
                                        </p:tgtEl>
                                      </p:cBhvr>
                                    </p:animEffect>
                                  </p:childTnLst>
                                </p:cTn>
                              </p:par>
                            </p:childTnLst>
                          </p:cTn>
                        </p:par>
                        <p:par>
                          <p:cTn id="54" fill="hold">
                            <p:stCondLst>
                              <p:cond delay="6000"/>
                            </p:stCondLst>
                            <p:childTnLst>
                              <p:par>
                                <p:cTn id="55" presetID="31" presetClass="entr" presetSubtype="0" fill="hold" nodeType="after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 calcmode="lin" valueType="num">
                                      <p:cBhvr>
                                        <p:cTn id="5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5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5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60" dur="1000"/>
                                        <p:tgtEl>
                                          <p:spTgt spid="3">
                                            <p:txEl>
                                              <p:pRg st="3" end="3"/>
                                            </p:txEl>
                                          </p:spTgt>
                                        </p:tgtEl>
                                      </p:cBhvr>
                                    </p:animEffect>
                                  </p:childTnLst>
                                </p:cTn>
                              </p:par>
                            </p:childTnLst>
                          </p:cTn>
                        </p:par>
                        <p:par>
                          <p:cTn id="61" fill="hold">
                            <p:stCondLst>
                              <p:cond delay="7000"/>
                            </p:stCondLst>
                            <p:childTnLst>
                              <p:par>
                                <p:cTn id="62" presetID="31"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p:cTn id="64" dur="1000" fill="hold"/>
                                        <p:tgtEl>
                                          <p:spTgt spid="17"/>
                                        </p:tgtEl>
                                        <p:attrNameLst>
                                          <p:attrName>ppt_w</p:attrName>
                                        </p:attrNameLst>
                                      </p:cBhvr>
                                      <p:tavLst>
                                        <p:tav tm="0">
                                          <p:val>
                                            <p:fltVal val="0"/>
                                          </p:val>
                                        </p:tav>
                                        <p:tav tm="100000">
                                          <p:val>
                                            <p:strVal val="#ppt_w"/>
                                          </p:val>
                                        </p:tav>
                                      </p:tavLst>
                                    </p:anim>
                                    <p:anim calcmode="lin" valueType="num">
                                      <p:cBhvr>
                                        <p:cTn id="65" dur="1000" fill="hold"/>
                                        <p:tgtEl>
                                          <p:spTgt spid="17"/>
                                        </p:tgtEl>
                                        <p:attrNameLst>
                                          <p:attrName>ppt_h</p:attrName>
                                        </p:attrNameLst>
                                      </p:cBhvr>
                                      <p:tavLst>
                                        <p:tav tm="0">
                                          <p:val>
                                            <p:fltVal val="0"/>
                                          </p:val>
                                        </p:tav>
                                        <p:tav tm="100000">
                                          <p:val>
                                            <p:strVal val="#ppt_h"/>
                                          </p:val>
                                        </p:tav>
                                      </p:tavLst>
                                    </p:anim>
                                    <p:anim calcmode="lin" valueType="num">
                                      <p:cBhvr>
                                        <p:cTn id="66" dur="1000" fill="hold"/>
                                        <p:tgtEl>
                                          <p:spTgt spid="17"/>
                                        </p:tgtEl>
                                        <p:attrNameLst>
                                          <p:attrName>style.rotation</p:attrName>
                                        </p:attrNameLst>
                                      </p:cBhvr>
                                      <p:tavLst>
                                        <p:tav tm="0">
                                          <p:val>
                                            <p:fltVal val="90"/>
                                          </p:val>
                                        </p:tav>
                                        <p:tav tm="100000">
                                          <p:val>
                                            <p:fltVal val="0"/>
                                          </p:val>
                                        </p:tav>
                                      </p:tavLst>
                                    </p:anim>
                                    <p:animEffect transition="in" filter="fade">
                                      <p:cBhvr>
                                        <p:cTn id="6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Gallery</Template>
  <TotalTime>181</TotalTime>
  <Words>568</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Times New Roman</vt:lpstr>
      <vt:lpstr>Retrospect</vt:lpstr>
      <vt:lpstr>Python for Data Science (3150713)</vt:lpstr>
      <vt:lpstr>Introduction</vt:lpstr>
      <vt:lpstr>Description of Project</vt:lpstr>
      <vt:lpstr>About Data Set</vt:lpstr>
      <vt:lpstr>Continuous</vt:lpstr>
      <vt:lpstr>Continuous</vt:lpstr>
      <vt:lpstr>Things Analysed from Data Set</vt:lpstr>
      <vt:lpstr>Continuous</vt:lpstr>
      <vt:lpstr>Python Libraries we Have Used</vt:lpstr>
      <vt:lpstr>Some Result from Data Set</vt:lpstr>
      <vt:lpstr>Continuous</vt:lpstr>
      <vt:lpstr>Continuous</vt:lpstr>
      <vt:lpstr>Continuous</vt:lpstr>
      <vt:lpstr>Conclusion</vt:lpstr>
      <vt:lpstr>Use full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 (3150713)</dc:title>
  <dc:creator>Dhruv Kaneria</dc:creator>
  <cp:lastModifiedBy>Dhruv Kaneria</cp:lastModifiedBy>
  <cp:revision>19</cp:revision>
  <dcterms:created xsi:type="dcterms:W3CDTF">2022-11-25T02:32:45Z</dcterms:created>
  <dcterms:modified xsi:type="dcterms:W3CDTF">2022-11-25T05:34:00Z</dcterms:modified>
</cp:coreProperties>
</file>