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4478" r:id="rId2"/>
  </p:sldMasterIdLst>
  <p:notesMasterIdLst>
    <p:notesMasterId r:id="rId18"/>
  </p:notesMasterIdLst>
  <p:handoutMasterIdLst>
    <p:handoutMasterId r:id="rId19"/>
  </p:handoutMasterIdLst>
  <p:sldIdLst>
    <p:sldId id="460" r:id="rId3"/>
    <p:sldId id="606" r:id="rId4"/>
    <p:sldId id="575" r:id="rId5"/>
    <p:sldId id="595" r:id="rId6"/>
    <p:sldId id="596" r:id="rId7"/>
    <p:sldId id="601" r:id="rId8"/>
    <p:sldId id="600" r:id="rId9"/>
    <p:sldId id="603" r:id="rId10"/>
    <p:sldId id="604" r:id="rId11"/>
    <p:sldId id="605" r:id="rId12"/>
    <p:sldId id="597" r:id="rId13"/>
    <p:sldId id="598" r:id="rId14"/>
    <p:sldId id="602" r:id="rId15"/>
    <p:sldId id="599" r:id="rId16"/>
    <p:sldId id="607" r:id="rId17"/>
  </p:sldIdLst>
  <p:sldSz cx="9144000" cy="6858000" type="screen4x3"/>
  <p:notesSz cx="6797675" cy="9874250"/>
  <p:defaultTextStyle>
    <a:defPPr>
      <a:defRPr lang="zh-CN"/>
    </a:defPPr>
    <a:lvl1pPr algn="l" rtl="0" fontAlgn="base">
      <a:spcBef>
        <a:spcPct val="0"/>
      </a:spcBef>
      <a:spcAft>
        <a:spcPct val="0"/>
      </a:spcAft>
      <a:defRPr sz="2400" kern="1200">
        <a:solidFill>
          <a:schemeClr val="tx1"/>
        </a:solidFill>
        <a:latin typeface="宋体" pitchFamily="2" charset="-122"/>
        <a:ea typeface="宋体" pitchFamily="2" charset="-122"/>
        <a:cs typeface="+mn-cs"/>
      </a:defRPr>
    </a:lvl1pPr>
    <a:lvl2pPr marL="457200" algn="l" rtl="0" fontAlgn="base">
      <a:spcBef>
        <a:spcPct val="0"/>
      </a:spcBef>
      <a:spcAft>
        <a:spcPct val="0"/>
      </a:spcAft>
      <a:defRPr sz="2400" kern="1200">
        <a:solidFill>
          <a:schemeClr val="tx1"/>
        </a:solidFill>
        <a:latin typeface="宋体" pitchFamily="2" charset="-122"/>
        <a:ea typeface="宋体" pitchFamily="2" charset="-122"/>
        <a:cs typeface="+mn-cs"/>
      </a:defRPr>
    </a:lvl2pPr>
    <a:lvl3pPr marL="914400" algn="l" rtl="0" fontAlgn="base">
      <a:spcBef>
        <a:spcPct val="0"/>
      </a:spcBef>
      <a:spcAft>
        <a:spcPct val="0"/>
      </a:spcAft>
      <a:defRPr sz="2400" kern="1200">
        <a:solidFill>
          <a:schemeClr val="tx1"/>
        </a:solidFill>
        <a:latin typeface="宋体" pitchFamily="2" charset="-122"/>
        <a:ea typeface="宋体" pitchFamily="2" charset="-122"/>
        <a:cs typeface="+mn-cs"/>
      </a:defRPr>
    </a:lvl3pPr>
    <a:lvl4pPr marL="1371600" algn="l" rtl="0" fontAlgn="base">
      <a:spcBef>
        <a:spcPct val="0"/>
      </a:spcBef>
      <a:spcAft>
        <a:spcPct val="0"/>
      </a:spcAft>
      <a:defRPr sz="2400" kern="1200">
        <a:solidFill>
          <a:schemeClr val="tx1"/>
        </a:solidFill>
        <a:latin typeface="宋体" pitchFamily="2" charset="-122"/>
        <a:ea typeface="宋体" pitchFamily="2" charset="-122"/>
        <a:cs typeface="+mn-cs"/>
      </a:defRPr>
    </a:lvl4pPr>
    <a:lvl5pPr marL="1828800" algn="l" rtl="0" fontAlgn="base">
      <a:spcBef>
        <a:spcPct val="0"/>
      </a:spcBef>
      <a:spcAft>
        <a:spcPct val="0"/>
      </a:spcAft>
      <a:defRPr sz="2400" kern="1200">
        <a:solidFill>
          <a:schemeClr val="tx1"/>
        </a:solidFill>
        <a:latin typeface="宋体" pitchFamily="2" charset="-122"/>
        <a:ea typeface="宋体" pitchFamily="2" charset="-122"/>
        <a:cs typeface="+mn-cs"/>
      </a:defRPr>
    </a:lvl5pPr>
    <a:lvl6pPr marL="2286000" algn="l" defTabSz="914400" rtl="0" eaLnBrk="1" latinLnBrk="0" hangingPunct="1">
      <a:defRPr sz="2400" kern="1200">
        <a:solidFill>
          <a:schemeClr val="tx1"/>
        </a:solidFill>
        <a:latin typeface="宋体" pitchFamily="2" charset="-122"/>
        <a:ea typeface="宋体" pitchFamily="2" charset="-122"/>
        <a:cs typeface="+mn-cs"/>
      </a:defRPr>
    </a:lvl6pPr>
    <a:lvl7pPr marL="2743200" algn="l" defTabSz="914400" rtl="0" eaLnBrk="1" latinLnBrk="0" hangingPunct="1">
      <a:defRPr sz="2400" kern="1200">
        <a:solidFill>
          <a:schemeClr val="tx1"/>
        </a:solidFill>
        <a:latin typeface="宋体" pitchFamily="2" charset="-122"/>
        <a:ea typeface="宋体" pitchFamily="2" charset="-122"/>
        <a:cs typeface="+mn-cs"/>
      </a:defRPr>
    </a:lvl7pPr>
    <a:lvl8pPr marL="3200400" algn="l" defTabSz="914400" rtl="0" eaLnBrk="1" latinLnBrk="0" hangingPunct="1">
      <a:defRPr sz="2400" kern="1200">
        <a:solidFill>
          <a:schemeClr val="tx1"/>
        </a:solidFill>
        <a:latin typeface="宋体" pitchFamily="2" charset="-122"/>
        <a:ea typeface="宋体" pitchFamily="2" charset="-122"/>
        <a:cs typeface="+mn-cs"/>
      </a:defRPr>
    </a:lvl8pPr>
    <a:lvl9pPr marL="3657600" algn="l" defTabSz="914400" rtl="0" eaLnBrk="1" latinLnBrk="0" hangingPunct="1">
      <a:defRPr sz="2400" kern="1200">
        <a:solidFill>
          <a:schemeClr val="tx1"/>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99"/>
    <a:srgbClr val="33CC33"/>
    <a:srgbClr val="FFFF00"/>
    <a:srgbClr val="0033CC"/>
    <a:srgbClr val="003366"/>
    <a:srgbClr val="E9EDF4"/>
    <a:srgbClr val="D0D8E8"/>
    <a:srgbClr val="4F81B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6" autoAdjust="0"/>
    <p:restoredTop sz="97143" autoAdjust="0"/>
  </p:normalViewPr>
  <p:slideViewPr>
    <p:cSldViewPr>
      <p:cViewPr varScale="1">
        <p:scale>
          <a:sx n="82" d="100"/>
          <a:sy n="82" d="100"/>
        </p:scale>
        <p:origin x="13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5.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95E3566B-DDEF-45B4-9E94-C79F63B42CAB}" type="datetimeFigureOut">
              <a:rPr lang="zh-CN" altLang="en-US" smtClean="0"/>
              <a:t>2020/7/23</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0B2314EA-CA91-4303-9D14-D9886F7B1DEF}" type="slidenum">
              <a:rPr lang="zh-CN" altLang="en-US" smtClean="0"/>
              <a:t>‹#›</a:t>
            </a:fld>
            <a:endParaRPr lang="zh-CN" altLang="en-US"/>
          </a:p>
        </p:txBody>
      </p:sp>
    </p:spTree>
    <p:extLst>
      <p:ext uri="{BB962C8B-B14F-4D97-AF65-F5344CB8AC3E}">
        <p14:creationId xmlns:p14="http://schemas.microsoft.com/office/powerpoint/2010/main" val="1903426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ea typeface="宋体" charset="-122"/>
              </a:defRPr>
            </a:lvl1pPr>
          </a:lstStyle>
          <a:p>
            <a:pPr>
              <a:defRPr/>
            </a:pPr>
            <a:endParaRPr lang="en-US" altLang="zh-CN"/>
          </a:p>
        </p:txBody>
      </p:sp>
      <p:sp>
        <p:nvSpPr>
          <p:cNvPr id="228355"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ea typeface="宋体" charset="-122"/>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7"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8358"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ea typeface="宋体" charset="-122"/>
              </a:defRPr>
            </a:lvl1pPr>
          </a:lstStyle>
          <a:p>
            <a:pPr>
              <a:defRPr/>
            </a:pPr>
            <a:endParaRPr lang="en-US" altLang="zh-CN"/>
          </a:p>
        </p:txBody>
      </p:sp>
      <p:sp>
        <p:nvSpPr>
          <p:cNvPr id="228359"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a:latin typeface="Arial" charset="0"/>
                <a:ea typeface="宋体" charset="-122"/>
              </a:defRPr>
            </a:lvl1pPr>
          </a:lstStyle>
          <a:p>
            <a:pPr>
              <a:defRPr/>
            </a:pPr>
            <a:fld id="{68DAB244-3E24-4813-A49F-74009DB105BC}" type="slidenum">
              <a:rPr lang="en-US" altLang="zh-CN"/>
              <a:pPr>
                <a:defRPr/>
              </a:pPr>
              <a:t>‹#›</a:t>
            </a:fld>
            <a:endParaRPr lang="en-US" altLang="zh-CN"/>
          </a:p>
        </p:txBody>
      </p:sp>
    </p:spTree>
    <p:extLst>
      <p:ext uri="{BB962C8B-B14F-4D97-AF65-F5344CB8AC3E}">
        <p14:creationId xmlns:p14="http://schemas.microsoft.com/office/powerpoint/2010/main" val="2445331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宋体" pitchFamily="2" charset="-122"/>
                <a:ea typeface="宋体" pitchFamily="2" charset="-122"/>
              </a:defRPr>
            </a:lvl1pPr>
            <a:lvl2pPr marL="742950" indent="-285750" eaLnBrk="0" hangingPunct="0">
              <a:defRPr sz="2400">
                <a:solidFill>
                  <a:schemeClr val="tx1"/>
                </a:solidFill>
                <a:latin typeface="宋体" pitchFamily="2" charset="-122"/>
                <a:ea typeface="宋体" pitchFamily="2" charset="-122"/>
              </a:defRPr>
            </a:lvl2pPr>
            <a:lvl3pPr marL="1143000" indent="-228600" eaLnBrk="0" hangingPunct="0">
              <a:defRPr sz="2400">
                <a:solidFill>
                  <a:schemeClr val="tx1"/>
                </a:solidFill>
                <a:latin typeface="宋体" pitchFamily="2" charset="-122"/>
                <a:ea typeface="宋体" pitchFamily="2" charset="-122"/>
              </a:defRPr>
            </a:lvl3pPr>
            <a:lvl4pPr marL="1600200" indent="-228600" eaLnBrk="0" hangingPunct="0">
              <a:defRPr sz="2400">
                <a:solidFill>
                  <a:schemeClr val="tx1"/>
                </a:solidFill>
                <a:latin typeface="宋体" pitchFamily="2" charset="-122"/>
                <a:ea typeface="宋体" pitchFamily="2" charset="-122"/>
              </a:defRPr>
            </a:lvl4pPr>
            <a:lvl5pPr marL="2057400" indent="-228600" eaLnBrk="0" hangingPunct="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fld id="{AAD1E689-ADAB-4AAE-B736-8F0BE59ECBFA}" type="slidenum">
              <a:rPr lang="en-US" altLang="zh-CN" sz="1200" smtClean="0">
                <a:latin typeface="Arial" pitchFamily="34" charset="0"/>
              </a:rPr>
              <a:pPr eaLnBrk="1" hangingPunct="1"/>
              <a:t>1</a:t>
            </a:fld>
            <a:endParaRPr lang="en-US" altLang="zh-CN" sz="120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Arial"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76645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45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59768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6916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42112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3581045"/>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67405159"/>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808163"/>
            <a:ext cx="4319587"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808163"/>
            <a:ext cx="4321175"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78243357"/>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5538841"/>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49389801"/>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579491"/>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3033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51731062"/>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95917826"/>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58062493"/>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5450" y="836613"/>
            <a:ext cx="2197100" cy="60213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836613"/>
            <a:ext cx="6443662" cy="60213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052501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560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758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674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2263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80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5502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1802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gi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7" descr="11"/>
          <p:cNvPicPr>
            <a:picLocks noChangeAspect="1" noChangeArrowheads="1" noCrop="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924800" y="1460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77" r:id="rId1"/>
    <p:sldLayoutId id="2147484476" r:id="rId2"/>
    <p:sldLayoutId id="2147484475" r:id="rId3"/>
    <p:sldLayoutId id="2147484474" r:id="rId4"/>
    <p:sldLayoutId id="2147484473" r:id="rId5"/>
    <p:sldLayoutId id="2147484472" r:id="rId6"/>
    <p:sldLayoutId id="2147484471" r:id="rId7"/>
    <p:sldLayoutId id="2147484470" r:id="rId8"/>
    <p:sldLayoutId id="2147484469" r:id="rId9"/>
    <p:sldLayoutId id="2147484468" r:id="rId10"/>
    <p:sldLayoutId id="2147484467" r:id="rId11"/>
    <p:sldLayoutId id="2147484466" r:id="rId12"/>
  </p:sldLayoutIdLst>
  <p:txStyles>
    <p:titleStyle>
      <a:lvl1pPr algn="ctr" rtl="0" eaLnBrk="0" fontAlgn="base" hangingPunct="0">
        <a:spcBef>
          <a:spcPct val="0"/>
        </a:spcBef>
        <a:spcAft>
          <a:spcPct val="0"/>
        </a:spcAft>
        <a:defRPr sz="4400">
          <a:solidFill>
            <a:schemeClr val="tx2"/>
          </a:solidFill>
          <a:latin typeface="+mj-lt"/>
          <a:ea typeface="+mj-ea"/>
          <a:cs typeface="微软雅黑"/>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cs typeface="微软雅黑"/>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cs typeface="微软雅黑"/>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cs typeface="微软雅黑"/>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cs typeface="微软雅黑"/>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9388" y="7938"/>
            <a:ext cx="8793162"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179388" y="979488"/>
            <a:ext cx="8793162"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0452" name="AutoShape 4"/>
          <p:cNvSpPr>
            <a:spLocks noChangeArrowheads="1"/>
          </p:cNvSpPr>
          <p:nvPr/>
        </p:nvSpPr>
        <p:spPr bwMode="auto">
          <a:xfrm>
            <a:off x="215900" y="800100"/>
            <a:ext cx="8747125"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1"/>
          </a:solidFill>
          <a:ln w="9525">
            <a:solidFill>
              <a:schemeClr val="accent1"/>
            </a:solidFill>
            <a:round/>
            <a:headEnd/>
            <a:tailEnd/>
          </a:ln>
        </p:spPr>
        <p:txBody>
          <a:bodyPr/>
          <a:lstStyle/>
          <a:p>
            <a:pPr eaLnBrk="0" hangingPunct="0">
              <a:lnSpc>
                <a:spcPct val="120000"/>
              </a:lnSpc>
              <a:buClr>
                <a:srgbClr val="EEECE1"/>
              </a:buClr>
              <a:buSzPct val="80000"/>
              <a:buFont typeface="Wingdings" pitchFamily="2" charset="2"/>
              <a:buNone/>
              <a:defRPr/>
            </a:pPr>
            <a:endParaRPr lang="zh-CN" altLang="zh-CN">
              <a:solidFill>
                <a:srgbClr val="000000"/>
              </a:solidFill>
              <a:effectLst>
                <a:outerShdw blurRad="38100" dist="38100" dir="2700000" algn="tl">
                  <a:srgbClr val="000000">
                    <a:alpha val="43137"/>
                  </a:srgbClr>
                </a:outerShdw>
              </a:effectLst>
              <a:latin typeface="Times New Roman" pitchFamily="18" charset="0"/>
              <a:ea typeface="宋体" charset="-122"/>
            </a:endParaRPr>
          </a:p>
        </p:txBody>
      </p:sp>
      <p:pic>
        <p:nvPicPr>
          <p:cNvPr id="2053" name="Picture 7" descr="11"/>
          <p:cNvPicPr>
            <a:picLocks noChangeAspect="1" noChangeArrowheads="1" noCrop="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72450" y="79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925292"/>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Lst>
  <p:transition>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charset="-122"/>
        </a:defRPr>
      </a:lvl2pPr>
      <a:lvl3pPr algn="l" rtl="0" eaLnBrk="0" fontAlgn="base" hangingPunct="0">
        <a:spcBef>
          <a:spcPct val="0"/>
        </a:spcBef>
        <a:spcAft>
          <a:spcPct val="0"/>
        </a:spcAft>
        <a:defRPr sz="3800">
          <a:solidFill>
            <a:schemeClr val="tx2"/>
          </a:solidFill>
          <a:latin typeface="Verdana" pitchFamily="34" charset="0"/>
          <a:ea typeface="宋体" charset="-122"/>
        </a:defRPr>
      </a:lvl3pPr>
      <a:lvl4pPr algn="l" rtl="0" eaLnBrk="0" fontAlgn="base" hangingPunct="0">
        <a:spcBef>
          <a:spcPct val="0"/>
        </a:spcBef>
        <a:spcAft>
          <a:spcPct val="0"/>
        </a:spcAft>
        <a:defRPr sz="3800">
          <a:solidFill>
            <a:schemeClr val="tx2"/>
          </a:solidFill>
          <a:latin typeface="Verdana" pitchFamily="34" charset="0"/>
          <a:ea typeface="宋体" charset="-122"/>
        </a:defRPr>
      </a:lvl4pPr>
      <a:lvl5pPr algn="l" rtl="0" eaLnBrk="0" fontAlgn="base" hangingPunct="0">
        <a:spcBef>
          <a:spcPct val="0"/>
        </a:spcBef>
        <a:spcAft>
          <a:spcPct val="0"/>
        </a:spcAft>
        <a:defRPr sz="3800">
          <a:solidFill>
            <a:schemeClr val="tx2"/>
          </a:solidFill>
          <a:latin typeface="Verdana" pitchFamily="34" charset="0"/>
          <a:ea typeface="宋体" charset="-122"/>
        </a:defRPr>
      </a:lvl5pPr>
      <a:lvl6pPr marL="457200" algn="l" rtl="0" fontAlgn="base">
        <a:spcBef>
          <a:spcPct val="0"/>
        </a:spcBef>
        <a:spcAft>
          <a:spcPct val="0"/>
        </a:spcAft>
        <a:defRPr sz="3800">
          <a:solidFill>
            <a:schemeClr val="tx2"/>
          </a:solidFill>
          <a:latin typeface="Verdana" pitchFamily="34" charset="0"/>
          <a:ea typeface="宋体" charset="-122"/>
        </a:defRPr>
      </a:lvl6pPr>
      <a:lvl7pPr marL="914400" algn="l" rtl="0" fontAlgn="base">
        <a:spcBef>
          <a:spcPct val="0"/>
        </a:spcBef>
        <a:spcAft>
          <a:spcPct val="0"/>
        </a:spcAft>
        <a:defRPr sz="3800">
          <a:solidFill>
            <a:schemeClr val="tx2"/>
          </a:solidFill>
          <a:latin typeface="Verdana" pitchFamily="34" charset="0"/>
          <a:ea typeface="宋体" charset="-122"/>
        </a:defRPr>
      </a:lvl7pPr>
      <a:lvl8pPr marL="1371600" algn="l" rtl="0" fontAlgn="base">
        <a:spcBef>
          <a:spcPct val="0"/>
        </a:spcBef>
        <a:spcAft>
          <a:spcPct val="0"/>
        </a:spcAft>
        <a:defRPr sz="3800">
          <a:solidFill>
            <a:schemeClr val="tx2"/>
          </a:solidFill>
          <a:latin typeface="Verdana" pitchFamily="34" charset="0"/>
          <a:ea typeface="宋体" charset="-122"/>
        </a:defRPr>
      </a:lvl8pPr>
      <a:lvl9pPr marL="1828800" algn="l" rtl="0" fontAlgn="base">
        <a:spcBef>
          <a:spcPct val="0"/>
        </a:spcBef>
        <a:spcAft>
          <a:spcPct val="0"/>
        </a:spcAft>
        <a:defRPr sz="3800">
          <a:solidFill>
            <a:schemeClr val="tx2"/>
          </a:solidFill>
          <a:latin typeface="Verdana" pitchFamily="34" charset="0"/>
          <a:ea typeface="宋体"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1.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34.jpe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0.bin"/><Relationship Id="rId7" Type="http://schemas.openxmlformats.org/officeDocument/2006/relationships/image" Target="../media/image38.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36.wmf"/><Relationship Id="rId5" Type="http://schemas.openxmlformats.org/officeDocument/2006/relationships/oleObject" Target="../embeddings/oleObject21.bin"/><Relationship Id="rId10" Type="http://schemas.openxmlformats.org/officeDocument/2006/relationships/image" Target="../media/image37.wmf"/><Relationship Id="rId4" Type="http://schemas.openxmlformats.org/officeDocument/2006/relationships/image" Target="../media/image35.wmf"/><Relationship Id="rId9"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40.wmf"/><Relationship Id="rId5" Type="http://schemas.openxmlformats.org/officeDocument/2006/relationships/oleObject" Target="../embeddings/oleObject23.bin"/><Relationship Id="rId4" Type="http://schemas.openxmlformats.org/officeDocument/2006/relationships/image" Target="../media/image42.jpe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2.w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 Id="rId14" Type="http://schemas.openxmlformats.org/officeDocument/2006/relationships/image" Target="../media/image13.wmf"/></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9.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4.xml"/><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3.wmf"/><Relationship Id="rId3" Type="http://schemas.openxmlformats.org/officeDocument/2006/relationships/image" Target="../media/image26.jpeg"/><Relationship Id="rId7" Type="http://schemas.openxmlformats.org/officeDocument/2006/relationships/image" Target="../media/image15.wmf"/><Relationship Id="rId12" Type="http://schemas.openxmlformats.org/officeDocument/2006/relationships/oleObject" Target="../embeddings/oleObject15.bin"/><Relationship Id="rId17" Type="http://schemas.openxmlformats.org/officeDocument/2006/relationships/image" Target="../media/image25.wmf"/><Relationship Id="rId2" Type="http://schemas.openxmlformats.org/officeDocument/2006/relationships/slideLayout" Target="../slideLayouts/slideLayout14.xml"/><Relationship Id="rId16" Type="http://schemas.openxmlformats.org/officeDocument/2006/relationships/oleObject" Target="../embeddings/oleObject17.bin"/><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22.wmf"/><Relationship Id="rId5" Type="http://schemas.openxmlformats.org/officeDocument/2006/relationships/image" Target="../media/image28.jpeg"/><Relationship Id="rId15" Type="http://schemas.openxmlformats.org/officeDocument/2006/relationships/image" Target="../media/image24.wmf"/><Relationship Id="rId10" Type="http://schemas.openxmlformats.org/officeDocument/2006/relationships/oleObject" Target="../embeddings/oleObject14.bin"/><Relationship Id="rId4" Type="http://schemas.openxmlformats.org/officeDocument/2006/relationships/image" Target="../media/image27.jpeg"/><Relationship Id="rId9" Type="http://schemas.openxmlformats.org/officeDocument/2006/relationships/image" Target="../media/image21.wmf"/><Relationship Id="rId1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29.wmf"/><Relationship Id="rId4"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051050" y="4869499"/>
            <a:ext cx="5041900" cy="1477328"/>
          </a:xfrm>
          <a:prstGeom prst="rect">
            <a:avLst/>
          </a:prstGeom>
          <a:noFill/>
        </p:spPr>
        <p:txBody>
          <a:bodyPr anchor="b">
            <a:spAutoFit/>
          </a:bodyPr>
          <a:lstStyle/>
          <a:p>
            <a:pPr algn="ctr">
              <a:spcBef>
                <a:spcPts val="1200"/>
              </a:spcBef>
              <a:defRPr/>
            </a:pPr>
            <a:r>
              <a:rPr lang="zh-CN" altLang="en-US" sz="4000" b="1" dirty="0">
                <a:solidFill>
                  <a:srgbClr val="0066CC"/>
                </a:solidFill>
                <a:effectLst>
                  <a:outerShdw blurRad="38100" dist="38100" dir="2700000" algn="tl">
                    <a:srgbClr val="C0C0C0"/>
                  </a:outerShdw>
                </a:effectLst>
                <a:latin typeface="黑体" pitchFamily="2" charset="-122"/>
                <a:ea typeface="黑体" pitchFamily="2" charset="-122"/>
              </a:rPr>
              <a:t>李静</a:t>
            </a:r>
            <a:endParaRPr lang="en-US" altLang="zh-CN" sz="4000" b="1" dirty="0">
              <a:solidFill>
                <a:srgbClr val="0066CC"/>
              </a:solidFill>
              <a:effectLst>
                <a:outerShdw blurRad="38100" dist="38100" dir="2700000" algn="tl">
                  <a:srgbClr val="C0C0C0"/>
                </a:outerShdw>
              </a:effectLst>
              <a:latin typeface="黑体" pitchFamily="2" charset="-122"/>
              <a:ea typeface="黑体" pitchFamily="2" charset="-122"/>
            </a:endParaRPr>
          </a:p>
          <a:p>
            <a:pPr algn="ctr">
              <a:spcBef>
                <a:spcPts val="1200"/>
              </a:spcBef>
              <a:defRPr/>
            </a:pPr>
            <a:r>
              <a:rPr lang="en-US" altLang="zh-CN" sz="4000" b="1" dirty="0">
                <a:solidFill>
                  <a:srgbClr val="0066CC"/>
                </a:solidFill>
                <a:effectLst>
                  <a:outerShdw blurRad="38100" dist="38100" dir="2700000" algn="tl">
                    <a:srgbClr val="C0C0C0"/>
                  </a:outerShdw>
                </a:effectLst>
                <a:latin typeface="黑体" pitchFamily="2" charset="-122"/>
                <a:ea typeface="黑体" pitchFamily="2" charset="-122"/>
              </a:rPr>
              <a:t>2019</a:t>
            </a:r>
            <a:r>
              <a:rPr lang="zh-CN" altLang="en-US" sz="4000" b="1" dirty="0">
                <a:solidFill>
                  <a:srgbClr val="0066CC"/>
                </a:solidFill>
                <a:effectLst>
                  <a:outerShdw blurRad="38100" dist="38100" dir="2700000" algn="tl">
                    <a:srgbClr val="C0C0C0"/>
                  </a:outerShdw>
                </a:effectLst>
                <a:latin typeface="黑体" pitchFamily="2" charset="-122"/>
                <a:ea typeface="黑体" pitchFamily="2" charset="-122"/>
              </a:rPr>
              <a:t>年</a:t>
            </a:r>
            <a:r>
              <a:rPr lang="en-US" altLang="zh-CN" sz="4000" b="1" dirty="0">
                <a:solidFill>
                  <a:srgbClr val="0066CC"/>
                </a:solidFill>
                <a:effectLst>
                  <a:outerShdw blurRad="38100" dist="38100" dir="2700000" algn="tl">
                    <a:srgbClr val="C0C0C0"/>
                  </a:outerShdw>
                </a:effectLst>
                <a:latin typeface="黑体" pitchFamily="2" charset="-122"/>
                <a:ea typeface="黑体" pitchFamily="2" charset="-122"/>
              </a:rPr>
              <a:t>10</a:t>
            </a:r>
            <a:r>
              <a:rPr lang="zh-CN" altLang="en-US" sz="4000" b="1" dirty="0">
                <a:solidFill>
                  <a:srgbClr val="0066CC"/>
                </a:solidFill>
                <a:effectLst>
                  <a:outerShdw blurRad="38100" dist="38100" dir="2700000" algn="tl">
                    <a:srgbClr val="C0C0C0"/>
                  </a:outerShdw>
                </a:effectLst>
                <a:latin typeface="黑体" pitchFamily="2" charset="-122"/>
                <a:ea typeface="黑体" pitchFamily="2" charset="-122"/>
              </a:rPr>
              <a:t>月</a:t>
            </a:r>
          </a:p>
        </p:txBody>
      </p:sp>
      <p:sp>
        <p:nvSpPr>
          <p:cNvPr id="22" name="TextBox 21"/>
          <p:cNvSpPr txBox="1"/>
          <p:nvPr/>
        </p:nvSpPr>
        <p:spPr>
          <a:xfrm>
            <a:off x="1752600" y="223619"/>
            <a:ext cx="5643563" cy="646331"/>
          </a:xfrm>
          <a:prstGeom prst="rect">
            <a:avLst/>
          </a:prstGeom>
          <a:noFill/>
        </p:spPr>
        <p:txBody>
          <a:bodyPr anchor="b">
            <a:spAutoFit/>
          </a:bodyPr>
          <a:lstStyle/>
          <a:p>
            <a:pPr algn="ctr">
              <a:defRPr/>
            </a:pPr>
            <a:r>
              <a:rPr lang="zh-CN" altLang="en-US" sz="3600" b="1" dirty="0">
                <a:solidFill>
                  <a:srgbClr val="990000"/>
                </a:solidFill>
                <a:effectLst>
                  <a:outerShdw blurRad="38100" dist="38100" dir="2700000" algn="tl">
                    <a:srgbClr val="C0C0C0"/>
                  </a:outerShdw>
                </a:effectLst>
                <a:latin typeface="Times New Roman" pitchFamily="18" charset="0"/>
                <a:ea typeface="黑体" pitchFamily="2" charset="-122"/>
              </a:rPr>
              <a:t>第三章</a:t>
            </a:r>
            <a:endParaRPr lang="en-US" altLang="zh-CN" sz="3600" b="1" dirty="0">
              <a:solidFill>
                <a:srgbClr val="990000"/>
              </a:solidFill>
              <a:effectLst>
                <a:outerShdw blurRad="38100" dist="38100" dir="2700000" algn="tl">
                  <a:srgbClr val="C0C0C0"/>
                </a:outerShdw>
              </a:effectLst>
              <a:latin typeface="Times New Roman" pitchFamily="18" charset="0"/>
              <a:ea typeface="黑体" pitchFamily="2" charset="-122"/>
            </a:endParaRPr>
          </a:p>
        </p:txBody>
      </p:sp>
      <p:sp>
        <p:nvSpPr>
          <p:cNvPr id="810005" name="WordArt 21"/>
          <p:cNvSpPr>
            <a:spLocks noChangeArrowheads="1" noChangeShapeType="1" noTextEdit="1"/>
          </p:cNvSpPr>
          <p:nvPr/>
        </p:nvSpPr>
        <p:spPr bwMode="auto">
          <a:xfrm>
            <a:off x="1119088" y="2492896"/>
            <a:ext cx="6969932" cy="1224148"/>
          </a:xfrm>
          <a:prstGeom prst="rect">
            <a:avLst/>
          </a:prstGeom>
        </p:spPr>
        <p:txBody>
          <a:bodyPr wrap="none" fromWordArt="1">
            <a:prstTxWarp prst="textPlain">
              <a:avLst>
                <a:gd name="adj" fmla="val 50000"/>
              </a:avLst>
            </a:prstTxWarp>
          </a:bodyPr>
          <a:lstStyle/>
          <a:p>
            <a:pPr algn="ctr">
              <a:defRPr/>
            </a:pPr>
            <a:r>
              <a:rPr lang="zh-CN" altLang="en-US" sz="3600" b="1" kern="10" dirty="0">
                <a:ln w="9525">
                  <a:noFill/>
                  <a:round/>
                  <a:headEnd/>
                  <a:tailEnd/>
                </a:ln>
                <a:gradFill rotWithShape="0">
                  <a:gsLst>
                    <a:gs pos="0">
                      <a:srgbClr val="FF0000">
                        <a:alpha val="98000"/>
                      </a:srgbClr>
                    </a:gs>
                    <a:gs pos="100000">
                      <a:srgbClr val="FF0000">
                        <a:gamma/>
                        <a:shade val="46275"/>
                        <a:invGamma/>
                      </a:srgbClr>
                    </a:gs>
                  </a:gsLst>
                  <a:lin ang="5400000" scaled="1"/>
                </a:gradFill>
                <a:effectLst>
                  <a:outerShdw dist="107763" dir="2700000" algn="ctr" rotWithShape="0">
                    <a:schemeClr val="bg2">
                      <a:alpha val="50000"/>
                    </a:schemeClr>
                  </a:outerShdw>
                </a:effectLst>
                <a:latin typeface="华文新魏" pitchFamily="2" charset="-122"/>
                <a:ea typeface="华文新魏" pitchFamily="2" charset="-122"/>
              </a:rPr>
              <a:t>图像校正</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908720"/>
            <a:ext cx="8640960" cy="1569660"/>
          </a:xfrm>
          <a:prstGeom prst="rect">
            <a:avLst/>
          </a:prstGeom>
        </p:spPr>
        <p:txBody>
          <a:bodyPr wrap="square">
            <a:spAutoFit/>
          </a:bodyPr>
          <a:lstStyle/>
          <a:p>
            <a:r>
              <a:rPr lang="en-US" altLang="zh-CN" sz="1600" dirty="0"/>
              <a:t>//</a:t>
            </a:r>
            <a:r>
              <a:rPr lang="zh-CN" altLang="en-US" sz="1600" dirty="0"/>
              <a:t>计算旋转仿射变换  </a:t>
            </a:r>
          </a:p>
          <a:p>
            <a:r>
              <a:rPr lang="zh-CN" altLang="en-US" sz="1600" dirty="0"/>
              <a:t> </a:t>
            </a:r>
            <a:r>
              <a:rPr lang="en-US" altLang="zh-CN" sz="1600" dirty="0"/>
              <a:t>Point2f center = Point2f( </a:t>
            </a:r>
            <a:r>
              <a:rPr lang="en-US" altLang="zh-CN" sz="1600" dirty="0" err="1"/>
              <a:t>src.cols</a:t>
            </a:r>
            <a:r>
              <a:rPr lang="en-US" altLang="zh-CN" sz="1600" dirty="0"/>
              <a:t>/2, </a:t>
            </a:r>
            <a:r>
              <a:rPr lang="en-US" altLang="zh-CN" sz="1600" dirty="0" err="1"/>
              <a:t>src.rows</a:t>
            </a:r>
            <a:r>
              <a:rPr lang="en-US" altLang="zh-CN" sz="1600" dirty="0"/>
              <a:t>/2);  </a:t>
            </a:r>
          </a:p>
          <a:p>
            <a:r>
              <a:rPr lang="en-US" altLang="zh-CN" sz="1600" b="1" dirty="0"/>
              <a:t>double</a:t>
            </a:r>
            <a:r>
              <a:rPr lang="en-US" altLang="zh-CN" sz="1600" dirty="0"/>
              <a:t> angle = -50.0; //</a:t>
            </a:r>
            <a:r>
              <a:rPr lang="zh-CN" altLang="en-US" sz="1600" dirty="0"/>
              <a:t>旋转角度，负值表示顺时针  </a:t>
            </a:r>
          </a:p>
          <a:p>
            <a:r>
              <a:rPr lang="en-US" altLang="zh-CN" sz="1600" b="1" dirty="0"/>
              <a:t>double</a:t>
            </a:r>
            <a:r>
              <a:rPr lang="en-US" altLang="zh-CN" sz="1600" dirty="0"/>
              <a:t> scale = 0.6;  //</a:t>
            </a:r>
            <a:r>
              <a:rPr lang="zh-CN" altLang="en-US" sz="1600" dirty="0"/>
              <a:t>各项同性的尺度因子   </a:t>
            </a:r>
          </a:p>
          <a:p>
            <a:r>
              <a:rPr lang="en-US" altLang="zh-CN" sz="1600" dirty="0" err="1"/>
              <a:t>rot_mat</a:t>
            </a:r>
            <a:r>
              <a:rPr lang="en-US" altLang="zh-CN" sz="1600" dirty="0"/>
              <a:t>=getRotationMatrix2D( center, angle, scale );  </a:t>
            </a:r>
          </a:p>
          <a:p>
            <a:r>
              <a:rPr lang="en-US" altLang="zh-CN" sz="1600" dirty="0" err="1"/>
              <a:t>warpAffine</a:t>
            </a:r>
            <a:r>
              <a:rPr lang="en-US" altLang="zh-CN" sz="1600" dirty="0"/>
              <a:t>( </a:t>
            </a:r>
            <a:r>
              <a:rPr lang="en-US" altLang="zh-CN" sz="1600" dirty="0" err="1"/>
              <a:t>src</a:t>
            </a:r>
            <a:r>
              <a:rPr lang="en-US" altLang="zh-CN" sz="1600" dirty="0"/>
              <a:t>, </a:t>
            </a:r>
            <a:r>
              <a:rPr lang="en-US" altLang="zh-CN" sz="1600" dirty="0" err="1"/>
              <a:t>dst</a:t>
            </a:r>
            <a:r>
              <a:rPr lang="en-US" altLang="zh-CN" sz="1600" dirty="0"/>
              <a:t>, </a:t>
            </a:r>
            <a:r>
              <a:rPr lang="en-US" altLang="zh-CN" sz="1600" dirty="0" err="1"/>
              <a:t>rot_mat</a:t>
            </a:r>
            <a:r>
              <a:rPr lang="en-US" altLang="zh-CN" sz="1600" dirty="0"/>
              <a:t> );//</a:t>
            </a:r>
            <a:r>
              <a:rPr lang="zh-CN" altLang="en-US" sz="1600" dirty="0"/>
              <a:t>将</a:t>
            </a:r>
            <a:r>
              <a:rPr lang="en-US" altLang="zh-CN" sz="1600" dirty="0" err="1"/>
              <a:t>src</a:t>
            </a:r>
            <a:r>
              <a:rPr lang="zh-CN" altLang="en-US" sz="1600" dirty="0"/>
              <a:t>仿射变换存入</a:t>
            </a:r>
            <a:r>
              <a:rPr lang="en-US" altLang="zh-CN" sz="1600" dirty="0" err="1"/>
              <a:t>dst</a:t>
            </a:r>
            <a:endParaRPr lang="en-US" altLang="zh-CN"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7650" name="Picture 2" descr="c:\DOCUME~1\ADMINI~1\APPLIC~1\360se6\USERDA~1\Temp\0_1319~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588990"/>
            <a:ext cx="239600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c:\DOCUME~1\ADMINI~1\APPLIC~1\360se6\USERDA~1\Temp\0_1319~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8074" y="2606130"/>
            <a:ext cx="2257438"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272780" y="4475212"/>
            <a:ext cx="1480223" cy="307777"/>
          </a:xfrm>
          <a:prstGeom prst="rect">
            <a:avLst/>
          </a:prstGeom>
        </p:spPr>
        <p:txBody>
          <a:bodyPr wrap="square">
            <a:spAutoFit/>
          </a:bodyPr>
          <a:lstStyle/>
          <a:p>
            <a:r>
              <a:rPr lang="zh-CN" altLang="en-US" sz="1400" dirty="0">
                <a:latin typeface="黑体" pitchFamily="2" charset="-122"/>
                <a:ea typeface="黑体" pitchFamily="2" charset="-122"/>
              </a:rPr>
              <a:t>顺时针旋转</a:t>
            </a:r>
            <a:r>
              <a:rPr lang="en-US" altLang="zh-CN" sz="1400" dirty="0">
                <a:latin typeface="黑体" pitchFamily="2" charset="-122"/>
                <a:ea typeface="黑体" pitchFamily="2" charset="-122"/>
              </a:rPr>
              <a:t>50</a:t>
            </a:r>
            <a:r>
              <a:rPr lang="zh-CN" altLang="en-US" sz="1400" dirty="0">
                <a:latin typeface="黑体" pitchFamily="2" charset="-122"/>
                <a:ea typeface="黑体" pitchFamily="2" charset="-122"/>
              </a:rPr>
              <a:t>度</a:t>
            </a:r>
          </a:p>
        </p:txBody>
      </p:sp>
      <p:sp>
        <p:nvSpPr>
          <p:cNvPr id="12" name="矩形 11"/>
          <p:cNvSpPr/>
          <p:nvPr/>
        </p:nvSpPr>
        <p:spPr>
          <a:xfrm>
            <a:off x="1179054" y="4465018"/>
            <a:ext cx="720080" cy="307777"/>
          </a:xfrm>
          <a:prstGeom prst="rect">
            <a:avLst/>
          </a:prstGeom>
        </p:spPr>
        <p:txBody>
          <a:bodyPr wrap="square">
            <a:spAutoFit/>
          </a:bodyPr>
          <a:lstStyle/>
          <a:p>
            <a:r>
              <a:rPr lang="zh-CN" altLang="en-US" sz="1400" dirty="0">
                <a:latin typeface="黑体" pitchFamily="2" charset="-122"/>
                <a:ea typeface="黑体" pitchFamily="2" charset="-122"/>
              </a:rPr>
              <a:t>原图</a:t>
            </a:r>
          </a:p>
        </p:txBody>
      </p:sp>
      <p:sp>
        <p:nvSpPr>
          <p:cNvPr id="13" name="矩形 12"/>
          <p:cNvSpPr/>
          <p:nvPr/>
        </p:nvSpPr>
        <p:spPr>
          <a:xfrm>
            <a:off x="323528" y="5373216"/>
            <a:ext cx="8568952" cy="1107996"/>
          </a:xfrm>
          <a:prstGeom prst="rect">
            <a:avLst/>
          </a:prstGeom>
        </p:spPr>
        <p:txBody>
          <a:bodyPr wrap="square">
            <a:spAutoFit/>
          </a:bodyPr>
          <a:lstStyle/>
          <a:p>
            <a:pPr>
              <a:lnSpc>
                <a:spcPct val="150000"/>
              </a:lnSpc>
            </a:pPr>
            <a:r>
              <a:rPr lang="zh-CN" altLang="en-US" sz="2200" dirty="0">
                <a:solidFill>
                  <a:srgbClr val="FF0000"/>
                </a:solidFill>
                <a:latin typeface="黑体" pitchFamily="2" charset="-122"/>
                <a:ea typeface="黑体" pitchFamily="2" charset="-122"/>
              </a:rPr>
              <a:t>特性</a:t>
            </a:r>
            <a:r>
              <a:rPr lang="zh-CN" altLang="en-US" sz="2200" dirty="0">
                <a:latin typeface="黑体" pitchFamily="2" charset="-122"/>
                <a:ea typeface="黑体" pitchFamily="2" charset="-122"/>
              </a:rPr>
              <a:t>：</a:t>
            </a:r>
            <a:r>
              <a:rPr lang="zh-CN" altLang="zh-CN" sz="2200" dirty="0">
                <a:latin typeface="黑体" pitchFamily="2" charset="-122"/>
                <a:ea typeface="黑体" pitchFamily="2" charset="-122"/>
              </a:rPr>
              <a:t>仿射变换具有</a:t>
            </a:r>
            <a:r>
              <a:rPr lang="zh-CN" altLang="zh-CN" sz="2200" dirty="0">
                <a:solidFill>
                  <a:srgbClr val="FF0000"/>
                </a:solidFill>
                <a:latin typeface="黑体" pitchFamily="2" charset="-122"/>
                <a:ea typeface="黑体" pitchFamily="2" charset="-122"/>
              </a:rPr>
              <a:t>直线性</a:t>
            </a:r>
            <a:r>
              <a:rPr lang="zh-CN" altLang="zh-CN" sz="2200" dirty="0">
                <a:latin typeface="黑体" pitchFamily="2" charset="-122"/>
                <a:ea typeface="黑体" pitchFamily="2" charset="-122"/>
              </a:rPr>
              <a:t>和</a:t>
            </a:r>
            <a:r>
              <a:rPr lang="zh-CN" altLang="zh-CN" sz="2200" dirty="0">
                <a:solidFill>
                  <a:srgbClr val="FF0000"/>
                </a:solidFill>
                <a:latin typeface="黑体" pitchFamily="2" charset="-122"/>
                <a:ea typeface="黑体" pitchFamily="2" charset="-122"/>
              </a:rPr>
              <a:t>平行性</a:t>
            </a:r>
            <a:r>
              <a:rPr lang="zh-CN" altLang="zh-CN" sz="2200" dirty="0">
                <a:latin typeface="黑体" pitchFamily="2" charset="-122"/>
                <a:ea typeface="黑体" pitchFamily="2" charset="-122"/>
              </a:rPr>
              <a:t>，即仿射变换前共线的三点在变换后仍然共线；仿射变换前的两条平行线在变换后依然平行。</a:t>
            </a:r>
            <a:endParaRPr lang="zh-CN" altLang="en-US" sz="2200" dirty="0">
              <a:latin typeface="黑体" pitchFamily="2" charset="-122"/>
              <a:ea typeface="黑体" pitchFamily="2" charset="-122"/>
            </a:endParaRPr>
          </a:p>
        </p:txBody>
      </p:sp>
      <p:sp>
        <p:nvSpPr>
          <p:cNvPr id="14" name="矩形 13"/>
          <p:cNvSpPr/>
          <p:nvPr/>
        </p:nvSpPr>
        <p:spPr>
          <a:xfrm>
            <a:off x="5796136" y="882586"/>
            <a:ext cx="3168352" cy="1754326"/>
          </a:xfrm>
          <a:prstGeom prst="rect">
            <a:avLst/>
          </a:prstGeom>
          <a:solidFill>
            <a:srgbClr val="FFFF00"/>
          </a:solidFill>
        </p:spPr>
        <p:txBody>
          <a:bodyPr wrap="square">
            <a:spAutoFit/>
          </a:bodyPr>
          <a:lstStyle/>
          <a:p>
            <a:r>
              <a:rPr lang="en-US" altLang="zh-CN" sz="1800" dirty="0" err="1">
                <a:latin typeface="Times New Roman" pitchFamily="18" charset="0"/>
                <a:cs typeface="Times New Roman" pitchFamily="18" charset="0"/>
              </a:rPr>
              <a:t>cvmSet</a:t>
            </a:r>
            <a:r>
              <a:rPr lang="en-US" altLang="zh-CN" sz="1800" dirty="0">
                <a:latin typeface="Times New Roman" pitchFamily="18" charset="0"/>
                <a:cs typeface="Times New Roman" pitchFamily="18" charset="0"/>
              </a:rPr>
              <a:t>(warp_mat,0,0,0.3);</a:t>
            </a:r>
          </a:p>
          <a:p>
            <a:r>
              <a:rPr lang="en-US" altLang="zh-CN" sz="1800" dirty="0" err="1">
                <a:latin typeface="Times New Roman" pitchFamily="18" charset="0"/>
                <a:cs typeface="Times New Roman" pitchFamily="18" charset="0"/>
              </a:rPr>
              <a:t>cvmSet</a:t>
            </a:r>
            <a:r>
              <a:rPr lang="en-US" altLang="zh-CN" sz="1800" dirty="0">
                <a:latin typeface="Times New Roman" pitchFamily="18" charset="0"/>
                <a:cs typeface="Times New Roman" pitchFamily="18" charset="0"/>
              </a:rPr>
              <a:t>(warp_mat,0,1,0);</a:t>
            </a:r>
          </a:p>
          <a:p>
            <a:r>
              <a:rPr lang="en-US" altLang="zh-CN" sz="1800" dirty="0" err="1">
                <a:latin typeface="Times New Roman" pitchFamily="18" charset="0"/>
                <a:cs typeface="Times New Roman" pitchFamily="18" charset="0"/>
              </a:rPr>
              <a:t>cvmSet</a:t>
            </a:r>
            <a:r>
              <a:rPr lang="en-US" altLang="zh-CN" sz="1800" dirty="0">
                <a:latin typeface="Times New Roman" pitchFamily="18" charset="0"/>
                <a:cs typeface="Times New Roman" pitchFamily="18" charset="0"/>
              </a:rPr>
              <a:t>(warp_mat,0,2,w * 0.5f);</a:t>
            </a:r>
          </a:p>
          <a:p>
            <a:r>
              <a:rPr lang="en-US" altLang="zh-CN" sz="1800" dirty="0" err="1">
                <a:latin typeface="Times New Roman" pitchFamily="18" charset="0"/>
                <a:cs typeface="Times New Roman" pitchFamily="18" charset="0"/>
              </a:rPr>
              <a:t>cvmSet</a:t>
            </a:r>
            <a:r>
              <a:rPr lang="en-US" altLang="zh-CN" sz="1800" dirty="0">
                <a:latin typeface="Times New Roman" pitchFamily="18" charset="0"/>
                <a:cs typeface="Times New Roman" pitchFamily="18" charset="0"/>
              </a:rPr>
              <a:t>(warp_mat,1,0,0);</a:t>
            </a:r>
          </a:p>
          <a:p>
            <a:r>
              <a:rPr lang="en-US" altLang="zh-CN" sz="1800" dirty="0" err="1">
                <a:latin typeface="Times New Roman" pitchFamily="18" charset="0"/>
                <a:cs typeface="Times New Roman" pitchFamily="18" charset="0"/>
              </a:rPr>
              <a:t>cvmSet</a:t>
            </a:r>
            <a:r>
              <a:rPr lang="en-US" altLang="zh-CN" sz="1800" dirty="0">
                <a:latin typeface="Times New Roman" pitchFamily="18" charset="0"/>
                <a:cs typeface="Times New Roman" pitchFamily="18" charset="0"/>
              </a:rPr>
              <a:t>(warp_mat,1,1,0.3);</a:t>
            </a:r>
          </a:p>
          <a:p>
            <a:r>
              <a:rPr lang="en-US" altLang="zh-CN" sz="1800" dirty="0" err="1">
                <a:latin typeface="Times New Roman" pitchFamily="18" charset="0"/>
                <a:cs typeface="Times New Roman" pitchFamily="18" charset="0"/>
              </a:rPr>
              <a:t>cvmSet</a:t>
            </a:r>
            <a:r>
              <a:rPr lang="en-US" altLang="zh-CN" sz="1800" dirty="0">
                <a:latin typeface="Times New Roman" pitchFamily="18" charset="0"/>
                <a:cs typeface="Times New Roman" pitchFamily="18" charset="0"/>
              </a:rPr>
              <a:t>(warp_mat,1,2,h * 0.5f);</a:t>
            </a:r>
          </a:p>
        </p:txBody>
      </p:sp>
      <p:pic>
        <p:nvPicPr>
          <p:cNvPr id="15" name="Picture 8" descr="F:\program\Book\Chapter3\building_Affin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2636912"/>
            <a:ext cx="2396000" cy="180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对象 15"/>
          <p:cNvGraphicFramePr>
            <a:graphicFrameLocks noChangeAspect="1"/>
          </p:cNvGraphicFramePr>
          <p:nvPr>
            <p:extLst>
              <p:ext uri="{D42A27DB-BD31-4B8C-83A1-F6EECF244321}">
                <p14:modId xmlns:p14="http://schemas.microsoft.com/office/powerpoint/2010/main" val="164594533"/>
              </p:ext>
            </p:extLst>
          </p:nvPr>
        </p:nvGraphicFramePr>
        <p:xfrm>
          <a:off x="7634163" y="4581128"/>
          <a:ext cx="1330325" cy="838200"/>
        </p:xfrm>
        <a:graphic>
          <a:graphicData uri="http://schemas.openxmlformats.org/presentationml/2006/ole">
            <mc:AlternateContent xmlns:mc="http://schemas.openxmlformats.org/markup-compatibility/2006">
              <mc:Choice xmlns:v="urn:schemas-microsoft-com:vml" Requires="v">
                <p:oleObj spid="_x0000_s26656" name="Equation" r:id="rId6" imgW="1130040" imgH="711000" progId="Equation.DSMT4">
                  <p:embed/>
                </p:oleObj>
              </mc:Choice>
              <mc:Fallback>
                <p:oleObj name="Equation" r:id="rId6" imgW="1130040" imgH="711000" progId="Equation.DSMT4">
                  <p:embed/>
                  <p:pic>
                    <p:nvPicPr>
                      <p:cNvPr id="0" name=""/>
                      <p:cNvPicPr/>
                      <p:nvPr/>
                    </p:nvPicPr>
                    <p:blipFill>
                      <a:blip r:embed="rId7"/>
                      <a:stretch>
                        <a:fillRect/>
                      </a:stretch>
                    </p:blipFill>
                    <p:spPr>
                      <a:xfrm>
                        <a:off x="7634163" y="4581128"/>
                        <a:ext cx="1330325" cy="838200"/>
                      </a:xfrm>
                      <a:prstGeom prst="rect">
                        <a:avLst/>
                      </a:prstGeom>
                      <a:ln w="28575">
                        <a:solidFill>
                          <a:srgbClr val="0000FF"/>
                        </a:solidFill>
                      </a:ln>
                    </p:spPr>
                  </p:pic>
                </p:oleObj>
              </mc:Fallback>
            </mc:AlternateContent>
          </a:graphicData>
        </a:graphic>
      </p:graphicFrame>
      <p:sp>
        <p:nvSpPr>
          <p:cNvPr id="18" name="矩形 17"/>
          <p:cNvSpPr/>
          <p:nvPr/>
        </p:nvSpPr>
        <p:spPr>
          <a:xfrm>
            <a:off x="6491995" y="4478909"/>
            <a:ext cx="991182" cy="307777"/>
          </a:xfrm>
          <a:prstGeom prst="rect">
            <a:avLst/>
          </a:prstGeom>
        </p:spPr>
        <p:txBody>
          <a:bodyPr wrap="square">
            <a:spAutoFit/>
          </a:bodyPr>
          <a:lstStyle/>
          <a:p>
            <a:r>
              <a:rPr lang="zh-CN" altLang="en-US" sz="1400" dirty="0">
                <a:latin typeface="黑体" pitchFamily="2" charset="-122"/>
                <a:ea typeface="黑体" pitchFamily="2" charset="-122"/>
              </a:rPr>
              <a:t>平移缩放</a:t>
            </a:r>
          </a:p>
        </p:txBody>
      </p:sp>
      <p:sp>
        <p:nvSpPr>
          <p:cNvPr id="17"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27554392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heel(1)">
                                      <p:cBhvr>
                                        <p:cTn id="7" dur="750"/>
                                        <p:tgtEl>
                                          <p:spTgt spid="2765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750"/>
                                        <p:tgtEl>
                                          <p:spTgt spid="1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750"/>
                                        <p:tgtEl>
                                          <p:spTgt spid="4"/>
                                        </p:tgtEl>
                                      </p:cBhvr>
                                    </p:animEffect>
                                  </p:childTnLst>
                                </p:cTn>
                              </p:par>
                              <p:par>
                                <p:cTn id="14" presetID="21" presetClass="entr" presetSubtype="1" fill="hold" nodeType="withEffect">
                                  <p:stCondLst>
                                    <p:cond delay="0"/>
                                  </p:stCondLst>
                                  <p:childTnLst>
                                    <p:set>
                                      <p:cBhvr>
                                        <p:cTn id="15" dur="1" fill="hold">
                                          <p:stCondLst>
                                            <p:cond delay="0"/>
                                          </p:stCondLst>
                                        </p:cTn>
                                        <p:tgtEl>
                                          <p:spTgt spid="27652"/>
                                        </p:tgtEl>
                                        <p:attrNameLst>
                                          <p:attrName>style.visibility</p:attrName>
                                        </p:attrNameLst>
                                      </p:cBhvr>
                                      <p:to>
                                        <p:strVal val="visible"/>
                                      </p:to>
                                    </p:set>
                                    <p:animEffect transition="in" filter="wheel(1)">
                                      <p:cBhvr>
                                        <p:cTn id="16" dur="750"/>
                                        <p:tgtEl>
                                          <p:spTgt spid="27652"/>
                                        </p:tgtEl>
                                      </p:cBhvr>
                                    </p:animEffect>
                                  </p:childTnLst>
                                </p:cTn>
                              </p:par>
                              <p:par>
                                <p:cTn id="17" presetID="22" presetClass="entr" presetSubtype="4"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75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7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animBg="1"/>
      <p:bldP spid="1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251520" y="908720"/>
            <a:ext cx="2196435" cy="559769"/>
          </a:xfrm>
          <a:prstGeom prst="rect">
            <a:avLst/>
          </a:prstGeom>
        </p:spPr>
        <p:txBody>
          <a:bodyPr wrap="none">
            <a:spAutoFit/>
          </a:bodyPr>
          <a:lstStyle/>
          <a:p>
            <a:pPr>
              <a:lnSpc>
                <a:spcPct val="150000"/>
              </a:lnSpc>
            </a:pPr>
            <a:r>
              <a:rPr lang="zh-CN" altLang="zh-CN" b="1" dirty="0">
                <a:solidFill>
                  <a:srgbClr val="003399"/>
                </a:solidFill>
                <a:latin typeface="黑体" pitchFamily="2" charset="-122"/>
                <a:ea typeface="黑体" pitchFamily="2" charset="-122"/>
              </a:rPr>
              <a:t>（</a:t>
            </a:r>
            <a:r>
              <a:rPr lang="en-US" altLang="zh-CN" b="1" dirty="0">
                <a:solidFill>
                  <a:srgbClr val="003399"/>
                </a:solidFill>
                <a:latin typeface="黑体" pitchFamily="2" charset="-122"/>
                <a:ea typeface="黑体" pitchFamily="2" charset="-122"/>
              </a:rPr>
              <a:t>3</a:t>
            </a:r>
            <a:r>
              <a:rPr lang="zh-CN" altLang="zh-CN" b="1" dirty="0">
                <a:solidFill>
                  <a:srgbClr val="003399"/>
                </a:solidFill>
                <a:latin typeface="黑体" pitchFamily="2" charset="-122"/>
                <a:ea typeface="黑体" pitchFamily="2" charset="-122"/>
              </a:rPr>
              <a:t>）透视变换</a:t>
            </a:r>
            <a:endParaRPr lang="zh-CN" altLang="zh-CN" dirty="0">
              <a:solidFill>
                <a:srgbClr val="003399"/>
              </a:solidFill>
              <a:latin typeface="黑体" pitchFamily="2" charset="-122"/>
              <a:ea typeface="黑体" pitchFamily="2" charset="-122"/>
            </a:endParaRPr>
          </a:p>
        </p:txBody>
      </p:sp>
      <p:sp>
        <p:nvSpPr>
          <p:cNvPr id="3" name="矩形 2"/>
          <p:cNvSpPr/>
          <p:nvPr/>
        </p:nvSpPr>
        <p:spPr>
          <a:xfrm>
            <a:off x="267916" y="1484784"/>
            <a:ext cx="8624564" cy="835806"/>
          </a:xfrm>
          <a:prstGeom prst="rect">
            <a:avLst/>
          </a:prstGeom>
        </p:spPr>
        <p:txBody>
          <a:bodyPr wrap="square">
            <a:spAutoFit/>
          </a:bodyPr>
          <a:lstStyle/>
          <a:p>
            <a:pPr indent="457200">
              <a:lnSpc>
                <a:spcPct val="130000"/>
              </a:lnSpc>
            </a:pPr>
            <a:r>
              <a:rPr lang="zh-CN" altLang="zh-CN" sz="2000" dirty="0">
                <a:latin typeface="黑体" pitchFamily="2" charset="-122"/>
                <a:ea typeface="黑体" pitchFamily="2" charset="-122"/>
              </a:rPr>
              <a:t>同样的景物在两个不同位置和角度</a:t>
            </a:r>
            <a:r>
              <a:rPr lang="zh-CN" altLang="en-US" sz="2000" dirty="0">
                <a:latin typeface="黑体" pitchFamily="2" charset="-122"/>
                <a:ea typeface="黑体" pitchFamily="2" charset="-122"/>
              </a:rPr>
              <a:t>的</a:t>
            </a:r>
            <a:r>
              <a:rPr lang="zh-CN" altLang="zh-CN" sz="2000" dirty="0">
                <a:latin typeface="黑体" pitchFamily="2" charset="-122"/>
                <a:ea typeface="黑体" pitchFamily="2" charset="-122"/>
              </a:rPr>
              <a:t>摄像机上形成的图像之间呈现一种</a:t>
            </a:r>
            <a:r>
              <a:rPr lang="zh-CN" altLang="zh-CN" sz="2000" dirty="0">
                <a:solidFill>
                  <a:srgbClr val="FF0000"/>
                </a:solidFill>
                <a:latin typeface="黑体" pitchFamily="2" charset="-122"/>
                <a:ea typeface="黑体" pitchFamily="2" charset="-122"/>
              </a:rPr>
              <a:t>透视关系</a:t>
            </a:r>
            <a:r>
              <a:rPr lang="zh-CN" altLang="zh-CN" sz="2000" dirty="0">
                <a:latin typeface="黑体" pitchFamily="2" charset="-122"/>
                <a:ea typeface="黑体" pitchFamily="2" charset="-122"/>
              </a:rPr>
              <a:t>，将两幅图像进行透视变换具体步骤：</a:t>
            </a:r>
            <a:endParaRPr lang="zh-CN" altLang="en-US" sz="2000" dirty="0">
              <a:latin typeface="黑体" pitchFamily="2" charset="-122"/>
              <a:ea typeface="黑体" pitchFamily="2" charset="-122"/>
            </a:endParaRPr>
          </a:p>
        </p:txBody>
      </p:sp>
      <p:sp>
        <p:nvSpPr>
          <p:cNvPr id="4" name="矩形 3"/>
          <p:cNvSpPr/>
          <p:nvPr/>
        </p:nvSpPr>
        <p:spPr>
          <a:xfrm>
            <a:off x="611560" y="2420888"/>
            <a:ext cx="6048672" cy="435697"/>
          </a:xfrm>
          <a:prstGeom prst="rect">
            <a:avLst/>
          </a:prstGeom>
        </p:spPr>
        <p:txBody>
          <a:bodyPr wrap="square">
            <a:spAutoFit/>
          </a:bodyPr>
          <a:lstStyle/>
          <a:p>
            <a:pPr>
              <a:lnSpc>
                <a:spcPct val="130000"/>
              </a:lnSpc>
            </a:pPr>
            <a:r>
              <a:rPr lang="zh-CN" altLang="zh-CN" sz="2000" dirty="0">
                <a:solidFill>
                  <a:srgbClr val="0000FF"/>
                </a:solidFill>
                <a:latin typeface="黑体" pitchFamily="2" charset="-122"/>
                <a:ea typeface="黑体" pitchFamily="2" charset="-122"/>
              </a:rPr>
              <a:t>第一步，建立两幅图像的透视变换方程</a:t>
            </a:r>
            <a:endParaRPr lang="zh-CN" altLang="en-US" sz="2000" dirty="0">
              <a:solidFill>
                <a:srgbClr val="0000FF"/>
              </a:solidFill>
              <a:latin typeface="黑体" pitchFamily="2" charset="-122"/>
              <a:ea typeface="黑体" pitchFamily="2" charset="-122"/>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969382389"/>
              </p:ext>
            </p:extLst>
          </p:nvPr>
        </p:nvGraphicFramePr>
        <p:xfrm>
          <a:off x="1547664" y="2996952"/>
          <a:ext cx="3327937" cy="1080120"/>
        </p:xfrm>
        <a:graphic>
          <a:graphicData uri="http://schemas.openxmlformats.org/presentationml/2006/ole">
            <mc:AlternateContent xmlns:mc="http://schemas.openxmlformats.org/markup-compatibility/2006">
              <mc:Choice xmlns:v="urn:schemas-microsoft-com:vml" Requires="v">
                <p:oleObj spid="_x0000_s19645" name="Equation" r:id="rId3" imgW="2171700" imgH="711200" progId="Equation.DSMT4">
                  <p:embed/>
                </p:oleObj>
              </mc:Choice>
              <mc:Fallback>
                <p:oleObj name="Equation" r:id="rId3" imgW="2171700" imgH="711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996952"/>
                        <a:ext cx="3327937" cy="1080120"/>
                      </a:xfrm>
                      <a:prstGeom prst="rect">
                        <a:avLst/>
                      </a:prstGeom>
                      <a:noFill/>
                    </p:spPr>
                  </p:pic>
                </p:oleObj>
              </mc:Fallback>
            </mc:AlternateContent>
          </a:graphicData>
        </a:graphic>
      </p:graphicFrame>
      <p:sp>
        <p:nvSpPr>
          <p:cNvPr id="8" name="矩形 7"/>
          <p:cNvSpPr/>
          <p:nvPr/>
        </p:nvSpPr>
        <p:spPr>
          <a:xfrm>
            <a:off x="5148064" y="3388930"/>
            <a:ext cx="2108269" cy="400110"/>
          </a:xfrm>
          <a:prstGeom prst="rect">
            <a:avLst/>
          </a:prstGeom>
        </p:spPr>
        <p:txBody>
          <a:bodyPr wrap="none">
            <a:spAutoFit/>
          </a:bodyPr>
          <a:lstStyle/>
          <a:p>
            <a:r>
              <a:rPr lang="en-US" altLang="zh-CN" sz="2000" dirty="0">
                <a:latin typeface="黑体" pitchFamily="2" charset="-122"/>
                <a:ea typeface="黑体" pitchFamily="2" charset="-122"/>
              </a:rPr>
              <a:t>T</a:t>
            </a:r>
            <a:r>
              <a:rPr lang="zh-CN" altLang="zh-CN" sz="2000" dirty="0">
                <a:latin typeface="黑体" pitchFamily="2" charset="-122"/>
                <a:ea typeface="黑体" pitchFamily="2" charset="-122"/>
              </a:rPr>
              <a:t>为透视变换矩阵</a:t>
            </a:r>
            <a:endParaRPr lang="zh-CN" altLang="en-US" sz="2000" dirty="0">
              <a:latin typeface="黑体" pitchFamily="2" charset="-122"/>
              <a:ea typeface="黑体" pitchFamily="2" charset="-122"/>
            </a:endParaRPr>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136994307"/>
              </p:ext>
            </p:extLst>
          </p:nvPr>
        </p:nvGraphicFramePr>
        <p:xfrm>
          <a:off x="1547664" y="4221088"/>
          <a:ext cx="903529" cy="720000"/>
        </p:xfrm>
        <a:graphic>
          <a:graphicData uri="http://schemas.openxmlformats.org/presentationml/2006/ole">
            <mc:AlternateContent xmlns:mc="http://schemas.openxmlformats.org/markup-compatibility/2006">
              <mc:Choice xmlns:v="urn:schemas-microsoft-com:vml" Requires="v">
                <p:oleObj spid="_x0000_s19646" name="Equation" r:id="rId5" imgW="609336" imgH="482391" progId="Equation.DSMT4">
                  <p:embed/>
                </p:oleObj>
              </mc:Choice>
              <mc:Fallback>
                <p:oleObj name="Equation" r:id="rId5" imgW="609336" imgH="48239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4221088"/>
                        <a:ext cx="903529"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6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71193" y="4941168"/>
            <a:ext cx="48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20424" y="5661248"/>
            <a:ext cx="830769"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768331111"/>
              </p:ext>
            </p:extLst>
          </p:nvPr>
        </p:nvGraphicFramePr>
        <p:xfrm>
          <a:off x="2177593" y="6093336"/>
          <a:ext cx="273600" cy="360000"/>
        </p:xfrm>
        <a:graphic>
          <a:graphicData uri="http://schemas.openxmlformats.org/presentationml/2006/ole">
            <mc:AlternateContent xmlns:mc="http://schemas.openxmlformats.org/markup-compatibility/2006">
              <mc:Choice xmlns:v="urn:schemas-microsoft-com:vml" Requires="v">
                <p:oleObj spid="_x0000_s19647" name="Equation" r:id="rId9" imgW="177646" imgH="228402" progId="Equation.DSMT4">
                  <p:embed/>
                </p:oleObj>
              </mc:Choice>
              <mc:Fallback>
                <p:oleObj name="Equation" r:id="rId9" imgW="177646" imgH="228402"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7593" y="6093336"/>
                        <a:ext cx="2736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2487434" y="4337729"/>
            <a:ext cx="2749471" cy="2169825"/>
          </a:xfrm>
          <a:prstGeom prst="rect">
            <a:avLst/>
          </a:prstGeom>
        </p:spPr>
        <p:txBody>
          <a:bodyPr wrap="none">
            <a:spAutoFit/>
          </a:bodyPr>
          <a:lstStyle/>
          <a:p>
            <a:r>
              <a:rPr lang="zh-CN" altLang="zh-CN" sz="2000" dirty="0">
                <a:latin typeface="黑体" pitchFamily="2" charset="-122"/>
                <a:ea typeface="黑体" pitchFamily="2" charset="-122"/>
              </a:rPr>
              <a:t>为旋转参数</a:t>
            </a:r>
            <a:endParaRPr lang="en-US" altLang="zh-CN" sz="2000" dirty="0">
              <a:latin typeface="黑体" pitchFamily="2" charset="-122"/>
              <a:ea typeface="黑体" pitchFamily="2" charset="-122"/>
            </a:endParaRPr>
          </a:p>
          <a:p>
            <a:endParaRPr lang="en-US" altLang="zh-CN" sz="2000" dirty="0">
              <a:latin typeface="黑体" pitchFamily="2" charset="-122"/>
              <a:ea typeface="黑体" pitchFamily="2" charset="-122"/>
            </a:endParaRPr>
          </a:p>
          <a:p>
            <a:pPr>
              <a:spcBef>
                <a:spcPts val="1200"/>
              </a:spcBef>
            </a:pPr>
            <a:r>
              <a:rPr lang="zh-CN" altLang="zh-CN" sz="2000" dirty="0">
                <a:latin typeface="黑体" pitchFamily="2" charset="-122"/>
                <a:ea typeface="黑体" pitchFamily="2" charset="-122"/>
              </a:rPr>
              <a:t>为平移参数</a:t>
            </a:r>
            <a:endParaRPr lang="en-US" altLang="zh-CN" sz="2000" dirty="0">
              <a:latin typeface="黑体" pitchFamily="2" charset="-122"/>
              <a:ea typeface="黑体" pitchFamily="2" charset="-122"/>
            </a:endParaRPr>
          </a:p>
          <a:p>
            <a:pPr>
              <a:spcBef>
                <a:spcPts val="1800"/>
              </a:spcBef>
            </a:pPr>
            <a:r>
              <a:rPr lang="zh-CN" altLang="zh-CN" sz="2000" dirty="0">
                <a:latin typeface="黑体" pitchFamily="2" charset="-122"/>
                <a:ea typeface="黑体" pitchFamily="2" charset="-122"/>
              </a:rPr>
              <a:t>为透视失真参数</a:t>
            </a:r>
            <a:endParaRPr lang="en-US" altLang="zh-CN" sz="2000" dirty="0">
              <a:latin typeface="黑体" pitchFamily="2" charset="-122"/>
              <a:ea typeface="黑体" pitchFamily="2" charset="-122"/>
            </a:endParaRPr>
          </a:p>
          <a:p>
            <a:pPr>
              <a:spcBef>
                <a:spcPts val="1200"/>
              </a:spcBef>
            </a:pPr>
            <a:r>
              <a:rPr lang="zh-CN" altLang="zh-CN" sz="2000" dirty="0">
                <a:latin typeface="黑体" pitchFamily="2" charset="-122"/>
                <a:ea typeface="黑体" pitchFamily="2" charset="-122"/>
              </a:rPr>
              <a:t>为整个图像的比例因子</a:t>
            </a:r>
            <a:endParaRPr lang="zh-CN" altLang="en-US" sz="2000" dirty="0">
              <a:latin typeface="黑体" pitchFamily="2" charset="-122"/>
              <a:ea typeface="黑体" pitchFamily="2" charset="-122"/>
            </a:endParaRPr>
          </a:p>
        </p:txBody>
      </p:sp>
      <p:sp>
        <p:nvSpPr>
          <p:cNvPr id="17"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3905315629"/>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431540" y="980728"/>
            <a:ext cx="8280920" cy="2246769"/>
          </a:xfrm>
          <a:prstGeom prst="rect">
            <a:avLst/>
          </a:prstGeom>
        </p:spPr>
        <p:txBody>
          <a:bodyPr wrap="square">
            <a:spAutoFit/>
          </a:bodyPr>
          <a:lstStyle/>
          <a:p>
            <a:pPr>
              <a:lnSpc>
                <a:spcPct val="130000"/>
              </a:lnSpc>
              <a:spcBef>
                <a:spcPts val="1200"/>
              </a:spcBef>
            </a:pPr>
            <a:r>
              <a:rPr lang="zh-CN" altLang="zh-CN" sz="2000" dirty="0">
                <a:solidFill>
                  <a:srgbClr val="0000FF"/>
                </a:solidFill>
                <a:latin typeface="黑体" pitchFamily="2" charset="-122"/>
                <a:ea typeface="黑体" pitchFamily="2" charset="-122"/>
              </a:rPr>
              <a:t>第二步，从两幅图像获取公共特征点</a:t>
            </a:r>
            <a:r>
              <a:rPr lang="zh-CN" altLang="zh-CN" sz="2000" dirty="0">
                <a:latin typeface="黑体" pitchFamily="2" charset="-122"/>
                <a:ea typeface="黑体" pitchFamily="2" charset="-122"/>
              </a:rPr>
              <a:t>，并通过</a:t>
            </a:r>
            <a:r>
              <a:rPr lang="zh-CN" altLang="zh-CN" sz="2000" dirty="0">
                <a:solidFill>
                  <a:srgbClr val="FF0000"/>
                </a:solidFill>
                <a:latin typeface="黑体" pitchFamily="2" charset="-122"/>
                <a:ea typeface="黑体" pitchFamily="2" charset="-122"/>
              </a:rPr>
              <a:t>透视变换方程</a:t>
            </a:r>
            <a:r>
              <a:rPr lang="zh-CN" altLang="zh-CN" sz="2000" dirty="0">
                <a:latin typeface="黑体" pitchFamily="2" charset="-122"/>
                <a:ea typeface="黑体" pitchFamily="2" charset="-122"/>
              </a:rPr>
              <a:t>将后一幅图像的特征点逐一与前一幅图像的对应特征点进行重合配对。</a:t>
            </a:r>
          </a:p>
          <a:p>
            <a:pPr>
              <a:lnSpc>
                <a:spcPct val="130000"/>
              </a:lnSpc>
              <a:spcBef>
                <a:spcPts val="1200"/>
              </a:spcBef>
            </a:pPr>
            <a:r>
              <a:rPr lang="zh-CN" altLang="zh-CN" sz="2000" dirty="0">
                <a:solidFill>
                  <a:srgbClr val="0000FF"/>
                </a:solidFill>
                <a:latin typeface="黑体" pitchFamily="2" charset="-122"/>
                <a:ea typeface="黑体" pitchFamily="2" charset="-122"/>
              </a:rPr>
              <a:t>第三步，将透视变换扩展至整个一幅图像</a:t>
            </a:r>
            <a:r>
              <a:rPr lang="zh-CN" altLang="zh-CN" sz="2000" dirty="0">
                <a:latin typeface="黑体" pitchFamily="2" charset="-122"/>
                <a:ea typeface="黑体" pitchFamily="2" charset="-122"/>
              </a:rPr>
              <a:t>，对一幅图像，从左上角像素开始直至右下角的像素为止，除了公共特征点以外的所有像素点逐一进行</a:t>
            </a:r>
            <a:r>
              <a:rPr lang="zh-CN" altLang="zh-CN" sz="2000" dirty="0">
                <a:solidFill>
                  <a:srgbClr val="FF0000"/>
                </a:solidFill>
                <a:latin typeface="黑体" pitchFamily="2" charset="-122"/>
                <a:ea typeface="黑体" pitchFamily="2" charset="-122"/>
              </a:rPr>
              <a:t>透视变换</a:t>
            </a:r>
            <a:r>
              <a:rPr lang="zh-CN" altLang="zh-CN" sz="2000" dirty="0">
                <a:latin typeface="黑体" pitchFamily="2" charset="-122"/>
                <a:ea typeface="黑体" pitchFamily="2" charset="-122"/>
              </a:rPr>
              <a:t>，转换成变换后的像素坐标图像。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431540" y="3456173"/>
            <a:ext cx="8388932" cy="2394502"/>
          </a:xfrm>
          <a:prstGeom prst="rect">
            <a:avLst/>
          </a:prstGeom>
        </p:spPr>
        <p:txBody>
          <a:bodyPr wrap="square">
            <a:spAutoFit/>
          </a:bodyPr>
          <a:lstStyle/>
          <a:p>
            <a:pPr>
              <a:lnSpc>
                <a:spcPct val="120000"/>
              </a:lnSpc>
              <a:spcBef>
                <a:spcPts val="600"/>
              </a:spcBef>
            </a:pPr>
            <a:r>
              <a:rPr lang="en-US" altLang="zh-CN" sz="1800" b="1" dirty="0" err="1">
                <a:latin typeface="Times New Roman" pitchFamily="18" charset="0"/>
                <a:cs typeface="Times New Roman" pitchFamily="18" charset="0"/>
              </a:rPr>
              <a:t>warpPerspective</a:t>
            </a:r>
            <a:r>
              <a:rPr lang="en-US" altLang="zh-CN" sz="1800" b="1"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对图像进行透视变换</a:t>
            </a:r>
          </a:p>
          <a:p>
            <a:pPr>
              <a:lnSpc>
                <a:spcPct val="120000"/>
              </a:lnSpc>
              <a:spcBef>
                <a:spcPts val="600"/>
              </a:spcBef>
            </a:pPr>
            <a:r>
              <a:rPr lang="en-US" altLang="zh-CN" sz="1800" dirty="0">
                <a:latin typeface="Times New Roman" pitchFamily="18" charset="0"/>
                <a:cs typeface="Times New Roman" pitchFamily="18" charset="0"/>
              </a:rPr>
              <a:t>void </a:t>
            </a:r>
            <a:r>
              <a:rPr lang="en-US" altLang="zh-CN" sz="1800" dirty="0" err="1">
                <a:solidFill>
                  <a:srgbClr val="FF0000"/>
                </a:solidFill>
                <a:latin typeface="Times New Roman" pitchFamily="18" charset="0"/>
                <a:cs typeface="Times New Roman" pitchFamily="18" charset="0"/>
              </a:rPr>
              <a:t>warpPerspective</a:t>
            </a:r>
            <a:r>
              <a:rPr lang="en-US" altLang="zh-CN" sz="1800" dirty="0">
                <a:latin typeface="Times New Roman" pitchFamily="18" charset="0"/>
                <a:cs typeface="Times New Roman" pitchFamily="18" charset="0"/>
              </a:rPr>
              <a:t>(</a:t>
            </a:r>
            <a:r>
              <a:rPr lang="en-US" altLang="zh-CN" sz="1800" dirty="0" err="1"/>
              <a:t>InputArray</a:t>
            </a:r>
            <a:r>
              <a:rPr lang="en-US" altLang="zh-CN" sz="1800" dirty="0"/>
              <a:t> </a:t>
            </a:r>
            <a:r>
              <a:rPr lang="en-US" altLang="zh-CN" sz="1800" dirty="0" err="1"/>
              <a:t>src</a:t>
            </a:r>
            <a:r>
              <a:rPr lang="en-US" altLang="zh-CN" sz="1800" dirty="0"/>
              <a:t>, </a:t>
            </a:r>
            <a:r>
              <a:rPr lang="en-US" altLang="zh-CN" sz="1800" dirty="0" err="1"/>
              <a:t>OutputArray</a:t>
            </a:r>
            <a:r>
              <a:rPr lang="en-US" altLang="zh-CN" sz="1800" dirty="0"/>
              <a:t> </a:t>
            </a:r>
            <a:r>
              <a:rPr lang="en-US" altLang="zh-CN" sz="1800" dirty="0" err="1"/>
              <a:t>dst</a:t>
            </a:r>
            <a:r>
              <a:rPr lang="en-US" altLang="zh-CN" sz="1800" dirty="0"/>
              <a:t>, </a:t>
            </a:r>
            <a:r>
              <a:rPr lang="en-US" altLang="zh-CN" sz="1800" dirty="0" err="1"/>
              <a:t>InputArray</a:t>
            </a:r>
            <a:r>
              <a:rPr lang="en-US" altLang="zh-CN" sz="1800" dirty="0"/>
              <a:t> M, Size </a:t>
            </a:r>
            <a:r>
              <a:rPr lang="en-US" altLang="zh-CN" sz="1800" dirty="0" err="1"/>
              <a:t>dsize</a:t>
            </a:r>
            <a:r>
              <a:rPr lang="en-US" altLang="zh-CN" sz="1800" dirty="0">
                <a:latin typeface="Times New Roman" pitchFamily="18" charset="0"/>
                <a:cs typeface="Times New Roman" pitchFamily="18" charset="0"/>
              </a:rPr>
              <a:t>,</a:t>
            </a:r>
            <a:r>
              <a:rPr lang="en-US" altLang="zh-CN" sz="1800" dirty="0"/>
              <a:t> </a:t>
            </a:r>
            <a:r>
              <a:rPr lang="en-US" altLang="zh-CN" sz="1800" dirty="0" err="1"/>
              <a:t>int</a:t>
            </a:r>
            <a:r>
              <a:rPr lang="en-US" altLang="zh-CN" sz="1800" dirty="0"/>
              <a:t> flags=INTER_LINEAR</a:t>
            </a:r>
            <a:r>
              <a:rPr lang="en-US" altLang="zh-CN" sz="1800" dirty="0">
                <a:latin typeface="Times New Roman" pitchFamily="18" charset="0"/>
                <a:cs typeface="Times New Roman" pitchFamily="18" charset="0"/>
              </a:rPr>
              <a:t>);</a:t>
            </a:r>
          </a:p>
          <a:p>
            <a:pPr>
              <a:lnSpc>
                <a:spcPct val="120000"/>
              </a:lnSpc>
              <a:spcBef>
                <a:spcPts val="600"/>
              </a:spcBef>
            </a:pPr>
            <a:r>
              <a:rPr lang="en-US" altLang="zh-CN" sz="1800" b="1" dirty="0" err="1">
                <a:latin typeface="Times New Roman" pitchFamily="18" charset="0"/>
                <a:cs typeface="Times New Roman" pitchFamily="18" charset="0"/>
              </a:rPr>
              <a:t>getPerspectiveTransform</a:t>
            </a:r>
            <a:r>
              <a:rPr lang="en-US" altLang="zh-CN" sz="1800" b="1"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由四对点计算透射变换</a:t>
            </a:r>
          </a:p>
          <a:p>
            <a:pPr>
              <a:lnSpc>
                <a:spcPct val="120000"/>
              </a:lnSpc>
              <a:spcBef>
                <a:spcPts val="600"/>
              </a:spcBef>
            </a:pPr>
            <a:r>
              <a:rPr lang="en-US" altLang="zh-CN" sz="1800" dirty="0">
                <a:latin typeface="Times New Roman" pitchFamily="18" charset="0"/>
                <a:cs typeface="Times New Roman" pitchFamily="18" charset="0"/>
              </a:rPr>
              <a:t>Mat </a:t>
            </a:r>
            <a:r>
              <a:rPr lang="en-US" altLang="zh-CN" sz="1800" dirty="0" err="1">
                <a:solidFill>
                  <a:srgbClr val="FF0000"/>
                </a:solidFill>
                <a:latin typeface="Times New Roman" pitchFamily="18" charset="0"/>
                <a:cs typeface="Times New Roman" pitchFamily="18" charset="0"/>
              </a:rPr>
              <a:t>getPerspectiveTransform</a:t>
            </a:r>
            <a:r>
              <a:rPr lang="en-US" altLang="zh-CN" sz="1800" dirty="0">
                <a:latin typeface="Times New Roman" pitchFamily="18" charset="0"/>
                <a:cs typeface="Times New Roman" pitchFamily="18" charset="0"/>
              </a:rPr>
              <a:t>(</a:t>
            </a:r>
            <a:r>
              <a:rPr lang="en-US" altLang="zh-CN" sz="1800" dirty="0" err="1"/>
              <a:t>InputArray</a:t>
            </a:r>
            <a:r>
              <a:rPr lang="en-US" altLang="zh-CN" sz="1800" dirty="0"/>
              <a:t> </a:t>
            </a:r>
            <a:r>
              <a:rPr lang="en-US" altLang="zh-CN" sz="1800" dirty="0" err="1"/>
              <a:t>src</a:t>
            </a:r>
            <a:r>
              <a:rPr lang="en-US" altLang="zh-CN" sz="1800" dirty="0"/>
              <a:t>, </a:t>
            </a:r>
            <a:r>
              <a:rPr lang="en-US" altLang="zh-CN" sz="1800" dirty="0" err="1"/>
              <a:t>InputArray</a:t>
            </a:r>
            <a:r>
              <a:rPr lang="en-US" altLang="zh-CN" sz="1800" dirty="0"/>
              <a:t> </a:t>
            </a:r>
            <a:r>
              <a:rPr lang="en-US" altLang="zh-CN" sz="1800" dirty="0" err="1"/>
              <a:t>dst</a:t>
            </a:r>
            <a:r>
              <a:rPr lang="en-US" altLang="zh-CN" sz="1800" dirty="0">
                <a:latin typeface="Times New Roman" pitchFamily="18" charset="0"/>
                <a:cs typeface="Times New Roman" pitchFamily="18" charset="0"/>
              </a:rPr>
              <a:t> );</a:t>
            </a:r>
          </a:p>
          <a:p>
            <a:pPr>
              <a:lnSpc>
                <a:spcPct val="120000"/>
              </a:lnSpc>
              <a:spcBef>
                <a:spcPts val="600"/>
              </a:spcBef>
            </a:pPr>
            <a:endParaRPr lang="en-US" altLang="zh-CN" sz="1800" dirty="0">
              <a:latin typeface="Times New Roman" pitchFamily="18" charset="0"/>
              <a:cs typeface="Times New Roman" pitchFamily="18" charset="0"/>
            </a:endParaRPr>
          </a:p>
        </p:txBody>
      </p:sp>
      <p:sp>
        <p:nvSpPr>
          <p:cNvPr id="10"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28525472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251520" y="1047502"/>
            <a:ext cx="5040560" cy="4121128"/>
          </a:xfrm>
          <a:prstGeom prst="rect">
            <a:avLst/>
          </a:prstGeom>
        </p:spPr>
        <p:txBody>
          <a:bodyPr wrap="square">
            <a:spAutoFit/>
          </a:bodyPr>
          <a:lstStyle/>
          <a:p>
            <a:pPr>
              <a:lnSpc>
                <a:spcPct val="110000"/>
              </a:lnSpc>
            </a:pPr>
            <a:r>
              <a:rPr lang="en-US" altLang="zh-CN" sz="1400" dirty="0">
                <a:latin typeface="Times New Roman" pitchFamily="18" charset="0"/>
                <a:cs typeface="Times New Roman" pitchFamily="18" charset="0"/>
              </a:rPr>
              <a:t>      Point2f </a:t>
            </a:r>
            <a:r>
              <a:rPr lang="en-US" altLang="zh-CN" sz="1400" dirty="0" err="1">
                <a:latin typeface="Times New Roman" pitchFamily="18" charset="0"/>
                <a:cs typeface="Times New Roman" pitchFamily="18" charset="0"/>
              </a:rPr>
              <a:t>srcQuad</a:t>
            </a:r>
            <a:r>
              <a:rPr lang="en-US" altLang="zh-CN" sz="1400" dirty="0">
                <a:latin typeface="Times New Roman" pitchFamily="18" charset="0"/>
                <a:cs typeface="Times New Roman" pitchFamily="18" charset="0"/>
              </a:rPr>
              <a:t>[4],</a:t>
            </a:r>
            <a:r>
              <a:rPr lang="en-US" altLang="zh-CN" sz="1400" dirty="0" err="1">
                <a:latin typeface="Times New Roman" pitchFamily="18" charset="0"/>
                <a:cs typeface="Times New Roman" pitchFamily="18" charset="0"/>
              </a:rPr>
              <a:t>dstQuad</a:t>
            </a:r>
            <a:r>
              <a:rPr lang="en-US" altLang="zh-CN" sz="1400" dirty="0">
                <a:latin typeface="Times New Roman" pitchFamily="18" charset="0"/>
                <a:cs typeface="Times New Roman" pitchFamily="18" charset="0"/>
              </a:rPr>
              <a:t>[4];</a:t>
            </a:r>
            <a:br>
              <a:rPr lang="en-US" altLang="zh-CN" sz="1400" dirty="0">
                <a:latin typeface="Times New Roman" pitchFamily="18" charset="0"/>
                <a:cs typeface="Times New Roman" pitchFamily="18" charset="0"/>
              </a:rPr>
            </a:br>
            <a:r>
              <a:rPr lang="en-US" altLang="zh-CN" sz="1400" dirty="0">
                <a:latin typeface="Times New Roman" pitchFamily="18" charset="0"/>
                <a:cs typeface="Times New Roman" pitchFamily="18" charset="0"/>
              </a:rPr>
              <a:t>      Mat </a:t>
            </a:r>
            <a:r>
              <a:rPr lang="en-US" altLang="zh-CN" sz="1400" dirty="0" err="1">
                <a:latin typeface="Times New Roman" pitchFamily="18" charset="0"/>
                <a:cs typeface="Times New Roman" pitchFamily="18" charset="0"/>
              </a:rPr>
              <a:t>warp_matrix</a:t>
            </a:r>
            <a:r>
              <a:rPr lang="en-US" altLang="zh-CN" sz="1400" dirty="0">
                <a:latin typeface="Times New Roman" pitchFamily="18" charset="0"/>
                <a:cs typeface="Times New Roman" pitchFamily="18" charset="0"/>
              </a:rPr>
              <a:t>(3,3,CV_32FC1);</a:t>
            </a:r>
            <a:br>
              <a:rPr lang="en-US" altLang="zh-CN" sz="1400" dirty="0">
                <a:latin typeface="Times New Roman" pitchFamily="18" charset="0"/>
                <a:cs typeface="Times New Roman" pitchFamily="18" charset="0"/>
              </a:rPr>
            </a:b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Matsrc,dst</a:t>
            </a:r>
            <a:r>
              <a:rPr lang="en-US" altLang="zh-CN" sz="1400" dirty="0">
                <a:latin typeface="Times New Roman" pitchFamily="18" charset="0"/>
                <a:cs typeface="Times New Roman" pitchFamily="18" charset="0"/>
              </a:rPr>
              <a:t>;</a:t>
            </a:r>
          </a:p>
          <a:p>
            <a:pPr>
              <a:lnSpc>
                <a:spcPct val="110000"/>
              </a:lnSpc>
            </a:pPr>
            <a:r>
              <a:rPr lang="en-US" altLang="zh-CN" sz="1400" dirty="0">
                <a:latin typeface="Times New Roman" pitchFamily="18" charset="0"/>
                <a:cs typeface="Times New Roman" pitchFamily="18" charset="0"/>
              </a:rPr>
              <a:t>     </a:t>
            </a:r>
            <a:r>
              <a:rPr lang="en-US" altLang="zh-CN" sz="1400" b="1" dirty="0" err="1"/>
              <a:t>dst</a:t>
            </a:r>
            <a:r>
              <a:rPr lang="en-US" altLang="zh-CN" sz="1400" b="1" dirty="0"/>
              <a:t> = Mat::zeros( </a:t>
            </a:r>
            <a:r>
              <a:rPr lang="en-US" altLang="zh-CN" sz="1400" b="1" dirty="0" err="1"/>
              <a:t>src.rows</a:t>
            </a:r>
            <a:r>
              <a:rPr lang="en-US" altLang="zh-CN" sz="1400" b="1" dirty="0"/>
              <a:t>, </a:t>
            </a:r>
            <a:r>
              <a:rPr lang="en-US" altLang="zh-CN" sz="1400" b="1" dirty="0" err="1"/>
              <a:t>src.cols</a:t>
            </a:r>
            <a:r>
              <a:rPr lang="en-US" altLang="zh-CN" sz="1400" b="1" dirty="0"/>
              <a:t>, </a:t>
            </a:r>
            <a:r>
              <a:rPr lang="en-US" altLang="zh-CN" sz="1400" b="1" dirty="0" err="1"/>
              <a:t>src.type</a:t>
            </a:r>
            <a:r>
              <a:rPr lang="en-US" altLang="zh-CN" sz="1400" b="1" dirty="0"/>
              <a:t>())</a:t>
            </a:r>
            <a:r>
              <a:rPr lang="en-US" altLang="zh-CN" sz="1400" dirty="0">
                <a:latin typeface="Times New Roman" pitchFamily="18" charset="0"/>
                <a:cs typeface="Times New Roman" pitchFamily="18" charset="0"/>
              </a:rPr>
              <a:t>;</a:t>
            </a:r>
            <a:br>
              <a:rPr lang="en-US" altLang="zh-CN" sz="1400" dirty="0">
                <a:latin typeface="Times New Roman" pitchFamily="18" charset="0"/>
                <a:cs typeface="Times New Roman" pitchFamily="18" charset="0"/>
              </a:rPr>
            </a:br>
            <a:r>
              <a:rPr lang="en-US" altLang="zh-CN" sz="1400" dirty="0">
                <a:latin typeface="Times New Roman" pitchFamily="18" charset="0"/>
                <a:cs typeface="Times New Roman" pitchFamily="18" charset="0"/>
              </a:rPr>
              <a:t>      </a:t>
            </a:r>
            <a:r>
              <a:rPr lang="en-US" altLang="zh-CN" sz="1400" dirty="0" err="1">
                <a:solidFill>
                  <a:srgbClr val="0000FF"/>
                </a:solidFill>
                <a:latin typeface="Times New Roman" pitchFamily="18" charset="0"/>
                <a:cs typeface="Times New Roman" pitchFamily="18" charset="0"/>
              </a:rPr>
              <a:t>srcQuad</a:t>
            </a:r>
            <a:r>
              <a:rPr lang="en-US" altLang="zh-CN" sz="1400" dirty="0">
                <a:solidFill>
                  <a:srgbClr val="0000FF"/>
                </a:solidFill>
                <a:latin typeface="Times New Roman" pitchFamily="18" charset="0"/>
                <a:cs typeface="Times New Roman" pitchFamily="18" charset="0"/>
              </a:rPr>
              <a:t>[0]=Point2f(0,0);                             //</a:t>
            </a:r>
            <a:r>
              <a:rPr lang="en-US" altLang="zh-CN" sz="1400" dirty="0" err="1">
                <a:solidFill>
                  <a:srgbClr val="0000FF"/>
                </a:solidFill>
                <a:latin typeface="Times New Roman" pitchFamily="18" charset="0"/>
                <a:cs typeface="Times New Roman" pitchFamily="18" charset="0"/>
              </a:rPr>
              <a:t>src</a:t>
            </a:r>
            <a:r>
              <a:rPr lang="en-US" altLang="zh-CN" sz="1400" dirty="0">
                <a:solidFill>
                  <a:srgbClr val="0000FF"/>
                </a:solidFill>
                <a:latin typeface="Times New Roman" pitchFamily="18" charset="0"/>
                <a:cs typeface="Times New Roman" pitchFamily="18" charset="0"/>
              </a:rPr>
              <a:t> top left</a:t>
            </a:r>
            <a:br>
              <a:rPr lang="en-US" altLang="zh-CN" sz="1400" dirty="0">
                <a:solidFill>
                  <a:srgbClr val="0000FF"/>
                </a:solidFill>
                <a:latin typeface="Times New Roman" pitchFamily="18" charset="0"/>
                <a:cs typeface="Times New Roman" pitchFamily="18" charset="0"/>
              </a:rPr>
            </a:br>
            <a:r>
              <a:rPr lang="en-US" altLang="zh-CN" sz="1400" dirty="0">
                <a:solidFill>
                  <a:srgbClr val="0000FF"/>
                </a:solidFill>
                <a:latin typeface="Times New Roman" pitchFamily="18" charset="0"/>
                <a:cs typeface="Times New Roman" pitchFamily="18" charset="0"/>
              </a:rPr>
              <a:t>      </a:t>
            </a:r>
            <a:r>
              <a:rPr lang="en-US" altLang="zh-CN" sz="1400" dirty="0" err="1">
                <a:solidFill>
                  <a:srgbClr val="0000FF"/>
                </a:solidFill>
                <a:latin typeface="Times New Roman" pitchFamily="18" charset="0"/>
                <a:cs typeface="Times New Roman" pitchFamily="18" charset="0"/>
              </a:rPr>
              <a:t>srcQuad</a:t>
            </a:r>
            <a:r>
              <a:rPr lang="en-US" altLang="zh-CN" sz="1400" dirty="0">
                <a:solidFill>
                  <a:srgbClr val="0000FF"/>
                </a:solidFill>
                <a:latin typeface="Times New Roman" pitchFamily="18" charset="0"/>
                <a:cs typeface="Times New Roman" pitchFamily="18" charset="0"/>
              </a:rPr>
              <a:t>[1] =Point2f(</a:t>
            </a:r>
            <a:r>
              <a:rPr lang="en-US" altLang="zh-CN" sz="1400" dirty="0" err="1">
                <a:solidFill>
                  <a:srgbClr val="0000FF"/>
                </a:solidFill>
                <a:latin typeface="Times New Roman" pitchFamily="18" charset="0"/>
                <a:cs typeface="Times New Roman" pitchFamily="18" charset="0"/>
              </a:rPr>
              <a:t>src.cols</a:t>
            </a:r>
            <a:r>
              <a:rPr lang="en-US" altLang="zh-CN" sz="1400" dirty="0">
                <a:solidFill>
                  <a:srgbClr val="0000FF"/>
                </a:solidFill>
                <a:latin typeface="Times New Roman" pitchFamily="18" charset="0"/>
                <a:cs typeface="Times New Roman" pitchFamily="18" charset="0"/>
              </a:rPr>
              <a:t> -1,0);           //</a:t>
            </a:r>
            <a:r>
              <a:rPr lang="en-US" altLang="zh-CN" sz="1400" dirty="0" err="1">
                <a:solidFill>
                  <a:srgbClr val="0000FF"/>
                </a:solidFill>
                <a:latin typeface="Times New Roman" pitchFamily="18" charset="0"/>
                <a:cs typeface="Times New Roman" pitchFamily="18" charset="0"/>
              </a:rPr>
              <a:t>src</a:t>
            </a:r>
            <a:r>
              <a:rPr lang="en-US" altLang="zh-CN" sz="1400" dirty="0">
                <a:solidFill>
                  <a:srgbClr val="0000FF"/>
                </a:solidFill>
                <a:latin typeface="Times New Roman" pitchFamily="18" charset="0"/>
                <a:cs typeface="Times New Roman" pitchFamily="18" charset="0"/>
              </a:rPr>
              <a:t> top right</a:t>
            </a:r>
            <a:br>
              <a:rPr lang="en-US" altLang="zh-CN" sz="1400" dirty="0">
                <a:solidFill>
                  <a:srgbClr val="0000FF"/>
                </a:solidFill>
                <a:latin typeface="Times New Roman" pitchFamily="18" charset="0"/>
                <a:cs typeface="Times New Roman" pitchFamily="18" charset="0"/>
              </a:rPr>
            </a:br>
            <a:r>
              <a:rPr lang="en-US" altLang="zh-CN" sz="1400" dirty="0">
                <a:solidFill>
                  <a:srgbClr val="0000FF"/>
                </a:solidFill>
                <a:latin typeface="Times New Roman" pitchFamily="18" charset="0"/>
                <a:cs typeface="Times New Roman" pitchFamily="18" charset="0"/>
              </a:rPr>
              <a:t>      </a:t>
            </a:r>
            <a:r>
              <a:rPr lang="en-US" altLang="zh-CN" sz="1400" dirty="0" err="1">
                <a:solidFill>
                  <a:srgbClr val="0000FF"/>
                </a:solidFill>
                <a:latin typeface="Times New Roman" pitchFamily="18" charset="0"/>
                <a:cs typeface="Times New Roman" pitchFamily="18" charset="0"/>
              </a:rPr>
              <a:t>srcQuad</a:t>
            </a:r>
            <a:r>
              <a:rPr lang="en-US" altLang="zh-CN" sz="1400" dirty="0">
                <a:solidFill>
                  <a:srgbClr val="0000FF"/>
                </a:solidFill>
                <a:latin typeface="Times New Roman" pitchFamily="18" charset="0"/>
                <a:cs typeface="Times New Roman" pitchFamily="18" charset="0"/>
              </a:rPr>
              <a:t>[2]=Point2f(0, src.rows-1);          //</a:t>
            </a:r>
            <a:r>
              <a:rPr lang="en-US" altLang="zh-CN" sz="1400" dirty="0" err="1">
                <a:solidFill>
                  <a:srgbClr val="0000FF"/>
                </a:solidFill>
                <a:latin typeface="Times New Roman" pitchFamily="18" charset="0"/>
                <a:cs typeface="Times New Roman" pitchFamily="18" charset="0"/>
              </a:rPr>
              <a:t>src</a:t>
            </a:r>
            <a:r>
              <a:rPr lang="en-US" altLang="zh-CN" sz="1400" dirty="0">
                <a:solidFill>
                  <a:srgbClr val="0000FF"/>
                </a:solidFill>
                <a:latin typeface="Times New Roman" pitchFamily="18" charset="0"/>
                <a:cs typeface="Times New Roman" pitchFamily="18" charset="0"/>
              </a:rPr>
              <a:t> bottom left</a:t>
            </a:r>
            <a:br>
              <a:rPr lang="en-US" altLang="zh-CN" sz="1400" dirty="0">
                <a:solidFill>
                  <a:srgbClr val="0000FF"/>
                </a:solidFill>
                <a:latin typeface="Times New Roman" pitchFamily="18" charset="0"/>
                <a:cs typeface="Times New Roman" pitchFamily="18" charset="0"/>
              </a:rPr>
            </a:br>
            <a:r>
              <a:rPr lang="en-US" altLang="zh-CN" sz="1400" dirty="0">
                <a:solidFill>
                  <a:srgbClr val="0000FF"/>
                </a:solidFill>
                <a:latin typeface="Times New Roman" pitchFamily="18" charset="0"/>
                <a:cs typeface="Times New Roman" pitchFamily="18" charset="0"/>
              </a:rPr>
              <a:t>      </a:t>
            </a:r>
            <a:r>
              <a:rPr lang="en-US" altLang="zh-CN" sz="1400" dirty="0" err="1">
                <a:solidFill>
                  <a:srgbClr val="0000FF"/>
                </a:solidFill>
                <a:latin typeface="Times New Roman" pitchFamily="18" charset="0"/>
                <a:cs typeface="Times New Roman" pitchFamily="18" charset="0"/>
              </a:rPr>
              <a:t>srcQuad</a:t>
            </a:r>
            <a:r>
              <a:rPr lang="en-US" altLang="zh-CN" sz="1400" dirty="0">
                <a:solidFill>
                  <a:srgbClr val="0000FF"/>
                </a:solidFill>
                <a:latin typeface="Times New Roman" pitchFamily="18" charset="0"/>
                <a:cs typeface="Times New Roman" pitchFamily="18" charset="0"/>
              </a:rPr>
              <a:t>[3]=Point2f(</a:t>
            </a:r>
            <a:r>
              <a:rPr lang="en-US" altLang="zh-CN" sz="1400" dirty="0" err="1">
                <a:solidFill>
                  <a:srgbClr val="0000FF"/>
                </a:solidFill>
                <a:latin typeface="Times New Roman" pitchFamily="18" charset="0"/>
                <a:cs typeface="Times New Roman" pitchFamily="18" charset="0"/>
              </a:rPr>
              <a:t>src.cols</a:t>
            </a:r>
            <a:r>
              <a:rPr lang="en-US" altLang="zh-CN" sz="1400" dirty="0">
                <a:solidFill>
                  <a:srgbClr val="0000FF"/>
                </a:solidFill>
                <a:latin typeface="Times New Roman" pitchFamily="18" charset="0"/>
                <a:cs typeface="Times New Roman" pitchFamily="18" charset="0"/>
              </a:rPr>
              <a:t> -1, src.rows-1);    //</a:t>
            </a:r>
            <a:r>
              <a:rPr lang="en-US" altLang="zh-CN" sz="1400" dirty="0" err="1">
                <a:solidFill>
                  <a:srgbClr val="0000FF"/>
                </a:solidFill>
                <a:latin typeface="Times New Roman" pitchFamily="18" charset="0"/>
                <a:cs typeface="Times New Roman" pitchFamily="18" charset="0"/>
              </a:rPr>
              <a:t>src</a:t>
            </a:r>
            <a:r>
              <a:rPr lang="en-US" altLang="zh-CN" sz="1400" dirty="0">
                <a:solidFill>
                  <a:srgbClr val="0000FF"/>
                </a:solidFill>
                <a:latin typeface="Times New Roman" pitchFamily="18" charset="0"/>
                <a:cs typeface="Times New Roman" pitchFamily="18" charset="0"/>
              </a:rPr>
              <a:t> bot right</a:t>
            </a:r>
            <a:br>
              <a:rPr lang="en-US" altLang="zh-CN" sz="1400" dirty="0">
                <a:solidFill>
                  <a:srgbClr val="0000FF"/>
                </a:solidFill>
                <a:latin typeface="Times New Roman" pitchFamily="18" charset="0"/>
                <a:cs typeface="Times New Roman" pitchFamily="18" charset="0"/>
              </a:rPr>
            </a:br>
            <a:br>
              <a:rPr lang="en-US" altLang="zh-CN" sz="1400" dirty="0">
                <a:solidFill>
                  <a:srgbClr val="0000FF"/>
                </a:solidFill>
                <a:latin typeface="Times New Roman" pitchFamily="18" charset="0"/>
                <a:cs typeface="Times New Roman" pitchFamily="18" charset="0"/>
              </a:rPr>
            </a:br>
            <a:r>
              <a:rPr lang="en-US" altLang="zh-CN" sz="1400" dirty="0">
                <a:latin typeface="Times New Roman" pitchFamily="18" charset="0"/>
                <a:cs typeface="Times New Roman" pitchFamily="18" charset="0"/>
              </a:rPr>
              <a:t>    </a:t>
            </a:r>
            <a:r>
              <a:rPr lang="en-US" altLang="zh-CN" sz="1400" dirty="0">
                <a:solidFill>
                  <a:srgbClr val="FF0000"/>
                </a:solidFill>
                <a:latin typeface="Times New Roman" pitchFamily="18" charset="0"/>
                <a:cs typeface="Times New Roman" pitchFamily="18" charset="0"/>
              </a:rPr>
              <a:t>  </a:t>
            </a:r>
            <a:r>
              <a:rPr lang="en-US" altLang="zh-CN" sz="1400" dirty="0" err="1">
                <a:solidFill>
                  <a:srgbClr val="FF0000"/>
                </a:solidFill>
                <a:latin typeface="Times New Roman" pitchFamily="18" charset="0"/>
                <a:cs typeface="Times New Roman" pitchFamily="18" charset="0"/>
              </a:rPr>
              <a:t>dstQuad</a:t>
            </a:r>
            <a:r>
              <a:rPr lang="en-US" altLang="zh-CN" sz="1400" dirty="0">
                <a:solidFill>
                  <a:srgbClr val="FF0000"/>
                </a:solidFill>
                <a:latin typeface="Times New Roman" pitchFamily="18" charset="0"/>
                <a:cs typeface="Times New Roman" pitchFamily="18" charset="0"/>
              </a:rPr>
              <a:t>[0]=Point2f(</a:t>
            </a:r>
            <a:r>
              <a:rPr lang="en-US" altLang="zh-CN" sz="1400" dirty="0" err="1">
                <a:solidFill>
                  <a:srgbClr val="FF0000"/>
                </a:solidFill>
                <a:latin typeface="Times New Roman" pitchFamily="18" charset="0"/>
                <a:cs typeface="Times New Roman" pitchFamily="18" charset="0"/>
              </a:rPr>
              <a:t>src.cols</a:t>
            </a:r>
            <a:r>
              <a:rPr lang="en-US" altLang="zh-CN" sz="1400" dirty="0">
                <a:solidFill>
                  <a:srgbClr val="FF0000"/>
                </a:solidFill>
                <a:latin typeface="Times New Roman" pitchFamily="18" charset="0"/>
                <a:cs typeface="Times New Roman" pitchFamily="18" charset="0"/>
              </a:rPr>
              <a:t>*0.05,src.rows*0.33); //</a:t>
            </a:r>
            <a:r>
              <a:rPr lang="en-US" altLang="zh-CN" sz="1400" dirty="0" err="1">
                <a:solidFill>
                  <a:srgbClr val="FF0000"/>
                </a:solidFill>
                <a:latin typeface="Times New Roman" pitchFamily="18" charset="0"/>
                <a:cs typeface="Times New Roman" pitchFamily="18" charset="0"/>
              </a:rPr>
              <a:t>dst</a:t>
            </a:r>
            <a:r>
              <a:rPr lang="en-US" altLang="zh-CN" sz="1400" dirty="0">
                <a:solidFill>
                  <a:srgbClr val="FF0000"/>
                </a:solidFill>
                <a:latin typeface="Times New Roman" pitchFamily="18" charset="0"/>
                <a:cs typeface="Times New Roman" pitchFamily="18" charset="0"/>
              </a:rPr>
              <a:t> top left</a:t>
            </a:r>
            <a:br>
              <a:rPr lang="en-US" altLang="zh-CN" sz="1400" dirty="0">
                <a:solidFill>
                  <a:srgbClr val="FF0000"/>
                </a:solidFill>
                <a:latin typeface="Times New Roman" pitchFamily="18" charset="0"/>
                <a:cs typeface="Times New Roman" pitchFamily="18" charset="0"/>
              </a:rPr>
            </a:br>
            <a:r>
              <a:rPr lang="en-US" altLang="zh-CN" sz="1400" dirty="0">
                <a:solidFill>
                  <a:srgbClr val="FF0000"/>
                </a:solidFill>
                <a:latin typeface="Times New Roman" pitchFamily="18" charset="0"/>
                <a:cs typeface="Times New Roman" pitchFamily="18" charset="0"/>
              </a:rPr>
              <a:t>      </a:t>
            </a:r>
            <a:r>
              <a:rPr lang="en-US" altLang="zh-CN" sz="1400" dirty="0" err="1">
                <a:solidFill>
                  <a:srgbClr val="FF0000"/>
                </a:solidFill>
                <a:latin typeface="Times New Roman" pitchFamily="18" charset="0"/>
                <a:cs typeface="Times New Roman" pitchFamily="18" charset="0"/>
              </a:rPr>
              <a:t>dstQuad</a:t>
            </a:r>
            <a:r>
              <a:rPr lang="en-US" altLang="zh-CN" sz="1400" dirty="0">
                <a:solidFill>
                  <a:srgbClr val="FF0000"/>
                </a:solidFill>
                <a:latin typeface="Times New Roman" pitchFamily="18" charset="0"/>
                <a:cs typeface="Times New Roman" pitchFamily="18" charset="0"/>
              </a:rPr>
              <a:t>[1]=Point2f(</a:t>
            </a:r>
            <a:r>
              <a:rPr lang="en-US" altLang="zh-CN" sz="1400" dirty="0" err="1">
                <a:solidFill>
                  <a:srgbClr val="FF0000"/>
                </a:solidFill>
                <a:latin typeface="Times New Roman" pitchFamily="18" charset="0"/>
                <a:cs typeface="Times New Roman" pitchFamily="18" charset="0"/>
              </a:rPr>
              <a:t>src.cols</a:t>
            </a:r>
            <a:r>
              <a:rPr lang="en-US" altLang="zh-CN" sz="1400" dirty="0">
                <a:solidFill>
                  <a:srgbClr val="FF0000"/>
                </a:solidFill>
                <a:latin typeface="Times New Roman" pitchFamily="18" charset="0"/>
                <a:cs typeface="Times New Roman" pitchFamily="18" charset="0"/>
              </a:rPr>
              <a:t>*0.9,src.rows*0.25); //</a:t>
            </a:r>
            <a:r>
              <a:rPr lang="en-US" altLang="zh-CN" sz="1400" dirty="0" err="1">
                <a:solidFill>
                  <a:srgbClr val="FF0000"/>
                </a:solidFill>
                <a:latin typeface="Times New Roman" pitchFamily="18" charset="0"/>
                <a:cs typeface="Times New Roman" pitchFamily="18" charset="0"/>
              </a:rPr>
              <a:t>dst</a:t>
            </a:r>
            <a:r>
              <a:rPr lang="en-US" altLang="zh-CN" sz="1400" dirty="0">
                <a:solidFill>
                  <a:srgbClr val="FF0000"/>
                </a:solidFill>
                <a:latin typeface="Times New Roman" pitchFamily="18" charset="0"/>
                <a:cs typeface="Times New Roman" pitchFamily="18" charset="0"/>
              </a:rPr>
              <a:t> top right</a:t>
            </a:r>
            <a:br>
              <a:rPr lang="en-US" altLang="zh-CN" sz="1400" dirty="0">
                <a:solidFill>
                  <a:srgbClr val="FF0000"/>
                </a:solidFill>
                <a:latin typeface="Times New Roman" pitchFamily="18" charset="0"/>
                <a:cs typeface="Times New Roman" pitchFamily="18" charset="0"/>
              </a:rPr>
            </a:br>
            <a:r>
              <a:rPr lang="en-US" altLang="zh-CN" sz="1400" dirty="0">
                <a:solidFill>
                  <a:srgbClr val="FF0000"/>
                </a:solidFill>
                <a:latin typeface="Times New Roman" pitchFamily="18" charset="0"/>
                <a:cs typeface="Times New Roman" pitchFamily="18" charset="0"/>
              </a:rPr>
              <a:t>      </a:t>
            </a:r>
            <a:r>
              <a:rPr lang="en-US" altLang="zh-CN" sz="1400" dirty="0" err="1">
                <a:solidFill>
                  <a:srgbClr val="FF0000"/>
                </a:solidFill>
                <a:latin typeface="Times New Roman" pitchFamily="18" charset="0"/>
                <a:cs typeface="Times New Roman" pitchFamily="18" charset="0"/>
              </a:rPr>
              <a:t>dstQuad</a:t>
            </a:r>
            <a:r>
              <a:rPr lang="en-US" altLang="zh-CN" sz="1400" dirty="0">
                <a:solidFill>
                  <a:srgbClr val="FF0000"/>
                </a:solidFill>
                <a:latin typeface="Times New Roman" pitchFamily="18" charset="0"/>
                <a:cs typeface="Times New Roman" pitchFamily="18" charset="0"/>
              </a:rPr>
              <a:t>[2]=Point2f(</a:t>
            </a:r>
            <a:r>
              <a:rPr lang="en-US" altLang="zh-CN" sz="1400" dirty="0" err="1">
                <a:solidFill>
                  <a:srgbClr val="FF0000"/>
                </a:solidFill>
                <a:latin typeface="Times New Roman" pitchFamily="18" charset="0"/>
                <a:cs typeface="Times New Roman" pitchFamily="18" charset="0"/>
              </a:rPr>
              <a:t>src.cols</a:t>
            </a:r>
            <a:r>
              <a:rPr lang="en-US" altLang="zh-CN" sz="1400" dirty="0">
                <a:solidFill>
                  <a:srgbClr val="FF0000"/>
                </a:solidFill>
                <a:latin typeface="Times New Roman" pitchFamily="18" charset="0"/>
                <a:cs typeface="Times New Roman" pitchFamily="18" charset="0"/>
              </a:rPr>
              <a:t>*0.2,src.rows*0.7); //</a:t>
            </a:r>
            <a:r>
              <a:rPr lang="en-US" altLang="zh-CN" sz="1400" dirty="0" err="1">
                <a:solidFill>
                  <a:srgbClr val="FF0000"/>
                </a:solidFill>
                <a:latin typeface="Times New Roman" pitchFamily="18" charset="0"/>
                <a:cs typeface="Times New Roman" pitchFamily="18" charset="0"/>
              </a:rPr>
              <a:t>dst</a:t>
            </a:r>
            <a:r>
              <a:rPr lang="en-US" altLang="zh-CN" sz="1400" dirty="0">
                <a:solidFill>
                  <a:srgbClr val="FF0000"/>
                </a:solidFill>
                <a:latin typeface="Times New Roman" pitchFamily="18" charset="0"/>
                <a:cs typeface="Times New Roman" pitchFamily="18" charset="0"/>
              </a:rPr>
              <a:t> bottom left</a:t>
            </a:r>
            <a:br>
              <a:rPr lang="en-US" altLang="zh-CN" sz="1400" dirty="0">
                <a:solidFill>
                  <a:srgbClr val="FF0000"/>
                </a:solidFill>
                <a:latin typeface="Times New Roman" pitchFamily="18" charset="0"/>
                <a:cs typeface="Times New Roman" pitchFamily="18" charset="0"/>
              </a:rPr>
            </a:br>
            <a:r>
              <a:rPr lang="en-US" altLang="zh-CN" sz="1400" dirty="0">
                <a:solidFill>
                  <a:srgbClr val="FF0000"/>
                </a:solidFill>
                <a:latin typeface="Times New Roman" pitchFamily="18" charset="0"/>
                <a:cs typeface="Times New Roman" pitchFamily="18" charset="0"/>
              </a:rPr>
              <a:t>      </a:t>
            </a:r>
            <a:r>
              <a:rPr lang="en-US" altLang="zh-CN" sz="1400" dirty="0" err="1">
                <a:solidFill>
                  <a:srgbClr val="FF0000"/>
                </a:solidFill>
                <a:latin typeface="Times New Roman" pitchFamily="18" charset="0"/>
                <a:cs typeface="Times New Roman" pitchFamily="18" charset="0"/>
              </a:rPr>
              <a:t>dstQuad</a:t>
            </a:r>
            <a:r>
              <a:rPr lang="en-US" altLang="zh-CN" sz="1400" dirty="0">
                <a:solidFill>
                  <a:srgbClr val="FF0000"/>
                </a:solidFill>
                <a:latin typeface="Times New Roman" pitchFamily="18" charset="0"/>
                <a:cs typeface="Times New Roman" pitchFamily="18" charset="0"/>
              </a:rPr>
              <a:t>[3]=Point2f(</a:t>
            </a:r>
            <a:r>
              <a:rPr lang="en-US" altLang="zh-CN" sz="1400" dirty="0" err="1">
                <a:solidFill>
                  <a:srgbClr val="FF0000"/>
                </a:solidFill>
                <a:latin typeface="Times New Roman" pitchFamily="18" charset="0"/>
                <a:cs typeface="Times New Roman" pitchFamily="18" charset="0"/>
              </a:rPr>
              <a:t>src.cols</a:t>
            </a:r>
            <a:r>
              <a:rPr lang="en-US" altLang="zh-CN" sz="1400" dirty="0">
                <a:solidFill>
                  <a:srgbClr val="FF0000"/>
                </a:solidFill>
                <a:latin typeface="Times New Roman" pitchFamily="18" charset="0"/>
                <a:cs typeface="Times New Roman" pitchFamily="18" charset="0"/>
              </a:rPr>
              <a:t>*0.8,src.rows*0.9); //</a:t>
            </a:r>
            <a:r>
              <a:rPr lang="en-US" altLang="zh-CN" sz="1400" dirty="0" err="1">
                <a:solidFill>
                  <a:srgbClr val="FF0000"/>
                </a:solidFill>
                <a:latin typeface="Times New Roman" pitchFamily="18" charset="0"/>
                <a:cs typeface="Times New Roman" pitchFamily="18" charset="0"/>
              </a:rPr>
              <a:t>dst</a:t>
            </a:r>
            <a:r>
              <a:rPr lang="en-US" altLang="zh-CN" sz="1400" dirty="0">
                <a:solidFill>
                  <a:srgbClr val="FF0000"/>
                </a:solidFill>
                <a:latin typeface="Times New Roman" pitchFamily="18" charset="0"/>
                <a:cs typeface="Times New Roman" pitchFamily="18" charset="0"/>
              </a:rPr>
              <a:t> bot right</a:t>
            </a:r>
            <a:br>
              <a:rPr lang="en-US" altLang="zh-CN" sz="1400" dirty="0">
                <a:solidFill>
                  <a:srgbClr val="FF0000"/>
                </a:solidFill>
                <a:latin typeface="Times New Roman" pitchFamily="18" charset="0"/>
                <a:cs typeface="Times New Roman" pitchFamily="18" charset="0"/>
              </a:rPr>
            </a:br>
            <a:br>
              <a:rPr lang="en-US" altLang="zh-CN" sz="1400" dirty="0">
                <a:solidFill>
                  <a:srgbClr val="FF0000"/>
                </a:solidFill>
                <a:latin typeface="Times New Roman" pitchFamily="18" charset="0"/>
                <a:cs typeface="Times New Roman" pitchFamily="18" charset="0"/>
              </a:rPr>
            </a:b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warp_matrix</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getPerspectiveTransform</a:t>
            </a:r>
            <a:r>
              <a:rPr lang="en-US" altLang="zh-CN" sz="1400" dirty="0">
                <a:latin typeface="Times New Roman" pitchFamily="18" charset="0"/>
                <a:cs typeface="Times New Roman" pitchFamily="18" charset="0"/>
              </a:rPr>
              <a:t>(</a:t>
            </a:r>
            <a:r>
              <a:rPr lang="en-US" altLang="zh-CN" sz="1400">
                <a:latin typeface="Times New Roman" pitchFamily="18" charset="0"/>
                <a:cs typeface="Times New Roman" pitchFamily="18" charset="0"/>
              </a:rPr>
              <a:t>srcQuad,dstQuad);</a:t>
            </a:r>
            <a:br>
              <a:rPr lang="en-US" altLang="zh-CN" sz="1400" dirty="0">
                <a:latin typeface="Times New Roman" pitchFamily="18" charset="0"/>
                <a:cs typeface="Times New Roman" pitchFamily="18" charset="0"/>
              </a:rPr>
            </a:b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warpPerspective</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src,dst,warp_matrix</a:t>
            </a:r>
            <a:r>
              <a:rPr lang="en-US" altLang="zh-CN" sz="1400" dirty="0">
                <a:latin typeface="Times New Roman" pitchFamily="18" charset="0"/>
                <a:cs typeface="Times New Roman" pitchFamily="18" charset="0"/>
              </a:rPr>
              <a:t>);</a:t>
            </a:r>
            <a:br>
              <a:rPr lang="en-US" altLang="zh-CN" sz="1400" dirty="0">
                <a:latin typeface="Times New Roman" pitchFamily="18" charset="0"/>
                <a:cs typeface="Times New Roman" pitchFamily="18" charset="0"/>
              </a:rPr>
            </a:br>
            <a:endParaRPr lang="en-US" altLang="zh-CN" sz="1400" dirty="0">
              <a:latin typeface="Times New Roman" pitchFamily="18" charset="0"/>
              <a:cs typeface="Times New Roman" pitchFamily="18" charset="0"/>
            </a:endParaRPr>
          </a:p>
        </p:txBody>
      </p:sp>
      <p:pic>
        <p:nvPicPr>
          <p:cNvPr id="26626" name="Picture 2" descr="c:\DOCUME~1\ADMINI~1\APPLIC~1\360se6\USERDA~1\Temp\F0DDF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859" y="98491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c:\DOCUME~1\ADMINI~1\APPLIC~1\360se6\USERDA~1\Temp\60262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527" y="984915"/>
            <a:ext cx="1905000" cy="190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535942529"/>
              </p:ext>
            </p:extLst>
          </p:nvPr>
        </p:nvGraphicFramePr>
        <p:xfrm>
          <a:off x="5364088" y="2996952"/>
          <a:ext cx="2905125" cy="1295400"/>
        </p:xfrm>
        <a:graphic>
          <a:graphicData uri="http://schemas.openxmlformats.org/presentationml/2006/ole">
            <mc:AlternateContent xmlns:mc="http://schemas.openxmlformats.org/markup-compatibility/2006">
              <mc:Choice xmlns:v="urn:schemas-microsoft-com:vml" Requires="v">
                <p:oleObj spid="_x0000_s24617" name="Equation" r:id="rId5" imgW="1574640" imgH="711000" progId="Equation.DSMT4">
                  <p:embed/>
                </p:oleObj>
              </mc:Choice>
              <mc:Fallback>
                <p:oleObj name="Equation" r:id="rId5" imgW="1574640" imgH="711000" progId="Equation.DSMT4">
                  <p:embed/>
                  <p:pic>
                    <p:nvPicPr>
                      <p:cNvPr id="0" name="对象 6"/>
                      <p:cNvPicPr>
                        <a:picLocks noChangeAspect="1" noChangeArrowheads="1"/>
                      </p:cNvPicPr>
                      <p:nvPr/>
                    </p:nvPicPr>
                    <p:blipFill>
                      <a:blip r:embed="rId6"/>
                      <a:srcRect/>
                      <a:stretch>
                        <a:fillRect/>
                      </a:stretch>
                    </p:blipFill>
                    <p:spPr bwMode="auto">
                      <a:xfrm>
                        <a:off x="5364088" y="2996952"/>
                        <a:ext cx="2905125" cy="12954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5364088" y="4365104"/>
            <a:ext cx="3528392" cy="2308324"/>
          </a:xfrm>
          <a:prstGeom prst="rect">
            <a:avLst/>
          </a:prstGeom>
          <a:solidFill>
            <a:schemeClr val="accent6">
              <a:lumMod val="40000"/>
              <a:lumOff val="60000"/>
            </a:schemeClr>
          </a:solidFill>
        </p:spPr>
        <p:txBody>
          <a:bodyPr wrap="square">
            <a:spAutoFit/>
          </a:bodyPr>
          <a:lstStyle/>
          <a:p>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i,j,k</a:t>
            </a:r>
            <a:r>
              <a:rPr lang="en-US" altLang="zh-CN" sz="1600" dirty="0">
                <a:latin typeface="Times New Roman" pitchFamily="18" charset="0"/>
                <a:cs typeface="Times New Roman" pitchFamily="18" charset="0"/>
              </a:rPr>
              <a:t>;</a:t>
            </a:r>
          </a:p>
          <a:p>
            <a:r>
              <a:rPr lang="en-US" altLang="zh-CN" sz="1600" dirty="0">
                <a:latin typeface="Times New Roman" pitchFamily="18" charset="0"/>
                <a:cs typeface="Times New Roman" pitchFamily="18" charset="0"/>
              </a:rPr>
              <a:t>float </a:t>
            </a:r>
            <a:r>
              <a:rPr lang="en-US" altLang="zh-CN" sz="1600" dirty="0" err="1">
                <a:latin typeface="Times New Roman" pitchFamily="18" charset="0"/>
                <a:cs typeface="Times New Roman" pitchFamily="18" charset="0"/>
              </a:rPr>
              <a:t>warpvalue</a:t>
            </a:r>
            <a:r>
              <a:rPr lang="en-US" altLang="zh-CN" sz="1600" dirty="0">
                <a:latin typeface="Times New Roman" pitchFamily="18" charset="0"/>
                <a:cs typeface="Times New Roman" pitchFamily="18" charset="0"/>
              </a:rPr>
              <a:t>[9];</a:t>
            </a:r>
          </a:p>
          <a:p>
            <a:r>
              <a:rPr lang="en-US" altLang="zh-CN" sz="1600" dirty="0">
                <a:latin typeface="Times New Roman" pitchFamily="18" charset="0"/>
                <a:cs typeface="Times New Roman" pitchFamily="18" charset="0"/>
              </a:rPr>
              <a:t>k=0;</a:t>
            </a:r>
          </a:p>
          <a:p>
            <a:r>
              <a:rPr lang="en-US" altLang="zh-CN" sz="1600" dirty="0">
                <a:latin typeface="Times New Roman" pitchFamily="18" charset="0"/>
                <a:cs typeface="Times New Roman" pitchFamily="18" charset="0"/>
              </a:rPr>
              <a:t>for (i=0;i&lt;3;i++)</a:t>
            </a:r>
          </a:p>
          <a:p>
            <a:r>
              <a:rPr lang="en-US" altLang="zh-CN" sz="1600" dirty="0">
                <a:latin typeface="Times New Roman" pitchFamily="18" charset="0"/>
                <a:cs typeface="Times New Roman" pitchFamily="18" charset="0"/>
              </a:rPr>
              <a:t>  for (j=0;j&lt;3;j++)</a:t>
            </a:r>
          </a:p>
          <a:p>
            <a:r>
              <a:rPr lang="en-US" altLang="zh-CN" sz="1600" dirty="0">
                <a:latin typeface="Times New Roman" pitchFamily="18" charset="0"/>
                <a:cs typeface="Times New Roman" pitchFamily="18" charset="0"/>
              </a:rPr>
              <a:t>  {</a:t>
            </a:r>
          </a:p>
          <a:p>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warpvalue</a:t>
            </a:r>
            <a:r>
              <a:rPr lang="en-US" altLang="zh-CN" sz="1600" dirty="0">
                <a:latin typeface="Times New Roman" pitchFamily="18" charset="0"/>
                <a:cs typeface="Times New Roman" pitchFamily="18" charset="0"/>
              </a:rPr>
              <a:t>[k]=</a:t>
            </a:r>
            <a:r>
              <a:rPr lang="en-US" altLang="zh-CN" sz="1600" dirty="0" err="1">
                <a:latin typeface="Times New Roman" pitchFamily="18" charset="0"/>
                <a:cs typeface="Times New Roman" pitchFamily="18" charset="0"/>
              </a:rPr>
              <a:t>cvmGet</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warp_mat,i,j</a:t>
            </a:r>
            <a:r>
              <a:rPr lang="en-US" altLang="zh-CN" sz="1600" dirty="0">
                <a:latin typeface="Times New Roman" pitchFamily="18" charset="0"/>
                <a:cs typeface="Times New Roman" pitchFamily="18" charset="0"/>
              </a:rPr>
              <a:t>);</a:t>
            </a:r>
          </a:p>
          <a:p>
            <a:r>
              <a:rPr lang="en-US" altLang="zh-CN" sz="1600" dirty="0">
                <a:latin typeface="Times New Roman" pitchFamily="18" charset="0"/>
                <a:cs typeface="Times New Roman" pitchFamily="18" charset="0"/>
              </a:rPr>
              <a:t>      k++;</a:t>
            </a:r>
          </a:p>
          <a:p>
            <a:r>
              <a:rPr lang="en-US" altLang="zh-CN" sz="1600" dirty="0">
                <a:latin typeface="Times New Roman" pitchFamily="18" charset="0"/>
                <a:cs typeface="Times New Roman" pitchFamily="18" charset="0"/>
              </a:rPr>
              <a:t>   }</a:t>
            </a:r>
          </a:p>
        </p:txBody>
      </p:sp>
      <p:sp>
        <p:nvSpPr>
          <p:cNvPr id="13"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38963480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circle(in)">
                                      <p:cBhvr>
                                        <p:cTn id="7" dur="750"/>
                                        <p:tgtEl>
                                          <p:spTgt spid="26626"/>
                                        </p:tgtEl>
                                      </p:cBhvr>
                                    </p:animEffect>
                                  </p:childTnLst>
                                </p:cTn>
                              </p:par>
                              <p:par>
                                <p:cTn id="8" presetID="6" presetClass="entr" presetSubtype="16" fill="hold" nodeType="withEffect">
                                  <p:stCondLst>
                                    <p:cond delay="0"/>
                                  </p:stCondLst>
                                  <p:childTnLst>
                                    <p:set>
                                      <p:cBhvr>
                                        <p:cTn id="9" dur="1" fill="hold">
                                          <p:stCondLst>
                                            <p:cond delay="0"/>
                                          </p:stCondLst>
                                        </p:cTn>
                                        <p:tgtEl>
                                          <p:spTgt spid="26628"/>
                                        </p:tgtEl>
                                        <p:attrNameLst>
                                          <p:attrName>style.visibility</p:attrName>
                                        </p:attrNameLst>
                                      </p:cBhvr>
                                      <p:to>
                                        <p:strVal val="visible"/>
                                      </p:to>
                                    </p:set>
                                    <p:animEffect transition="in" filter="circle(in)">
                                      <p:cBhvr>
                                        <p:cTn id="10" dur="750"/>
                                        <p:tgtEl>
                                          <p:spTgt spid="26628"/>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75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 name="图片 16" descr="E:\Project\VC\imageb\2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993702"/>
            <a:ext cx="2519680" cy="1889760"/>
          </a:xfrm>
          <a:prstGeom prst="rect">
            <a:avLst/>
          </a:prstGeom>
          <a:noFill/>
          <a:ln>
            <a:noFill/>
          </a:ln>
        </p:spPr>
      </p:pic>
      <p:pic>
        <p:nvPicPr>
          <p:cNvPr id="18" name="图片 17" descr="E:\Project\VC\imageb\2-11.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980728"/>
            <a:ext cx="2519680" cy="1889125"/>
          </a:xfrm>
          <a:prstGeom prst="rect">
            <a:avLst/>
          </a:prstGeom>
          <a:noFill/>
          <a:ln>
            <a:noFill/>
          </a:ln>
        </p:spPr>
      </p:pic>
      <p:sp>
        <p:nvSpPr>
          <p:cNvPr id="14" name="矩形 13"/>
          <p:cNvSpPr/>
          <p:nvPr/>
        </p:nvSpPr>
        <p:spPr>
          <a:xfrm>
            <a:off x="3440921" y="2915652"/>
            <a:ext cx="2262158" cy="369332"/>
          </a:xfrm>
          <a:prstGeom prst="rect">
            <a:avLst/>
          </a:prstGeom>
        </p:spPr>
        <p:txBody>
          <a:bodyPr wrap="none">
            <a:spAutoFit/>
          </a:bodyPr>
          <a:lstStyle/>
          <a:p>
            <a:r>
              <a:rPr lang="zh-CN" altLang="zh-CN" sz="1800" dirty="0">
                <a:latin typeface="黑体" pitchFamily="2" charset="-122"/>
                <a:ea typeface="黑体" pitchFamily="2" charset="-122"/>
              </a:rPr>
              <a:t>透视变换前后的图像</a:t>
            </a:r>
            <a:endParaRPr lang="zh-CN" altLang="en-US" sz="1800" dirty="0">
              <a:latin typeface="黑体" pitchFamily="2" charset="-122"/>
              <a:ea typeface="黑体" pitchFamily="2" charset="-122"/>
            </a:endParaRPr>
          </a:p>
        </p:txBody>
      </p:sp>
      <p:sp>
        <p:nvSpPr>
          <p:cNvPr id="15" name="矩形 14"/>
          <p:cNvSpPr/>
          <p:nvPr/>
        </p:nvSpPr>
        <p:spPr>
          <a:xfrm>
            <a:off x="647564" y="3212976"/>
            <a:ext cx="7848872" cy="1015663"/>
          </a:xfrm>
          <a:prstGeom prst="rect">
            <a:avLst/>
          </a:prstGeom>
        </p:spPr>
        <p:txBody>
          <a:bodyPr wrap="square">
            <a:spAutoFit/>
          </a:bodyPr>
          <a:lstStyle/>
          <a:p>
            <a:pPr>
              <a:lnSpc>
                <a:spcPct val="150000"/>
              </a:lnSpc>
            </a:pPr>
            <a:r>
              <a:rPr lang="zh-CN" altLang="en-US" sz="2000" b="1" dirty="0">
                <a:solidFill>
                  <a:srgbClr val="FF0000"/>
                </a:solidFill>
                <a:latin typeface="黑体" pitchFamily="2" charset="-122"/>
                <a:ea typeface="黑体" pitchFamily="2" charset="-122"/>
              </a:rPr>
              <a:t>特点</a:t>
            </a:r>
            <a:r>
              <a:rPr lang="zh-CN" altLang="en-US" sz="2000" b="1" dirty="0">
                <a:latin typeface="黑体" pitchFamily="2" charset="-122"/>
                <a:ea typeface="黑体" pitchFamily="2" charset="-122"/>
              </a:rPr>
              <a:t>：</a:t>
            </a:r>
            <a:r>
              <a:rPr lang="zh-CN" altLang="zh-CN" sz="2000" b="1" dirty="0">
                <a:latin typeface="黑体" pitchFamily="2" charset="-122"/>
                <a:ea typeface="黑体" pitchFamily="2" charset="-122"/>
              </a:rPr>
              <a:t>透视变换不再保证</a:t>
            </a:r>
            <a:r>
              <a:rPr lang="zh-CN" altLang="zh-CN" sz="2000" b="1" dirty="0">
                <a:solidFill>
                  <a:srgbClr val="FF0000"/>
                </a:solidFill>
                <a:latin typeface="黑体" pitchFamily="2" charset="-122"/>
                <a:ea typeface="黑体" pitchFamily="2" charset="-122"/>
              </a:rPr>
              <a:t>平行性</a:t>
            </a:r>
            <a:r>
              <a:rPr lang="zh-CN" altLang="zh-CN" sz="2000" b="1" dirty="0">
                <a:latin typeface="黑体" pitchFamily="2" charset="-122"/>
                <a:ea typeface="黑体" pitchFamily="2" charset="-122"/>
              </a:rPr>
              <a:t>，即变化前的平行线变换后不再平行，但是直线性仍然被保留，即变换前的直线在变换后仍然是直线。</a:t>
            </a:r>
            <a:endParaRPr lang="zh-CN" altLang="en-US" sz="2000" b="1" dirty="0">
              <a:latin typeface="黑体" pitchFamily="2" charset="-122"/>
              <a:ea typeface="黑体" pitchFamily="2" charset="-122"/>
            </a:endParaRPr>
          </a:p>
        </p:txBody>
      </p:sp>
      <p:sp>
        <p:nvSpPr>
          <p:cNvPr id="3" name="圆角矩形 2"/>
          <p:cNvSpPr/>
          <p:nvPr/>
        </p:nvSpPr>
        <p:spPr>
          <a:xfrm>
            <a:off x="569325" y="4437112"/>
            <a:ext cx="8005350" cy="1634490"/>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zh-CN" altLang="en-US" sz="2000" b="1" dirty="0">
                <a:solidFill>
                  <a:srgbClr val="FF0000"/>
                </a:solidFill>
                <a:latin typeface="黑体" pitchFamily="2" charset="-122"/>
                <a:ea typeface="黑体" pitchFamily="2" charset="-122"/>
              </a:rPr>
              <a:t>对比</a:t>
            </a:r>
            <a:r>
              <a:rPr lang="zh-CN" altLang="en-US" sz="2000" b="1" dirty="0">
                <a:latin typeface="黑体" pitchFamily="2" charset="-122"/>
                <a:ea typeface="黑体" pitchFamily="2" charset="-122"/>
              </a:rPr>
              <a:t>：</a:t>
            </a:r>
            <a:endParaRPr lang="en-US" altLang="zh-CN" sz="2000" b="1" dirty="0">
              <a:latin typeface="黑体" pitchFamily="2" charset="-122"/>
              <a:ea typeface="黑体" pitchFamily="2" charset="-122"/>
            </a:endParaRPr>
          </a:p>
          <a:p>
            <a:pPr lvl="1">
              <a:lnSpc>
                <a:spcPct val="150000"/>
              </a:lnSpc>
            </a:pPr>
            <a:r>
              <a:rPr lang="zh-CN" altLang="en-US" sz="2000" b="1" dirty="0">
                <a:solidFill>
                  <a:srgbClr val="0000FF"/>
                </a:solidFill>
                <a:latin typeface="黑体" pitchFamily="2" charset="-122"/>
                <a:ea typeface="黑体" pitchFamily="2" charset="-122"/>
              </a:rPr>
              <a:t>仿射变换</a:t>
            </a:r>
            <a:r>
              <a:rPr lang="zh-CN" altLang="en-US" sz="2000" b="1" dirty="0">
                <a:latin typeface="黑体" pitchFamily="2" charset="-122"/>
                <a:ea typeface="黑体" pitchFamily="2" charset="-122"/>
              </a:rPr>
              <a:t>：平行四边形，三个控点，</a:t>
            </a:r>
            <a:r>
              <a:rPr lang="en-US" altLang="zh-CN" sz="2000" b="1" dirty="0" err="1">
                <a:latin typeface="黑体" pitchFamily="2" charset="-122"/>
                <a:ea typeface="黑体" pitchFamily="2" charset="-122"/>
              </a:rPr>
              <a:t>warp_mat</a:t>
            </a:r>
            <a:r>
              <a:rPr lang="zh-CN" altLang="en-US" sz="2000" b="1" dirty="0">
                <a:latin typeface="黑体" pitchFamily="2" charset="-122"/>
                <a:ea typeface="黑体" pitchFamily="2" charset="-122"/>
              </a:rPr>
              <a:t>矩阵</a:t>
            </a:r>
            <a:r>
              <a:rPr lang="en-US" altLang="zh-CN" sz="2000" b="1" dirty="0">
                <a:latin typeface="黑体" pitchFamily="2" charset="-122"/>
                <a:ea typeface="黑体" pitchFamily="2" charset="-122"/>
              </a:rPr>
              <a:t>2</a:t>
            </a:r>
            <a:r>
              <a:rPr lang="zh-CN" altLang="en-US" sz="2000" b="1" dirty="0">
                <a:latin typeface="黑体" pitchFamily="2" charset="-122"/>
                <a:ea typeface="黑体" pitchFamily="2" charset="-122"/>
              </a:rPr>
              <a:t>*</a:t>
            </a:r>
            <a:r>
              <a:rPr lang="en-US" altLang="zh-CN" sz="2000" b="1" dirty="0">
                <a:latin typeface="黑体" pitchFamily="2" charset="-122"/>
                <a:ea typeface="黑体" pitchFamily="2" charset="-122"/>
              </a:rPr>
              <a:t>3</a:t>
            </a:r>
            <a:r>
              <a:rPr lang="zh-CN" altLang="en-US" sz="2000" b="1" dirty="0">
                <a:latin typeface="黑体" pitchFamily="2" charset="-122"/>
                <a:ea typeface="黑体" pitchFamily="2" charset="-122"/>
              </a:rPr>
              <a:t>；</a:t>
            </a:r>
            <a:endParaRPr lang="en-US" altLang="zh-CN" sz="2000" b="1" dirty="0">
              <a:latin typeface="黑体" pitchFamily="2" charset="-122"/>
              <a:ea typeface="黑体" pitchFamily="2" charset="-122"/>
            </a:endParaRPr>
          </a:p>
          <a:p>
            <a:pPr lvl="1">
              <a:lnSpc>
                <a:spcPct val="150000"/>
              </a:lnSpc>
            </a:pPr>
            <a:r>
              <a:rPr lang="zh-CN" altLang="en-US" sz="2000" b="1" dirty="0">
                <a:solidFill>
                  <a:srgbClr val="0000FF"/>
                </a:solidFill>
                <a:latin typeface="黑体" pitchFamily="2" charset="-122"/>
                <a:ea typeface="黑体" pitchFamily="2" charset="-122"/>
              </a:rPr>
              <a:t>透视变换</a:t>
            </a:r>
            <a:r>
              <a:rPr lang="zh-CN" altLang="en-US" sz="2000" b="1" dirty="0">
                <a:latin typeface="黑体" pitchFamily="2" charset="-122"/>
                <a:ea typeface="黑体" pitchFamily="2" charset="-122"/>
              </a:rPr>
              <a:t>：任意四边形，四个控点，</a:t>
            </a:r>
            <a:r>
              <a:rPr lang="en-US" altLang="zh-CN" sz="2000" b="1" dirty="0" err="1">
                <a:latin typeface="黑体" pitchFamily="2" charset="-122"/>
                <a:ea typeface="黑体" pitchFamily="2" charset="-122"/>
              </a:rPr>
              <a:t>warp_mat</a:t>
            </a:r>
            <a:r>
              <a:rPr lang="zh-CN" altLang="en-US" sz="2000" b="1" dirty="0">
                <a:latin typeface="黑体" pitchFamily="2" charset="-122"/>
                <a:ea typeface="黑体" pitchFamily="2" charset="-122"/>
              </a:rPr>
              <a:t>矩阵</a:t>
            </a:r>
            <a:r>
              <a:rPr lang="en-US" altLang="zh-CN" sz="2000" b="1" dirty="0">
                <a:latin typeface="黑体" pitchFamily="2" charset="-122"/>
                <a:ea typeface="黑体" pitchFamily="2" charset="-122"/>
              </a:rPr>
              <a:t>3</a:t>
            </a:r>
            <a:r>
              <a:rPr lang="zh-CN" altLang="en-US" sz="2000" b="1" dirty="0">
                <a:latin typeface="黑体" pitchFamily="2" charset="-122"/>
                <a:ea typeface="黑体" pitchFamily="2" charset="-122"/>
              </a:rPr>
              <a:t>*</a:t>
            </a:r>
            <a:r>
              <a:rPr lang="en-US" altLang="zh-CN" sz="2000" b="1" dirty="0">
                <a:latin typeface="黑体" pitchFamily="2" charset="-122"/>
                <a:ea typeface="黑体" pitchFamily="2" charset="-122"/>
              </a:rPr>
              <a:t>3</a:t>
            </a:r>
            <a:r>
              <a:rPr lang="zh-CN" altLang="en-US" sz="2000" b="1" dirty="0">
                <a:latin typeface="黑体" pitchFamily="2" charset="-122"/>
                <a:ea typeface="黑体" pitchFamily="2" charset="-122"/>
              </a:rPr>
              <a:t>。</a:t>
            </a:r>
          </a:p>
        </p:txBody>
      </p:sp>
      <p:sp>
        <p:nvSpPr>
          <p:cNvPr id="12"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
        <p:nvSpPr>
          <p:cNvPr id="2" name="AutoShape 2" descr="https://img-blog.csdn.net/20170519101748945?watermark/2/text/aHR0cDovL2Jsb2cuY3Nkbi5uZXQvZ3VkdXJ1eXU=/font/5a6L5L2T/fontsize/400/fill/I0JBQkFCMA==/dissolve/70/gravity/Cen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3692325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
        <p:nvSpPr>
          <p:cNvPr id="2" name="AutoShape 2" descr="https://img-blog.csdn.net/20170519101748945?watermark/2/text/aHR0cDovL2Jsb2cuY3Nkbi5uZXQvZ3VkdXJ1eXU=/font/5a6L5L2T/fontsize/400/fill/I0JBQkFCMA==/dissolve/70/gravity/Cen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8674" name="Picture 2" descr="C:\Users\dell\Desktop\201705191017489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96" y="980728"/>
            <a:ext cx="5400000" cy="1518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ttps://img-blog.csdn.net/20170519102859459?watermark/2/text/aHR0cDovL2Jsb2cuY3Nkbi5uZXQvZ3VkdXJ1eXU=/font/5a6L5L2T/fontsize/400/fill/I0JBQkFCMA==/dissolve/70/gravity/Cen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8677" name="Picture 5" descr="C:\Users\dell\Desktop\201705191028594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296" y="3171362"/>
            <a:ext cx="5400000" cy="1524375"/>
          </a:xfrm>
          <a:prstGeom prst="rect">
            <a:avLst/>
          </a:prstGeom>
          <a:noFill/>
          <a:extLst>
            <a:ext uri="{909E8E84-426E-40DD-AFC4-6F175D3DCCD1}">
              <a14:hiddenFill xmlns:a14="http://schemas.microsoft.com/office/drawing/2010/main">
                <a:solidFill>
                  <a:srgbClr val="FFFFFF"/>
                </a:solidFill>
              </a14:hiddenFill>
            </a:ext>
          </a:extLst>
        </p:spPr>
      </p:pic>
      <p:pic>
        <p:nvPicPr>
          <p:cNvPr id="28678" name="Picture 6" descr="C:\Users\dell\Desktop\201705191101195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356" y="4941168"/>
            <a:ext cx="3491880" cy="1745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19292"/>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1"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实例：零件瑕疵检测</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pic>
        <p:nvPicPr>
          <p:cNvPr id="27650" name="Picture 2" descr="F:\program\Image\part\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015" y="1376772"/>
            <a:ext cx="3962433" cy="3240000"/>
          </a:xfrm>
          <a:prstGeom prst="rect">
            <a:avLst/>
          </a:prstGeom>
          <a:noFill/>
          <a:extLst>
            <a:ext uri="{909E8E84-426E-40DD-AFC4-6F175D3DCCD1}">
              <a14:hiddenFill xmlns:a14="http://schemas.microsoft.com/office/drawing/2010/main">
                <a:solidFill>
                  <a:srgbClr val="FFFFFF"/>
                </a:solidFill>
              </a14:hiddenFill>
            </a:ext>
          </a:extLst>
        </p:spPr>
      </p:pic>
      <p:pic>
        <p:nvPicPr>
          <p:cNvPr id="27651" name="Picture 3" descr="F:\program\Image\part\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94" y="1556772"/>
            <a:ext cx="3840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31640" y="4869160"/>
            <a:ext cx="2031325" cy="461665"/>
          </a:xfrm>
          <a:prstGeom prst="rect">
            <a:avLst/>
          </a:prstGeom>
          <a:noFill/>
        </p:spPr>
        <p:txBody>
          <a:bodyPr wrap="none" rtlCol="0">
            <a:spAutoFit/>
          </a:bodyPr>
          <a:lstStyle/>
          <a:p>
            <a:r>
              <a:rPr lang="zh-CN" altLang="en-US" dirty="0">
                <a:latin typeface="黑体" pitchFamily="49" charset="-122"/>
                <a:ea typeface="黑体" pitchFamily="49" charset="-122"/>
              </a:rPr>
              <a:t>标准零件图像</a:t>
            </a:r>
          </a:p>
        </p:txBody>
      </p:sp>
      <p:sp>
        <p:nvSpPr>
          <p:cNvPr id="11" name="TextBox 10"/>
          <p:cNvSpPr txBox="1"/>
          <p:nvPr/>
        </p:nvSpPr>
        <p:spPr>
          <a:xfrm>
            <a:off x="5436096" y="4869160"/>
            <a:ext cx="2646878" cy="461665"/>
          </a:xfrm>
          <a:prstGeom prst="rect">
            <a:avLst/>
          </a:prstGeom>
          <a:noFill/>
        </p:spPr>
        <p:txBody>
          <a:bodyPr wrap="none" rtlCol="0">
            <a:spAutoFit/>
          </a:bodyPr>
          <a:lstStyle/>
          <a:p>
            <a:r>
              <a:rPr lang="zh-CN" altLang="en-US" dirty="0">
                <a:latin typeface="黑体" pitchFamily="49" charset="-122"/>
                <a:ea typeface="黑体" pitchFamily="49" charset="-122"/>
              </a:rPr>
              <a:t>实时采集零件图像</a:t>
            </a:r>
          </a:p>
        </p:txBody>
      </p:sp>
    </p:spTree>
    <p:extLst>
      <p:ext uri="{BB962C8B-B14F-4D97-AF65-F5344CB8AC3E}">
        <p14:creationId xmlns:p14="http://schemas.microsoft.com/office/powerpoint/2010/main" val="4208665301"/>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557554" y="1052736"/>
            <a:ext cx="8028892" cy="2304256"/>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895350" indent="-895350">
              <a:lnSpc>
                <a:spcPct val="130000"/>
              </a:lnSpc>
              <a:spcBef>
                <a:spcPts val="600"/>
              </a:spcBef>
              <a:buNone/>
            </a:pPr>
            <a:r>
              <a:rPr lang="zh-CN" altLang="zh-CN" sz="2400" b="1" dirty="0">
                <a:solidFill>
                  <a:srgbClr val="0000FF"/>
                </a:solidFill>
                <a:latin typeface="黑体" pitchFamily="2" charset="-122"/>
                <a:ea typeface="黑体" pitchFamily="2" charset="-122"/>
              </a:rPr>
              <a:t>目的</a:t>
            </a:r>
            <a:r>
              <a:rPr lang="zh-CN" altLang="en-US" sz="2400" b="1" dirty="0">
                <a:latin typeface="黑体" pitchFamily="2" charset="-122"/>
                <a:ea typeface="黑体" pitchFamily="2" charset="-122"/>
              </a:rPr>
              <a:t>：</a:t>
            </a:r>
            <a:r>
              <a:rPr lang="zh-CN" altLang="zh-CN" sz="2400" b="1" dirty="0">
                <a:solidFill>
                  <a:srgbClr val="FF0000"/>
                </a:solidFill>
                <a:latin typeface="黑体" pitchFamily="2" charset="-122"/>
                <a:ea typeface="黑体" pitchFamily="2" charset="-122"/>
              </a:rPr>
              <a:t>改变</a:t>
            </a:r>
            <a:r>
              <a:rPr lang="zh-CN" altLang="zh-CN" sz="2400" b="1" dirty="0">
                <a:latin typeface="黑体" pitchFamily="2" charset="-122"/>
                <a:ea typeface="黑体" pitchFamily="2" charset="-122"/>
              </a:rPr>
              <a:t>图像形状和位置，以便使用变化后的表达方式来获取其中的几何信息。</a:t>
            </a:r>
            <a:endParaRPr lang="en-US" altLang="zh-CN" sz="2400" b="1" dirty="0">
              <a:latin typeface="黑体" pitchFamily="2" charset="-122"/>
              <a:ea typeface="黑体" pitchFamily="2" charset="-122"/>
            </a:endParaRPr>
          </a:p>
          <a:p>
            <a:pPr marL="895350" indent="-895350">
              <a:lnSpc>
                <a:spcPct val="130000"/>
              </a:lnSpc>
              <a:spcBef>
                <a:spcPts val="600"/>
              </a:spcBef>
              <a:buNone/>
            </a:pPr>
            <a:r>
              <a:rPr lang="zh-CN" altLang="en-US" sz="2400" b="1" dirty="0">
                <a:solidFill>
                  <a:srgbClr val="0000FF"/>
                </a:solidFill>
                <a:latin typeface="黑体" pitchFamily="2" charset="-122"/>
                <a:ea typeface="黑体" pitchFamily="2" charset="-122"/>
              </a:rPr>
              <a:t>方法</a:t>
            </a:r>
            <a:r>
              <a:rPr lang="zh-CN" altLang="en-US" sz="2400" b="1" dirty="0">
                <a:latin typeface="黑体" pitchFamily="2" charset="-122"/>
                <a:ea typeface="黑体" pitchFamily="2" charset="-122"/>
              </a:rPr>
              <a:t>：</a:t>
            </a:r>
            <a:r>
              <a:rPr lang="zh-CN" altLang="zh-CN" sz="2400" b="1" dirty="0">
                <a:latin typeface="黑体" pitchFamily="2" charset="-122"/>
                <a:ea typeface="黑体" pitchFamily="2" charset="-122"/>
              </a:rPr>
              <a:t>将一个线性空间中的</a:t>
            </a:r>
            <a:r>
              <a:rPr lang="en-US" altLang="zh-CN" sz="2400" b="1" dirty="0">
                <a:latin typeface="黑体" pitchFamily="2" charset="-122"/>
                <a:ea typeface="黑体" pitchFamily="2" charset="-122"/>
              </a:rPr>
              <a:t>n</a:t>
            </a:r>
            <a:r>
              <a:rPr lang="zh-CN" altLang="zh-CN" sz="2400" b="1" dirty="0">
                <a:latin typeface="黑体" pitchFamily="2" charset="-122"/>
                <a:ea typeface="黑体" pitchFamily="2" charset="-122"/>
              </a:rPr>
              <a:t>维坐标矢量映射到另一个</a:t>
            </a:r>
            <a:r>
              <a:rPr lang="en-US" altLang="zh-CN" sz="2400" b="1" dirty="0">
                <a:latin typeface="黑体" pitchFamily="2" charset="-122"/>
                <a:ea typeface="黑体" pitchFamily="2" charset="-122"/>
              </a:rPr>
              <a:t>n</a:t>
            </a:r>
            <a:r>
              <a:rPr lang="zh-CN" altLang="zh-CN" sz="2400" b="1" dirty="0">
                <a:latin typeface="黑体" pitchFamily="2" charset="-122"/>
                <a:ea typeface="黑体" pitchFamily="2" charset="-122"/>
              </a:rPr>
              <a:t>维坐标矢量。</a:t>
            </a:r>
            <a:endParaRPr lang="en-US" altLang="zh-CN" sz="2400" b="1" dirty="0">
              <a:latin typeface="黑体" pitchFamily="2" charset="-122"/>
              <a:ea typeface="黑体" pitchFamily="2" charset="-122"/>
            </a:endParaRPr>
          </a:p>
        </p:txBody>
      </p:sp>
      <p:sp>
        <p:nvSpPr>
          <p:cNvPr id="313351"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890273711"/>
              </p:ext>
            </p:extLst>
          </p:nvPr>
        </p:nvGraphicFramePr>
        <p:xfrm>
          <a:off x="3243125" y="3429000"/>
          <a:ext cx="2657750" cy="504056"/>
        </p:xfrm>
        <a:graphic>
          <a:graphicData uri="http://schemas.openxmlformats.org/presentationml/2006/ole">
            <mc:AlternateContent xmlns:mc="http://schemas.openxmlformats.org/markup-compatibility/2006">
              <mc:Choice xmlns:v="urn:schemas-microsoft-com:vml" Requires="v">
                <p:oleObj spid="_x0000_s17472" name="Equation" r:id="rId3" imgW="1104900" imgH="203200" progId="Equation.DSMT4">
                  <p:embed/>
                </p:oleObj>
              </mc:Choice>
              <mc:Fallback>
                <p:oleObj name="Equation" r:id="rId3" imgW="1104900" imgH="203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125" y="3429000"/>
                        <a:ext cx="2657750" cy="504056"/>
                      </a:xfrm>
                      <a:prstGeom prst="rect">
                        <a:avLst/>
                      </a:prstGeom>
                      <a:noFill/>
                    </p:spPr>
                  </p:pic>
                </p:oleObj>
              </mc:Fallback>
            </mc:AlternateContent>
          </a:graphicData>
        </a:graphic>
      </p:graphicFrame>
      <p:sp>
        <p:nvSpPr>
          <p:cNvPr id="5" name="矩形 4"/>
          <p:cNvSpPr/>
          <p:nvPr/>
        </p:nvSpPr>
        <p:spPr>
          <a:xfrm>
            <a:off x="755576" y="4338970"/>
            <a:ext cx="3743332" cy="1754326"/>
          </a:xfrm>
          <a:prstGeom prst="rect">
            <a:avLst/>
          </a:prstGeom>
        </p:spPr>
        <p:txBody>
          <a:bodyPr wrap="none">
            <a:spAutoFit/>
          </a:bodyPr>
          <a:lstStyle/>
          <a:p>
            <a:pPr>
              <a:lnSpc>
                <a:spcPct val="150000"/>
              </a:lnSpc>
            </a:pPr>
            <a:r>
              <a:rPr lang="zh-CN" altLang="zh-CN" b="1" dirty="0">
                <a:solidFill>
                  <a:srgbClr val="003399"/>
                </a:solidFill>
                <a:latin typeface="黑体" pitchFamily="2" charset="-122"/>
                <a:ea typeface="黑体" pitchFamily="2" charset="-122"/>
              </a:rPr>
              <a:t>（</a:t>
            </a:r>
            <a:r>
              <a:rPr lang="en-US" altLang="zh-CN" b="1" dirty="0">
                <a:solidFill>
                  <a:srgbClr val="003399"/>
                </a:solidFill>
                <a:latin typeface="黑体" pitchFamily="2" charset="-122"/>
                <a:ea typeface="黑体" pitchFamily="2" charset="-122"/>
              </a:rPr>
              <a:t>1</a:t>
            </a:r>
            <a:r>
              <a:rPr lang="zh-CN" altLang="zh-CN" b="1" dirty="0">
                <a:solidFill>
                  <a:srgbClr val="003399"/>
                </a:solidFill>
                <a:latin typeface="黑体" pitchFamily="2" charset="-122"/>
                <a:ea typeface="黑体" pitchFamily="2" charset="-122"/>
              </a:rPr>
              <a:t>）正交变换和刚体变换</a:t>
            </a:r>
            <a:endParaRPr lang="en-US" altLang="zh-CN" b="1" dirty="0">
              <a:solidFill>
                <a:srgbClr val="003399"/>
              </a:solidFill>
              <a:latin typeface="黑体" pitchFamily="2" charset="-122"/>
              <a:ea typeface="黑体" pitchFamily="2" charset="-122"/>
            </a:endParaRPr>
          </a:p>
          <a:p>
            <a:pPr>
              <a:lnSpc>
                <a:spcPct val="150000"/>
              </a:lnSpc>
            </a:pPr>
            <a:r>
              <a:rPr lang="zh-CN" altLang="zh-CN" b="1" dirty="0">
                <a:solidFill>
                  <a:srgbClr val="003399"/>
                </a:solidFill>
                <a:latin typeface="黑体" pitchFamily="2" charset="-122"/>
                <a:ea typeface="黑体" pitchFamily="2" charset="-122"/>
              </a:rPr>
              <a:t>（</a:t>
            </a:r>
            <a:r>
              <a:rPr lang="en-US" altLang="zh-CN" b="1" dirty="0">
                <a:solidFill>
                  <a:srgbClr val="003399"/>
                </a:solidFill>
                <a:latin typeface="黑体" pitchFamily="2" charset="-122"/>
                <a:ea typeface="黑体" pitchFamily="2" charset="-122"/>
              </a:rPr>
              <a:t>2</a:t>
            </a:r>
            <a:r>
              <a:rPr lang="zh-CN" altLang="zh-CN" b="1" dirty="0">
                <a:solidFill>
                  <a:srgbClr val="003399"/>
                </a:solidFill>
                <a:latin typeface="黑体" pitchFamily="2" charset="-122"/>
                <a:ea typeface="黑体" pitchFamily="2" charset="-122"/>
              </a:rPr>
              <a:t>）仿射变换</a:t>
            </a:r>
            <a:endParaRPr lang="en-US" altLang="zh-CN" b="1" dirty="0">
              <a:solidFill>
                <a:srgbClr val="003399"/>
              </a:solidFill>
              <a:latin typeface="黑体" pitchFamily="2" charset="-122"/>
              <a:ea typeface="黑体" pitchFamily="2" charset="-122"/>
            </a:endParaRPr>
          </a:p>
          <a:p>
            <a:pPr>
              <a:lnSpc>
                <a:spcPct val="150000"/>
              </a:lnSpc>
            </a:pPr>
            <a:r>
              <a:rPr lang="zh-CN" altLang="zh-CN" b="1" dirty="0">
                <a:solidFill>
                  <a:srgbClr val="003399"/>
                </a:solidFill>
                <a:latin typeface="黑体" pitchFamily="2" charset="-122"/>
                <a:ea typeface="黑体" pitchFamily="2" charset="-122"/>
              </a:rPr>
              <a:t>（</a:t>
            </a:r>
            <a:r>
              <a:rPr lang="en-US" altLang="zh-CN" b="1" dirty="0">
                <a:solidFill>
                  <a:srgbClr val="003399"/>
                </a:solidFill>
                <a:latin typeface="黑体" pitchFamily="2" charset="-122"/>
                <a:ea typeface="黑体" pitchFamily="2" charset="-122"/>
              </a:rPr>
              <a:t>3</a:t>
            </a:r>
            <a:r>
              <a:rPr lang="zh-CN" altLang="zh-CN" b="1" dirty="0">
                <a:solidFill>
                  <a:srgbClr val="003399"/>
                </a:solidFill>
                <a:latin typeface="黑体" pitchFamily="2" charset="-122"/>
                <a:ea typeface="黑体" pitchFamily="2" charset="-122"/>
              </a:rPr>
              <a:t>）透视变换</a:t>
            </a:r>
            <a:endParaRPr lang="zh-CN" altLang="zh-CN" dirty="0">
              <a:solidFill>
                <a:srgbClr val="003399"/>
              </a:solidFill>
              <a:latin typeface="黑体" pitchFamily="2" charset="-122"/>
              <a:ea typeface="黑体" pitchFamily="2" charset="-122"/>
            </a:endParaRPr>
          </a:p>
        </p:txBody>
      </p:sp>
    </p:spTree>
    <p:extLst>
      <p:ext uri="{BB962C8B-B14F-4D97-AF65-F5344CB8AC3E}">
        <p14:creationId xmlns:p14="http://schemas.microsoft.com/office/powerpoint/2010/main" val="3137006311"/>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251520" y="908720"/>
            <a:ext cx="3743332" cy="559769"/>
          </a:xfrm>
          <a:prstGeom prst="rect">
            <a:avLst/>
          </a:prstGeom>
        </p:spPr>
        <p:txBody>
          <a:bodyPr wrap="none">
            <a:spAutoFit/>
          </a:bodyPr>
          <a:lstStyle/>
          <a:p>
            <a:pPr>
              <a:lnSpc>
                <a:spcPct val="150000"/>
              </a:lnSpc>
            </a:pPr>
            <a:r>
              <a:rPr lang="zh-CN" altLang="zh-CN" b="1" dirty="0">
                <a:solidFill>
                  <a:srgbClr val="003399"/>
                </a:solidFill>
                <a:latin typeface="黑体" pitchFamily="2" charset="-122"/>
                <a:ea typeface="黑体" pitchFamily="2" charset="-122"/>
              </a:rPr>
              <a:t>（</a:t>
            </a:r>
            <a:r>
              <a:rPr lang="en-US" altLang="zh-CN" b="1" dirty="0">
                <a:solidFill>
                  <a:srgbClr val="003399"/>
                </a:solidFill>
                <a:latin typeface="黑体" pitchFamily="2" charset="-122"/>
                <a:ea typeface="黑体" pitchFamily="2" charset="-122"/>
              </a:rPr>
              <a:t>1</a:t>
            </a:r>
            <a:r>
              <a:rPr lang="zh-CN" altLang="zh-CN" b="1" dirty="0">
                <a:solidFill>
                  <a:srgbClr val="003399"/>
                </a:solidFill>
                <a:latin typeface="黑体" pitchFamily="2" charset="-122"/>
                <a:ea typeface="黑体" pitchFamily="2" charset="-122"/>
              </a:rPr>
              <a:t>）正交变换和刚体变换</a:t>
            </a:r>
            <a:endParaRPr lang="en-US" altLang="zh-CN" b="1" dirty="0">
              <a:solidFill>
                <a:srgbClr val="003399"/>
              </a:solidFill>
              <a:latin typeface="黑体" pitchFamily="2" charset="-122"/>
              <a:ea typeface="黑体" pitchFamily="2" charset="-12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324245586"/>
              </p:ext>
            </p:extLst>
          </p:nvPr>
        </p:nvGraphicFramePr>
        <p:xfrm>
          <a:off x="4276342" y="1844864"/>
          <a:ext cx="2040000" cy="720000"/>
        </p:xfrm>
        <a:graphic>
          <a:graphicData uri="http://schemas.openxmlformats.org/presentationml/2006/ole">
            <mc:AlternateContent xmlns:mc="http://schemas.openxmlformats.org/markup-compatibility/2006">
              <mc:Choice xmlns:v="urn:schemas-microsoft-com:vml" Requires="v">
                <p:oleObj spid="_x0000_s18789" name="Equation" r:id="rId3" imgW="1295400" imgH="457200" progId="Equation.DSMT4">
                  <p:embed/>
                </p:oleObj>
              </mc:Choice>
              <mc:Fallback>
                <p:oleObj name="Equation" r:id="rId3" imgW="12954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342" y="1844864"/>
                        <a:ext cx="2040000"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535635870"/>
              </p:ext>
            </p:extLst>
          </p:nvPr>
        </p:nvGraphicFramePr>
        <p:xfrm>
          <a:off x="2144713" y="3068638"/>
          <a:ext cx="4156075" cy="1223962"/>
        </p:xfrm>
        <a:graphic>
          <a:graphicData uri="http://schemas.openxmlformats.org/presentationml/2006/ole">
            <mc:AlternateContent xmlns:mc="http://schemas.openxmlformats.org/markup-compatibility/2006">
              <mc:Choice xmlns:v="urn:schemas-microsoft-com:vml" Requires="v">
                <p:oleObj spid="_x0000_s18790" name="Equation" r:id="rId5" imgW="2400120" imgH="711000" progId="Equation.DSMT4">
                  <p:embed/>
                </p:oleObj>
              </mc:Choice>
              <mc:Fallback>
                <p:oleObj name="Equation" r:id="rId5" imgW="2400120" imgH="711000" progId="Equation.DSMT4">
                  <p:embed/>
                  <p:pic>
                    <p:nvPicPr>
                      <p:cNvPr id="0" name="Object 5"/>
                      <p:cNvPicPr>
                        <a:picLocks noChangeAspect="1" noChangeArrowheads="1"/>
                      </p:cNvPicPr>
                      <p:nvPr/>
                    </p:nvPicPr>
                    <p:blipFill>
                      <a:blip r:embed="rId6"/>
                      <a:srcRect/>
                      <a:stretch>
                        <a:fillRect/>
                      </a:stretch>
                    </p:blipFill>
                    <p:spPr bwMode="auto">
                      <a:xfrm>
                        <a:off x="2144713" y="3068638"/>
                        <a:ext cx="4156075" cy="1223962"/>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526173163"/>
              </p:ext>
            </p:extLst>
          </p:nvPr>
        </p:nvGraphicFramePr>
        <p:xfrm>
          <a:off x="2330380" y="4656991"/>
          <a:ext cx="1312941" cy="720000"/>
        </p:xfrm>
        <a:graphic>
          <a:graphicData uri="http://schemas.openxmlformats.org/presentationml/2006/ole">
            <mc:AlternateContent xmlns:mc="http://schemas.openxmlformats.org/markup-compatibility/2006">
              <mc:Choice xmlns:v="urn:schemas-microsoft-com:vml" Requires="v">
                <p:oleObj spid="_x0000_s18791" name="Equation" r:id="rId7" imgW="888614" imgH="482391" progId="Equation.DSMT4">
                  <p:embed/>
                </p:oleObj>
              </mc:Choice>
              <mc:Fallback>
                <p:oleObj name="Equation" r:id="rId7" imgW="888614" imgH="482391"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0380" y="4656991"/>
                        <a:ext cx="1312941"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417975019"/>
              </p:ext>
            </p:extLst>
          </p:nvPr>
        </p:nvGraphicFramePr>
        <p:xfrm>
          <a:off x="2390973" y="5449080"/>
          <a:ext cx="968276" cy="360000"/>
        </p:xfrm>
        <a:graphic>
          <a:graphicData uri="http://schemas.openxmlformats.org/presentationml/2006/ole">
            <mc:AlternateContent xmlns:mc="http://schemas.openxmlformats.org/markup-compatibility/2006">
              <mc:Choice xmlns:v="urn:schemas-microsoft-com:vml" Requires="v">
                <p:oleObj spid="_x0000_s18792" name="Equation" r:id="rId9" imgW="749300" imgH="279400" progId="Equation.DSMT4">
                  <p:embed/>
                </p:oleObj>
              </mc:Choice>
              <mc:Fallback>
                <p:oleObj name="Equation" r:id="rId9" imgW="749300" imgH="2794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0973" y="5449080"/>
                        <a:ext cx="968276"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719289" y="4801008"/>
            <a:ext cx="2236510" cy="1015663"/>
          </a:xfrm>
          <a:prstGeom prst="rect">
            <a:avLst/>
          </a:prstGeom>
        </p:spPr>
        <p:txBody>
          <a:bodyPr wrap="none">
            <a:spAutoFit/>
          </a:bodyPr>
          <a:lstStyle/>
          <a:p>
            <a:r>
              <a:rPr lang="zh-CN" altLang="zh-CN" sz="2000" dirty="0">
                <a:latin typeface="黑体" pitchFamily="2" charset="-122"/>
                <a:ea typeface="黑体" pitchFamily="2" charset="-122"/>
              </a:rPr>
              <a:t>为任意正交矩阵；</a:t>
            </a:r>
            <a:endParaRPr lang="en-US" altLang="zh-CN" sz="2000" dirty="0">
              <a:latin typeface="黑体" pitchFamily="2" charset="-122"/>
              <a:ea typeface="黑体" pitchFamily="2" charset="-122"/>
            </a:endParaRPr>
          </a:p>
          <a:p>
            <a:endParaRPr lang="en-US" altLang="zh-CN" sz="2000" dirty="0">
              <a:latin typeface="黑体" pitchFamily="2" charset="-122"/>
              <a:ea typeface="黑体" pitchFamily="2" charset="-122"/>
            </a:endParaRPr>
          </a:p>
          <a:p>
            <a:r>
              <a:rPr lang="zh-CN" altLang="zh-CN" sz="2000" dirty="0">
                <a:latin typeface="黑体" pitchFamily="2" charset="-122"/>
                <a:ea typeface="黑体" pitchFamily="2" charset="-122"/>
              </a:rPr>
              <a:t>为平移向量。</a:t>
            </a:r>
            <a:endParaRPr lang="zh-CN" altLang="en-US" sz="2000" dirty="0">
              <a:latin typeface="黑体" pitchFamily="2" charset="-122"/>
              <a:ea typeface="黑体" pitchFamily="2" charset="-122"/>
            </a:endParaRPr>
          </a:p>
        </p:txBody>
      </p:sp>
      <p:sp>
        <p:nvSpPr>
          <p:cNvPr id="15" name="矩形 14"/>
          <p:cNvSpPr/>
          <p:nvPr/>
        </p:nvSpPr>
        <p:spPr>
          <a:xfrm>
            <a:off x="467544" y="1974032"/>
            <a:ext cx="1577676" cy="461665"/>
          </a:xfrm>
          <a:prstGeom prst="rect">
            <a:avLst/>
          </a:prstGeom>
        </p:spPr>
        <p:txBody>
          <a:bodyPr wrap="none">
            <a:spAutoFit/>
          </a:bodyPr>
          <a:lstStyle/>
          <a:p>
            <a:r>
              <a:rPr lang="zh-CN" altLang="zh-CN" b="1" dirty="0">
                <a:solidFill>
                  <a:srgbClr val="0000FF"/>
                </a:solidFill>
              </a:rPr>
              <a:t>正交变换</a:t>
            </a:r>
            <a:r>
              <a:rPr lang="en-US" altLang="zh-CN" b="1" dirty="0">
                <a:solidFill>
                  <a:srgbClr val="0000FF"/>
                </a:solidFill>
              </a:rPr>
              <a:t>:</a:t>
            </a:r>
            <a:endParaRPr lang="zh-CN" altLang="en-US" dirty="0">
              <a:solidFill>
                <a:srgbClr val="0000FF"/>
              </a:solidFill>
            </a:endParaRPr>
          </a:p>
        </p:txBody>
      </p:sp>
      <p:sp>
        <p:nvSpPr>
          <p:cNvPr id="19" name="矩形 18"/>
          <p:cNvSpPr/>
          <p:nvPr/>
        </p:nvSpPr>
        <p:spPr>
          <a:xfrm>
            <a:off x="7483177" y="2004809"/>
            <a:ext cx="1467068" cy="400110"/>
          </a:xfrm>
          <a:prstGeom prst="rect">
            <a:avLst/>
          </a:prstGeom>
        </p:spPr>
        <p:txBody>
          <a:bodyPr wrap="none">
            <a:spAutoFit/>
          </a:bodyPr>
          <a:lstStyle/>
          <a:p>
            <a:r>
              <a:rPr lang="zh-CN" altLang="zh-CN" sz="2000" dirty="0">
                <a:latin typeface="黑体" pitchFamily="2" charset="-122"/>
                <a:ea typeface="黑体" pitchFamily="2" charset="-122"/>
              </a:rPr>
              <a:t>为正交矩阵</a:t>
            </a:r>
            <a:endParaRPr lang="zh-CN" altLang="en-US" sz="2000" dirty="0">
              <a:latin typeface="黑体" pitchFamily="2" charset="-122"/>
              <a:ea typeface="黑体" pitchFamily="2" charset="-122"/>
            </a:endParaRPr>
          </a:p>
        </p:txBody>
      </p:sp>
      <p:sp>
        <p:nvSpPr>
          <p:cNvPr id="20" name="矩形 19"/>
          <p:cNvSpPr/>
          <p:nvPr/>
        </p:nvSpPr>
        <p:spPr>
          <a:xfrm>
            <a:off x="467544" y="3450196"/>
            <a:ext cx="1577676" cy="461665"/>
          </a:xfrm>
          <a:prstGeom prst="rect">
            <a:avLst/>
          </a:prstGeom>
        </p:spPr>
        <p:txBody>
          <a:bodyPr wrap="none">
            <a:spAutoFit/>
          </a:bodyPr>
          <a:lstStyle/>
          <a:p>
            <a:r>
              <a:rPr lang="zh-CN" altLang="en-US" b="1" dirty="0">
                <a:solidFill>
                  <a:srgbClr val="0000FF"/>
                </a:solidFill>
              </a:rPr>
              <a:t>刚体</a:t>
            </a:r>
            <a:r>
              <a:rPr lang="zh-CN" altLang="zh-CN" b="1" dirty="0">
                <a:solidFill>
                  <a:srgbClr val="0000FF"/>
                </a:solidFill>
              </a:rPr>
              <a:t>变换</a:t>
            </a:r>
            <a:r>
              <a:rPr lang="en-US" altLang="zh-CN" b="1" dirty="0">
                <a:solidFill>
                  <a:srgbClr val="0000FF"/>
                </a:solidFill>
              </a:rPr>
              <a:t>:</a:t>
            </a:r>
            <a:endParaRPr lang="zh-CN" altLang="en-US" dirty="0">
              <a:solidFill>
                <a:srgbClr val="0000FF"/>
              </a:solidFill>
            </a:endParaRPr>
          </a:p>
        </p:txBody>
      </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004818840"/>
              </p:ext>
            </p:extLst>
          </p:nvPr>
        </p:nvGraphicFramePr>
        <p:xfrm>
          <a:off x="6403177" y="1988840"/>
          <a:ext cx="1080000" cy="360000"/>
        </p:xfrm>
        <a:graphic>
          <a:graphicData uri="http://schemas.openxmlformats.org/presentationml/2006/ole">
            <mc:AlternateContent xmlns:mc="http://schemas.openxmlformats.org/markup-compatibility/2006">
              <mc:Choice xmlns:v="urn:schemas-microsoft-com:vml" Requires="v">
                <p:oleObj spid="_x0000_s18793" name="Equation" r:id="rId11" imgW="571252" imgH="190417" progId="Equation.DSMT4">
                  <p:embed/>
                </p:oleObj>
              </mc:Choice>
              <mc:Fallback>
                <p:oleObj name="Equation" r:id="rId11" imgW="571252" imgH="190417"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3177" y="1988840"/>
                        <a:ext cx="10800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95279803"/>
              </p:ext>
            </p:extLst>
          </p:nvPr>
        </p:nvGraphicFramePr>
        <p:xfrm>
          <a:off x="2122810" y="1592883"/>
          <a:ext cx="2089150" cy="1223962"/>
        </p:xfrm>
        <a:graphic>
          <a:graphicData uri="http://schemas.openxmlformats.org/presentationml/2006/ole">
            <mc:AlternateContent xmlns:mc="http://schemas.openxmlformats.org/markup-compatibility/2006">
              <mc:Choice xmlns:v="urn:schemas-microsoft-com:vml" Requires="v">
                <p:oleObj spid="_x0000_s18794" name="Equation" r:id="rId13" imgW="1206360" imgH="711000" progId="Equation.DSMT4">
                  <p:embed/>
                </p:oleObj>
              </mc:Choice>
              <mc:Fallback>
                <p:oleObj name="Equation" r:id="rId13" imgW="1206360" imgH="711000" progId="Equation.DSMT4">
                  <p:embed/>
                  <p:pic>
                    <p:nvPicPr>
                      <p:cNvPr id="0" name="对象 8"/>
                      <p:cNvPicPr>
                        <a:picLocks noChangeAspect="1" noChangeArrowheads="1"/>
                      </p:cNvPicPr>
                      <p:nvPr/>
                    </p:nvPicPr>
                    <p:blipFill>
                      <a:blip r:embed="rId14"/>
                      <a:srcRect/>
                      <a:stretch>
                        <a:fillRect/>
                      </a:stretch>
                    </p:blipFill>
                    <p:spPr bwMode="auto">
                      <a:xfrm>
                        <a:off x="2122810" y="1592883"/>
                        <a:ext cx="20891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3425262379"/>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251520" y="908720"/>
            <a:ext cx="2196435" cy="559769"/>
          </a:xfrm>
          <a:prstGeom prst="rect">
            <a:avLst/>
          </a:prstGeom>
        </p:spPr>
        <p:txBody>
          <a:bodyPr wrap="none">
            <a:spAutoFit/>
          </a:bodyPr>
          <a:lstStyle/>
          <a:p>
            <a:pPr>
              <a:lnSpc>
                <a:spcPct val="150000"/>
              </a:lnSpc>
            </a:pPr>
            <a:r>
              <a:rPr lang="zh-CN" altLang="zh-CN" b="1" dirty="0">
                <a:solidFill>
                  <a:srgbClr val="003399"/>
                </a:solidFill>
                <a:latin typeface="黑体" pitchFamily="2" charset="-122"/>
                <a:ea typeface="黑体" pitchFamily="2" charset="-122"/>
              </a:rPr>
              <a:t>（</a:t>
            </a:r>
            <a:r>
              <a:rPr lang="en-US" altLang="zh-CN" b="1" dirty="0">
                <a:solidFill>
                  <a:srgbClr val="003399"/>
                </a:solidFill>
                <a:latin typeface="黑体" pitchFamily="2" charset="-122"/>
                <a:ea typeface="黑体" pitchFamily="2" charset="-122"/>
              </a:rPr>
              <a:t>2</a:t>
            </a:r>
            <a:r>
              <a:rPr lang="zh-CN" altLang="zh-CN" b="1" dirty="0">
                <a:solidFill>
                  <a:srgbClr val="003399"/>
                </a:solidFill>
                <a:latin typeface="黑体" pitchFamily="2" charset="-122"/>
                <a:ea typeface="黑体" pitchFamily="2" charset="-122"/>
              </a:rPr>
              <a:t>）仿射变换</a:t>
            </a:r>
            <a:endParaRPr lang="en-US" altLang="zh-CN" b="1" dirty="0">
              <a:solidFill>
                <a:srgbClr val="003399"/>
              </a:solidFill>
              <a:latin typeface="黑体" pitchFamily="2" charset="-122"/>
              <a:ea typeface="黑体" pitchFamily="2" charset="-122"/>
            </a:endParaRPr>
          </a:p>
        </p:txBody>
      </p:sp>
      <p:sp>
        <p:nvSpPr>
          <p:cNvPr id="3" name="矩形 2"/>
          <p:cNvSpPr/>
          <p:nvPr/>
        </p:nvSpPr>
        <p:spPr>
          <a:xfrm>
            <a:off x="467544" y="3253333"/>
            <a:ext cx="8424936" cy="1615827"/>
          </a:xfrm>
          <a:prstGeom prst="rect">
            <a:avLst/>
          </a:prstGeom>
        </p:spPr>
        <p:txBody>
          <a:bodyPr wrap="square">
            <a:spAutoFit/>
          </a:bodyPr>
          <a:lstStyle/>
          <a:p>
            <a:pPr>
              <a:lnSpc>
                <a:spcPct val="150000"/>
              </a:lnSpc>
            </a:pPr>
            <a:r>
              <a:rPr lang="zh-CN" altLang="en-US" sz="2200" dirty="0">
                <a:solidFill>
                  <a:srgbClr val="0000FF"/>
                </a:solidFill>
                <a:latin typeface="黑体" pitchFamily="2" charset="-122"/>
                <a:ea typeface="黑体" pitchFamily="2" charset="-122"/>
              </a:rPr>
              <a:t>相似变换</a:t>
            </a:r>
            <a:r>
              <a:rPr lang="zh-CN" altLang="en-US" sz="2200" dirty="0">
                <a:latin typeface="黑体" pitchFamily="2" charset="-122"/>
                <a:ea typeface="黑体" pitchFamily="2" charset="-122"/>
              </a:rPr>
              <a:t>：</a:t>
            </a:r>
            <a:r>
              <a:rPr lang="zh-CN" altLang="zh-CN" sz="2200" dirty="0">
                <a:latin typeface="黑体" pitchFamily="2" charset="-122"/>
                <a:ea typeface="黑体" pitchFamily="2" charset="-122"/>
              </a:rPr>
              <a:t>放宽式中</a:t>
            </a:r>
            <a:r>
              <a:rPr lang="en-US" altLang="zh-CN" sz="2200" dirty="0">
                <a:latin typeface="黑体" pitchFamily="2" charset="-122"/>
                <a:ea typeface="黑体" pitchFamily="2" charset="-122"/>
              </a:rPr>
              <a:t>R</a:t>
            </a:r>
            <a:r>
              <a:rPr lang="zh-CN" altLang="en-US" sz="2200" dirty="0">
                <a:latin typeface="黑体" pitchFamily="2" charset="-122"/>
                <a:ea typeface="黑体" pitchFamily="2" charset="-122"/>
              </a:rPr>
              <a:t>的正交条件，即        ，</a:t>
            </a:r>
            <a:r>
              <a:rPr lang="en-US" altLang="zh-CN" sz="2200" dirty="0">
                <a:latin typeface="黑体" pitchFamily="2" charset="-122"/>
                <a:ea typeface="黑体" pitchFamily="2" charset="-122"/>
              </a:rPr>
              <a:t>k</a:t>
            </a:r>
            <a:r>
              <a:rPr lang="zh-CN" altLang="zh-CN" sz="2200" dirty="0">
                <a:latin typeface="黑体" pitchFamily="2" charset="-122"/>
                <a:ea typeface="黑体" pitchFamily="2" charset="-122"/>
              </a:rPr>
              <a:t>为任意比例系数</a:t>
            </a:r>
            <a:r>
              <a:rPr lang="zh-CN" altLang="en-US" sz="2200" dirty="0">
                <a:latin typeface="黑体" pitchFamily="2" charset="-122"/>
                <a:ea typeface="黑体" pitchFamily="2" charset="-122"/>
              </a:rPr>
              <a:t>，</a:t>
            </a:r>
            <a:r>
              <a:rPr lang="zh-CN" altLang="zh-CN" sz="2200" dirty="0">
                <a:latin typeface="黑体" pitchFamily="2" charset="-122"/>
                <a:ea typeface="黑体" pitchFamily="2" charset="-122"/>
              </a:rPr>
              <a:t>变换前后矢量之间的</a:t>
            </a:r>
            <a:r>
              <a:rPr lang="zh-CN" altLang="zh-CN" sz="2200" dirty="0">
                <a:solidFill>
                  <a:srgbClr val="FF0000"/>
                </a:solidFill>
                <a:latin typeface="黑体" pitchFamily="2" charset="-122"/>
                <a:ea typeface="黑体" pitchFamily="2" charset="-122"/>
              </a:rPr>
              <a:t>夹角不变</a:t>
            </a:r>
            <a:r>
              <a:rPr lang="zh-CN" altLang="zh-CN" sz="2200" dirty="0">
                <a:latin typeface="黑体" pitchFamily="2" charset="-122"/>
                <a:ea typeface="黑体" pitchFamily="2" charset="-122"/>
              </a:rPr>
              <a:t>，但是矢量的</a:t>
            </a:r>
            <a:r>
              <a:rPr lang="zh-CN" altLang="zh-CN" sz="2200" dirty="0">
                <a:solidFill>
                  <a:srgbClr val="FF0000"/>
                </a:solidFill>
                <a:latin typeface="黑体" pitchFamily="2" charset="-122"/>
                <a:ea typeface="黑体" pitchFamily="2" charset="-122"/>
              </a:rPr>
              <a:t>长度变化</a:t>
            </a:r>
            <a:r>
              <a:rPr lang="zh-CN" altLang="zh-CN" sz="2200" dirty="0">
                <a:latin typeface="黑体" pitchFamily="2" charset="-122"/>
                <a:ea typeface="黑体" pitchFamily="2" charset="-122"/>
              </a:rPr>
              <a:t>。</a:t>
            </a:r>
          </a:p>
          <a:p>
            <a:pPr>
              <a:lnSpc>
                <a:spcPct val="150000"/>
              </a:lnSpc>
            </a:pPr>
            <a:r>
              <a:rPr lang="zh-CN" altLang="zh-CN" sz="2200" dirty="0">
                <a:solidFill>
                  <a:srgbClr val="0000FF"/>
                </a:solidFill>
                <a:latin typeface="黑体" pitchFamily="2" charset="-122"/>
                <a:ea typeface="黑体" pitchFamily="2" charset="-122"/>
              </a:rPr>
              <a:t>实例</a:t>
            </a:r>
            <a:r>
              <a:rPr lang="zh-CN" altLang="en-US" sz="2200" dirty="0">
                <a:latin typeface="黑体" pitchFamily="2" charset="-122"/>
                <a:ea typeface="黑体" pitchFamily="2" charset="-122"/>
              </a:rPr>
              <a:t>：</a:t>
            </a:r>
            <a:r>
              <a:rPr lang="zh-CN" altLang="zh-CN" sz="2200" dirty="0">
                <a:latin typeface="黑体" pitchFamily="2" charset="-122"/>
                <a:ea typeface="黑体" pitchFamily="2" charset="-122"/>
              </a:rPr>
              <a:t>采用不同焦距的摄像机对同一景物采集时所发生的</a:t>
            </a:r>
            <a:r>
              <a:rPr lang="zh-CN" altLang="zh-CN" sz="2200" dirty="0">
                <a:solidFill>
                  <a:srgbClr val="FF0000"/>
                </a:solidFill>
                <a:latin typeface="黑体" pitchFamily="2" charset="-122"/>
                <a:ea typeface="黑体" pitchFamily="2" charset="-122"/>
              </a:rPr>
              <a:t>缩放</a:t>
            </a:r>
            <a:r>
              <a:rPr lang="zh-CN" altLang="zh-CN" sz="2200" dirty="0">
                <a:latin typeface="黑体" pitchFamily="2" charset="-122"/>
                <a:ea typeface="黑体" pitchFamily="2" charset="-122"/>
              </a:rPr>
              <a:t>效果。</a:t>
            </a:r>
            <a:endParaRPr lang="zh-CN" altLang="en-US" sz="2200" dirty="0">
              <a:latin typeface="黑体" pitchFamily="2" charset="-122"/>
              <a:ea typeface="黑体" pitchFamily="2" charset="-122"/>
            </a:endParaRPr>
          </a:p>
        </p:txBody>
      </p:sp>
      <p:sp>
        <p:nvSpPr>
          <p:cNvPr id="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04995374"/>
              </p:ext>
            </p:extLst>
          </p:nvPr>
        </p:nvGraphicFramePr>
        <p:xfrm>
          <a:off x="5148064" y="3356992"/>
          <a:ext cx="1096364" cy="360000"/>
        </p:xfrm>
        <a:graphic>
          <a:graphicData uri="http://schemas.openxmlformats.org/presentationml/2006/ole">
            <mc:AlternateContent xmlns:mc="http://schemas.openxmlformats.org/markup-compatibility/2006">
              <mc:Choice xmlns:v="urn:schemas-microsoft-com:vml" Requires="v">
                <p:oleObj spid="_x0000_s20736" name="Equation" r:id="rId3" imgW="634725" imgH="203112" progId="Equation.DSMT4">
                  <p:embed/>
                </p:oleObj>
              </mc:Choice>
              <mc:Fallback>
                <p:oleObj name="Equation" r:id="rId3" imgW="634725" imgH="20311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3356992"/>
                        <a:ext cx="1096364"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295873669"/>
              </p:ext>
            </p:extLst>
          </p:nvPr>
        </p:nvGraphicFramePr>
        <p:xfrm>
          <a:off x="2339752" y="4941168"/>
          <a:ext cx="3824209" cy="1080120"/>
        </p:xfrm>
        <a:graphic>
          <a:graphicData uri="http://schemas.openxmlformats.org/presentationml/2006/ole">
            <mc:AlternateContent xmlns:mc="http://schemas.openxmlformats.org/markup-compatibility/2006">
              <mc:Choice xmlns:v="urn:schemas-microsoft-com:vml" Requires="v">
                <p:oleObj spid="_x0000_s20737" name="Equation" r:id="rId5" imgW="2489200" imgH="711200" progId="Equation.DSMT4">
                  <p:embed/>
                </p:oleObj>
              </mc:Choice>
              <mc:Fallback>
                <p:oleObj name="Equation" r:id="rId5" imgW="2489200" imgH="71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4941168"/>
                        <a:ext cx="3824209" cy="1080120"/>
                      </a:xfrm>
                      <a:prstGeom prst="rect">
                        <a:avLst/>
                      </a:prstGeom>
                      <a:noFill/>
                    </p:spPr>
                  </p:pic>
                </p:oleObj>
              </mc:Fallback>
            </mc:AlternateContent>
          </a:graphicData>
        </a:graphic>
      </p:graphicFrame>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224999748"/>
              </p:ext>
            </p:extLst>
          </p:nvPr>
        </p:nvGraphicFramePr>
        <p:xfrm>
          <a:off x="6516216" y="5085184"/>
          <a:ext cx="1397647" cy="720000"/>
        </p:xfrm>
        <a:graphic>
          <a:graphicData uri="http://schemas.openxmlformats.org/presentationml/2006/ole">
            <mc:AlternateContent xmlns:mc="http://schemas.openxmlformats.org/markup-compatibility/2006">
              <mc:Choice xmlns:v="urn:schemas-microsoft-com:vml" Requires="v">
                <p:oleObj spid="_x0000_s20738" name="Equation" r:id="rId7" imgW="952087" imgH="482391" progId="Equation.DSMT4">
                  <p:embed/>
                </p:oleObj>
              </mc:Choice>
              <mc:Fallback>
                <p:oleObj name="Equation" r:id="rId7" imgW="952087" imgH="48239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16" y="5085184"/>
                        <a:ext cx="1397647"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560899" y="5229200"/>
            <a:ext cx="1577676" cy="461665"/>
          </a:xfrm>
          <a:prstGeom prst="rect">
            <a:avLst/>
          </a:prstGeom>
        </p:spPr>
        <p:txBody>
          <a:bodyPr wrap="none">
            <a:spAutoFit/>
          </a:bodyPr>
          <a:lstStyle/>
          <a:p>
            <a:r>
              <a:rPr lang="zh-CN" altLang="en-US" b="1" dirty="0">
                <a:solidFill>
                  <a:srgbClr val="0000FF"/>
                </a:solidFill>
              </a:rPr>
              <a:t>仿射</a:t>
            </a:r>
            <a:r>
              <a:rPr lang="zh-CN" altLang="zh-CN" b="1" dirty="0">
                <a:solidFill>
                  <a:srgbClr val="0000FF"/>
                </a:solidFill>
              </a:rPr>
              <a:t>变换</a:t>
            </a:r>
            <a:r>
              <a:rPr lang="en-US" altLang="zh-CN" b="1" dirty="0">
                <a:solidFill>
                  <a:srgbClr val="0000FF"/>
                </a:solidFill>
              </a:rPr>
              <a:t>:</a:t>
            </a:r>
            <a:endParaRPr lang="zh-CN" altLang="en-US" dirty="0">
              <a:solidFill>
                <a:srgbClr val="0000FF"/>
              </a:solidFill>
            </a:endParaRPr>
          </a:p>
        </p:txBody>
      </p:sp>
      <p:sp>
        <p:nvSpPr>
          <p:cNvPr id="16" name="矩形 15"/>
          <p:cNvSpPr/>
          <p:nvPr/>
        </p:nvSpPr>
        <p:spPr>
          <a:xfrm>
            <a:off x="546052" y="2204864"/>
            <a:ext cx="1577676" cy="461665"/>
          </a:xfrm>
          <a:prstGeom prst="rect">
            <a:avLst/>
          </a:prstGeom>
        </p:spPr>
        <p:txBody>
          <a:bodyPr wrap="none">
            <a:spAutoFit/>
          </a:bodyPr>
          <a:lstStyle/>
          <a:p>
            <a:r>
              <a:rPr lang="zh-CN" altLang="en-US" b="1" dirty="0">
                <a:solidFill>
                  <a:srgbClr val="0000FF"/>
                </a:solidFill>
              </a:rPr>
              <a:t>刚体</a:t>
            </a:r>
            <a:r>
              <a:rPr lang="zh-CN" altLang="zh-CN" b="1" dirty="0">
                <a:solidFill>
                  <a:srgbClr val="0000FF"/>
                </a:solidFill>
              </a:rPr>
              <a:t>变换</a:t>
            </a:r>
            <a:r>
              <a:rPr lang="en-US" altLang="zh-CN" b="1" dirty="0">
                <a:solidFill>
                  <a:srgbClr val="0000FF"/>
                </a:solidFill>
              </a:rPr>
              <a:t>:</a:t>
            </a:r>
            <a:endParaRPr lang="zh-CN" altLang="en-US" dirty="0">
              <a:solidFill>
                <a:srgbClr val="0000FF"/>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212868177"/>
              </p:ext>
            </p:extLst>
          </p:nvPr>
        </p:nvGraphicFramePr>
        <p:xfrm>
          <a:off x="2122488" y="1772990"/>
          <a:ext cx="4200525" cy="1223962"/>
        </p:xfrm>
        <a:graphic>
          <a:graphicData uri="http://schemas.openxmlformats.org/presentationml/2006/ole">
            <mc:AlternateContent xmlns:mc="http://schemas.openxmlformats.org/markup-compatibility/2006">
              <mc:Choice xmlns:v="urn:schemas-microsoft-com:vml" Requires="v">
                <p:oleObj spid="_x0000_s20739" name="Equation" r:id="rId9" imgW="2425680" imgH="711000" progId="Equation.DSMT4">
                  <p:embed/>
                </p:oleObj>
              </mc:Choice>
              <mc:Fallback>
                <p:oleObj name="Equation" r:id="rId9" imgW="2425680" imgH="711000" progId="Equation.DSMT4">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2488" y="1772990"/>
                        <a:ext cx="42005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3905315629"/>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395536" y="928320"/>
            <a:ext cx="5616624" cy="2914644"/>
          </a:xfrm>
          <a:prstGeom prst="rect">
            <a:avLst/>
          </a:prstGeom>
        </p:spPr>
        <p:txBody>
          <a:bodyPr wrap="square">
            <a:spAutoFit/>
          </a:bodyPr>
          <a:lstStyle/>
          <a:p>
            <a:pPr>
              <a:lnSpc>
                <a:spcPct val="120000"/>
              </a:lnSpc>
              <a:spcBef>
                <a:spcPts val="600"/>
              </a:spcBef>
            </a:pPr>
            <a:r>
              <a:rPr lang="zh-CN" altLang="en-US" sz="2200" dirty="0">
                <a:latin typeface="黑体" pitchFamily="2" charset="-122"/>
                <a:ea typeface="黑体" pitchFamily="2" charset="-122"/>
              </a:rPr>
              <a:t>可通过一系列原子变换的复合来实现</a:t>
            </a:r>
            <a:endParaRPr lang="en-US" altLang="zh-CN" sz="2200" dirty="0">
              <a:latin typeface="黑体" pitchFamily="2" charset="-122"/>
              <a:ea typeface="黑体" pitchFamily="2" charset="-122"/>
            </a:endParaRPr>
          </a:p>
          <a:p>
            <a:pPr marL="342900" indent="-342900">
              <a:lnSpc>
                <a:spcPct val="120000"/>
              </a:lnSpc>
              <a:spcBef>
                <a:spcPts val="600"/>
              </a:spcBef>
              <a:buClr>
                <a:srgbClr val="C00000"/>
              </a:buClr>
              <a:buFont typeface="Wingdings" pitchFamily="2" charset="2"/>
              <a:buChar char="p"/>
            </a:pPr>
            <a:r>
              <a:rPr lang="zh-CN" altLang="en-US" sz="2200" dirty="0">
                <a:latin typeface="黑体" pitchFamily="2" charset="-122"/>
                <a:ea typeface="黑体" pitchFamily="2" charset="-122"/>
              </a:rPr>
              <a:t>平移（</a:t>
            </a:r>
            <a:r>
              <a:rPr lang="en-US" altLang="zh-CN" sz="2200" dirty="0">
                <a:latin typeface="黑体" pitchFamily="2" charset="-122"/>
                <a:ea typeface="黑体" pitchFamily="2" charset="-122"/>
              </a:rPr>
              <a:t>Translation</a:t>
            </a:r>
            <a:r>
              <a:rPr lang="zh-CN" altLang="en-US" sz="2200" dirty="0">
                <a:latin typeface="黑体" pitchFamily="2" charset="-122"/>
                <a:ea typeface="黑体" pitchFamily="2" charset="-122"/>
              </a:rPr>
              <a:t>）</a:t>
            </a:r>
            <a:endParaRPr lang="en-US" altLang="zh-CN" sz="2200" dirty="0">
              <a:latin typeface="黑体" pitchFamily="2" charset="-122"/>
              <a:ea typeface="黑体" pitchFamily="2" charset="-122"/>
            </a:endParaRPr>
          </a:p>
          <a:p>
            <a:pPr marL="342900" indent="-342900">
              <a:lnSpc>
                <a:spcPct val="120000"/>
              </a:lnSpc>
              <a:spcBef>
                <a:spcPts val="600"/>
              </a:spcBef>
              <a:buClr>
                <a:srgbClr val="C00000"/>
              </a:buClr>
              <a:buFont typeface="Wingdings" pitchFamily="2" charset="2"/>
              <a:buChar char="p"/>
            </a:pPr>
            <a:r>
              <a:rPr lang="zh-CN" altLang="en-US" sz="2200" dirty="0">
                <a:latin typeface="黑体" pitchFamily="2" charset="-122"/>
                <a:ea typeface="黑体" pitchFamily="2" charset="-122"/>
              </a:rPr>
              <a:t>缩放（</a:t>
            </a:r>
            <a:r>
              <a:rPr lang="en-US" altLang="zh-CN" sz="2200" dirty="0">
                <a:latin typeface="黑体" pitchFamily="2" charset="-122"/>
                <a:ea typeface="黑体" pitchFamily="2" charset="-122"/>
              </a:rPr>
              <a:t>Scale</a:t>
            </a:r>
            <a:r>
              <a:rPr lang="zh-CN" altLang="en-US" sz="2200" dirty="0">
                <a:latin typeface="黑体" pitchFamily="2" charset="-122"/>
                <a:ea typeface="黑体" pitchFamily="2" charset="-122"/>
              </a:rPr>
              <a:t>）</a:t>
            </a:r>
            <a:endParaRPr lang="en-US" altLang="zh-CN" sz="2200" dirty="0">
              <a:latin typeface="黑体" pitchFamily="2" charset="-122"/>
              <a:ea typeface="黑体" pitchFamily="2" charset="-122"/>
            </a:endParaRPr>
          </a:p>
          <a:p>
            <a:pPr marL="342900" indent="-342900">
              <a:lnSpc>
                <a:spcPct val="120000"/>
              </a:lnSpc>
              <a:spcBef>
                <a:spcPts val="600"/>
              </a:spcBef>
              <a:buClr>
                <a:srgbClr val="C00000"/>
              </a:buClr>
              <a:buFont typeface="Wingdings" pitchFamily="2" charset="2"/>
              <a:buChar char="p"/>
            </a:pPr>
            <a:r>
              <a:rPr lang="zh-CN" altLang="en-US" sz="2200" dirty="0">
                <a:latin typeface="黑体" pitchFamily="2" charset="-122"/>
                <a:ea typeface="黑体" pitchFamily="2" charset="-122"/>
              </a:rPr>
              <a:t>旋转（</a:t>
            </a:r>
            <a:r>
              <a:rPr lang="en-US" altLang="zh-CN" sz="2200" dirty="0">
                <a:latin typeface="黑体" pitchFamily="2" charset="-122"/>
                <a:ea typeface="黑体" pitchFamily="2" charset="-122"/>
              </a:rPr>
              <a:t>Rotation</a:t>
            </a:r>
            <a:r>
              <a:rPr lang="zh-CN" altLang="en-US" sz="2200" dirty="0">
                <a:latin typeface="黑体" pitchFamily="2" charset="-122"/>
                <a:ea typeface="黑体" pitchFamily="2" charset="-122"/>
              </a:rPr>
              <a:t>）</a:t>
            </a:r>
            <a:endParaRPr lang="en-US" altLang="zh-CN" sz="2200" dirty="0">
              <a:latin typeface="黑体" pitchFamily="2" charset="-122"/>
              <a:ea typeface="黑体" pitchFamily="2" charset="-122"/>
            </a:endParaRPr>
          </a:p>
          <a:p>
            <a:pPr marL="342900" indent="-342900">
              <a:lnSpc>
                <a:spcPct val="120000"/>
              </a:lnSpc>
              <a:spcBef>
                <a:spcPts val="600"/>
              </a:spcBef>
              <a:buClr>
                <a:srgbClr val="C00000"/>
              </a:buClr>
              <a:buFont typeface="Wingdings" pitchFamily="2" charset="2"/>
              <a:buChar char="p"/>
            </a:pPr>
            <a:r>
              <a:rPr lang="zh-CN" altLang="en-US" sz="2200" dirty="0">
                <a:latin typeface="黑体" pitchFamily="2" charset="-122"/>
                <a:ea typeface="黑体" pitchFamily="2" charset="-122"/>
              </a:rPr>
              <a:t>翻转（</a:t>
            </a:r>
            <a:r>
              <a:rPr lang="en-US" altLang="zh-CN" sz="2200" dirty="0">
                <a:latin typeface="黑体" pitchFamily="2" charset="-122"/>
                <a:ea typeface="黑体" pitchFamily="2" charset="-122"/>
              </a:rPr>
              <a:t>Flip</a:t>
            </a:r>
            <a:r>
              <a:rPr lang="zh-CN" altLang="en-US" sz="2200" dirty="0">
                <a:latin typeface="黑体" pitchFamily="2" charset="-122"/>
                <a:ea typeface="黑体" pitchFamily="2" charset="-122"/>
              </a:rPr>
              <a:t>）</a:t>
            </a:r>
            <a:endParaRPr lang="en-US" altLang="zh-CN" sz="2200" dirty="0">
              <a:latin typeface="黑体" pitchFamily="2" charset="-122"/>
              <a:ea typeface="黑体" pitchFamily="2" charset="-122"/>
            </a:endParaRPr>
          </a:p>
          <a:p>
            <a:pPr marL="342900" indent="-342900">
              <a:lnSpc>
                <a:spcPct val="120000"/>
              </a:lnSpc>
              <a:spcBef>
                <a:spcPts val="600"/>
              </a:spcBef>
              <a:buClr>
                <a:srgbClr val="C00000"/>
              </a:buClr>
              <a:buFont typeface="Wingdings" pitchFamily="2" charset="2"/>
              <a:buChar char="p"/>
            </a:pPr>
            <a:r>
              <a:rPr lang="zh-CN" altLang="en-US" sz="2200" dirty="0">
                <a:latin typeface="黑体" pitchFamily="2" charset="-122"/>
                <a:ea typeface="黑体" pitchFamily="2" charset="-122"/>
              </a:rPr>
              <a:t>剪切（</a:t>
            </a:r>
            <a:r>
              <a:rPr lang="en-US" altLang="zh-CN" sz="2200" dirty="0">
                <a:latin typeface="黑体" pitchFamily="2" charset="-122"/>
                <a:ea typeface="黑体" pitchFamily="2" charset="-122"/>
              </a:rPr>
              <a:t>Shear</a:t>
            </a:r>
            <a:r>
              <a:rPr lang="zh-CN" altLang="en-US" sz="2200" dirty="0">
                <a:latin typeface="黑体" pitchFamily="2" charset="-122"/>
                <a:ea typeface="黑体" pitchFamily="2" charset="-122"/>
              </a:rPr>
              <a:t>）</a:t>
            </a:r>
          </a:p>
        </p:txBody>
      </p:sp>
      <p:pic>
        <p:nvPicPr>
          <p:cNvPr id="21508" name="Picture 4" descr="c:\DOCUME~1\ADMINI~1\APPLIC~1\360se6\USERDA~1\Temp\13363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556792"/>
            <a:ext cx="3426628"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c:\DOCUME~1\ADMINI~1\APPLIC~1\360se6\USERDA~1\Temp\133634~3.JPG"/>
          <p:cNvPicPr>
            <a:picLocks noChangeAspect="1" noChangeArrowheads="1"/>
          </p:cNvPicPr>
          <p:nvPr/>
        </p:nvPicPr>
        <p:blipFill rotWithShape="1">
          <a:blip r:embed="rId3">
            <a:extLst>
              <a:ext uri="{28A0092B-C50C-407E-A947-70E740481C1C}">
                <a14:useLocalDpi xmlns:a14="http://schemas.microsoft.com/office/drawing/2010/main" val="0"/>
              </a:ext>
            </a:extLst>
          </a:blip>
          <a:srcRect l="10467" r="28911"/>
          <a:stretch/>
        </p:blipFill>
        <p:spPr bwMode="auto">
          <a:xfrm>
            <a:off x="7020272" y="1556792"/>
            <a:ext cx="1787971"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DOCUME~1\ADMINI~1\APPLIC~1\360se6\USERDA~1\Temp\133634~1.JPG"/>
          <p:cNvPicPr>
            <a:picLocks noChangeAspect="1" noChangeArrowheads="1"/>
          </p:cNvPicPr>
          <p:nvPr/>
        </p:nvPicPr>
        <p:blipFill rotWithShape="1">
          <a:blip r:embed="rId4">
            <a:extLst>
              <a:ext uri="{28A0092B-C50C-407E-A947-70E740481C1C}">
                <a14:useLocalDpi xmlns:a14="http://schemas.microsoft.com/office/drawing/2010/main" val="0"/>
              </a:ext>
            </a:extLst>
          </a:blip>
          <a:srcRect t="11536" b="19447"/>
          <a:stretch/>
        </p:blipFill>
        <p:spPr bwMode="auto">
          <a:xfrm>
            <a:off x="899034" y="3842964"/>
            <a:ext cx="7345933" cy="263495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bwMode="auto">
          <a:xfrm>
            <a:off x="1331640" y="3645024"/>
            <a:ext cx="3672408" cy="576064"/>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黑体" pitchFamily="2" charset="-122"/>
              <a:ea typeface="黑体" pitchFamily="2" charset="-122"/>
            </a:endParaRPr>
          </a:p>
        </p:txBody>
      </p:sp>
      <p:sp>
        <p:nvSpPr>
          <p:cNvPr id="21" name="矩形 20"/>
          <p:cNvSpPr/>
          <p:nvPr/>
        </p:nvSpPr>
        <p:spPr bwMode="auto">
          <a:xfrm>
            <a:off x="1484040" y="3797424"/>
            <a:ext cx="3672408" cy="576064"/>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黑体" pitchFamily="2" charset="-122"/>
              <a:ea typeface="黑体" pitchFamily="2" charset="-122"/>
            </a:endParaRPr>
          </a:p>
        </p:txBody>
      </p:sp>
      <p:sp>
        <p:nvSpPr>
          <p:cNvPr id="22" name="矩形 21"/>
          <p:cNvSpPr/>
          <p:nvPr/>
        </p:nvSpPr>
        <p:spPr bwMode="auto">
          <a:xfrm>
            <a:off x="1395264" y="5827092"/>
            <a:ext cx="872480" cy="345033"/>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黑体" pitchFamily="2" charset="-122"/>
              <a:ea typeface="黑体" pitchFamily="2" charset="-122"/>
            </a:endParaRPr>
          </a:p>
        </p:txBody>
      </p:sp>
      <p:sp>
        <p:nvSpPr>
          <p:cNvPr id="23" name="矩形 22"/>
          <p:cNvSpPr/>
          <p:nvPr/>
        </p:nvSpPr>
        <p:spPr bwMode="auto">
          <a:xfrm>
            <a:off x="3431108" y="5806975"/>
            <a:ext cx="2004988" cy="345033"/>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黑体" pitchFamily="2" charset="-122"/>
              <a:ea typeface="黑体" pitchFamily="2" charset="-122"/>
            </a:endParaRPr>
          </a:p>
        </p:txBody>
      </p:sp>
      <p:sp>
        <p:nvSpPr>
          <p:cNvPr id="24" name="矩形 23"/>
          <p:cNvSpPr/>
          <p:nvPr/>
        </p:nvSpPr>
        <p:spPr bwMode="auto">
          <a:xfrm>
            <a:off x="5940151" y="6265887"/>
            <a:ext cx="1974105" cy="345033"/>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黑体" pitchFamily="2" charset="-122"/>
              <a:ea typeface="黑体" pitchFamily="2" charset="-122"/>
            </a:endParaRPr>
          </a:p>
        </p:txBody>
      </p:sp>
      <p:sp>
        <p:nvSpPr>
          <p:cNvPr id="15" name="矩形 14"/>
          <p:cNvSpPr/>
          <p:nvPr/>
        </p:nvSpPr>
        <p:spPr>
          <a:xfrm>
            <a:off x="1115616" y="6381328"/>
            <a:ext cx="6647974" cy="369332"/>
          </a:xfrm>
          <a:prstGeom prst="rect">
            <a:avLst/>
          </a:prstGeom>
        </p:spPr>
        <p:txBody>
          <a:bodyPr wrap="none">
            <a:spAutoFit/>
          </a:bodyPr>
          <a:lstStyle/>
          <a:p>
            <a:r>
              <a:rPr lang="zh-CN" altLang="en-US" sz="1800" dirty="0">
                <a:latin typeface="黑体" pitchFamily="2" charset="-122"/>
                <a:ea typeface="黑体" pitchFamily="2" charset="-122"/>
              </a:rPr>
              <a:t>（</a:t>
            </a:r>
            <a:r>
              <a:rPr lang="en-US" altLang="zh-CN" sz="1800" dirty="0">
                <a:latin typeface="黑体" pitchFamily="2" charset="-122"/>
                <a:ea typeface="黑体" pitchFamily="2" charset="-122"/>
              </a:rPr>
              <a:t>a</a:t>
            </a:r>
            <a:r>
              <a:rPr lang="zh-CN" altLang="en-US" sz="1800" dirty="0">
                <a:latin typeface="黑体" pitchFamily="2" charset="-122"/>
                <a:ea typeface="黑体" pitchFamily="2" charset="-122"/>
              </a:rPr>
              <a:t>）原图         （</a:t>
            </a:r>
            <a:r>
              <a:rPr lang="en-US" altLang="zh-CN" sz="1800" dirty="0">
                <a:latin typeface="黑体" pitchFamily="2" charset="-122"/>
                <a:ea typeface="黑体" pitchFamily="2" charset="-122"/>
              </a:rPr>
              <a:t>b</a:t>
            </a:r>
            <a:r>
              <a:rPr lang="zh-CN" altLang="en-US" sz="1800" dirty="0">
                <a:latin typeface="黑体" pitchFamily="2" charset="-122"/>
                <a:ea typeface="黑体" pitchFamily="2" charset="-122"/>
              </a:rPr>
              <a:t>）沿</a:t>
            </a:r>
            <a:r>
              <a:rPr lang="en-US" altLang="zh-CN" sz="1800" dirty="0">
                <a:latin typeface="黑体" pitchFamily="2" charset="-122"/>
                <a:ea typeface="黑体" pitchFamily="2" charset="-122"/>
              </a:rPr>
              <a:t>x</a:t>
            </a:r>
            <a:r>
              <a:rPr lang="zh-CN" altLang="en-US" sz="1800" dirty="0">
                <a:latin typeface="黑体" pitchFamily="2" charset="-122"/>
                <a:ea typeface="黑体" pitchFamily="2" charset="-122"/>
              </a:rPr>
              <a:t>方向剪切      （</a:t>
            </a:r>
            <a:r>
              <a:rPr lang="en-US" altLang="zh-CN" sz="1800" dirty="0">
                <a:latin typeface="黑体" pitchFamily="2" charset="-122"/>
                <a:ea typeface="黑体" pitchFamily="2" charset="-122"/>
              </a:rPr>
              <a:t>c</a:t>
            </a:r>
            <a:r>
              <a:rPr lang="zh-CN" altLang="en-US" sz="1800" dirty="0">
                <a:latin typeface="黑体" pitchFamily="2" charset="-122"/>
                <a:ea typeface="黑体" pitchFamily="2" charset="-122"/>
              </a:rPr>
              <a:t>）沿</a:t>
            </a:r>
            <a:r>
              <a:rPr lang="en-US" altLang="zh-CN" sz="1800" dirty="0">
                <a:latin typeface="黑体" pitchFamily="2" charset="-122"/>
                <a:ea typeface="黑体" pitchFamily="2" charset="-122"/>
              </a:rPr>
              <a:t>y</a:t>
            </a:r>
            <a:r>
              <a:rPr lang="zh-CN" altLang="en-US" sz="1800" dirty="0">
                <a:latin typeface="黑体" pitchFamily="2" charset="-122"/>
                <a:ea typeface="黑体" pitchFamily="2" charset="-122"/>
              </a:rPr>
              <a:t>方向剪切</a:t>
            </a:r>
            <a:endParaRPr lang="zh-CN" altLang="en-US" sz="1800" dirty="0"/>
          </a:p>
        </p:txBody>
      </p:sp>
      <p:sp>
        <p:nvSpPr>
          <p:cNvPr id="17"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735927522"/>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544" name="Picture 16" descr="c:\DOCUME~1\ADMINI~1\APPLIC~1\360se6\USERDA~1\Temp\267365~2.JPG"/>
          <p:cNvPicPr>
            <a:picLocks noChangeAspect="1" noChangeArrowheads="1"/>
          </p:cNvPicPr>
          <p:nvPr/>
        </p:nvPicPr>
        <p:blipFill rotWithShape="1">
          <a:blip r:embed="rId3">
            <a:extLst>
              <a:ext uri="{28A0092B-C50C-407E-A947-70E740481C1C}">
                <a14:useLocalDpi xmlns:a14="http://schemas.microsoft.com/office/drawing/2010/main" val="0"/>
              </a:ext>
            </a:extLst>
          </a:blip>
          <a:srcRect l="30129" t="6867" r="27219" b="9272"/>
          <a:stretch/>
        </p:blipFill>
        <p:spPr bwMode="auto">
          <a:xfrm>
            <a:off x="6614779" y="836712"/>
            <a:ext cx="1820586" cy="1800200"/>
          </a:xfrm>
          <a:prstGeom prst="rect">
            <a:avLst/>
          </a:prstGeom>
          <a:noFill/>
          <a:extLst>
            <a:ext uri="{909E8E84-426E-40DD-AFC4-6F175D3DCCD1}">
              <a14:hiddenFill xmlns:a14="http://schemas.microsoft.com/office/drawing/2010/main">
                <a:solidFill>
                  <a:srgbClr val="FFFFFF"/>
                </a:solidFill>
              </a14:hiddenFill>
            </a:ext>
          </a:extLst>
        </p:spPr>
      </p:pic>
      <p:pic>
        <p:nvPicPr>
          <p:cNvPr id="22546" name="Picture 18" descr="c:\DOCUME~1\ADMINI~1\APPLIC~1\360se6\USERDA~1\Temp\267365~3.JPG"/>
          <p:cNvPicPr>
            <a:picLocks noChangeAspect="1" noChangeArrowheads="1"/>
          </p:cNvPicPr>
          <p:nvPr/>
        </p:nvPicPr>
        <p:blipFill rotWithShape="1">
          <a:blip r:embed="rId4">
            <a:extLst>
              <a:ext uri="{28A0092B-C50C-407E-A947-70E740481C1C}">
                <a14:useLocalDpi xmlns:a14="http://schemas.microsoft.com/office/drawing/2010/main" val="0"/>
              </a:ext>
            </a:extLst>
          </a:blip>
          <a:srcRect l="11836" t="9292" r="9324" b="13475"/>
          <a:stretch/>
        </p:blipFill>
        <p:spPr bwMode="auto">
          <a:xfrm>
            <a:off x="6229672" y="2717415"/>
            <a:ext cx="25908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2548" name="Picture 20" descr="c:\DOCUME~1\ADMINI~1\APPLIC~1\360se6\USERDA~1\Temp\267365~4.JPG"/>
          <p:cNvPicPr>
            <a:picLocks noChangeAspect="1" noChangeArrowheads="1"/>
          </p:cNvPicPr>
          <p:nvPr/>
        </p:nvPicPr>
        <p:blipFill rotWithShape="1">
          <a:blip r:embed="rId5">
            <a:extLst>
              <a:ext uri="{28A0092B-C50C-407E-A947-70E740481C1C}">
                <a14:useLocalDpi xmlns:a14="http://schemas.microsoft.com/office/drawing/2010/main" val="0"/>
              </a:ext>
            </a:extLst>
          </a:blip>
          <a:srcRect l="41256" t="7127" r="37584" b="11029"/>
          <a:stretch/>
        </p:blipFill>
        <p:spPr bwMode="auto">
          <a:xfrm>
            <a:off x="6948264" y="4133984"/>
            <a:ext cx="1307492" cy="25433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对象 12"/>
          <p:cNvGraphicFramePr>
            <a:graphicFrameLocks noChangeAspect="1"/>
          </p:cNvGraphicFramePr>
          <p:nvPr>
            <p:extLst>
              <p:ext uri="{D42A27DB-BD31-4B8C-83A1-F6EECF244321}">
                <p14:modId xmlns:p14="http://schemas.microsoft.com/office/powerpoint/2010/main" val="1728654594"/>
              </p:ext>
            </p:extLst>
          </p:nvPr>
        </p:nvGraphicFramePr>
        <p:xfrm>
          <a:off x="1835696" y="1052736"/>
          <a:ext cx="3384376" cy="955324"/>
        </p:xfrm>
        <a:graphic>
          <a:graphicData uri="http://schemas.openxmlformats.org/presentationml/2006/ole">
            <mc:AlternateContent xmlns:mc="http://schemas.openxmlformats.org/markup-compatibility/2006">
              <mc:Choice xmlns:v="urn:schemas-microsoft-com:vml" Requires="v">
                <p:oleObj spid="_x0000_s22832" name="Equation" r:id="rId6" imgW="2489200" imgH="711200" progId="Equation.DSMT4">
                  <p:embed/>
                </p:oleObj>
              </mc:Choice>
              <mc:Fallback>
                <p:oleObj name="Equation" r:id="rId6" imgW="2489200" imgH="711200" progId="Equation.DSMT4">
                  <p:embed/>
                  <p:pic>
                    <p:nvPicPr>
                      <p:cNvPr id="0"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1052736"/>
                        <a:ext cx="3384376" cy="955324"/>
                      </a:xfrm>
                      <a:prstGeom prst="rect">
                        <a:avLst/>
                      </a:prstGeom>
                      <a:noFill/>
                      <a:ln>
                        <a:noFill/>
                      </a:ln>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06711977"/>
              </p:ext>
            </p:extLst>
          </p:nvPr>
        </p:nvGraphicFramePr>
        <p:xfrm>
          <a:off x="1818308" y="2363976"/>
          <a:ext cx="3833812" cy="955675"/>
        </p:xfrm>
        <a:graphic>
          <a:graphicData uri="http://schemas.openxmlformats.org/presentationml/2006/ole">
            <mc:AlternateContent xmlns:mc="http://schemas.openxmlformats.org/markup-compatibility/2006">
              <mc:Choice xmlns:v="urn:schemas-microsoft-com:vml" Requires="v">
                <p:oleObj spid="_x0000_s22833" name="Equation" r:id="rId8" imgW="2819160" imgH="711000" progId="Equation.DSMT4">
                  <p:embed/>
                </p:oleObj>
              </mc:Choice>
              <mc:Fallback>
                <p:oleObj name="Equation" r:id="rId8" imgW="2819160" imgH="711000" progId="Equation.DSMT4">
                  <p:embed/>
                  <p:pic>
                    <p:nvPicPr>
                      <p:cNvPr id="0" name="对象 12"/>
                      <p:cNvPicPr>
                        <a:picLocks noChangeAspect="1" noChangeArrowheads="1"/>
                      </p:cNvPicPr>
                      <p:nvPr/>
                    </p:nvPicPr>
                    <p:blipFill>
                      <a:blip r:embed="rId9"/>
                      <a:srcRect/>
                      <a:stretch>
                        <a:fillRect/>
                      </a:stretch>
                    </p:blipFill>
                    <p:spPr bwMode="auto">
                      <a:xfrm>
                        <a:off x="1818308" y="2363976"/>
                        <a:ext cx="383381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176479008"/>
              </p:ext>
            </p:extLst>
          </p:nvPr>
        </p:nvGraphicFramePr>
        <p:xfrm>
          <a:off x="1798343" y="3393752"/>
          <a:ext cx="2382837" cy="955675"/>
        </p:xfrm>
        <a:graphic>
          <a:graphicData uri="http://schemas.openxmlformats.org/presentationml/2006/ole">
            <mc:AlternateContent xmlns:mc="http://schemas.openxmlformats.org/markup-compatibility/2006">
              <mc:Choice xmlns:v="urn:schemas-microsoft-com:vml" Requires="v">
                <p:oleObj spid="_x0000_s22834" name="Equation" r:id="rId10" imgW="1752480" imgH="711000" progId="Equation.DSMT4">
                  <p:embed/>
                </p:oleObj>
              </mc:Choice>
              <mc:Fallback>
                <p:oleObj name="Equation" r:id="rId10" imgW="1752480" imgH="711000" progId="Equation.DSMT4">
                  <p:embed/>
                  <p:pic>
                    <p:nvPicPr>
                      <p:cNvPr id="0" name="对象 14"/>
                      <p:cNvPicPr>
                        <a:picLocks noChangeAspect="1" noChangeArrowheads="1"/>
                      </p:cNvPicPr>
                      <p:nvPr/>
                    </p:nvPicPr>
                    <p:blipFill>
                      <a:blip r:embed="rId11"/>
                      <a:srcRect/>
                      <a:stretch>
                        <a:fillRect/>
                      </a:stretch>
                    </p:blipFill>
                    <p:spPr bwMode="auto">
                      <a:xfrm>
                        <a:off x="1798343" y="3393752"/>
                        <a:ext cx="238283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55662224"/>
              </p:ext>
            </p:extLst>
          </p:nvPr>
        </p:nvGraphicFramePr>
        <p:xfrm>
          <a:off x="1817306" y="4437112"/>
          <a:ext cx="2417762" cy="955675"/>
        </p:xfrm>
        <a:graphic>
          <a:graphicData uri="http://schemas.openxmlformats.org/presentationml/2006/ole">
            <mc:AlternateContent xmlns:mc="http://schemas.openxmlformats.org/markup-compatibility/2006">
              <mc:Choice xmlns:v="urn:schemas-microsoft-com:vml" Requires="v">
                <p:oleObj spid="_x0000_s22835" name="Equation" r:id="rId12" imgW="1777680" imgH="711000" progId="Equation.DSMT4">
                  <p:embed/>
                </p:oleObj>
              </mc:Choice>
              <mc:Fallback>
                <p:oleObj name="Equation" r:id="rId12" imgW="1777680" imgH="711000" progId="Equation.DSMT4">
                  <p:embed/>
                  <p:pic>
                    <p:nvPicPr>
                      <p:cNvPr id="0" name="对象 15"/>
                      <p:cNvPicPr>
                        <a:picLocks noChangeAspect="1" noChangeArrowheads="1"/>
                      </p:cNvPicPr>
                      <p:nvPr/>
                    </p:nvPicPr>
                    <p:blipFill>
                      <a:blip r:embed="rId13"/>
                      <a:srcRect/>
                      <a:stretch>
                        <a:fillRect/>
                      </a:stretch>
                    </p:blipFill>
                    <p:spPr bwMode="auto">
                      <a:xfrm>
                        <a:off x="1817306" y="4437112"/>
                        <a:ext cx="241776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292507" y="2652008"/>
            <a:ext cx="748988" cy="1785104"/>
          </a:xfrm>
          <a:prstGeom prst="rect">
            <a:avLst/>
          </a:prstGeom>
        </p:spPr>
        <p:txBody>
          <a:bodyPr wrap="none">
            <a:spAutoFit/>
          </a:bodyPr>
          <a:lstStyle/>
          <a:p>
            <a:pPr algn="r"/>
            <a:r>
              <a:rPr lang="zh-CN" altLang="en-US" sz="2200" dirty="0">
                <a:solidFill>
                  <a:srgbClr val="0000FF"/>
                </a:solidFill>
                <a:latin typeface="黑体" pitchFamily="2" charset="-122"/>
                <a:ea typeface="黑体" pitchFamily="2" charset="-122"/>
              </a:rPr>
              <a:t>旋转</a:t>
            </a:r>
            <a:endParaRPr lang="en-US" altLang="zh-CN" sz="2200" dirty="0">
              <a:solidFill>
                <a:srgbClr val="0000FF"/>
              </a:solidFill>
              <a:latin typeface="黑体" pitchFamily="2" charset="-122"/>
              <a:ea typeface="黑体" pitchFamily="2" charset="-122"/>
            </a:endParaRPr>
          </a:p>
          <a:p>
            <a:pPr algn="r"/>
            <a:endParaRPr lang="en-US" altLang="zh-CN" sz="2200" dirty="0">
              <a:solidFill>
                <a:srgbClr val="0000FF"/>
              </a:solidFill>
              <a:latin typeface="黑体" pitchFamily="2" charset="-122"/>
              <a:ea typeface="黑体" pitchFamily="2" charset="-122"/>
            </a:endParaRPr>
          </a:p>
          <a:p>
            <a:pPr algn="r"/>
            <a:endParaRPr lang="en-US" altLang="zh-CN" sz="2200" dirty="0">
              <a:solidFill>
                <a:srgbClr val="0000FF"/>
              </a:solidFill>
              <a:latin typeface="黑体" pitchFamily="2" charset="-122"/>
              <a:ea typeface="黑体" pitchFamily="2" charset="-122"/>
            </a:endParaRPr>
          </a:p>
          <a:p>
            <a:pPr algn="r"/>
            <a:endParaRPr lang="en-US" altLang="zh-CN" sz="2200" dirty="0">
              <a:solidFill>
                <a:srgbClr val="0000FF"/>
              </a:solidFill>
              <a:latin typeface="黑体" pitchFamily="2" charset="-122"/>
              <a:ea typeface="黑体" pitchFamily="2" charset="-122"/>
            </a:endParaRPr>
          </a:p>
          <a:p>
            <a:pPr algn="r"/>
            <a:endParaRPr lang="en-US" altLang="zh-CN" sz="2200" dirty="0">
              <a:solidFill>
                <a:srgbClr val="0000FF"/>
              </a:solidFill>
              <a:latin typeface="黑体" pitchFamily="2" charset="-122"/>
              <a:ea typeface="黑体" pitchFamily="2" charset="-122"/>
            </a:endParaRPr>
          </a:p>
        </p:txBody>
      </p:sp>
      <p:sp>
        <p:nvSpPr>
          <p:cNvPr id="24" name="矩形 23"/>
          <p:cNvSpPr/>
          <p:nvPr/>
        </p:nvSpPr>
        <p:spPr>
          <a:xfrm>
            <a:off x="395536" y="1292894"/>
            <a:ext cx="748923" cy="430887"/>
          </a:xfrm>
          <a:prstGeom prst="rect">
            <a:avLst/>
          </a:prstGeom>
        </p:spPr>
        <p:txBody>
          <a:bodyPr wrap="none">
            <a:spAutoFit/>
          </a:bodyPr>
          <a:lstStyle/>
          <a:p>
            <a:pPr algn="r"/>
            <a:r>
              <a:rPr lang="zh-CN" altLang="en-US" sz="2200" dirty="0">
                <a:solidFill>
                  <a:srgbClr val="003399"/>
                </a:solidFill>
                <a:latin typeface="黑体" pitchFamily="2" charset="-122"/>
                <a:ea typeface="黑体" pitchFamily="2" charset="-122"/>
              </a:rPr>
              <a:t>实例</a:t>
            </a:r>
          </a:p>
        </p:txBody>
      </p:sp>
      <p:sp>
        <p:nvSpPr>
          <p:cNvPr id="20" name="矩形 19"/>
          <p:cNvSpPr/>
          <p:nvPr/>
        </p:nvSpPr>
        <p:spPr>
          <a:xfrm>
            <a:off x="292507" y="4699506"/>
            <a:ext cx="1313180" cy="430887"/>
          </a:xfrm>
          <a:prstGeom prst="rect">
            <a:avLst/>
          </a:prstGeom>
        </p:spPr>
        <p:txBody>
          <a:bodyPr wrap="none">
            <a:spAutoFit/>
          </a:bodyPr>
          <a:lstStyle/>
          <a:p>
            <a:pPr lvl="0" algn="r"/>
            <a:r>
              <a:rPr lang="zh-CN" altLang="en-US" sz="2200" dirty="0">
                <a:solidFill>
                  <a:srgbClr val="0000FF"/>
                </a:solidFill>
                <a:latin typeface="黑体" pitchFamily="2" charset="-122"/>
                <a:ea typeface="黑体" pitchFamily="2" charset="-122"/>
              </a:rPr>
              <a:t>竖直剪切</a:t>
            </a:r>
          </a:p>
        </p:txBody>
      </p:sp>
      <p:sp>
        <p:nvSpPr>
          <p:cNvPr id="22" name="矩形 21"/>
          <p:cNvSpPr/>
          <p:nvPr/>
        </p:nvSpPr>
        <p:spPr>
          <a:xfrm>
            <a:off x="292507" y="3656146"/>
            <a:ext cx="1313180" cy="430887"/>
          </a:xfrm>
          <a:prstGeom prst="rect">
            <a:avLst/>
          </a:prstGeom>
        </p:spPr>
        <p:txBody>
          <a:bodyPr wrap="none">
            <a:spAutoFit/>
          </a:bodyPr>
          <a:lstStyle/>
          <a:p>
            <a:pPr lvl="0" algn="r"/>
            <a:r>
              <a:rPr lang="zh-CN" altLang="en-US" sz="2200" dirty="0">
                <a:solidFill>
                  <a:srgbClr val="0000FF"/>
                </a:solidFill>
                <a:latin typeface="黑体" pitchFamily="2" charset="-122"/>
                <a:ea typeface="黑体" pitchFamily="2" charset="-122"/>
              </a:rPr>
              <a:t>水平剪切</a:t>
            </a:r>
            <a:endParaRPr lang="en-US" altLang="zh-CN" sz="2200" dirty="0">
              <a:solidFill>
                <a:srgbClr val="0000FF"/>
              </a:solidFill>
              <a:latin typeface="黑体" pitchFamily="2" charset="-122"/>
              <a:ea typeface="黑体" pitchFamily="2"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1676605885"/>
              </p:ext>
            </p:extLst>
          </p:nvPr>
        </p:nvGraphicFramePr>
        <p:xfrm>
          <a:off x="1041430" y="5569669"/>
          <a:ext cx="2312987" cy="955675"/>
        </p:xfrm>
        <a:graphic>
          <a:graphicData uri="http://schemas.openxmlformats.org/presentationml/2006/ole">
            <mc:AlternateContent xmlns:mc="http://schemas.openxmlformats.org/markup-compatibility/2006">
              <mc:Choice xmlns:v="urn:schemas-microsoft-com:vml" Requires="v">
                <p:oleObj spid="_x0000_s22836" name="Equation" r:id="rId14" imgW="1701720" imgH="711000" progId="Equation.DSMT4">
                  <p:embed/>
                </p:oleObj>
              </mc:Choice>
              <mc:Fallback>
                <p:oleObj name="Equation" r:id="rId14" imgW="1701720" imgH="711000" progId="Equation.DSMT4">
                  <p:embed/>
                  <p:pic>
                    <p:nvPicPr>
                      <p:cNvPr id="0" name=""/>
                      <p:cNvPicPr>
                        <a:picLocks noChangeAspect="1" noChangeArrowheads="1"/>
                      </p:cNvPicPr>
                      <p:nvPr/>
                    </p:nvPicPr>
                    <p:blipFill>
                      <a:blip r:embed="rId15"/>
                      <a:srcRect/>
                      <a:stretch>
                        <a:fillRect/>
                      </a:stretch>
                    </p:blipFill>
                    <p:spPr bwMode="auto">
                      <a:xfrm>
                        <a:off x="1041430" y="5569669"/>
                        <a:ext cx="231298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矩形 20"/>
          <p:cNvSpPr/>
          <p:nvPr/>
        </p:nvSpPr>
        <p:spPr>
          <a:xfrm>
            <a:off x="292507" y="5832063"/>
            <a:ext cx="748923" cy="430887"/>
          </a:xfrm>
          <a:prstGeom prst="rect">
            <a:avLst/>
          </a:prstGeom>
        </p:spPr>
        <p:txBody>
          <a:bodyPr wrap="none">
            <a:spAutoFit/>
          </a:bodyPr>
          <a:lstStyle/>
          <a:p>
            <a:pPr algn="r"/>
            <a:r>
              <a:rPr lang="zh-CN" altLang="en-US" sz="2200" dirty="0">
                <a:solidFill>
                  <a:srgbClr val="0000FF"/>
                </a:solidFill>
                <a:latin typeface="黑体" pitchFamily="2" charset="-122"/>
                <a:ea typeface="黑体" pitchFamily="2" charset="-122"/>
              </a:rPr>
              <a:t>平移</a:t>
            </a:r>
            <a:endParaRPr lang="en-US" altLang="zh-CN" sz="2200" dirty="0">
              <a:solidFill>
                <a:srgbClr val="0000FF"/>
              </a:solidFill>
              <a:latin typeface="黑体" pitchFamily="2" charset="-122"/>
              <a:ea typeface="黑体" pitchFamily="2" charset="-122"/>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3311834876"/>
              </p:ext>
            </p:extLst>
          </p:nvPr>
        </p:nvGraphicFramePr>
        <p:xfrm>
          <a:off x="4273079" y="5569669"/>
          <a:ext cx="2243137" cy="955675"/>
        </p:xfrm>
        <a:graphic>
          <a:graphicData uri="http://schemas.openxmlformats.org/presentationml/2006/ole">
            <mc:AlternateContent xmlns:mc="http://schemas.openxmlformats.org/markup-compatibility/2006">
              <mc:Choice xmlns:v="urn:schemas-microsoft-com:vml" Requires="v">
                <p:oleObj spid="_x0000_s22837" name="Equation" r:id="rId16" imgW="1650960" imgH="711000" progId="Equation.DSMT4">
                  <p:embed/>
                </p:oleObj>
              </mc:Choice>
              <mc:Fallback>
                <p:oleObj name="Equation" r:id="rId16" imgW="1650960" imgH="711000" progId="Equation.DSMT4">
                  <p:embed/>
                  <p:pic>
                    <p:nvPicPr>
                      <p:cNvPr id="0" name=""/>
                      <p:cNvPicPr>
                        <a:picLocks noChangeAspect="1" noChangeArrowheads="1"/>
                      </p:cNvPicPr>
                      <p:nvPr/>
                    </p:nvPicPr>
                    <p:blipFill>
                      <a:blip r:embed="rId17"/>
                      <a:srcRect/>
                      <a:stretch>
                        <a:fillRect/>
                      </a:stretch>
                    </p:blipFill>
                    <p:spPr bwMode="auto">
                      <a:xfrm>
                        <a:off x="4273079" y="5569669"/>
                        <a:ext cx="224313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矩形 24"/>
          <p:cNvSpPr/>
          <p:nvPr/>
        </p:nvSpPr>
        <p:spPr>
          <a:xfrm>
            <a:off x="3489702" y="5832063"/>
            <a:ext cx="748923" cy="430887"/>
          </a:xfrm>
          <a:prstGeom prst="rect">
            <a:avLst/>
          </a:prstGeom>
        </p:spPr>
        <p:txBody>
          <a:bodyPr wrap="none">
            <a:spAutoFit/>
          </a:bodyPr>
          <a:lstStyle/>
          <a:p>
            <a:pPr algn="r"/>
            <a:r>
              <a:rPr lang="zh-CN" altLang="en-US" sz="2200" dirty="0">
                <a:solidFill>
                  <a:srgbClr val="0000FF"/>
                </a:solidFill>
                <a:latin typeface="黑体" pitchFamily="2" charset="-122"/>
                <a:ea typeface="黑体" pitchFamily="2" charset="-122"/>
              </a:rPr>
              <a:t>缩放</a:t>
            </a:r>
            <a:endParaRPr lang="en-US" altLang="zh-CN" sz="2200" dirty="0">
              <a:solidFill>
                <a:srgbClr val="0000FF"/>
              </a:solidFill>
              <a:latin typeface="黑体" pitchFamily="2" charset="-122"/>
              <a:ea typeface="黑体" pitchFamily="2" charset="-122"/>
            </a:endParaRPr>
          </a:p>
        </p:txBody>
      </p:sp>
      <p:sp>
        <p:nvSpPr>
          <p:cNvPr id="26"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970272644"/>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251520" y="1556206"/>
            <a:ext cx="8784976" cy="2840778"/>
          </a:xfrm>
          <a:prstGeom prst="rect">
            <a:avLst/>
          </a:prstGeom>
        </p:spPr>
        <p:txBody>
          <a:bodyPr wrap="square">
            <a:spAutoFit/>
          </a:bodyPr>
          <a:lstStyle/>
          <a:p>
            <a:pPr>
              <a:lnSpc>
                <a:spcPct val="110000"/>
              </a:lnSpc>
              <a:spcBef>
                <a:spcPts val="600"/>
              </a:spcBef>
            </a:pPr>
            <a:r>
              <a:rPr lang="en-US" altLang="zh-CN" sz="1800" b="1" dirty="0" err="1">
                <a:latin typeface="Times New Roman" pitchFamily="18" charset="0"/>
                <a:cs typeface="Times New Roman" pitchFamily="18" charset="0"/>
              </a:rPr>
              <a:t>warpAffine</a:t>
            </a:r>
            <a:r>
              <a:rPr lang="en-US" altLang="zh-CN" sz="1800" b="1" dirty="0">
                <a:latin typeface="Times New Roman" pitchFamily="18" charset="0"/>
                <a:cs typeface="Times New Roman" pitchFamily="18" charset="0"/>
              </a:rPr>
              <a:t>  </a:t>
            </a:r>
            <a:r>
              <a:rPr lang="zh-CN" altLang="en-US" sz="1800" b="1" dirty="0">
                <a:latin typeface="Times New Roman" pitchFamily="18" charset="0"/>
                <a:cs typeface="Times New Roman" pitchFamily="18" charset="0"/>
              </a:rPr>
              <a:t>对图像做仿射变换</a:t>
            </a:r>
          </a:p>
          <a:p>
            <a:pPr>
              <a:lnSpc>
                <a:spcPct val="110000"/>
              </a:lnSpc>
              <a:spcBef>
                <a:spcPts val="600"/>
              </a:spcBef>
            </a:pPr>
            <a:r>
              <a:rPr lang="en-US" altLang="zh-CN" sz="1800" dirty="0">
                <a:latin typeface="Times New Roman" pitchFamily="18" charset="0"/>
                <a:cs typeface="Times New Roman" pitchFamily="18" charset="0"/>
              </a:rPr>
              <a:t>void </a:t>
            </a:r>
            <a:r>
              <a:rPr lang="en-US" altLang="zh-CN" sz="1800" dirty="0" err="1">
                <a:solidFill>
                  <a:srgbClr val="FF0000"/>
                </a:solidFill>
                <a:latin typeface="Times New Roman" pitchFamily="18" charset="0"/>
                <a:cs typeface="Times New Roman" pitchFamily="18" charset="0"/>
              </a:rPr>
              <a:t>warpAffine</a:t>
            </a:r>
            <a:r>
              <a:rPr lang="en-US" altLang="zh-CN" sz="1800" dirty="0">
                <a:latin typeface="Times New Roman" pitchFamily="18" charset="0"/>
                <a:cs typeface="Times New Roman" pitchFamily="18" charset="0"/>
              </a:rPr>
              <a:t>(</a:t>
            </a:r>
            <a:r>
              <a:rPr lang="en-US" altLang="zh-CN" sz="1800" dirty="0" err="1"/>
              <a:t>InputArray</a:t>
            </a:r>
            <a:r>
              <a:rPr lang="en-US" altLang="zh-CN" sz="1800" dirty="0"/>
              <a:t> </a:t>
            </a:r>
            <a:r>
              <a:rPr lang="en-US" altLang="zh-CN" sz="1800" dirty="0" err="1"/>
              <a:t>src</a:t>
            </a:r>
            <a:r>
              <a:rPr lang="en-US" altLang="zh-CN" sz="1800" dirty="0"/>
              <a:t>, </a:t>
            </a:r>
            <a:r>
              <a:rPr lang="en-US" altLang="zh-CN" sz="1800" dirty="0" err="1"/>
              <a:t>OutputArray</a:t>
            </a:r>
            <a:r>
              <a:rPr lang="en-US" altLang="zh-CN" sz="1800" dirty="0"/>
              <a:t> </a:t>
            </a:r>
            <a:r>
              <a:rPr lang="en-US" altLang="zh-CN" sz="1800" dirty="0" err="1"/>
              <a:t>dst</a:t>
            </a:r>
            <a:r>
              <a:rPr lang="en-US" altLang="zh-CN" sz="1800" dirty="0"/>
              <a:t>, </a:t>
            </a:r>
            <a:r>
              <a:rPr lang="en-US" altLang="zh-CN" sz="1800" dirty="0" err="1"/>
              <a:t>InputArray</a:t>
            </a:r>
            <a:r>
              <a:rPr lang="en-US" altLang="zh-CN" sz="1800" dirty="0"/>
              <a:t> M, Size </a:t>
            </a:r>
            <a:r>
              <a:rPr lang="en-US" altLang="zh-CN" sz="1800" dirty="0" err="1"/>
              <a:t>dsize</a:t>
            </a:r>
            <a:r>
              <a:rPr lang="en-US" altLang="zh-CN" sz="1800" dirty="0"/>
              <a:t>, </a:t>
            </a:r>
            <a:r>
              <a:rPr lang="en-US" altLang="zh-CN" sz="1800" dirty="0" err="1"/>
              <a:t>int</a:t>
            </a:r>
            <a:r>
              <a:rPr lang="en-US" altLang="zh-CN" sz="1800" dirty="0"/>
              <a:t> flags=INTER_LINEAR</a:t>
            </a:r>
            <a:r>
              <a:rPr lang="en-US" altLang="zh-CN" sz="1800" dirty="0">
                <a:latin typeface="Times New Roman" pitchFamily="18" charset="0"/>
                <a:cs typeface="Times New Roman" pitchFamily="18" charset="0"/>
              </a:rPr>
              <a:t>);</a:t>
            </a:r>
          </a:p>
          <a:p>
            <a:pPr>
              <a:lnSpc>
                <a:spcPct val="110000"/>
              </a:lnSpc>
              <a:spcBef>
                <a:spcPts val="1800"/>
              </a:spcBef>
            </a:pPr>
            <a:r>
              <a:rPr lang="en-US" altLang="zh-CN" sz="1800" b="1" dirty="0" err="1">
                <a:latin typeface="Times New Roman" pitchFamily="18" charset="0"/>
                <a:cs typeface="Times New Roman" pitchFamily="18" charset="0"/>
              </a:rPr>
              <a:t>getAffineTransform</a:t>
            </a:r>
            <a:r>
              <a:rPr lang="en-US" altLang="zh-CN" sz="1800" b="1" dirty="0">
                <a:latin typeface="Times New Roman" pitchFamily="18" charset="0"/>
                <a:cs typeface="Times New Roman" pitchFamily="18" charset="0"/>
              </a:rPr>
              <a:t>  </a:t>
            </a:r>
            <a:r>
              <a:rPr lang="zh-CN" altLang="en-US" sz="1800" b="1" dirty="0">
                <a:latin typeface="Times New Roman" pitchFamily="18" charset="0"/>
                <a:cs typeface="Times New Roman" pitchFamily="18" charset="0"/>
              </a:rPr>
              <a:t>由</a:t>
            </a:r>
            <a:r>
              <a:rPr lang="zh-CN" altLang="en-US" sz="1800" b="1" dirty="0">
                <a:solidFill>
                  <a:srgbClr val="FF0000"/>
                </a:solidFill>
                <a:latin typeface="Times New Roman" pitchFamily="18" charset="0"/>
                <a:cs typeface="Times New Roman" pitchFamily="18" charset="0"/>
              </a:rPr>
              <a:t>三对点</a:t>
            </a:r>
            <a:r>
              <a:rPr lang="zh-CN" altLang="en-US" sz="1800" b="1" dirty="0">
                <a:latin typeface="Times New Roman" pitchFamily="18" charset="0"/>
                <a:cs typeface="Times New Roman" pitchFamily="18" charset="0"/>
              </a:rPr>
              <a:t>计算仿射变换</a:t>
            </a:r>
          </a:p>
          <a:p>
            <a:pPr>
              <a:lnSpc>
                <a:spcPct val="110000"/>
              </a:lnSpc>
              <a:spcBef>
                <a:spcPts val="600"/>
              </a:spcBef>
            </a:pPr>
            <a:r>
              <a:rPr lang="en-US" altLang="zh-CN" sz="1800" dirty="0">
                <a:latin typeface="Times New Roman" pitchFamily="18" charset="0"/>
                <a:cs typeface="Times New Roman" pitchFamily="18" charset="0"/>
              </a:rPr>
              <a:t>Mat</a:t>
            </a:r>
            <a:r>
              <a:rPr lang="en-US" altLang="zh-CN" sz="1800" dirty="0">
                <a:solidFill>
                  <a:srgbClr val="FF0000"/>
                </a:solidFill>
                <a:latin typeface="Times New Roman" pitchFamily="18" charset="0"/>
                <a:cs typeface="Times New Roman" pitchFamily="18" charset="0"/>
              </a:rPr>
              <a:t> </a:t>
            </a:r>
            <a:r>
              <a:rPr lang="en-US" altLang="zh-CN" sz="1800" dirty="0" err="1">
                <a:solidFill>
                  <a:srgbClr val="FF0000"/>
                </a:solidFill>
                <a:latin typeface="Times New Roman" pitchFamily="18" charset="0"/>
                <a:cs typeface="Times New Roman" pitchFamily="18" charset="0"/>
              </a:rPr>
              <a:t>getAffineTransform</a:t>
            </a:r>
            <a:r>
              <a:rPr lang="en-US" altLang="zh-CN" sz="1800" dirty="0">
                <a:latin typeface="Times New Roman" pitchFamily="18" charset="0"/>
                <a:cs typeface="Times New Roman" pitchFamily="18" charset="0"/>
              </a:rPr>
              <a:t>(</a:t>
            </a:r>
            <a:r>
              <a:rPr lang="en-US" altLang="zh-CN" sz="1800" dirty="0" err="1"/>
              <a:t>InputArray</a:t>
            </a:r>
            <a:r>
              <a:rPr lang="en-US" altLang="zh-CN" sz="1800" dirty="0"/>
              <a:t> </a:t>
            </a:r>
            <a:r>
              <a:rPr lang="en-US" altLang="zh-CN" sz="1800" dirty="0" err="1"/>
              <a:t>src</a:t>
            </a:r>
            <a:r>
              <a:rPr lang="en-US" altLang="zh-CN" sz="1800" dirty="0"/>
              <a:t>, </a:t>
            </a:r>
            <a:r>
              <a:rPr lang="en-US" altLang="zh-CN" sz="1800" dirty="0" err="1"/>
              <a:t>OutputArray</a:t>
            </a:r>
            <a:r>
              <a:rPr lang="en-US" altLang="zh-CN" sz="1800" dirty="0"/>
              <a:t> </a:t>
            </a:r>
            <a:r>
              <a:rPr lang="en-US" altLang="zh-CN" sz="1800" dirty="0" err="1"/>
              <a:t>dst</a:t>
            </a:r>
            <a:r>
              <a:rPr lang="en-US" altLang="zh-CN" sz="1800" dirty="0">
                <a:latin typeface="Times New Roman" pitchFamily="18" charset="0"/>
                <a:cs typeface="Times New Roman" pitchFamily="18" charset="0"/>
              </a:rPr>
              <a:t>);</a:t>
            </a:r>
          </a:p>
          <a:p>
            <a:pPr>
              <a:lnSpc>
                <a:spcPct val="110000"/>
              </a:lnSpc>
              <a:spcBef>
                <a:spcPts val="1800"/>
              </a:spcBef>
            </a:pPr>
            <a:r>
              <a:rPr lang="en-US" altLang="zh-CN" sz="1800" b="1" dirty="0">
                <a:latin typeface="Times New Roman" pitchFamily="18" charset="0"/>
                <a:cs typeface="Times New Roman" pitchFamily="18" charset="0"/>
              </a:rPr>
              <a:t>getRotationMatrix2D   </a:t>
            </a:r>
            <a:r>
              <a:rPr lang="zh-CN" altLang="zh-CN" sz="1800" b="1" dirty="0">
                <a:latin typeface="Times New Roman" pitchFamily="18" charset="0"/>
                <a:cs typeface="Times New Roman" pitchFamily="18" charset="0"/>
              </a:rPr>
              <a:t>计算二维旋转的仿射变换矩阵 </a:t>
            </a:r>
            <a:br>
              <a:rPr lang="zh-CN" altLang="zh-CN" sz="1800" dirty="0">
                <a:latin typeface="Times New Roman" pitchFamily="18" charset="0"/>
                <a:cs typeface="Times New Roman" pitchFamily="18" charset="0"/>
              </a:rPr>
            </a:br>
            <a:r>
              <a:rPr lang="en-US" altLang="zh-CN" sz="1800" dirty="0">
                <a:latin typeface="Times New Roman" pitchFamily="18" charset="0"/>
                <a:cs typeface="Times New Roman" pitchFamily="18" charset="0"/>
              </a:rPr>
              <a:t>Mat </a:t>
            </a:r>
            <a:r>
              <a:rPr lang="en-US" altLang="zh-CN" sz="1800" dirty="0">
                <a:solidFill>
                  <a:srgbClr val="FF0000"/>
                </a:solidFill>
                <a:latin typeface="Times New Roman" pitchFamily="18" charset="0"/>
                <a:cs typeface="Times New Roman" pitchFamily="18" charset="0"/>
              </a:rPr>
              <a:t>getRotationMatrix2D</a:t>
            </a:r>
            <a:r>
              <a:rPr lang="en-US" altLang="zh-CN" sz="1800" dirty="0">
                <a:latin typeface="Times New Roman" pitchFamily="18" charset="0"/>
                <a:cs typeface="Times New Roman" pitchFamily="18" charset="0"/>
              </a:rPr>
              <a:t>(</a:t>
            </a:r>
            <a:r>
              <a:rPr lang="fr-FR" altLang="zh-CN" sz="1800" dirty="0"/>
              <a:t>Point2f center, double angle, double scale</a:t>
            </a:r>
            <a:r>
              <a:rPr lang="en-US" altLang="zh-CN" sz="1800" dirty="0">
                <a:latin typeface="Times New Roman" pitchFamily="18" charset="0"/>
                <a:cs typeface="Times New Roman" pitchFamily="18" charset="0"/>
              </a:rPr>
              <a:t>);</a:t>
            </a:r>
          </a:p>
        </p:txBody>
      </p:sp>
      <p:sp>
        <p:nvSpPr>
          <p:cNvPr id="9"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4009533798"/>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836712"/>
            <a:ext cx="7848872" cy="5533823"/>
          </a:xfrm>
          <a:prstGeom prst="rect">
            <a:avLst/>
          </a:prstGeom>
        </p:spPr>
        <p:txBody>
          <a:bodyPr wrap="square">
            <a:spAutoFit/>
          </a:bodyPr>
          <a:lstStyle/>
          <a:p>
            <a:pPr>
              <a:lnSpc>
                <a:spcPct val="130000"/>
              </a:lnSpc>
            </a:pPr>
            <a:r>
              <a:rPr lang="en-US" altLang="zh-CN" sz="1600" b="1" dirty="0"/>
              <a:t>Point2f </a:t>
            </a:r>
            <a:r>
              <a:rPr lang="en-US" altLang="zh-CN" sz="1600" b="1" dirty="0" err="1"/>
              <a:t>srcTri</a:t>
            </a:r>
            <a:r>
              <a:rPr lang="en-US" altLang="zh-CN" sz="1600" b="1" dirty="0"/>
              <a:t>[3], </a:t>
            </a:r>
            <a:r>
              <a:rPr lang="en-US" altLang="zh-CN" sz="1600" b="1" dirty="0" err="1"/>
              <a:t>dstTri</a:t>
            </a:r>
            <a:r>
              <a:rPr lang="en-US" altLang="zh-CN" sz="1600" b="1" dirty="0"/>
              <a:t>[3]; //</a:t>
            </a:r>
            <a:r>
              <a:rPr lang="zh-CN" altLang="en-US" sz="1600" b="1" dirty="0"/>
              <a:t>二维坐标下的点，类型为浮点  </a:t>
            </a:r>
          </a:p>
          <a:p>
            <a:pPr>
              <a:lnSpc>
                <a:spcPct val="130000"/>
              </a:lnSpc>
            </a:pPr>
            <a:r>
              <a:rPr lang="en-US" altLang="zh-CN" sz="1600" b="1" dirty="0"/>
              <a:t>Mat </a:t>
            </a:r>
            <a:r>
              <a:rPr lang="en-US" altLang="zh-CN" sz="1600" b="1" dirty="0" err="1"/>
              <a:t>rot_mat</a:t>
            </a:r>
            <a:r>
              <a:rPr lang="en-US" altLang="zh-CN" sz="1600" b="1" dirty="0">
                <a:solidFill>
                  <a:srgbClr val="FF0000"/>
                </a:solidFill>
              </a:rPr>
              <a:t>( 2, 3, CV_32FC1 );</a:t>
            </a:r>
            <a:r>
              <a:rPr lang="en-US" altLang="zh-CN" sz="1600" b="1" dirty="0"/>
              <a:t>  //</a:t>
            </a:r>
            <a:r>
              <a:rPr lang="zh-CN" altLang="en-US" sz="1600" b="1" dirty="0"/>
              <a:t>多通道矩阵  </a:t>
            </a:r>
          </a:p>
          <a:p>
            <a:pPr>
              <a:lnSpc>
                <a:spcPct val="130000"/>
              </a:lnSpc>
            </a:pPr>
            <a:r>
              <a:rPr lang="en-US" altLang="zh-CN" sz="1600" b="1" dirty="0"/>
              <a:t>Mat </a:t>
            </a:r>
            <a:r>
              <a:rPr lang="en-US" altLang="zh-CN" sz="1600" b="1" dirty="0" err="1"/>
              <a:t>warp_mat</a:t>
            </a:r>
            <a:r>
              <a:rPr lang="en-US" altLang="zh-CN" sz="1600" b="1" dirty="0">
                <a:solidFill>
                  <a:srgbClr val="FF0000"/>
                </a:solidFill>
              </a:rPr>
              <a:t>( 2, 3, CV_32FC1 );</a:t>
            </a:r>
            <a:r>
              <a:rPr lang="en-US" altLang="zh-CN" sz="1600" b="1" dirty="0"/>
              <a:t>  </a:t>
            </a:r>
          </a:p>
          <a:p>
            <a:pPr>
              <a:lnSpc>
                <a:spcPct val="130000"/>
              </a:lnSpc>
            </a:pPr>
            <a:r>
              <a:rPr lang="en-US" altLang="zh-CN" sz="1600" b="1" dirty="0"/>
              <a:t>Mat </a:t>
            </a:r>
            <a:r>
              <a:rPr lang="en-US" altLang="zh-CN" sz="1600" b="1" dirty="0" err="1"/>
              <a:t>src</a:t>
            </a:r>
            <a:r>
              <a:rPr lang="en-US" altLang="zh-CN" sz="1600" b="1" dirty="0"/>
              <a:t>, </a:t>
            </a:r>
            <a:r>
              <a:rPr lang="en-US" altLang="zh-CN" sz="1600" b="1" dirty="0" err="1"/>
              <a:t>dst</a:t>
            </a:r>
            <a:r>
              <a:rPr lang="en-US" altLang="zh-CN" sz="1600" b="1" dirty="0"/>
              <a:t>;  </a:t>
            </a:r>
          </a:p>
          <a:p>
            <a:pPr>
              <a:lnSpc>
                <a:spcPct val="130000"/>
              </a:lnSpc>
            </a:pPr>
            <a:r>
              <a:rPr lang="en-US" altLang="zh-CN" sz="1600" b="1" dirty="0" err="1"/>
              <a:t>dst</a:t>
            </a:r>
            <a:r>
              <a:rPr lang="en-US" altLang="zh-CN" sz="1600" b="1" dirty="0"/>
              <a:t> = Mat::zeros( </a:t>
            </a:r>
            <a:r>
              <a:rPr lang="en-US" altLang="zh-CN" sz="1600" b="1" dirty="0" err="1"/>
              <a:t>src.rows</a:t>
            </a:r>
            <a:r>
              <a:rPr lang="en-US" altLang="zh-CN" sz="1600" b="1" dirty="0"/>
              <a:t>, </a:t>
            </a:r>
            <a:r>
              <a:rPr lang="en-US" altLang="zh-CN" sz="1600" b="1" dirty="0" err="1"/>
              <a:t>src.cols</a:t>
            </a:r>
            <a:r>
              <a:rPr lang="en-US" altLang="zh-CN" sz="1600" b="1" dirty="0"/>
              <a:t>, </a:t>
            </a:r>
            <a:r>
              <a:rPr lang="en-US" altLang="zh-CN" sz="1600" b="1" dirty="0" err="1"/>
              <a:t>src.type</a:t>
            </a:r>
            <a:r>
              <a:rPr lang="en-US" altLang="zh-CN" sz="1600" b="1" dirty="0"/>
              <a:t>() );</a:t>
            </a:r>
            <a:r>
              <a:rPr lang="zh-CN" altLang="en-US" sz="1600" b="1" dirty="0"/>
              <a:t>  </a:t>
            </a:r>
          </a:p>
          <a:p>
            <a:pPr>
              <a:lnSpc>
                <a:spcPct val="130000"/>
              </a:lnSpc>
            </a:pPr>
            <a:r>
              <a:rPr lang="en-US" altLang="zh-CN" sz="1600" b="1" dirty="0"/>
              <a:t>//</a:t>
            </a:r>
            <a:r>
              <a:rPr lang="zh-CN" altLang="en-US" sz="1600" b="1" dirty="0"/>
              <a:t>计算矩阵仿射变换  </a:t>
            </a:r>
          </a:p>
          <a:p>
            <a:pPr>
              <a:lnSpc>
                <a:spcPct val="130000"/>
              </a:lnSpc>
            </a:pPr>
            <a:r>
              <a:rPr lang="en-US" altLang="zh-CN" sz="1600" b="1" dirty="0" err="1"/>
              <a:t>srcTri</a:t>
            </a:r>
            <a:r>
              <a:rPr lang="en-US" altLang="zh-CN" sz="1600" b="1" dirty="0"/>
              <a:t>[0] =</a:t>
            </a:r>
            <a:r>
              <a:rPr lang="en-US" altLang="zh-CN" sz="1600" dirty="0"/>
              <a:t> Point2f (</a:t>
            </a:r>
            <a:r>
              <a:rPr lang="en-US" altLang="zh-CN" sz="1600" b="1" dirty="0"/>
              <a:t>0,0);  </a:t>
            </a:r>
          </a:p>
          <a:p>
            <a:pPr>
              <a:lnSpc>
                <a:spcPct val="130000"/>
              </a:lnSpc>
            </a:pPr>
            <a:r>
              <a:rPr lang="en-US" altLang="zh-CN" sz="1600" b="1" dirty="0" err="1"/>
              <a:t>srcTri</a:t>
            </a:r>
            <a:r>
              <a:rPr lang="en-US" altLang="zh-CN" sz="1600" b="1" dirty="0"/>
              <a:t>[1] =</a:t>
            </a:r>
            <a:r>
              <a:rPr lang="en-US" altLang="zh-CN" sz="1600" dirty="0"/>
              <a:t> Point2f(</a:t>
            </a:r>
            <a:r>
              <a:rPr lang="en-US" altLang="zh-CN" sz="1600" b="1" dirty="0" err="1"/>
              <a:t>src.cols</a:t>
            </a:r>
            <a:r>
              <a:rPr lang="en-US" altLang="zh-CN" sz="1600" b="1" dirty="0"/>
              <a:t> - 1,0);  //</a:t>
            </a:r>
            <a:r>
              <a:rPr lang="zh-CN" altLang="en-US" sz="1600" b="1" dirty="0"/>
              <a:t>缩小一个像素  </a:t>
            </a:r>
          </a:p>
          <a:p>
            <a:pPr>
              <a:lnSpc>
                <a:spcPct val="130000"/>
              </a:lnSpc>
            </a:pPr>
            <a:r>
              <a:rPr lang="en-US" altLang="zh-CN" sz="1600" b="1" dirty="0" err="1"/>
              <a:t>srcTri</a:t>
            </a:r>
            <a:r>
              <a:rPr lang="en-US" altLang="zh-CN" sz="1600" b="1" dirty="0"/>
              <a:t>[2]= </a:t>
            </a:r>
            <a:r>
              <a:rPr lang="en-US" altLang="zh-CN" sz="1600" dirty="0"/>
              <a:t>Point2f(</a:t>
            </a:r>
            <a:r>
              <a:rPr lang="en-US" altLang="zh-CN" sz="1600" b="1" dirty="0"/>
              <a:t>0,src.rows - 1);  </a:t>
            </a:r>
          </a:p>
          <a:p>
            <a:pPr>
              <a:lnSpc>
                <a:spcPct val="130000"/>
              </a:lnSpc>
            </a:pPr>
            <a:r>
              <a:rPr lang="en-US" altLang="zh-CN" sz="1600" b="1" dirty="0"/>
              <a:t>//</a:t>
            </a:r>
            <a:r>
              <a:rPr lang="zh-CN" altLang="en-US" sz="1600" b="1" dirty="0"/>
              <a:t>改变目标图像大小  </a:t>
            </a:r>
          </a:p>
          <a:p>
            <a:pPr>
              <a:lnSpc>
                <a:spcPct val="130000"/>
              </a:lnSpc>
            </a:pPr>
            <a:r>
              <a:rPr lang="en-US" altLang="zh-CN" sz="1600" b="1" dirty="0" err="1"/>
              <a:t>dstTri</a:t>
            </a:r>
            <a:r>
              <a:rPr lang="en-US" altLang="zh-CN" sz="1600" b="1" dirty="0"/>
              <a:t>[0] =</a:t>
            </a:r>
            <a:r>
              <a:rPr lang="en-US" altLang="zh-CN" sz="1600" dirty="0"/>
              <a:t>Point2f(</a:t>
            </a:r>
            <a:r>
              <a:rPr lang="en-US" altLang="zh-CN" sz="1600" b="1" dirty="0" err="1"/>
              <a:t>src.cols</a:t>
            </a:r>
            <a:r>
              <a:rPr lang="en-US" altLang="zh-CN" sz="1600" b="1" dirty="0"/>
              <a:t> * 0.0,src.rows * 0.33);  </a:t>
            </a:r>
          </a:p>
          <a:p>
            <a:pPr>
              <a:lnSpc>
                <a:spcPct val="130000"/>
              </a:lnSpc>
            </a:pPr>
            <a:r>
              <a:rPr lang="en-US" altLang="zh-CN" sz="1600" b="1" dirty="0" err="1"/>
              <a:t>dstTri</a:t>
            </a:r>
            <a:r>
              <a:rPr lang="en-US" altLang="zh-CN" sz="1600" b="1" dirty="0"/>
              <a:t>[1] =</a:t>
            </a:r>
            <a:r>
              <a:rPr lang="en-US" altLang="zh-CN" sz="1600" dirty="0"/>
              <a:t>Point2f(</a:t>
            </a:r>
            <a:r>
              <a:rPr lang="en-US" altLang="zh-CN" sz="1600" b="1" dirty="0" err="1"/>
              <a:t>src.cols</a:t>
            </a:r>
            <a:r>
              <a:rPr lang="en-US" altLang="zh-CN" sz="1600" b="1" dirty="0"/>
              <a:t> * 0.85,src.rows * 0.25);  </a:t>
            </a:r>
          </a:p>
          <a:p>
            <a:pPr>
              <a:lnSpc>
                <a:spcPct val="130000"/>
              </a:lnSpc>
            </a:pPr>
            <a:r>
              <a:rPr lang="en-US" altLang="zh-CN" sz="1600" b="1" dirty="0" err="1"/>
              <a:t>dstTri</a:t>
            </a:r>
            <a:r>
              <a:rPr lang="en-US" altLang="zh-CN" sz="1600" b="1" dirty="0"/>
              <a:t>[2] =</a:t>
            </a:r>
            <a:r>
              <a:rPr lang="en-US" altLang="zh-CN" sz="1600" dirty="0"/>
              <a:t>Point2f(</a:t>
            </a:r>
            <a:r>
              <a:rPr lang="en-US" altLang="zh-CN" sz="1600" b="1" dirty="0" err="1"/>
              <a:t>src.cols</a:t>
            </a:r>
            <a:r>
              <a:rPr lang="en-US" altLang="zh-CN" sz="1600" b="1" dirty="0"/>
              <a:t>* 0.15,src.rows* 0.7);  </a:t>
            </a:r>
          </a:p>
          <a:p>
            <a:pPr>
              <a:lnSpc>
                <a:spcPct val="130000"/>
              </a:lnSpc>
            </a:pPr>
            <a:r>
              <a:rPr lang="en-US" altLang="zh-CN" sz="1600" b="1" dirty="0"/>
              <a:t>//</a:t>
            </a:r>
            <a:r>
              <a:rPr lang="zh-CN" altLang="en-US" sz="1600" b="1" dirty="0"/>
              <a:t>由三对点计算仿射变换</a:t>
            </a:r>
            <a:endParaRPr lang="en-US" altLang="zh-CN" sz="1600" b="1" dirty="0"/>
          </a:p>
          <a:p>
            <a:pPr>
              <a:lnSpc>
                <a:spcPct val="130000"/>
              </a:lnSpc>
            </a:pPr>
            <a:r>
              <a:rPr lang="en-US" altLang="zh-CN" sz="1600" b="1" dirty="0" err="1">
                <a:solidFill>
                  <a:srgbClr val="FF0000"/>
                </a:solidFill>
              </a:rPr>
              <a:t>Warp_mat</a:t>
            </a:r>
            <a:r>
              <a:rPr lang="en-US" altLang="zh-CN" sz="1600" b="1" dirty="0">
                <a:solidFill>
                  <a:srgbClr val="FF0000"/>
                </a:solidFill>
              </a:rPr>
              <a:t>=</a:t>
            </a:r>
            <a:r>
              <a:rPr lang="en-US" altLang="zh-CN" sz="1600" b="1" dirty="0" err="1">
                <a:solidFill>
                  <a:srgbClr val="FF0000"/>
                </a:solidFill>
              </a:rPr>
              <a:t>getAffineTransform</a:t>
            </a:r>
            <a:r>
              <a:rPr lang="en-US" altLang="zh-CN" sz="1600" b="1" dirty="0"/>
              <a:t>( </a:t>
            </a:r>
            <a:r>
              <a:rPr lang="en-US" altLang="zh-CN" sz="1600" b="1" dirty="0" err="1"/>
              <a:t>srcTri</a:t>
            </a:r>
            <a:r>
              <a:rPr lang="en-US" altLang="zh-CN" sz="1600" b="1" dirty="0"/>
              <a:t>, </a:t>
            </a:r>
            <a:r>
              <a:rPr lang="en-US" altLang="zh-CN" sz="1600" b="1" dirty="0" err="1"/>
              <a:t>dstTri</a:t>
            </a:r>
            <a:r>
              <a:rPr lang="en-US" altLang="zh-CN" sz="1600" b="1" dirty="0"/>
              <a:t>);  </a:t>
            </a:r>
          </a:p>
          <a:p>
            <a:pPr>
              <a:lnSpc>
                <a:spcPct val="130000"/>
              </a:lnSpc>
            </a:pPr>
            <a:r>
              <a:rPr lang="en-US" altLang="zh-CN" sz="1600" b="1" dirty="0"/>
              <a:t>//</a:t>
            </a:r>
            <a:r>
              <a:rPr lang="zh-CN" altLang="en-US" sz="1600" b="1" dirty="0"/>
              <a:t>对图像做仿射变换  </a:t>
            </a:r>
          </a:p>
          <a:p>
            <a:pPr>
              <a:lnSpc>
                <a:spcPct val="130000"/>
              </a:lnSpc>
            </a:pPr>
            <a:r>
              <a:rPr lang="en-US" altLang="zh-CN" sz="1600" b="1" dirty="0" err="1"/>
              <a:t>warpAffine</a:t>
            </a:r>
            <a:r>
              <a:rPr lang="en-US" altLang="zh-CN" sz="1600" b="1" dirty="0"/>
              <a:t>( </a:t>
            </a:r>
            <a:r>
              <a:rPr lang="en-US" altLang="zh-CN" sz="1600" b="1" dirty="0" err="1"/>
              <a:t>src</a:t>
            </a:r>
            <a:r>
              <a:rPr lang="en-US" altLang="zh-CN" sz="1600" b="1" dirty="0"/>
              <a:t>, </a:t>
            </a:r>
            <a:r>
              <a:rPr lang="en-US" altLang="zh-CN" sz="1600" b="1" dirty="0" err="1"/>
              <a:t>dst</a:t>
            </a:r>
            <a:r>
              <a:rPr lang="en-US" altLang="zh-CN" sz="1600" b="1" dirty="0"/>
              <a:t>, </a:t>
            </a:r>
            <a:r>
              <a:rPr lang="en-US" altLang="zh-CN" sz="1600" b="1" dirty="0" err="1"/>
              <a:t>warp_mat</a:t>
            </a:r>
            <a:r>
              <a:rPr lang="en-US" altLang="zh-CN" sz="1600" b="1" dirty="0"/>
              <a:t> );  </a:t>
            </a:r>
            <a:endParaRPr lang="zh-CN" altLang="en-US" sz="1600" b="1"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4208" y="980728"/>
            <a:ext cx="2396267" cy="1800200"/>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3332732477"/>
              </p:ext>
            </p:extLst>
          </p:nvPr>
        </p:nvGraphicFramePr>
        <p:xfrm>
          <a:off x="6084168" y="2773685"/>
          <a:ext cx="2600501" cy="1295945"/>
        </p:xfrm>
        <a:graphic>
          <a:graphicData uri="http://schemas.openxmlformats.org/presentationml/2006/ole">
            <mc:AlternateContent xmlns:mc="http://schemas.openxmlformats.org/markup-compatibility/2006">
              <mc:Choice xmlns:v="urn:schemas-microsoft-com:vml" Requires="v">
                <p:oleObj spid="_x0000_s23597" name="Equation" r:id="rId4" imgW="1409400" imgH="711000" progId="Equation.DSMT4">
                  <p:embed/>
                </p:oleObj>
              </mc:Choice>
              <mc:Fallback>
                <p:oleObj name="Equation" r:id="rId4" imgW="1409400" imgH="711000" progId="Equation.DSMT4">
                  <p:embed/>
                  <p:pic>
                    <p:nvPicPr>
                      <p:cNvPr id="0" name="对象 16"/>
                      <p:cNvPicPr>
                        <a:picLocks noChangeAspect="1" noChangeArrowheads="1"/>
                      </p:cNvPicPr>
                      <p:nvPr/>
                    </p:nvPicPr>
                    <p:blipFill>
                      <a:blip r:embed="rId5"/>
                      <a:srcRect/>
                      <a:stretch>
                        <a:fillRect/>
                      </a:stretch>
                    </p:blipFill>
                    <p:spPr bwMode="auto">
                      <a:xfrm>
                        <a:off x="6084168" y="2773685"/>
                        <a:ext cx="2600501" cy="1295945"/>
                      </a:xfrm>
                      <a:prstGeom prst="rect">
                        <a:avLst/>
                      </a:prstGeom>
                      <a:noFill/>
                      <a:ln w="19050">
                        <a:solidFill>
                          <a:srgbClr val="FF0000"/>
                        </a:solidFill>
                      </a:ln>
                    </p:spPr>
                  </p:pic>
                </p:oleObj>
              </mc:Fallback>
            </mc:AlternateContent>
          </a:graphicData>
        </a:graphic>
      </p:graphicFrame>
      <p:sp>
        <p:nvSpPr>
          <p:cNvPr id="12" name="矩形 11"/>
          <p:cNvSpPr/>
          <p:nvPr/>
        </p:nvSpPr>
        <p:spPr>
          <a:xfrm>
            <a:off x="5652120" y="4437112"/>
            <a:ext cx="3528392" cy="2308324"/>
          </a:xfrm>
          <a:prstGeom prst="rect">
            <a:avLst/>
          </a:prstGeom>
          <a:solidFill>
            <a:schemeClr val="accent6">
              <a:lumMod val="40000"/>
              <a:lumOff val="60000"/>
            </a:schemeClr>
          </a:solidFill>
        </p:spPr>
        <p:txBody>
          <a:bodyPr wrap="square">
            <a:spAutoFit/>
          </a:bodyPr>
          <a:lstStyle/>
          <a:p>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i,j,k</a:t>
            </a:r>
            <a:r>
              <a:rPr lang="en-US" altLang="zh-CN" sz="1600" dirty="0">
                <a:latin typeface="Times New Roman" pitchFamily="18" charset="0"/>
                <a:cs typeface="Times New Roman" pitchFamily="18" charset="0"/>
              </a:rPr>
              <a:t>;</a:t>
            </a:r>
          </a:p>
          <a:p>
            <a:r>
              <a:rPr lang="en-US" altLang="zh-CN" sz="1600" dirty="0">
                <a:latin typeface="Times New Roman" pitchFamily="18" charset="0"/>
                <a:cs typeface="Times New Roman" pitchFamily="18" charset="0"/>
              </a:rPr>
              <a:t>float </a:t>
            </a:r>
            <a:r>
              <a:rPr lang="en-US" altLang="zh-CN" sz="1600" dirty="0" err="1">
                <a:latin typeface="Times New Roman" pitchFamily="18" charset="0"/>
                <a:cs typeface="Times New Roman" pitchFamily="18" charset="0"/>
              </a:rPr>
              <a:t>warpvalue</a:t>
            </a:r>
            <a:r>
              <a:rPr lang="en-US" altLang="zh-CN" sz="1600" dirty="0">
                <a:latin typeface="Times New Roman" pitchFamily="18" charset="0"/>
                <a:cs typeface="Times New Roman" pitchFamily="18" charset="0"/>
              </a:rPr>
              <a:t>[6];</a:t>
            </a:r>
          </a:p>
          <a:p>
            <a:r>
              <a:rPr lang="en-US" altLang="zh-CN" sz="1600" dirty="0">
                <a:latin typeface="Times New Roman" pitchFamily="18" charset="0"/>
                <a:cs typeface="Times New Roman" pitchFamily="18" charset="0"/>
              </a:rPr>
              <a:t>k=0;</a:t>
            </a:r>
          </a:p>
          <a:p>
            <a:r>
              <a:rPr lang="en-US" altLang="zh-CN" sz="1600" dirty="0">
                <a:latin typeface="Times New Roman" pitchFamily="18" charset="0"/>
                <a:cs typeface="Times New Roman" pitchFamily="18" charset="0"/>
              </a:rPr>
              <a:t>for (i=0;i&lt;2;i++)</a:t>
            </a:r>
          </a:p>
          <a:p>
            <a:r>
              <a:rPr lang="en-US" altLang="zh-CN" sz="1600" dirty="0">
                <a:latin typeface="Times New Roman" pitchFamily="18" charset="0"/>
                <a:cs typeface="Times New Roman" pitchFamily="18" charset="0"/>
              </a:rPr>
              <a:t>  for (j=0;j&lt;3;j++)</a:t>
            </a:r>
          </a:p>
          <a:p>
            <a:r>
              <a:rPr lang="en-US" altLang="zh-CN" sz="1600" dirty="0">
                <a:latin typeface="Times New Roman" pitchFamily="18" charset="0"/>
                <a:cs typeface="Times New Roman" pitchFamily="18" charset="0"/>
              </a:rPr>
              <a:t>  {</a:t>
            </a:r>
          </a:p>
          <a:p>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warpvalue</a:t>
            </a:r>
            <a:r>
              <a:rPr lang="en-US" altLang="zh-CN" sz="1600" dirty="0">
                <a:latin typeface="Times New Roman" pitchFamily="18" charset="0"/>
                <a:cs typeface="Times New Roman" pitchFamily="18" charset="0"/>
              </a:rPr>
              <a:t>[k]=</a:t>
            </a:r>
            <a:r>
              <a:rPr lang="en-US" altLang="zh-CN" sz="1600" dirty="0" err="1">
                <a:latin typeface="Times New Roman" pitchFamily="18" charset="0"/>
                <a:cs typeface="Times New Roman" pitchFamily="18" charset="0"/>
              </a:rPr>
              <a:t>cvmGet</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warp_mat,i,j</a:t>
            </a:r>
            <a:r>
              <a:rPr lang="en-US" altLang="zh-CN" sz="1600" dirty="0">
                <a:latin typeface="Times New Roman" pitchFamily="18" charset="0"/>
                <a:cs typeface="Times New Roman" pitchFamily="18" charset="0"/>
              </a:rPr>
              <a:t>);</a:t>
            </a:r>
          </a:p>
          <a:p>
            <a:r>
              <a:rPr lang="en-US" altLang="zh-CN" sz="1600" dirty="0">
                <a:latin typeface="Times New Roman" pitchFamily="18" charset="0"/>
                <a:cs typeface="Times New Roman" pitchFamily="18" charset="0"/>
              </a:rPr>
              <a:t>      k++;</a:t>
            </a:r>
          </a:p>
          <a:p>
            <a:r>
              <a:rPr lang="en-US" altLang="zh-CN" sz="1600" dirty="0">
                <a:latin typeface="Times New Roman" pitchFamily="18" charset="0"/>
                <a:cs typeface="Times New Roman" pitchFamily="18" charset="0"/>
              </a:rPr>
              <a:t>   }</a:t>
            </a:r>
          </a:p>
        </p:txBody>
      </p:sp>
      <p:sp>
        <p:nvSpPr>
          <p:cNvPr id="13" name="Rectangle 7"/>
          <p:cNvSpPr>
            <a:spLocks noChangeArrowheads="1"/>
          </p:cNvSpPr>
          <p:nvPr/>
        </p:nvSpPr>
        <p:spPr bwMode="auto">
          <a:xfrm>
            <a:off x="251520" y="116632"/>
            <a:ext cx="7231657" cy="646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r>
              <a:rPr lang="zh-CN" altLang="en-US" sz="3600" b="1" dirty="0">
                <a:solidFill>
                  <a:srgbClr val="FF3300"/>
                </a:solidFill>
                <a:latin typeface="隶书" pitchFamily="49" charset="-122"/>
                <a:ea typeface="隶书" pitchFamily="49" charset="-122"/>
              </a:rPr>
              <a:t>一、图像几何变换</a:t>
            </a:r>
          </a:p>
        </p:txBody>
      </p:sp>
    </p:spTree>
    <p:extLst>
      <p:ext uri="{BB962C8B-B14F-4D97-AF65-F5344CB8AC3E}">
        <p14:creationId xmlns:p14="http://schemas.microsoft.com/office/powerpoint/2010/main" val="3772514097"/>
      </p:ext>
    </p:extLst>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DE8848">
                <a:gamma/>
                <a:tint val="21176"/>
                <a:invGamma/>
              </a:srgbClr>
            </a:gs>
            <a:gs pos="100000">
              <a:srgbClr val="DE8848"/>
            </a:gs>
          </a:gsLst>
          <a:lin ang="0" scaled="1"/>
        </a:gradFill>
        <a:ln w="19050" cap="flat" cmpd="sng" algn="ctr">
          <a:solidFill>
            <a:srgbClr val="FFFFFF"/>
          </a:solidFill>
          <a:prstDash val="solid"/>
          <a:round/>
          <a:headEnd type="none" w="med" len="med"/>
          <a:tailEnd type="none" w="med" len="med"/>
        </a:ln>
        <a:effectLst>
          <a:outerShdw dist="99190" dir="2388334" algn="ctr" rotWithShape="0">
            <a:srgbClr val="333333">
              <a:alpha val="50000"/>
            </a:srgbClr>
          </a:outerShdw>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rgbClr val="DE8848">
                <a:gamma/>
                <a:tint val="21176"/>
                <a:invGamma/>
              </a:srgbClr>
            </a:gs>
            <a:gs pos="100000">
              <a:srgbClr val="DE8848"/>
            </a:gs>
          </a:gsLst>
          <a:lin ang="0" scaled="1"/>
        </a:gradFill>
        <a:ln w="19050" cap="flat" cmpd="sng" algn="ctr">
          <a:solidFill>
            <a:srgbClr val="FFFFFF"/>
          </a:solidFill>
          <a:prstDash val="solid"/>
          <a:round/>
          <a:headEnd type="none" w="med" len="med"/>
          <a:tailEnd type="none" w="med" len="med"/>
        </a:ln>
        <a:effectLst>
          <a:outerShdw dist="99190" dir="2388334" algn="ctr" rotWithShape="0">
            <a:srgbClr val="333333">
              <a:alpha val="50000"/>
            </a:srgbClr>
          </a:outerShdw>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fi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黑体" pitchFamily="2" charset="-122"/>
            <a:ea typeface="黑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Settings\bitwsk\桌面\模板.pot</Template>
  <TotalTime>4176495</TotalTime>
  <Words>1439</Words>
  <Application>Microsoft Office PowerPoint</Application>
  <PresentationFormat>全屏显示(4:3)</PresentationFormat>
  <Paragraphs>131</Paragraphs>
  <Slides>15</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15</vt:i4>
      </vt:variant>
    </vt:vector>
  </HeadingPairs>
  <TitlesOfParts>
    <vt:vector size="29" baseType="lpstr">
      <vt:lpstr>黑体</vt:lpstr>
      <vt:lpstr>华文新魏</vt:lpstr>
      <vt:lpstr>隶书</vt:lpstr>
      <vt:lpstr>宋体</vt:lpstr>
      <vt:lpstr>Arial</vt:lpstr>
      <vt:lpstr>Franklin Gothic Book</vt:lpstr>
      <vt:lpstr>Franklin Gothic Medium</vt:lpstr>
      <vt:lpstr>Times New Roman</vt:lpstr>
      <vt:lpstr>Verdana</vt:lpstr>
      <vt:lpstr>Wingdings</vt:lpstr>
      <vt:lpstr>自定义设计方案</vt:lpstr>
      <vt:lpstr>Profile</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课题组成果简介</dc:title>
  <dc:creator>ljing</dc:creator>
  <cp:lastModifiedBy> </cp:lastModifiedBy>
  <cp:revision>1856</cp:revision>
  <cp:lastPrinted>2014-03-26T05:44:07Z</cp:lastPrinted>
  <dcterms:created xsi:type="dcterms:W3CDTF">2004-12-23T08:15:08Z</dcterms:created>
  <dcterms:modified xsi:type="dcterms:W3CDTF">2020-07-23T01:52:17Z</dcterms:modified>
</cp:coreProperties>
</file>