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66" r:id="rId7"/>
    <p:sldId id="263" r:id="rId8"/>
    <p:sldId id="264" r:id="rId9"/>
    <p:sldId id="295" r:id="rId10"/>
    <p:sldId id="260" r:id="rId11"/>
    <p:sldId id="258" r:id="rId12"/>
    <p:sldId id="259" r:id="rId13"/>
    <p:sldId id="297" r:id="rId14"/>
    <p:sldId id="262" r:id="rId15"/>
    <p:sldId id="267" r:id="rId16"/>
    <p:sldId id="270" r:id="rId17"/>
    <p:sldId id="294" r:id="rId18"/>
    <p:sldId id="269" r:id="rId19"/>
    <p:sldId id="268" r:id="rId20"/>
    <p:sldId id="271" r:id="rId21"/>
    <p:sldId id="272" r:id="rId22"/>
    <p:sldId id="273" r:id="rId23"/>
    <p:sldId id="274" r:id="rId24"/>
    <p:sldId id="275" r:id="rId25"/>
    <p:sldId id="288" r:id="rId26"/>
    <p:sldId id="293" r:id="rId27"/>
    <p:sldId id="289" r:id="rId28"/>
    <p:sldId id="290" r:id="rId29"/>
    <p:sldId id="291" r:id="rId30"/>
    <p:sldId id="292" r:id="rId31"/>
    <p:sldId id="296" r:id="rId32"/>
    <p:sldId id="300" r:id="rId33"/>
    <p:sldId id="299" r:id="rId34"/>
    <p:sldId id="280" r:id="rId35"/>
    <p:sldId id="281" r:id="rId36"/>
    <p:sldId id="28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F6278-FAF5-4750-9FEE-BDFA610BC979}" v="579" dt="2021-11-15T19:16:24.861"/>
    <p1510:client id="{41BB9B0F-A61C-7C46-92E2-BA057F38AE8C}" v="1" dt="2021-11-15T21:57:50.895"/>
    <p1510:client id="{5D6BC5C2-9DD2-CA02-01B0-5AD76B9EA5C5}" v="467" dt="2021-11-15T18:32:15.437"/>
    <p1510:client id="{74607990-83C6-45B4-B32F-7C215AAB052B}" v="2358" dt="2021-11-15T21:55:34.513"/>
    <p1510:client id="{EBE884C6-01C9-6D67-921F-FDE2FC0EE7CE}" v="446" vWet="447" dt="2021-11-15T20:54:2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BFDF3-C4EA-447C-9D65-A652A18790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3858C4-6028-4C3E-8855-F2861A67BCA9}">
      <dgm:prSet/>
      <dgm:spPr/>
      <dgm:t>
        <a:bodyPr/>
        <a:lstStyle/>
        <a:p>
          <a:r>
            <a:rPr lang="en-US"/>
            <a:t>Patrons de créations</a:t>
          </a:r>
        </a:p>
      </dgm:t>
    </dgm:pt>
    <dgm:pt modelId="{8FF52455-F714-4577-8396-4298C98E6BBF}" type="parTrans" cxnId="{3F9E35BD-ABC6-4328-9C2B-091CE6F26489}">
      <dgm:prSet/>
      <dgm:spPr/>
      <dgm:t>
        <a:bodyPr/>
        <a:lstStyle/>
        <a:p>
          <a:endParaRPr lang="en-US"/>
        </a:p>
      </dgm:t>
    </dgm:pt>
    <dgm:pt modelId="{D4479F58-E6E0-4EA1-A16E-06F71906E8D0}" type="sibTrans" cxnId="{3F9E35BD-ABC6-4328-9C2B-091CE6F26489}">
      <dgm:prSet/>
      <dgm:spPr/>
      <dgm:t>
        <a:bodyPr/>
        <a:lstStyle/>
        <a:p>
          <a:endParaRPr lang="en-US"/>
        </a:p>
      </dgm:t>
    </dgm:pt>
    <dgm:pt modelId="{49FA36A8-7D84-46BA-A114-31B2F081F0F9}">
      <dgm:prSet/>
      <dgm:spPr/>
      <dgm:t>
        <a:bodyPr/>
        <a:lstStyle/>
        <a:p>
          <a:r>
            <a:rPr lang="en-US"/>
            <a:t>Patrons structurels</a:t>
          </a:r>
        </a:p>
      </dgm:t>
    </dgm:pt>
    <dgm:pt modelId="{7B8E057F-8044-4D67-A9D3-A367C18851FA}" type="parTrans" cxnId="{4A9EA7C0-8C51-49DF-BD95-A4FAB2D4B167}">
      <dgm:prSet/>
      <dgm:spPr/>
      <dgm:t>
        <a:bodyPr/>
        <a:lstStyle/>
        <a:p>
          <a:endParaRPr lang="en-US"/>
        </a:p>
      </dgm:t>
    </dgm:pt>
    <dgm:pt modelId="{C785A2CF-B3E6-4C8A-921A-68C6E307FCEB}" type="sibTrans" cxnId="{4A9EA7C0-8C51-49DF-BD95-A4FAB2D4B167}">
      <dgm:prSet/>
      <dgm:spPr/>
      <dgm:t>
        <a:bodyPr/>
        <a:lstStyle/>
        <a:p>
          <a:endParaRPr lang="en-US"/>
        </a:p>
      </dgm:t>
    </dgm:pt>
    <dgm:pt modelId="{05E4F5AC-F10E-4F2D-BE11-1EB9708E1641}">
      <dgm:prSet/>
      <dgm:spPr/>
      <dgm:t>
        <a:bodyPr/>
        <a:lstStyle/>
        <a:p>
          <a:r>
            <a:rPr lang="en-US"/>
            <a:t>Patrons comportementaux</a:t>
          </a:r>
        </a:p>
      </dgm:t>
    </dgm:pt>
    <dgm:pt modelId="{C4153F9A-2BD0-4E65-A564-7C077DAE4863}" type="parTrans" cxnId="{78B6DA9E-5F64-4386-AB12-45BDAC16C1B3}">
      <dgm:prSet/>
      <dgm:spPr/>
      <dgm:t>
        <a:bodyPr/>
        <a:lstStyle/>
        <a:p>
          <a:endParaRPr lang="en-US"/>
        </a:p>
      </dgm:t>
    </dgm:pt>
    <dgm:pt modelId="{66753663-455C-4A03-BE1D-0566CA0A13FE}" type="sibTrans" cxnId="{78B6DA9E-5F64-4386-AB12-45BDAC16C1B3}">
      <dgm:prSet/>
      <dgm:spPr/>
      <dgm:t>
        <a:bodyPr/>
        <a:lstStyle/>
        <a:p>
          <a:endParaRPr lang="en-US"/>
        </a:p>
      </dgm:t>
    </dgm:pt>
    <dgm:pt modelId="{72CD2018-FC53-4178-898B-7FF7B9BA7487}" type="pres">
      <dgm:prSet presAssocID="{EA2BFDF3-C4EA-447C-9D65-A652A18790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07D286-5CFE-4FE0-9AEC-8B313B7527CA}" type="pres">
      <dgm:prSet presAssocID="{193858C4-6028-4C3E-8855-F2861A67BCA9}" presName="hierRoot1" presStyleCnt="0"/>
      <dgm:spPr/>
    </dgm:pt>
    <dgm:pt modelId="{A3951A2D-07E5-4F69-AB57-D82C026BE9C6}" type="pres">
      <dgm:prSet presAssocID="{193858C4-6028-4C3E-8855-F2861A67BCA9}" presName="composite" presStyleCnt="0"/>
      <dgm:spPr/>
    </dgm:pt>
    <dgm:pt modelId="{A2597F34-51AE-4C5E-B20A-650B71BCAF62}" type="pres">
      <dgm:prSet presAssocID="{193858C4-6028-4C3E-8855-F2861A67BCA9}" presName="background" presStyleLbl="node0" presStyleIdx="0" presStyleCnt="3"/>
      <dgm:spPr/>
    </dgm:pt>
    <dgm:pt modelId="{78000298-3CA1-4A5F-885C-6FB32C5F2474}" type="pres">
      <dgm:prSet presAssocID="{193858C4-6028-4C3E-8855-F2861A67BCA9}" presName="text" presStyleLbl="fgAcc0" presStyleIdx="0" presStyleCnt="3">
        <dgm:presLayoutVars>
          <dgm:chPref val="3"/>
        </dgm:presLayoutVars>
      </dgm:prSet>
      <dgm:spPr/>
    </dgm:pt>
    <dgm:pt modelId="{BAC096B1-CD87-42E6-84EC-F12081E978D0}" type="pres">
      <dgm:prSet presAssocID="{193858C4-6028-4C3E-8855-F2861A67BCA9}" presName="hierChild2" presStyleCnt="0"/>
      <dgm:spPr/>
    </dgm:pt>
    <dgm:pt modelId="{C9237799-29C7-469B-8150-A42BBE5B9A3B}" type="pres">
      <dgm:prSet presAssocID="{49FA36A8-7D84-46BA-A114-31B2F081F0F9}" presName="hierRoot1" presStyleCnt="0"/>
      <dgm:spPr/>
    </dgm:pt>
    <dgm:pt modelId="{3207A3E2-3072-4F31-82C2-4840130515B2}" type="pres">
      <dgm:prSet presAssocID="{49FA36A8-7D84-46BA-A114-31B2F081F0F9}" presName="composite" presStyleCnt="0"/>
      <dgm:spPr/>
    </dgm:pt>
    <dgm:pt modelId="{CD04323F-E65C-4410-BD98-954808AADCE6}" type="pres">
      <dgm:prSet presAssocID="{49FA36A8-7D84-46BA-A114-31B2F081F0F9}" presName="background" presStyleLbl="node0" presStyleIdx="1" presStyleCnt="3"/>
      <dgm:spPr/>
    </dgm:pt>
    <dgm:pt modelId="{52C0E19A-2942-449B-B315-ABBD2BA6EDD5}" type="pres">
      <dgm:prSet presAssocID="{49FA36A8-7D84-46BA-A114-31B2F081F0F9}" presName="text" presStyleLbl="fgAcc0" presStyleIdx="1" presStyleCnt="3">
        <dgm:presLayoutVars>
          <dgm:chPref val="3"/>
        </dgm:presLayoutVars>
      </dgm:prSet>
      <dgm:spPr/>
    </dgm:pt>
    <dgm:pt modelId="{77D84F2C-89DE-44BF-8E62-E70B4EBB240A}" type="pres">
      <dgm:prSet presAssocID="{49FA36A8-7D84-46BA-A114-31B2F081F0F9}" presName="hierChild2" presStyleCnt="0"/>
      <dgm:spPr/>
    </dgm:pt>
    <dgm:pt modelId="{B2C1045D-A3BA-4D50-B897-137339C9D092}" type="pres">
      <dgm:prSet presAssocID="{05E4F5AC-F10E-4F2D-BE11-1EB9708E1641}" presName="hierRoot1" presStyleCnt="0"/>
      <dgm:spPr/>
    </dgm:pt>
    <dgm:pt modelId="{944C74D0-DA24-43D0-B41D-CF30C423C892}" type="pres">
      <dgm:prSet presAssocID="{05E4F5AC-F10E-4F2D-BE11-1EB9708E1641}" presName="composite" presStyleCnt="0"/>
      <dgm:spPr/>
    </dgm:pt>
    <dgm:pt modelId="{68E309D5-D86C-47B7-9FB0-96347EA8C1FE}" type="pres">
      <dgm:prSet presAssocID="{05E4F5AC-F10E-4F2D-BE11-1EB9708E1641}" presName="background" presStyleLbl="node0" presStyleIdx="2" presStyleCnt="3"/>
      <dgm:spPr/>
    </dgm:pt>
    <dgm:pt modelId="{40E1F278-62D3-4B64-B561-CA0B73B75D44}" type="pres">
      <dgm:prSet presAssocID="{05E4F5AC-F10E-4F2D-BE11-1EB9708E1641}" presName="text" presStyleLbl="fgAcc0" presStyleIdx="2" presStyleCnt="3">
        <dgm:presLayoutVars>
          <dgm:chPref val="3"/>
        </dgm:presLayoutVars>
      </dgm:prSet>
      <dgm:spPr/>
    </dgm:pt>
    <dgm:pt modelId="{B2942BAC-8D0C-4881-80D7-02D54CA290EA}" type="pres">
      <dgm:prSet presAssocID="{05E4F5AC-F10E-4F2D-BE11-1EB9708E1641}" presName="hierChild2" presStyleCnt="0"/>
      <dgm:spPr/>
    </dgm:pt>
  </dgm:ptLst>
  <dgm:cxnLst>
    <dgm:cxn modelId="{CFB4EC00-41E4-4F0E-B52A-96BBCB9ABD68}" type="presOf" srcId="{49FA36A8-7D84-46BA-A114-31B2F081F0F9}" destId="{52C0E19A-2942-449B-B315-ABBD2BA6EDD5}" srcOrd="0" destOrd="0" presId="urn:microsoft.com/office/officeart/2005/8/layout/hierarchy1"/>
    <dgm:cxn modelId="{22E72E89-27A3-46A6-ADB2-91961A794A26}" type="presOf" srcId="{05E4F5AC-F10E-4F2D-BE11-1EB9708E1641}" destId="{40E1F278-62D3-4B64-B561-CA0B73B75D44}" srcOrd="0" destOrd="0" presId="urn:microsoft.com/office/officeart/2005/8/layout/hierarchy1"/>
    <dgm:cxn modelId="{30A9E791-32E0-4026-A481-FB3CC72DDFA3}" type="presOf" srcId="{EA2BFDF3-C4EA-447C-9D65-A652A187909A}" destId="{72CD2018-FC53-4178-898B-7FF7B9BA7487}" srcOrd="0" destOrd="0" presId="urn:microsoft.com/office/officeart/2005/8/layout/hierarchy1"/>
    <dgm:cxn modelId="{78B6DA9E-5F64-4386-AB12-45BDAC16C1B3}" srcId="{EA2BFDF3-C4EA-447C-9D65-A652A187909A}" destId="{05E4F5AC-F10E-4F2D-BE11-1EB9708E1641}" srcOrd="2" destOrd="0" parTransId="{C4153F9A-2BD0-4E65-A564-7C077DAE4863}" sibTransId="{66753663-455C-4A03-BE1D-0566CA0A13FE}"/>
    <dgm:cxn modelId="{3F9E35BD-ABC6-4328-9C2B-091CE6F26489}" srcId="{EA2BFDF3-C4EA-447C-9D65-A652A187909A}" destId="{193858C4-6028-4C3E-8855-F2861A67BCA9}" srcOrd="0" destOrd="0" parTransId="{8FF52455-F714-4577-8396-4298C98E6BBF}" sibTransId="{D4479F58-E6E0-4EA1-A16E-06F71906E8D0}"/>
    <dgm:cxn modelId="{4A9EA7C0-8C51-49DF-BD95-A4FAB2D4B167}" srcId="{EA2BFDF3-C4EA-447C-9D65-A652A187909A}" destId="{49FA36A8-7D84-46BA-A114-31B2F081F0F9}" srcOrd="1" destOrd="0" parTransId="{7B8E057F-8044-4D67-A9D3-A367C18851FA}" sibTransId="{C785A2CF-B3E6-4C8A-921A-68C6E307FCEB}"/>
    <dgm:cxn modelId="{807C43FA-85E8-4418-A281-10CF17CBE538}" type="presOf" srcId="{193858C4-6028-4C3E-8855-F2861A67BCA9}" destId="{78000298-3CA1-4A5F-885C-6FB32C5F2474}" srcOrd="0" destOrd="0" presId="urn:microsoft.com/office/officeart/2005/8/layout/hierarchy1"/>
    <dgm:cxn modelId="{5B7301B6-8471-454B-A805-BD243417AD2F}" type="presParOf" srcId="{72CD2018-FC53-4178-898B-7FF7B9BA7487}" destId="{8107D286-5CFE-4FE0-9AEC-8B313B7527CA}" srcOrd="0" destOrd="0" presId="urn:microsoft.com/office/officeart/2005/8/layout/hierarchy1"/>
    <dgm:cxn modelId="{CDF8F5A0-7E84-41AC-A9D1-73964E2B7947}" type="presParOf" srcId="{8107D286-5CFE-4FE0-9AEC-8B313B7527CA}" destId="{A3951A2D-07E5-4F69-AB57-D82C026BE9C6}" srcOrd="0" destOrd="0" presId="urn:microsoft.com/office/officeart/2005/8/layout/hierarchy1"/>
    <dgm:cxn modelId="{A5C46037-DD1B-412C-9CAC-095AAAF209BE}" type="presParOf" srcId="{A3951A2D-07E5-4F69-AB57-D82C026BE9C6}" destId="{A2597F34-51AE-4C5E-B20A-650B71BCAF62}" srcOrd="0" destOrd="0" presId="urn:microsoft.com/office/officeart/2005/8/layout/hierarchy1"/>
    <dgm:cxn modelId="{ECC9E067-86A2-4676-842F-427CC0B0BA46}" type="presParOf" srcId="{A3951A2D-07E5-4F69-AB57-D82C026BE9C6}" destId="{78000298-3CA1-4A5F-885C-6FB32C5F2474}" srcOrd="1" destOrd="0" presId="urn:microsoft.com/office/officeart/2005/8/layout/hierarchy1"/>
    <dgm:cxn modelId="{B9BDF87C-A830-40F3-8D0D-A6B365EC89F0}" type="presParOf" srcId="{8107D286-5CFE-4FE0-9AEC-8B313B7527CA}" destId="{BAC096B1-CD87-42E6-84EC-F12081E978D0}" srcOrd="1" destOrd="0" presId="urn:microsoft.com/office/officeart/2005/8/layout/hierarchy1"/>
    <dgm:cxn modelId="{8D319B8F-5619-4F7A-B2A0-8BEAC8E737CC}" type="presParOf" srcId="{72CD2018-FC53-4178-898B-7FF7B9BA7487}" destId="{C9237799-29C7-469B-8150-A42BBE5B9A3B}" srcOrd="1" destOrd="0" presId="urn:microsoft.com/office/officeart/2005/8/layout/hierarchy1"/>
    <dgm:cxn modelId="{F068D8DA-21AD-48C2-908D-38292861DF5E}" type="presParOf" srcId="{C9237799-29C7-469B-8150-A42BBE5B9A3B}" destId="{3207A3E2-3072-4F31-82C2-4840130515B2}" srcOrd="0" destOrd="0" presId="urn:microsoft.com/office/officeart/2005/8/layout/hierarchy1"/>
    <dgm:cxn modelId="{2B955316-CA4D-40C3-BB0F-F1209921CF02}" type="presParOf" srcId="{3207A3E2-3072-4F31-82C2-4840130515B2}" destId="{CD04323F-E65C-4410-BD98-954808AADCE6}" srcOrd="0" destOrd="0" presId="urn:microsoft.com/office/officeart/2005/8/layout/hierarchy1"/>
    <dgm:cxn modelId="{AF1BEA07-935D-40E5-8257-C678FCF5812F}" type="presParOf" srcId="{3207A3E2-3072-4F31-82C2-4840130515B2}" destId="{52C0E19A-2942-449B-B315-ABBD2BA6EDD5}" srcOrd="1" destOrd="0" presId="urn:microsoft.com/office/officeart/2005/8/layout/hierarchy1"/>
    <dgm:cxn modelId="{A0D17B73-E8E9-4A1C-B0E9-DAD43A71188D}" type="presParOf" srcId="{C9237799-29C7-469B-8150-A42BBE5B9A3B}" destId="{77D84F2C-89DE-44BF-8E62-E70B4EBB240A}" srcOrd="1" destOrd="0" presId="urn:microsoft.com/office/officeart/2005/8/layout/hierarchy1"/>
    <dgm:cxn modelId="{0F3ACE8A-2B85-41B2-B0D8-2E49525FE624}" type="presParOf" srcId="{72CD2018-FC53-4178-898B-7FF7B9BA7487}" destId="{B2C1045D-A3BA-4D50-B897-137339C9D092}" srcOrd="2" destOrd="0" presId="urn:microsoft.com/office/officeart/2005/8/layout/hierarchy1"/>
    <dgm:cxn modelId="{EF5A11B4-44F7-4244-AD33-444EAC50C6AB}" type="presParOf" srcId="{B2C1045D-A3BA-4D50-B897-137339C9D092}" destId="{944C74D0-DA24-43D0-B41D-CF30C423C892}" srcOrd="0" destOrd="0" presId="urn:microsoft.com/office/officeart/2005/8/layout/hierarchy1"/>
    <dgm:cxn modelId="{3C363DAB-C684-43CE-99B7-4E878D6700F1}" type="presParOf" srcId="{944C74D0-DA24-43D0-B41D-CF30C423C892}" destId="{68E309D5-D86C-47B7-9FB0-96347EA8C1FE}" srcOrd="0" destOrd="0" presId="urn:microsoft.com/office/officeart/2005/8/layout/hierarchy1"/>
    <dgm:cxn modelId="{4F6FFE01-B61C-4151-ABD4-D42A51B94413}" type="presParOf" srcId="{944C74D0-DA24-43D0-B41D-CF30C423C892}" destId="{40E1F278-62D3-4B64-B561-CA0B73B75D44}" srcOrd="1" destOrd="0" presId="urn:microsoft.com/office/officeart/2005/8/layout/hierarchy1"/>
    <dgm:cxn modelId="{3BDD080E-10BE-49AD-AE1D-16DECA03F561}" type="presParOf" srcId="{B2C1045D-A3BA-4D50-B897-137339C9D092}" destId="{B2942BAC-8D0C-4881-80D7-02D54CA290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97F34-51AE-4C5E-B20A-650B71BCAF62}">
      <dsp:nvSpPr>
        <dsp:cNvPr id="0" name=""/>
        <dsp:cNvSpPr/>
      </dsp:nvSpPr>
      <dsp:spPr>
        <a:xfrm>
          <a:off x="0" y="832465"/>
          <a:ext cx="2382440" cy="1512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00298-3CA1-4A5F-885C-6FB32C5F2474}">
      <dsp:nvSpPr>
        <dsp:cNvPr id="0" name=""/>
        <dsp:cNvSpPr/>
      </dsp:nvSpPr>
      <dsp:spPr>
        <a:xfrm>
          <a:off x="264715" y="1083945"/>
          <a:ext cx="2382440" cy="1512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Patrons de créations</a:t>
          </a:r>
        </a:p>
      </dsp:txBody>
      <dsp:txXfrm>
        <a:off x="309025" y="1128255"/>
        <a:ext cx="2293820" cy="1424229"/>
      </dsp:txXfrm>
    </dsp:sp>
    <dsp:sp modelId="{CD04323F-E65C-4410-BD98-954808AADCE6}">
      <dsp:nvSpPr>
        <dsp:cNvPr id="0" name=""/>
        <dsp:cNvSpPr/>
      </dsp:nvSpPr>
      <dsp:spPr>
        <a:xfrm>
          <a:off x="2911871" y="832465"/>
          <a:ext cx="2382440" cy="1512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0E19A-2942-449B-B315-ABBD2BA6EDD5}">
      <dsp:nvSpPr>
        <dsp:cNvPr id="0" name=""/>
        <dsp:cNvSpPr/>
      </dsp:nvSpPr>
      <dsp:spPr>
        <a:xfrm>
          <a:off x="3176586" y="1083945"/>
          <a:ext cx="2382440" cy="1512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Patrons structurels</a:t>
          </a:r>
        </a:p>
      </dsp:txBody>
      <dsp:txXfrm>
        <a:off x="3220896" y="1128255"/>
        <a:ext cx="2293820" cy="1424229"/>
      </dsp:txXfrm>
    </dsp:sp>
    <dsp:sp modelId="{68E309D5-D86C-47B7-9FB0-96347EA8C1FE}">
      <dsp:nvSpPr>
        <dsp:cNvPr id="0" name=""/>
        <dsp:cNvSpPr/>
      </dsp:nvSpPr>
      <dsp:spPr>
        <a:xfrm>
          <a:off x="5823742" y="832465"/>
          <a:ext cx="2382440" cy="1512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1F278-62D3-4B64-B561-CA0B73B75D44}">
      <dsp:nvSpPr>
        <dsp:cNvPr id="0" name=""/>
        <dsp:cNvSpPr/>
      </dsp:nvSpPr>
      <dsp:spPr>
        <a:xfrm>
          <a:off x="6088457" y="1083945"/>
          <a:ext cx="2382440" cy="1512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Patrons comportementaux</a:t>
          </a:r>
        </a:p>
      </dsp:txBody>
      <dsp:txXfrm>
        <a:off x="6132767" y="1128255"/>
        <a:ext cx="2293820" cy="142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ED320-F43E-4780-8140-D4D90AAF872A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1430-28A4-4378-8E66-D5E43D803EB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94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rczeKlm1_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onteur_(patron_de_conception)" TargetMode="External"/><Relationship Id="rId2" Type="http://schemas.openxmlformats.org/officeDocument/2006/relationships/hyperlink" Target="https://fr.wikipedia.org/wiki/Patron_de_conce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factoring.guru/fr/design-patterns/builder" TargetMode="External"/><Relationship Id="rId4" Type="http://schemas.openxmlformats.org/officeDocument/2006/relationships/hyperlink" Target="https://youtu.be/_vKn4ntUzW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.io/playgrounds/c169252d87964aadf5a8b062fa65c4c721395/simple-java-templat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0DB4D-E37B-4DC7-A608-7348FB13D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098504"/>
            <a:ext cx="7766936" cy="943652"/>
          </a:xfrm>
        </p:spPr>
        <p:txBody>
          <a:bodyPr/>
          <a:lstStyle/>
          <a:p>
            <a:pPr algn="ctr"/>
            <a:r>
              <a:rPr lang="fr-FR">
                <a:solidFill>
                  <a:schemeClr val="tx1"/>
                </a:solidFill>
                <a:latin typeface="Bahnschrift SemiBold" panose="020B0502040204020203" pitchFamily="34" charset="0"/>
              </a:rPr>
              <a:t>DESIGN PATTERN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81C33D-5497-4BDF-B5C0-3C7FF16D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8418" y="2135872"/>
            <a:ext cx="3684234" cy="943652"/>
          </a:xfrm>
        </p:spPr>
        <p:txBody>
          <a:bodyPr>
            <a:noAutofit/>
          </a:bodyPr>
          <a:lstStyle/>
          <a:p>
            <a:pPr algn="ctr"/>
            <a:r>
              <a:rPr lang="fr-FR" sz="4000">
                <a:solidFill>
                  <a:schemeClr val="tx1"/>
                </a:solidFill>
                <a:latin typeface="Bahnschrift SemiBold" panose="020B0502040204020203" pitchFamily="34" charset="0"/>
              </a:rPr>
              <a:t>BUILDER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317D43-4A1E-472C-8C61-007019E34D55}"/>
              </a:ext>
            </a:extLst>
          </p:cNvPr>
          <p:cNvSpPr txBox="1"/>
          <p:nvPr/>
        </p:nvSpPr>
        <p:spPr>
          <a:xfrm>
            <a:off x="2731672" y="3079524"/>
            <a:ext cx="5317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>
                <a:latin typeface="Bahnschrift SemiBold" panose="020B0502040204020203" pitchFamily="34" charset="0"/>
              </a:rPr>
              <a:t>BAUSSIAN Rémi </a:t>
            </a:r>
          </a:p>
          <a:p>
            <a:pPr algn="ctr"/>
            <a:r>
              <a:rPr lang="fr-FR" sz="2400">
                <a:latin typeface="Bahnschrift SemiBold" panose="020B0502040204020203" pitchFamily="34" charset="0"/>
              </a:rPr>
              <a:t>FORESTIER Samuel </a:t>
            </a:r>
          </a:p>
          <a:p>
            <a:pPr algn="ctr"/>
            <a:r>
              <a:rPr lang="fr-FR" sz="2400">
                <a:latin typeface="Bahnschrift SemiBold" panose="020B0502040204020203" pitchFamily="34" charset="0"/>
              </a:rPr>
              <a:t>OTSHUDI Léo</a:t>
            </a:r>
          </a:p>
          <a:p>
            <a:pPr algn="ctr"/>
            <a:r>
              <a:rPr lang="fr-FR" sz="2400">
                <a:latin typeface="Bahnschrift SemiBold" panose="020B0502040204020203" pitchFamily="34" charset="0"/>
              </a:rPr>
              <a:t>VILLEVY Geoffrey</a:t>
            </a:r>
          </a:p>
        </p:txBody>
      </p:sp>
      <p:pic>
        <p:nvPicPr>
          <p:cNvPr id="1026" name="Picture 2" descr="Page d&amp;#39;accueil - Université de Limoges">
            <a:extLst>
              <a:ext uri="{FF2B5EF4-FFF2-40B4-BE49-F238E27FC236}">
                <a16:creationId xmlns:a16="http://schemas.microsoft.com/office/drawing/2014/main" id="{5D928F61-C3E6-4991-8A97-021D45A7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7" y="5732508"/>
            <a:ext cx="2973803" cy="9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22E0C1E-AADE-4E91-A27F-9484A274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1" y="5231807"/>
            <a:ext cx="2541172" cy="147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II/B - Modélisation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7D39C-056A-4295-8920-B28CC1F81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26460" t="7896" r="21118" b="27311"/>
          <a:stretch/>
        </p:blipFill>
        <p:spPr bwMode="auto">
          <a:xfrm>
            <a:off x="2438400" y="761219"/>
            <a:ext cx="7315199" cy="5335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1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1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II/C – Problèmes rencontrés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2BB1DC-4518-49EF-8271-E7A14A757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0" t="4013" r="10260" b="60000"/>
          <a:stretch/>
        </p:blipFill>
        <p:spPr bwMode="auto">
          <a:xfrm>
            <a:off x="468549" y="1547928"/>
            <a:ext cx="11254902" cy="37621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0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1541755" y="2767280"/>
            <a:ext cx="76377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Bahnschrift SemiBold" panose="020B0502040204020203" pitchFamily="34" charset="0"/>
              </a:rPr>
              <a:t>III – DESIGN PATTERN   BUILDER</a:t>
            </a:r>
          </a:p>
        </p:txBody>
      </p:sp>
    </p:spTree>
    <p:extLst>
      <p:ext uri="{BB962C8B-B14F-4D97-AF65-F5344CB8AC3E}">
        <p14:creationId xmlns:p14="http://schemas.microsoft.com/office/powerpoint/2010/main" val="1506328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3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III/A –Présentation du pattern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6B52BB-2C5F-4C01-8D38-8AC526F2DF01}"/>
              </a:ext>
            </a:extLst>
          </p:cNvPr>
          <p:cNvSpPr txBox="1"/>
          <p:nvPr/>
        </p:nvSpPr>
        <p:spPr>
          <a:xfrm>
            <a:off x="1633486" y="970945"/>
            <a:ext cx="77324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ahnschrift SemiBold" panose="020B0502040204020203" pitchFamily="34" charset="0"/>
              </a:rPr>
              <a:t> Le Monteur ou Builder  :</a:t>
            </a:r>
          </a:p>
          <a:p>
            <a:endParaRPr lang="fr-FR" sz="200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Est un patron de conception de création.</a:t>
            </a:r>
            <a:r>
              <a:rPr lang="fr-FR" sz="2000">
                <a:latin typeface="Bahnschrift SemiBold" panose="020B0502040204020203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Produit des variations d’un objet en utilisant le même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Peut être une liste d’appel de l’interface.</a:t>
            </a:r>
            <a:r>
              <a:rPr lang="fr-FR" sz="2000">
                <a:latin typeface="Bahnschrift SemiBold" panose="020B0502040204020203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Peut implémenter une méthode ou ignorer l’information quand il est appelé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Sépare la construction d’un objet complexe de la représentation</a:t>
            </a:r>
          </a:p>
          <a:p>
            <a:r>
              <a:rPr lang="fr-FR" sz="2000">
                <a:latin typeface="Bahnschrift SemiBold" panose="020B0502040204020203" pitchFamily="34" charset="0"/>
              </a:rPr>
              <a:t>		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429211-6BDF-4504-8460-1C77DAB2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10" y="4968116"/>
            <a:ext cx="3239801" cy="188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28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3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III/A –Présentation du pattern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E84243-BDF2-4A7F-9ABC-01C6C4DE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4" y="1945994"/>
            <a:ext cx="8991601" cy="297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8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45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III/B – Enonciation de la problématique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22047D0-815C-4571-A18F-53E061B786BF}"/>
              </a:ext>
            </a:extLst>
          </p:cNvPr>
          <p:cNvSpPr txBox="1"/>
          <p:nvPr/>
        </p:nvSpPr>
        <p:spPr>
          <a:xfrm>
            <a:off x="608121" y="2650711"/>
            <a:ext cx="91173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fr-FR" sz="2800" b="0" i="0" u="none" strike="noStrike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Comment le </a:t>
            </a:r>
            <a:r>
              <a:rPr lang="fr-FR" sz="2800" b="0" i="0" u="none" strike="noStrike" err="1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builder</a:t>
            </a:r>
            <a:r>
              <a:rPr lang="fr-FR" sz="2800" b="0" i="0" u="none" strike="noStrike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 peut nous permettre d’enlever tous les paramètres “</a:t>
            </a:r>
            <a:r>
              <a:rPr lang="fr-FR" sz="2800" b="0" i="0" u="none" strike="noStrike" err="1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null</a:t>
            </a:r>
            <a:r>
              <a:rPr lang="fr-FR" sz="2800" b="0" i="0" u="none" strike="noStrike">
                <a:solidFill>
                  <a:srgbClr val="000000"/>
                </a:solidFill>
                <a:effectLst/>
                <a:latin typeface="Bahnschrift SemiBold" panose="020B0502040204020203" pitchFamily="34" charset="0"/>
              </a:rPr>
              <a:t>” ou inutile lors de l’instanciation de notre classe ? </a:t>
            </a:r>
            <a:endParaRPr lang="fr-FR" sz="280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9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III/C – Solution apportés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A5ED3B-EB39-47B6-B87C-CAABD4E28BD8}"/>
              </a:ext>
            </a:extLst>
          </p:cNvPr>
          <p:cNvSpPr txBox="1"/>
          <p:nvPr/>
        </p:nvSpPr>
        <p:spPr>
          <a:xfrm>
            <a:off x="3107183" y="2951946"/>
            <a:ext cx="5184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/>
              <a:t>Pour voir ou revoir la vidéo :</a:t>
            </a:r>
          </a:p>
          <a:p>
            <a:r>
              <a:rPr lang="fr-FR" sz="2800">
                <a:hlinkClick r:id="rId2"/>
              </a:rPr>
              <a:t>https://youtu.be/ErczeKlm1_0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40672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778275" y="2767280"/>
            <a:ext cx="9022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Bahnschrift SemiBold" panose="020B0502040204020203" pitchFamily="34" charset="0"/>
              </a:rPr>
              <a:t>IV – UTILISATION COMPLETE DU BUILDER</a:t>
            </a:r>
          </a:p>
        </p:txBody>
      </p:sp>
    </p:spTree>
    <p:extLst>
      <p:ext uri="{BB962C8B-B14F-4D97-AF65-F5344CB8AC3E}">
        <p14:creationId xmlns:p14="http://schemas.microsoft.com/office/powerpoint/2010/main" val="128558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515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IV/A – Présentation du besoin</a:t>
            </a:r>
          </a:p>
        </p:txBody>
      </p:sp>
      <p:pic>
        <p:nvPicPr>
          <p:cNvPr id="3074" name="Picture 2" descr="Biarritz Pizza - BIARRITZ 64200">
            <a:extLst>
              <a:ext uri="{FF2B5EF4-FFF2-40B4-BE49-F238E27FC236}">
                <a16:creationId xmlns:a16="http://schemas.microsoft.com/office/drawing/2014/main" id="{A2FBC6E4-E233-4400-8D47-E7CE65F6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24" y="3886294"/>
            <a:ext cx="4299306" cy="268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7372A41-F740-4B52-A469-6D845B9C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430" y="1189795"/>
            <a:ext cx="4299305" cy="270593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C53C854-759C-4299-B94A-0E14CAF6A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24" y="1180364"/>
            <a:ext cx="4299305" cy="270593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7E52270-B7A4-4B83-ABEA-CFF331A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2" y="3881578"/>
            <a:ext cx="4300553" cy="268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5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53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IV/B – Présentation du </a:t>
            </a:r>
            <a:r>
              <a:rPr lang="fr-FR" err="1">
                <a:latin typeface="Bahnschrift SemiBold" panose="020B0502040204020203" pitchFamily="34" charset="0"/>
              </a:rPr>
              <a:t>Director</a:t>
            </a:r>
            <a:endParaRPr lang="fr-FR">
              <a:latin typeface="Bahnschrift SemiBold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A197D7-008A-453B-A7F3-DE3C1D41B34D}"/>
              </a:ext>
            </a:extLst>
          </p:cNvPr>
          <p:cNvSpPr txBox="1"/>
          <p:nvPr/>
        </p:nvSpPr>
        <p:spPr>
          <a:xfrm>
            <a:off x="1683238" y="1843950"/>
            <a:ext cx="77324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latin typeface="Bahnschrift SemiBold" panose="020B0502040204020203" pitchFamily="34" charset="0"/>
              </a:rPr>
              <a:t>L’utilisation du directeur permet de :</a:t>
            </a:r>
          </a:p>
          <a:p>
            <a:endParaRPr lang="fr-FR" sz="200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P</a:t>
            </a:r>
            <a:r>
              <a:rPr lang="fr-FR" sz="2000" b="0" i="0">
                <a:effectLst/>
                <a:latin typeface="Bahnschrift SemiLight" panose="020B0502040204020203" pitchFamily="34" charset="0"/>
              </a:rPr>
              <a:t>lacer les routines de construction </a:t>
            </a:r>
            <a:r>
              <a:rPr lang="fr-FR" sz="2000">
                <a:latin typeface="Bahnschrift SemiBold" panose="020B0502040204020203" pitchFamily="34" charset="0"/>
              </a:rPr>
              <a:t>	</a:t>
            </a:r>
          </a:p>
          <a:p>
            <a:pPr lvl="1"/>
            <a:endParaRPr lang="fr-FR" sz="200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Réutiliser les routines mis en places</a:t>
            </a:r>
          </a:p>
          <a:p>
            <a:pPr lvl="1"/>
            <a:endParaRPr lang="fr-FR" sz="200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>
                <a:latin typeface="Bahnschrift SemiLight" panose="020B0502040204020203" pitchFamily="34" charset="0"/>
              </a:rPr>
              <a:t>D</a:t>
            </a:r>
            <a:r>
              <a:rPr lang="fr-FR" sz="2000" b="0" i="0">
                <a:effectLst/>
                <a:latin typeface="Bahnschrift SemiLight" panose="020B0502040204020203" pitchFamily="34" charset="0"/>
              </a:rPr>
              <a:t>éfinir l’ordre d’exécution des différentes étapes</a:t>
            </a:r>
            <a:r>
              <a:rPr lang="fr-FR" sz="2000">
                <a:latin typeface="Bahnschrift SemiBold" panose="020B0502040204020203" pitchFamily="34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200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000" b="0" i="0">
                <a:effectLst/>
                <a:latin typeface="Bahnschrift SemiLight" panose="020B0502040204020203" pitchFamily="34" charset="0"/>
              </a:rPr>
              <a:t>Cacher au client les détails de la construction du produit</a:t>
            </a:r>
            <a:endParaRPr lang="fr-FR" sz="2000">
              <a:latin typeface="Bahnschrift SemiLight" panose="020B0502040204020203" pitchFamily="34" charset="0"/>
            </a:endParaRPr>
          </a:p>
          <a:p>
            <a:r>
              <a:rPr lang="fr-FR" sz="2000">
                <a:latin typeface="Bahnschrift SemiBold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85553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5913E0E-BAEC-4B56-87E6-2F504E2BCD36}"/>
              </a:ext>
            </a:extLst>
          </p:cNvPr>
          <p:cNvSpPr txBox="1"/>
          <p:nvPr/>
        </p:nvSpPr>
        <p:spPr>
          <a:xfrm>
            <a:off x="1885672" y="1443841"/>
            <a:ext cx="76104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latin typeface="Bahnschrift SemiBold" panose="020B0502040204020203" pitchFamily="34" charset="0"/>
              </a:rPr>
              <a:t>Sommaire :</a:t>
            </a:r>
          </a:p>
          <a:p>
            <a:endParaRPr lang="fr-FR" sz="2800">
              <a:latin typeface="Bahnschrift SemiBold" panose="020B0502040204020203" pitchFamily="34" charset="0"/>
            </a:endParaRPr>
          </a:p>
          <a:p>
            <a:r>
              <a:rPr lang="fr-FR" sz="2800">
                <a:latin typeface="Bahnschrift SemiBold" panose="020B0502040204020203" pitchFamily="34" charset="0"/>
              </a:rPr>
              <a:t>I.  Présentation du concept de design pattern</a:t>
            </a:r>
          </a:p>
          <a:p>
            <a:r>
              <a:rPr lang="fr-FR" sz="2800">
                <a:latin typeface="Bahnschrift SemiBold" panose="020B0502040204020203" pitchFamily="34" charset="0"/>
              </a:rPr>
              <a:t> </a:t>
            </a:r>
          </a:p>
          <a:p>
            <a:pPr marL="400050" indent="-400050">
              <a:buFont typeface="+mj-lt"/>
              <a:buAutoNum type="romanUcPeriod" startAt="2"/>
            </a:pPr>
            <a:r>
              <a:rPr lang="fr-FR" sz="2800">
                <a:latin typeface="Bahnschrift SemiBold" panose="020B0502040204020203" pitchFamily="34" charset="0"/>
              </a:rPr>
              <a:t>Exemple simple</a:t>
            </a:r>
          </a:p>
          <a:p>
            <a:endParaRPr lang="fr-FR" sz="2800">
              <a:latin typeface="Bahnschrift SemiBold" panose="020B0502040204020203" pitchFamily="34" charset="0"/>
            </a:endParaRPr>
          </a:p>
          <a:p>
            <a:pPr marL="400050" indent="-400050">
              <a:buFont typeface="+mj-lt"/>
              <a:buAutoNum type="romanUcPeriod" startAt="3"/>
            </a:pPr>
            <a:r>
              <a:rPr lang="fr-FR" sz="2800">
                <a:latin typeface="Bahnschrift SemiBold" panose="020B0502040204020203" pitchFamily="34" charset="0"/>
              </a:rPr>
              <a:t>Design Pattern : Builder</a:t>
            </a:r>
          </a:p>
          <a:p>
            <a:endParaRPr lang="fr-FR" sz="2800">
              <a:latin typeface="Bahnschrift SemiBold" panose="020B0502040204020203" pitchFamily="34" charset="0"/>
            </a:endParaRPr>
          </a:p>
          <a:p>
            <a:pPr marL="400050" indent="-400050">
              <a:buFont typeface="+mj-lt"/>
              <a:buAutoNum type="romanUcPeriod" startAt="4"/>
            </a:pPr>
            <a:r>
              <a:rPr lang="fr-FR" sz="2800">
                <a:latin typeface="Bahnschrift SemiBold" panose="020B0502040204020203" pitchFamily="34" charset="0"/>
              </a:rPr>
              <a:t>Utilisation complète du Builder </a:t>
            </a:r>
          </a:p>
          <a:p>
            <a:endParaRPr lang="fr-FR" sz="2800">
              <a:latin typeface="Bahnschrift SemiBold" panose="020B0502040204020203" pitchFamily="34" charset="0"/>
            </a:endParaRPr>
          </a:p>
          <a:p>
            <a:pPr marL="400050" indent="-400050">
              <a:buFont typeface="+mj-lt"/>
              <a:buAutoNum type="romanUcPeriod" startAt="5"/>
            </a:pPr>
            <a:r>
              <a:rPr lang="fr-FR" sz="2800">
                <a:latin typeface="Bahnschrift SemiBold" panose="020B0502040204020203" pitchFamily="34" charset="0"/>
              </a:rPr>
              <a:t>Avantage, limites et liaison du Builder </a:t>
            </a:r>
          </a:p>
        </p:txBody>
      </p:sp>
    </p:spTree>
    <p:extLst>
      <p:ext uri="{BB962C8B-B14F-4D97-AF65-F5344CB8AC3E}">
        <p14:creationId xmlns:p14="http://schemas.microsoft.com/office/powerpoint/2010/main" val="24812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4252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IV/C – Solution apportées (Live Coding)</a:t>
            </a:r>
          </a:p>
        </p:txBody>
      </p:sp>
    </p:spTree>
    <p:extLst>
      <p:ext uri="{BB962C8B-B14F-4D97-AF65-F5344CB8AC3E}">
        <p14:creationId xmlns:p14="http://schemas.microsoft.com/office/powerpoint/2010/main" val="12530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920319" y="2705725"/>
            <a:ext cx="9022671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400">
                <a:latin typeface="Bahnschrift SemiBold"/>
              </a:rPr>
              <a:t>V – </a:t>
            </a:r>
            <a:r>
              <a:rPr lang="fr-FR" sz="4400" b="1" u="sng">
                <a:latin typeface="Bahnschrift SemiBold"/>
                <a:ea typeface="+mn-lt"/>
                <a:cs typeface="+mn-lt"/>
              </a:rPr>
              <a:t>Utilisation</a:t>
            </a:r>
            <a:r>
              <a:rPr lang="fr-FR" sz="4400" b="1" u="sng">
                <a:ea typeface="+mn-lt"/>
                <a:cs typeface="+mn-lt"/>
              </a:rPr>
              <a:t>, principe et liaison du builder</a:t>
            </a:r>
            <a:endParaRPr lang="fr-FR" sz="440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35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Builder, un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Bahnschrift SemiBold"/>
              </a:rPr>
              <a:t>princi</a:t>
            </a:r>
            <a:r>
              <a:rPr lang="fr-FR" err="1">
                <a:latin typeface="Bahnschrift SemiBold"/>
              </a:rPr>
              <a:t>pe</a:t>
            </a:r>
            <a:r>
              <a:rPr lang="fr-FR">
                <a:latin typeface="Bahnschrift SemiBold"/>
              </a:rPr>
              <a:t> SOLID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AC130428-7EB4-4191-BACF-21CDD7B6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305887"/>
            <a:ext cx="5391150" cy="43033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6338180-F786-43D6-9CA3-192D8E887B09}"/>
              </a:ext>
            </a:extLst>
          </p:cNvPr>
          <p:cNvSpPr txBox="1"/>
          <p:nvPr/>
        </p:nvSpPr>
        <p:spPr>
          <a:xfrm>
            <a:off x="6096000" y="1914525"/>
            <a:ext cx="5029200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-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S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ingle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R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esponsibility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P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rinciple</a:t>
            </a:r>
            <a:r>
              <a:rPr lang="en-US">
                <a:latin typeface="Bahnschrift SemiLight"/>
                <a:cs typeface="Segoe UI"/>
              </a:rPr>
              <a:t>​</a:t>
            </a:r>
            <a:br>
              <a:rPr lang="en-US">
                <a:latin typeface="Bahnschrift SemiLight"/>
                <a:cs typeface="Segoe UI"/>
              </a:rPr>
            </a:br>
            <a:endParaRPr lang="fr-FR"/>
          </a:p>
          <a:p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-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O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pen-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C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losed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P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rinciple</a:t>
            </a:r>
            <a:r>
              <a:rPr lang="en-US">
                <a:latin typeface="Bahnschrift SemiLight"/>
                <a:cs typeface="Segoe UI"/>
              </a:rPr>
              <a:t>​</a:t>
            </a:r>
          </a:p>
          <a:p>
            <a:endParaRPr lang="en-US">
              <a:solidFill>
                <a:srgbClr val="000000"/>
              </a:solidFill>
              <a:latin typeface="Bahnschrift SemiLight"/>
              <a:cs typeface="Segoe UI"/>
            </a:endParaRPr>
          </a:p>
          <a:p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- </a:t>
            </a:r>
            <a:r>
              <a:rPr lang="en-US" err="1">
                <a:solidFill>
                  <a:srgbClr val="5FCBEF"/>
                </a:solidFill>
                <a:latin typeface="Bahnschrift SemiBold"/>
                <a:cs typeface="Segoe UI"/>
              </a:rPr>
              <a:t>L</a:t>
            </a:r>
            <a:r>
              <a:rPr lang="en-US" err="1">
                <a:solidFill>
                  <a:srgbClr val="404040"/>
                </a:solidFill>
                <a:latin typeface="Bahnschrift SemiLight"/>
                <a:cs typeface="Segoe UI"/>
              </a:rPr>
              <a:t>ikov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S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ubstitution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P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rinciple</a:t>
            </a:r>
            <a:r>
              <a:rPr lang="en-US">
                <a:latin typeface="Bahnschrift SemiLight"/>
                <a:cs typeface="Segoe UI"/>
              </a:rPr>
              <a:t>​</a:t>
            </a:r>
          </a:p>
          <a:p>
            <a:endParaRPr lang="en-US">
              <a:latin typeface="Bahnschrift SemiLight"/>
              <a:cs typeface="Segoe UI"/>
            </a:endParaRPr>
          </a:p>
          <a:p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-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I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nterface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S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egregation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P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rinciple</a:t>
            </a:r>
            <a:r>
              <a:rPr lang="en-US">
                <a:latin typeface="Bahnschrift SemiLight"/>
                <a:cs typeface="Segoe UI"/>
              </a:rPr>
              <a:t>​</a:t>
            </a:r>
          </a:p>
          <a:p>
            <a:endParaRPr lang="en-US">
              <a:solidFill>
                <a:srgbClr val="000000"/>
              </a:solidFill>
              <a:latin typeface="Bahnschrift SemiLight"/>
              <a:cs typeface="Segoe UI"/>
            </a:endParaRPr>
          </a:p>
          <a:p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-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D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ependency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I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nversion </a:t>
            </a:r>
            <a:r>
              <a:rPr lang="en-US">
                <a:solidFill>
                  <a:srgbClr val="5FCBEF"/>
                </a:solidFill>
                <a:latin typeface="Bahnschrift SemiBold"/>
                <a:cs typeface="Segoe UI"/>
              </a:rPr>
              <a:t>P</a:t>
            </a:r>
            <a:r>
              <a:rPr lang="en-US">
                <a:solidFill>
                  <a:srgbClr val="404040"/>
                </a:solidFill>
                <a:latin typeface="Bahnschrift SemiLight"/>
                <a:cs typeface="Segoe UI"/>
              </a:rPr>
              <a:t>rinciple</a:t>
            </a:r>
          </a:p>
          <a:p>
            <a:pPr>
              <a:lnSpc>
                <a:spcPct val="150000"/>
              </a:lnSpc>
            </a:pPr>
            <a:endParaRPr lang="en-US">
              <a:solidFill>
                <a:srgbClr val="404040"/>
              </a:solidFill>
              <a:latin typeface="Bahnschrift SemiLight"/>
              <a:cs typeface="Segoe UI"/>
            </a:endParaRPr>
          </a:p>
          <a:p>
            <a:endParaRPr lang="en-US">
              <a:solidFill>
                <a:srgbClr val="404040"/>
              </a:solidFill>
              <a:latin typeface="Bahnschrift SemiLight"/>
              <a:cs typeface="Segoe UI"/>
            </a:endParaRPr>
          </a:p>
          <a:p>
            <a:endParaRPr lang="en-US">
              <a:solidFill>
                <a:srgbClr val="404040"/>
              </a:solidFill>
              <a:latin typeface="Bahnschrift SemiLight"/>
              <a:cs typeface="Segoe UI"/>
            </a:endParaRPr>
          </a:p>
          <a:p>
            <a:endParaRPr lang="en-US">
              <a:solidFill>
                <a:srgbClr val="404040"/>
              </a:solidFill>
              <a:latin typeface="Bahnschrift Semi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8183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7FDC4-8704-4149-B64C-9A09885B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4543"/>
            <a:ext cx="8596668" cy="606641"/>
          </a:xfrm>
        </p:spPr>
        <p:txBody>
          <a:bodyPr>
            <a:normAutofit/>
          </a:bodyPr>
          <a:lstStyle/>
          <a:p>
            <a:pPr algn="ctr"/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Single </a:t>
            </a:r>
            <a:r>
              <a:rPr lang="fr-FR" sz="2800" err="1">
                <a:solidFill>
                  <a:schemeClr val="tx1"/>
                </a:solidFill>
                <a:latin typeface="Bahnschrift SemiBold" panose="020B0502040204020203" pitchFamily="34" charset="0"/>
              </a:rPr>
              <a:t>Responsibility</a:t>
            </a:r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fr-FR" sz="2800" err="1">
                <a:solidFill>
                  <a:schemeClr val="tx1"/>
                </a:solidFill>
                <a:latin typeface="Bahnschrift SemiBold" panose="020B0502040204020203" pitchFamily="34" charset="0"/>
              </a:rPr>
              <a:t>Principle</a:t>
            </a:r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 (SRP)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Builder, un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Bahnschrift SemiBold"/>
              </a:rPr>
              <a:t>princi</a:t>
            </a:r>
            <a:r>
              <a:rPr lang="fr-FR" err="1">
                <a:latin typeface="Bahnschrift SemiBold"/>
              </a:rPr>
              <a:t>pe</a:t>
            </a:r>
            <a:r>
              <a:rPr lang="fr-FR">
                <a:latin typeface="Bahnschrift SemiBold"/>
              </a:rPr>
              <a:t> SOLID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  <p:pic>
        <p:nvPicPr>
          <p:cNvPr id="11" name="Image 11" descr="Une image contenant texte, capture d’écran, téléphone, téléphone mobile&#10;&#10;Description générée automatiquement">
            <a:extLst>
              <a:ext uri="{FF2B5EF4-FFF2-40B4-BE49-F238E27FC236}">
                <a16:creationId xmlns:a16="http://schemas.microsoft.com/office/drawing/2014/main" id="{5B183391-7A92-4259-B317-39418FA4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593" y="2580212"/>
            <a:ext cx="7410450" cy="2952750"/>
          </a:xfrm>
        </p:spPr>
      </p:pic>
    </p:spTree>
    <p:extLst>
      <p:ext uri="{BB962C8B-B14F-4D97-AF65-F5344CB8AC3E}">
        <p14:creationId xmlns:p14="http://schemas.microsoft.com/office/powerpoint/2010/main" val="34498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7FDC4-8704-4149-B64C-9A09885B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4543"/>
            <a:ext cx="8596668" cy="606641"/>
          </a:xfrm>
        </p:spPr>
        <p:txBody>
          <a:bodyPr>
            <a:normAutofit/>
          </a:bodyPr>
          <a:lstStyle/>
          <a:p>
            <a:pPr algn="ctr"/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Open-</a:t>
            </a:r>
            <a:r>
              <a:rPr lang="fr-FR" sz="2800" err="1">
                <a:solidFill>
                  <a:schemeClr val="tx1"/>
                </a:solidFill>
                <a:latin typeface="Bahnschrift SemiBold" panose="020B0502040204020203" pitchFamily="34" charset="0"/>
              </a:rPr>
              <a:t>Closed</a:t>
            </a:r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fr-FR" sz="2800" err="1">
                <a:solidFill>
                  <a:schemeClr val="tx1"/>
                </a:solidFill>
                <a:latin typeface="Bahnschrift SemiBold" panose="020B0502040204020203" pitchFamily="34" charset="0"/>
              </a:rPr>
              <a:t>Principle</a:t>
            </a:r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 (OCP) 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Builder, un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Bahnschrift SemiBold"/>
              </a:rPr>
              <a:t>princi</a:t>
            </a:r>
            <a:r>
              <a:rPr lang="fr-FR" err="1">
                <a:latin typeface="Bahnschrift SemiBold"/>
              </a:rPr>
              <a:t>pe</a:t>
            </a:r>
            <a:r>
              <a:rPr lang="fr-FR">
                <a:latin typeface="Bahnschrift SemiBold"/>
              </a:rPr>
              <a:t> SOLID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  <p:pic>
        <p:nvPicPr>
          <p:cNvPr id="8" name="Image 8" descr="Une image contenant texte, téléphone mobile, téléphone, capture d’écran&#10;&#10;Description générée automatiquement">
            <a:extLst>
              <a:ext uri="{FF2B5EF4-FFF2-40B4-BE49-F238E27FC236}">
                <a16:creationId xmlns:a16="http://schemas.microsoft.com/office/drawing/2014/main" id="{D5078F65-A7A2-485C-B048-B2A10B2D9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805" y="2634125"/>
            <a:ext cx="5419725" cy="2933700"/>
          </a:xfrm>
        </p:spPr>
      </p:pic>
    </p:spTree>
    <p:extLst>
      <p:ext uri="{BB962C8B-B14F-4D97-AF65-F5344CB8AC3E}">
        <p14:creationId xmlns:p14="http://schemas.microsoft.com/office/powerpoint/2010/main" val="1222316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7FDC4-8704-4149-B64C-9A09885B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4543"/>
            <a:ext cx="8596668" cy="606641"/>
          </a:xfrm>
        </p:spPr>
        <p:txBody>
          <a:bodyPr>
            <a:normAutofit/>
          </a:bodyPr>
          <a:lstStyle/>
          <a:p>
            <a:pPr algn="ctr"/>
            <a:r>
              <a:rPr lang="fr-FR" sz="2800" err="1">
                <a:solidFill>
                  <a:schemeClr val="tx1"/>
                </a:solidFill>
                <a:latin typeface="Bahnschrift SemiBold"/>
              </a:rPr>
              <a:t>Liskov</a:t>
            </a:r>
            <a:r>
              <a:rPr lang="fr-FR" sz="2800">
                <a:solidFill>
                  <a:schemeClr val="tx1"/>
                </a:solidFill>
                <a:latin typeface="Bahnschrift SemiBold"/>
              </a:rPr>
              <a:t> Substitution Principle (LSP) </a:t>
            </a:r>
          </a:p>
        </p:txBody>
      </p:sp>
      <p:pic>
        <p:nvPicPr>
          <p:cNvPr id="4" name="Image 5" descr="Une image contenant texte, téléphone, téléphone mobile, capture d’écran&#10;&#10;Description générée automatiquement">
            <a:extLst>
              <a:ext uri="{FF2B5EF4-FFF2-40B4-BE49-F238E27FC236}">
                <a16:creationId xmlns:a16="http://schemas.microsoft.com/office/drawing/2014/main" id="{3546537C-BB1C-492F-A4A3-7649A10E8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080" y="2634125"/>
            <a:ext cx="3305175" cy="2933700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Builder, un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Bahnschrift SemiBold"/>
              </a:rPr>
              <a:t>princi</a:t>
            </a:r>
            <a:r>
              <a:rPr lang="fr-FR" err="1">
                <a:latin typeface="Bahnschrift SemiBold"/>
              </a:rPr>
              <a:t>pe</a:t>
            </a:r>
            <a:r>
              <a:rPr lang="fr-FR">
                <a:latin typeface="Bahnschrift SemiBold"/>
              </a:rPr>
              <a:t> SOLID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08865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7FDC4-8704-4149-B64C-9A09885B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4543"/>
            <a:ext cx="8596668" cy="606641"/>
          </a:xfrm>
        </p:spPr>
        <p:txBody>
          <a:bodyPr>
            <a:normAutofit/>
          </a:bodyPr>
          <a:lstStyle/>
          <a:p>
            <a:pPr algn="ctr"/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Interface </a:t>
            </a:r>
            <a:r>
              <a:rPr lang="fr-FR" sz="2800" err="1">
                <a:solidFill>
                  <a:schemeClr val="tx1"/>
                </a:solidFill>
                <a:latin typeface="Bahnschrift SemiBold" panose="020B0502040204020203" pitchFamily="34" charset="0"/>
              </a:rPr>
              <a:t>Segregation</a:t>
            </a:r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 </a:t>
            </a:r>
            <a:r>
              <a:rPr lang="fr-FR" sz="2800" err="1">
                <a:solidFill>
                  <a:schemeClr val="tx1"/>
                </a:solidFill>
                <a:latin typeface="Bahnschrift SemiBold" panose="020B0502040204020203" pitchFamily="34" charset="0"/>
              </a:rPr>
              <a:t>Principle</a:t>
            </a:r>
            <a:r>
              <a:rPr lang="fr-FR" sz="2800">
                <a:solidFill>
                  <a:schemeClr val="tx1"/>
                </a:solidFill>
                <a:latin typeface="Bahnschrift SemiBold" panose="020B0502040204020203" pitchFamily="34" charset="0"/>
              </a:rPr>
              <a:t> (ISP)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FB0B65F-EE35-48B4-A7C3-7F5624C52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68" y="2487968"/>
            <a:ext cx="7391400" cy="292417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Builder, un princi</a:t>
            </a:r>
            <a:r>
              <a:rPr lang="fr-FR">
                <a:latin typeface="Bahnschrift SemiBold"/>
              </a:rPr>
              <a:t>pe SOLID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4458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7FDC4-8704-4149-B64C-9A09885B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4543"/>
            <a:ext cx="8596668" cy="606641"/>
          </a:xfrm>
        </p:spPr>
        <p:txBody>
          <a:bodyPr>
            <a:normAutofit/>
          </a:bodyPr>
          <a:lstStyle/>
          <a:p>
            <a:pPr algn="ctr"/>
            <a:r>
              <a:rPr lang="fr-FR" sz="2800" err="1">
                <a:solidFill>
                  <a:schemeClr val="tx1"/>
                </a:solidFill>
                <a:latin typeface="Bahnschrift SemiBold"/>
              </a:rPr>
              <a:t>Dependency</a:t>
            </a:r>
            <a:r>
              <a:rPr lang="fr-FR" sz="2800">
                <a:solidFill>
                  <a:schemeClr val="tx1"/>
                </a:solidFill>
                <a:latin typeface="Bahnschrift SemiBold"/>
              </a:rPr>
              <a:t> Inversion Principle (DIP) </a:t>
            </a: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EB8634A7-C1AC-4FB2-BF98-1B2C1795A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68" y="2550111"/>
            <a:ext cx="7391400" cy="2924175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Builder, un princi</a:t>
            </a:r>
            <a:r>
              <a:rPr lang="fr-FR">
                <a:latin typeface="Bahnschrift SemiBold"/>
              </a:rPr>
              <a:t>pe SOLID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6889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B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</a:t>
            </a:r>
            <a:r>
              <a:rPr lang="fr-FR">
                <a:latin typeface="Bahnschrift SemiBold"/>
              </a:rPr>
              <a:t>Avantages et limites</a:t>
            </a:r>
            <a:endParaRPr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210483-B37E-450A-908C-9674EB8145DD}"/>
              </a:ext>
            </a:extLst>
          </p:cNvPr>
          <p:cNvSpPr txBox="1"/>
          <p:nvPr/>
        </p:nvSpPr>
        <p:spPr>
          <a:xfrm>
            <a:off x="1371969" y="1846213"/>
            <a:ext cx="73914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u="sng">
                <a:latin typeface="Bahnschrift SemiLight"/>
                <a:ea typeface="+mn-lt"/>
                <a:cs typeface="+mn-lt"/>
              </a:rPr>
              <a:t>Avantages :</a:t>
            </a:r>
          </a:p>
          <a:p>
            <a:endParaRPr lang="fr-FR" sz="2000" u="sng">
              <a:latin typeface="Bahnschrift SemiLight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fr-FR" sz="2000">
                <a:latin typeface="Bahnschrift SemiLight"/>
                <a:ea typeface="+mn-lt"/>
                <a:cs typeface="+mn-lt"/>
              </a:rPr>
              <a:t>Varier la représentation interne d'un produit</a:t>
            </a:r>
          </a:p>
          <a:p>
            <a:pPr marL="285750" indent="-285750">
              <a:buFont typeface="Arial"/>
              <a:buChar char="•"/>
            </a:pPr>
            <a:r>
              <a:rPr lang="fr-FR" sz="2000">
                <a:latin typeface="Bahnschrift SemiLight"/>
                <a:ea typeface="+mn-lt"/>
                <a:cs typeface="+mn-lt"/>
              </a:rPr>
              <a:t>I</a:t>
            </a:r>
            <a:r>
              <a:rPr lang="fr-FR" sz="2000">
                <a:latin typeface="Trebuchet MS"/>
              </a:rPr>
              <a:t>l</a:t>
            </a:r>
            <a:r>
              <a:rPr lang="fr-FR" sz="2000">
                <a:ea typeface="+mn-lt"/>
                <a:cs typeface="+mn-lt"/>
              </a:rPr>
              <a:t> isole le code pour la construction et la représentation</a:t>
            </a:r>
          </a:p>
          <a:p>
            <a:pPr marL="285750" indent="-285750"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Donne un contrôle plus fin sur le processus de construction</a:t>
            </a:r>
            <a:endParaRPr lang="fr-FR" sz="2000"/>
          </a:p>
          <a:p>
            <a:endParaRPr lang="fr-FR" sz="2000">
              <a:latin typeface="Bahnschrift SemiLight"/>
            </a:endParaRPr>
          </a:p>
          <a:p>
            <a:r>
              <a:rPr lang="fr-FR" sz="2000" u="sng">
                <a:latin typeface="Bahnschrift SemiLight"/>
              </a:rPr>
              <a:t>Limite :</a:t>
            </a:r>
          </a:p>
          <a:p>
            <a:endParaRPr lang="fr-FR" sz="2000" u="sng">
              <a:latin typeface="Bahnschrift SemiLight"/>
            </a:endParaRPr>
          </a:p>
          <a:p>
            <a:pPr marL="285750" indent="-285750"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Le monteur nécessite la création de beaucoup nouvelles classes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53289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C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</a:t>
            </a:r>
            <a:r>
              <a:rPr lang="fr-FR">
                <a:latin typeface="Bahnschrift SemiBold"/>
              </a:rPr>
              <a:t>Java : Builder (GoF) et builder (test)</a:t>
            </a:r>
            <a:endParaRPr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Bahnschrift SemiBold"/>
            </a:endParaRPr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16E2A525-C2D0-4C89-B83C-FB141948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124015"/>
            <a:ext cx="7524750" cy="487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5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414291" y="3075057"/>
            <a:ext cx="9466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>
                <a:latin typeface="Bahnschrift SemiBold" panose="020B0502040204020203" pitchFamily="34" charset="0"/>
              </a:rPr>
              <a:t>I – PRESENTATION DU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5850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ACFB16A-03C1-4418-8A6A-4C79601DE9D4}"/>
              </a:ext>
            </a:extLst>
          </p:cNvPr>
          <p:cNvSpPr txBox="1"/>
          <p:nvPr/>
        </p:nvSpPr>
        <p:spPr>
          <a:xfrm>
            <a:off x="261893" y="276409"/>
            <a:ext cx="609895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IV/</a:t>
            </a:r>
            <a:r>
              <a:rPr lang="fr-FR">
                <a:latin typeface="Bahnschrift SemiBold"/>
              </a:rPr>
              <a:t>D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ahnschrift SemiBold"/>
              </a:rPr>
              <a:t> – </a:t>
            </a:r>
            <a:r>
              <a:rPr lang="fr-FR" b="1">
                <a:ea typeface="+mn-lt"/>
                <a:cs typeface="+mn-lt"/>
              </a:rPr>
              <a:t>Rapprochement d’autre patterns </a:t>
            </a:r>
            <a:r>
              <a:rPr lang="fr-FR" b="1" err="1">
                <a:ea typeface="+mn-lt"/>
                <a:cs typeface="+mn-lt"/>
              </a:rPr>
              <a:t>GoF</a:t>
            </a:r>
            <a:endParaRPr lang="fr-FR" sz="1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ea typeface="+mn-lt"/>
              <a:cs typeface="+mn-lt"/>
            </a:endParaRPr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61D045DA-BD52-4291-9652-88930B97A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865744"/>
            <a:ext cx="7315200" cy="32505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7D386E3-6D66-4868-884C-F56F17BF0549}"/>
              </a:ext>
            </a:extLst>
          </p:cNvPr>
          <p:cNvSpPr txBox="1"/>
          <p:nvPr/>
        </p:nvSpPr>
        <p:spPr>
          <a:xfrm>
            <a:off x="514350" y="1495425"/>
            <a:ext cx="89820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>
                <a:latin typeface="Bahnschrift SemiBold"/>
                <a:ea typeface="+mn-lt"/>
                <a:cs typeface="+mn-lt"/>
              </a:rPr>
              <a:t>Raprochement avec le pattern  ABSTRACT FACTORY</a:t>
            </a:r>
            <a:endParaRPr lang="fr-FR" sz="2800">
              <a:latin typeface="Bahnschrif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56831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920319" y="2705725"/>
            <a:ext cx="9022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latin typeface="Bahnschrift SemiBold" panose="020B05020402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32146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1213282" y="921313"/>
            <a:ext cx="9022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latin typeface="Bahnschrift SemiBold" panose="020B0502040204020203" pitchFamily="34" charset="0"/>
              </a:rPr>
              <a:t>REFERENCES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83381A-0C98-42C3-90CE-9CFA8FA041B1}"/>
              </a:ext>
            </a:extLst>
          </p:cNvPr>
          <p:cNvSpPr txBox="1"/>
          <p:nvPr/>
        </p:nvSpPr>
        <p:spPr>
          <a:xfrm>
            <a:off x="1213282" y="2006820"/>
            <a:ext cx="7341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Wikipédia Design pattern :</a:t>
            </a:r>
          </a:p>
          <a:p>
            <a:r>
              <a:rPr lang="fr-FR">
                <a:hlinkClick r:id="rId2"/>
              </a:rPr>
              <a:t>https://fr.wikipedia.org/wiki/Patron_de_conception</a:t>
            </a:r>
            <a:endParaRPr lang="fr-FR"/>
          </a:p>
          <a:p>
            <a:endParaRPr lang="fr-FR"/>
          </a:p>
          <a:p>
            <a:r>
              <a:rPr lang="fr-FR"/>
              <a:t>Wikipédia Builder : </a:t>
            </a:r>
          </a:p>
          <a:p>
            <a:r>
              <a:rPr lang="fr-FR">
                <a:hlinkClick r:id="rId3"/>
              </a:rPr>
              <a:t>https://fr.wikipedia.org/wiki/Monteur_(patron_de_conception)</a:t>
            </a:r>
            <a:endParaRPr lang="fr-FR"/>
          </a:p>
          <a:p>
            <a:endParaRPr lang="fr-FR"/>
          </a:p>
          <a:p>
            <a:r>
              <a:rPr lang="fr-FR" err="1"/>
              <a:t>Video</a:t>
            </a:r>
            <a:r>
              <a:rPr lang="fr-FR"/>
              <a:t> de </a:t>
            </a:r>
            <a:r>
              <a:rPr lang="fr-FR" err="1"/>
              <a:t>Graven</a:t>
            </a:r>
            <a:r>
              <a:rPr lang="fr-FR"/>
              <a:t> :</a:t>
            </a:r>
          </a:p>
          <a:p>
            <a:r>
              <a:rPr lang="fr-FR">
                <a:hlinkClick r:id="rId4"/>
              </a:rPr>
              <a:t>https://youtu.be/_vKn4ntUzWM</a:t>
            </a:r>
            <a:endParaRPr lang="fr-FR"/>
          </a:p>
          <a:p>
            <a:r>
              <a:rPr lang="fr-FR"/>
              <a:t> </a:t>
            </a:r>
          </a:p>
          <a:p>
            <a:r>
              <a:rPr lang="fr-FR"/>
              <a:t>Builder :</a:t>
            </a:r>
          </a:p>
          <a:p>
            <a:r>
              <a:rPr lang="fr-FR">
                <a:hlinkClick r:id="rId5"/>
              </a:rPr>
              <a:t>https://refactoring.guru/fr/design-patterns/builder</a:t>
            </a:r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47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1062362" y="1445097"/>
            <a:ext cx="9022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latin typeface="Bahnschrift SemiBold" panose="020B0502040204020203" pitchFamily="34" charset="0"/>
              </a:rPr>
              <a:t>Question à Choix Multiples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EF5110-3EEF-4074-BA75-ABA54DDD46E5}"/>
              </a:ext>
            </a:extLst>
          </p:cNvPr>
          <p:cNvSpPr txBox="1"/>
          <p:nvPr/>
        </p:nvSpPr>
        <p:spPr>
          <a:xfrm>
            <a:off x="2000434" y="2778710"/>
            <a:ext cx="7146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hlinkClick r:id="rId2"/>
              </a:rPr>
              <a:t>https://tech.io/playgrounds/c169252d87964aadf5a8b062fa65c4c721395/simple-java-template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9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3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I/A – Notion de Design Pattern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D4F604F-F84C-41FA-8E0A-21F1987C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3" y="1439349"/>
            <a:ext cx="886382" cy="492078"/>
          </a:xfrm>
        </p:spPr>
        <p:txBody>
          <a:bodyPr/>
          <a:lstStyle/>
          <a:p>
            <a:r>
              <a:rPr lang="fr-FR" sz="2400">
                <a:solidFill>
                  <a:schemeClr val="tx1"/>
                </a:solidFill>
                <a:latin typeface="Bahnschrift SemiLight" panose="020B0502040204020203" pitchFamily="34" charset="0"/>
              </a:rPr>
              <a:t>1977</a:t>
            </a:r>
            <a:endParaRPr lang="en-GB" sz="2400">
              <a:solidFill>
                <a:schemeClr val="tx1"/>
              </a:solidFill>
              <a:latin typeface="Bahnschrift SemiLight" panose="020B0502040204020203" pitchFamily="34" charset="0"/>
            </a:endParaRPr>
          </a:p>
        </p:txBody>
      </p:sp>
      <p:pic>
        <p:nvPicPr>
          <p:cNvPr id="9" name="Espace réservé du contenu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6D898135-F5CD-41A0-9D45-9464A6D1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133" y="1958812"/>
            <a:ext cx="2547847" cy="3854159"/>
          </a:xfr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1B2C32F-2BBF-4E35-B663-97CBA83D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618" y="1958812"/>
            <a:ext cx="3063388" cy="3854159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5F63766-EB55-4A62-8819-05D6060A436B}"/>
              </a:ext>
            </a:extLst>
          </p:cNvPr>
          <p:cNvSpPr txBox="1"/>
          <p:nvPr/>
        </p:nvSpPr>
        <p:spPr>
          <a:xfrm>
            <a:off x="6229194" y="1448679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>
                <a:solidFill>
                  <a:schemeClr val="tx1"/>
                </a:solidFill>
                <a:latin typeface="Bahnschrift SemiLight" panose="020B0502040204020203" pitchFamily="34" charset="0"/>
              </a:rPr>
              <a:t>1994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6850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50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I/B – Notion du GoF – 3 grandes familles</a:t>
            </a:r>
          </a:p>
        </p:txBody>
      </p:sp>
      <p:graphicFrame>
        <p:nvGraphicFramePr>
          <p:cNvPr id="30" name="ZoneTexte 27">
            <a:extLst>
              <a:ext uri="{FF2B5EF4-FFF2-40B4-BE49-F238E27FC236}">
                <a16:creationId xmlns:a16="http://schemas.microsoft.com/office/drawing/2014/main" id="{EE91ED0E-3ACD-487D-AA4E-A1C38A328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080929"/>
              </p:ext>
            </p:extLst>
          </p:nvPr>
        </p:nvGraphicFramePr>
        <p:xfrm>
          <a:off x="1712393" y="1714370"/>
          <a:ext cx="8470898" cy="342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19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8" y="275208"/>
            <a:ext cx="56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I/B – Notion du GoF – Description d’un patron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2F92FFE-FB63-4451-817D-A521E5807ED4}"/>
              </a:ext>
            </a:extLst>
          </p:cNvPr>
          <p:cNvSpPr txBox="1"/>
          <p:nvPr/>
        </p:nvSpPr>
        <p:spPr>
          <a:xfrm>
            <a:off x="1333502" y="2160590"/>
            <a:ext cx="8470898" cy="3429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Une intention du patron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Une motivation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Une structure des classes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exemple</a:t>
            </a: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 de code</a:t>
            </a:r>
          </a:p>
        </p:txBody>
      </p:sp>
    </p:spTree>
    <p:extLst>
      <p:ext uri="{BB962C8B-B14F-4D97-AF65-F5344CB8AC3E}">
        <p14:creationId xmlns:p14="http://schemas.microsoft.com/office/powerpoint/2010/main" val="355059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189825" y="3044279"/>
            <a:ext cx="595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>
                <a:latin typeface="Bahnschrift SemiBold" panose="020B0502040204020203" pitchFamily="34" charset="0"/>
              </a:rPr>
              <a:t>II – EXEMPLE SIMPLE</a:t>
            </a:r>
          </a:p>
        </p:txBody>
      </p:sp>
    </p:spTree>
    <p:extLst>
      <p:ext uri="{BB962C8B-B14F-4D97-AF65-F5344CB8AC3E}">
        <p14:creationId xmlns:p14="http://schemas.microsoft.com/office/powerpoint/2010/main" val="301606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II/A - Enonciation du besoin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41AFDD6-82EA-4C91-A212-959130EB8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600" y="1089802"/>
            <a:ext cx="8317148" cy="467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803C74-91D1-439D-B152-DE92A9BE7A1C}"/>
              </a:ext>
            </a:extLst>
          </p:cNvPr>
          <p:cNvSpPr txBox="1"/>
          <p:nvPr/>
        </p:nvSpPr>
        <p:spPr>
          <a:xfrm>
            <a:off x="266329" y="275208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Bahnschrift SemiBold" panose="020B0502040204020203" pitchFamily="34" charset="0"/>
              </a:rPr>
              <a:t>II/B - Modélisation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7D39C-056A-4295-8920-B28CC1F818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17453" r="9942" b="21807"/>
          <a:stretch/>
        </p:blipFill>
        <p:spPr bwMode="auto">
          <a:xfrm>
            <a:off x="2191084" y="1543599"/>
            <a:ext cx="6865833" cy="377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183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6FECD5FB6AB4BBE0BD8FC6C9B962E" ma:contentTypeVersion="7" ma:contentTypeDescription="Crée un document." ma:contentTypeScope="" ma:versionID="a468b0e7d9468031e1b3ecab0e1c3294">
  <xsd:schema xmlns:xsd="http://www.w3.org/2001/XMLSchema" xmlns:xs="http://www.w3.org/2001/XMLSchema" xmlns:p="http://schemas.microsoft.com/office/2006/metadata/properties" xmlns:ns3="7f4785a4-4c8c-45bb-ad8b-6264590773f4" xmlns:ns4="746e1983-dd9b-4c5b-a0fd-d6ee9a1e6f43" targetNamespace="http://schemas.microsoft.com/office/2006/metadata/properties" ma:root="true" ma:fieldsID="02c5b91b11d4f8de6861380bace4343e" ns3:_="" ns4:_="">
    <xsd:import namespace="7f4785a4-4c8c-45bb-ad8b-6264590773f4"/>
    <xsd:import namespace="746e1983-dd9b-4c5b-a0fd-d6ee9a1e6f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4785a4-4c8c-45bb-ad8b-6264590773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6e1983-dd9b-4c5b-a0fd-d6ee9a1e6f4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B7DBA2-B90F-4F5C-A477-819B2151E203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f4785a4-4c8c-45bb-ad8b-6264590773f4"/>
    <ds:schemaRef ds:uri="http://purl.org/dc/elements/1.1/"/>
    <ds:schemaRef ds:uri="746e1983-dd9b-4c5b-a0fd-d6ee9a1e6f43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51AD9D-40ED-43F7-90C7-D068314884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BEDC7-A3DF-4A2C-96CF-E92B6C045152}">
  <ds:schemaRefs>
    <ds:schemaRef ds:uri="746e1983-dd9b-4c5b-a0fd-d6ee9a1e6f43"/>
    <ds:schemaRef ds:uri="7f4785a4-4c8c-45bb-ad8b-6264590773f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592</Words>
  <Application>Microsoft Macintosh PowerPoint</Application>
  <PresentationFormat>Widescreen</PresentationFormat>
  <Paragraphs>120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Bahnschrift SemiBold</vt:lpstr>
      <vt:lpstr>Bahnschrift SemiLight</vt:lpstr>
      <vt:lpstr>Calibri</vt:lpstr>
      <vt:lpstr>Trebuchet MS</vt:lpstr>
      <vt:lpstr>Verdana</vt:lpstr>
      <vt:lpstr>Wingdings 3</vt:lpstr>
      <vt:lpstr>Facette</vt:lpstr>
      <vt:lpstr>DESIGN PATTERN </vt:lpstr>
      <vt:lpstr>PowerPoint Presentation</vt:lpstr>
      <vt:lpstr>PowerPoint Presentation</vt:lpstr>
      <vt:lpstr>1977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Responsibility Principle (SRP) </vt:lpstr>
      <vt:lpstr>Open-Closed Principle (OCP) </vt:lpstr>
      <vt:lpstr>Liskov Substitution Principle (LSP) </vt:lpstr>
      <vt:lpstr>Interface Segregation Principle (ISP)</vt:lpstr>
      <vt:lpstr>Dependency Inversion Principle (DIP)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 </dc:title>
  <dc:creator>Remi Baussian</dc:creator>
  <cp:lastModifiedBy>Leo Otshudi</cp:lastModifiedBy>
  <cp:revision>2</cp:revision>
  <dcterms:created xsi:type="dcterms:W3CDTF">2021-11-15T16:23:11Z</dcterms:created>
  <dcterms:modified xsi:type="dcterms:W3CDTF">2021-11-15T21:57:50Z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0x0101008206FECD5FB6AB4BBE0BD8FC6C9B962E</vt:lpwstr>
  </property>
</Properties>
</file>