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5"/>
  </p:notesMasterIdLst>
  <p:sldIdLst>
    <p:sldId id="256" r:id="rId3"/>
    <p:sldId id="301" r:id="rId4"/>
    <p:sldId id="257" r:id="rId5"/>
    <p:sldId id="260" r:id="rId6"/>
    <p:sldId id="262" r:id="rId7"/>
    <p:sldId id="306" r:id="rId8"/>
    <p:sldId id="305" r:id="rId9"/>
    <p:sldId id="307" r:id="rId10"/>
    <p:sldId id="310" r:id="rId11"/>
    <p:sldId id="309" r:id="rId12"/>
    <p:sldId id="317" r:id="rId13"/>
    <p:sldId id="312" r:id="rId14"/>
    <p:sldId id="287" r:id="rId15"/>
    <p:sldId id="304" r:id="rId16"/>
    <p:sldId id="313" r:id="rId17"/>
    <p:sldId id="316" r:id="rId18"/>
    <p:sldId id="314" r:id="rId19"/>
    <p:sldId id="318" r:id="rId20"/>
    <p:sldId id="319" r:id="rId21"/>
    <p:sldId id="320" r:id="rId22"/>
    <p:sldId id="321" r:id="rId23"/>
    <p:sldId id="322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75795" autoAdjust="0"/>
  </p:normalViewPr>
  <p:slideViewPr>
    <p:cSldViewPr>
      <p:cViewPr varScale="1">
        <p:scale>
          <a:sx n="131" d="100"/>
          <a:sy n="131" d="100"/>
        </p:scale>
        <p:origin x="110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7" d="100"/>
          <a:sy n="137" d="100"/>
        </p:scale>
        <p:origin x="468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1887D-C34C-4A8C-8268-8AF163779519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F1C60-C07D-4552-ABE4-9F542ADCF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526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F1C60-C07D-4552-ABE4-9F542ADCF41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795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HMM Tagging</a:t>
            </a:r>
            <a:r>
              <a:rPr lang="ko-KR" altLang="en-US" dirty="0" smtClean="0"/>
              <a:t>의 기본 </a:t>
            </a:r>
            <a:r>
              <a:rPr lang="en-US" altLang="ko-KR" dirty="0" smtClean="0"/>
              <a:t>equation</a:t>
            </a:r>
            <a:r>
              <a:rPr lang="ko-KR" altLang="en-US" dirty="0" smtClean="0"/>
              <a:t>을 살펴보면</a:t>
            </a:r>
            <a:r>
              <a:rPr lang="ko-KR" altLang="en-US" baseline="0" dirty="0" smtClean="0"/>
              <a:t> 우리가 알고 싶은 것은 단어 시퀀스가 주어졌을 때 가장 적합한 </a:t>
            </a:r>
            <a:r>
              <a:rPr lang="en-US" altLang="ko-KR" baseline="0" dirty="0" smtClean="0"/>
              <a:t>tag </a:t>
            </a:r>
            <a:r>
              <a:rPr lang="ko-KR" altLang="en-US" baseline="0" dirty="0" smtClean="0"/>
              <a:t>시퀀스를 얻는 것이다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그것을 식으로 표현하면 </a:t>
            </a:r>
            <a:r>
              <a:rPr lang="en-US" altLang="ko-KR" baseline="0" dirty="0" smtClean="0"/>
              <a:t>w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given</a:t>
            </a:r>
            <a:r>
              <a:rPr lang="ko-KR" altLang="en-US" baseline="0" dirty="0" smtClean="0"/>
              <a:t>일 때 </a:t>
            </a:r>
            <a:r>
              <a:rPr lang="en-US" altLang="ko-KR" baseline="0" dirty="0" smtClean="0"/>
              <a:t>t</a:t>
            </a:r>
            <a:r>
              <a:rPr lang="ko-KR" altLang="en-US" baseline="0" dirty="0" smtClean="0"/>
              <a:t>일 확률을 구하는데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이것을 </a:t>
            </a:r>
            <a:r>
              <a:rPr lang="en-US" altLang="ko-KR" baseline="0" dirty="0" smtClean="0"/>
              <a:t>Bayes’ rule</a:t>
            </a:r>
            <a:r>
              <a:rPr lang="ko-KR" altLang="en-US" baseline="0" dirty="0" smtClean="0"/>
              <a:t>로 변환하면 다음식이 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HMM</a:t>
            </a:r>
            <a:r>
              <a:rPr lang="ko-KR" altLang="en-US" baseline="0" dirty="0" smtClean="0"/>
              <a:t>에서 가정을 사용한다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단어가 나타날 확률은 자신의 </a:t>
            </a:r>
            <a:r>
              <a:rPr lang="en-US" altLang="ko-KR" baseline="0" dirty="0" smtClean="0"/>
              <a:t>tag</a:t>
            </a:r>
            <a:r>
              <a:rPr lang="ko-KR" altLang="en-US" baseline="0" dirty="0" smtClean="0"/>
              <a:t>에만 의존하고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주변단어나 </a:t>
            </a:r>
            <a:r>
              <a:rPr lang="en-US" altLang="ko-KR" baseline="0" dirty="0" smtClean="0"/>
              <a:t>tag</a:t>
            </a:r>
            <a:r>
              <a:rPr lang="ko-KR" altLang="en-US" baseline="0" dirty="0" smtClean="0"/>
              <a:t>에는 독립적이다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(bigram) </a:t>
            </a:r>
            <a:r>
              <a:rPr lang="ko-KR" altLang="en-US" baseline="0" dirty="0" smtClean="0"/>
              <a:t>현재 </a:t>
            </a:r>
            <a:r>
              <a:rPr lang="en-US" altLang="ko-KR" baseline="0" dirty="0" smtClean="0"/>
              <a:t>tag</a:t>
            </a:r>
            <a:r>
              <a:rPr lang="ko-KR" altLang="en-US" baseline="0" dirty="0" smtClean="0"/>
              <a:t>의 확률은 바로 이전의 </a:t>
            </a:r>
            <a:r>
              <a:rPr lang="en-US" altLang="ko-KR" baseline="0" dirty="0" smtClean="0"/>
              <a:t>tag</a:t>
            </a:r>
            <a:r>
              <a:rPr lang="ko-KR" altLang="en-US" baseline="0" dirty="0" smtClean="0"/>
              <a:t>에만 의존한다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이후에 계산하는 확률들은 </a:t>
            </a:r>
            <a:r>
              <a:rPr lang="en-US" altLang="ko-KR" baseline="0" dirty="0" smtClean="0"/>
              <a:t>bigram</a:t>
            </a:r>
            <a:r>
              <a:rPr lang="ko-KR" altLang="en-US" baseline="0" dirty="0" smtClean="0"/>
              <a:t>을 가정하고 계산을 한다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이 두 가지 가정을 이용하면 최종 식이 다음 식이 된다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Emission probability – </a:t>
            </a:r>
            <a:r>
              <a:rPr lang="ko-KR" altLang="en-US" baseline="0" dirty="0" smtClean="0"/>
              <a:t>방출확률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Transition probability – </a:t>
            </a:r>
            <a:r>
              <a:rPr lang="ko-KR" altLang="en-US" baseline="0" dirty="0" smtClean="0"/>
              <a:t>전이 확률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F1C60-C07D-4552-ABE4-9F542ADCF41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244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실제로 </a:t>
            </a:r>
            <a:r>
              <a:rPr lang="en-US" altLang="ko-KR" dirty="0" smtClean="0"/>
              <a:t>corpus</a:t>
            </a:r>
            <a:r>
              <a:rPr lang="ko-KR" altLang="en-US" dirty="0" smtClean="0"/>
              <a:t>에서 방출확률과 전이확률을 어떻게 계산하는지 알아볼 것이다</a:t>
            </a:r>
            <a:r>
              <a:rPr lang="en-US" altLang="ko-KR" dirty="0" smtClean="0"/>
              <a:t>. HMM</a:t>
            </a:r>
            <a:r>
              <a:rPr lang="en-US" altLang="ko-KR" baseline="0" dirty="0" smtClean="0"/>
              <a:t> tagging 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tag</a:t>
            </a:r>
            <a:r>
              <a:rPr lang="ko-KR" altLang="en-US" baseline="0" dirty="0" smtClean="0"/>
              <a:t> 가 달린 </a:t>
            </a:r>
            <a:r>
              <a:rPr lang="en-US" altLang="ko-KR" baseline="0" dirty="0" smtClean="0"/>
              <a:t>training corpus 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count </a:t>
            </a:r>
            <a:r>
              <a:rPr lang="ko-KR" altLang="en-US" baseline="0" dirty="0" smtClean="0"/>
              <a:t>를 해서 확률을 계산한다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여기서는 </a:t>
            </a:r>
            <a:r>
              <a:rPr lang="en-US" altLang="ko-KR" baseline="0" dirty="0" smtClean="0"/>
              <a:t>WSJ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corpus</a:t>
            </a:r>
            <a:r>
              <a:rPr lang="ko-KR" altLang="en-US" baseline="0" dirty="0" smtClean="0"/>
              <a:t>를 이용할 것이다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먼저 전이확률을 보자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전이확률은 내가 첫 번째 </a:t>
            </a:r>
            <a:r>
              <a:rPr lang="en-US" altLang="ko-KR" baseline="0" dirty="0" smtClean="0"/>
              <a:t>tag</a:t>
            </a:r>
            <a:r>
              <a:rPr lang="ko-KR" altLang="en-US" baseline="0" dirty="0" smtClean="0"/>
              <a:t>를 보고 있는 시점에서 뒤에 두 번째 </a:t>
            </a:r>
            <a:r>
              <a:rPr lang="en-US" altLang="ko-KR" baseline="0" dirty="0" smtClean="0"/>
              <a:t>tag</a:t>
            </a:r>
            <a:r>
              <a:rPr lang="ko-KR" altLang="en-US" baseline="0" dirty="0" smtClean="0"/>
              <a:t>가 얼마나 자주 올 것인가를 계산한다</a:t>
            </a:r>
            <a:r>
              <a:rPr lang="en-US" altLang="ko-KR" baseline="0" dirty="0" smtClean="0"/>
              <a:t>. MD(Modal verb – </a:t>
            </a:r>
            <a:r>
              <a:rPr lang="ko-KR" altLang="en-US" baseline="0" dirty="0" smtClean="0"/>
              <a:t>뉘앙스가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포함된 조동사</a:t>
            </a:r>
            <a:r>
              <a:rPr lang="en-US" altLang="ko-KR" baseline="0" dirty="0" smtClean="0"/>
              <a:t>) / VB(</a:t>
            </a:r>
            <a:r>
              <a:rPr lang="ko-KR" altLang="en-US" baseline="0" dirty="0" smtClean="0"/>
              <a:t>동사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방출확률은 </a:t>
            </a:r>
            <a:r>
              <a:rPr lang="en-US" altLang="ko-KR" baseline="0" dirty="0" smtClean="0"/>
              <a:t>tag</a:t>
            </a:r>
            <a:r>
              <a:rPr lang="ko-KR" altLang="en-US" baseline="0" dirty="0" smtClean="0"/>
              <a:t>가 주어졌을 때</a:t>
            </a:r>
            <a:r>
              <a:rPr lang="en-US" altLang="ko-KR" baseline="0" dirty="0" smtClean="0"/>
              <a:t>(given) </a:t>
            </a:r>
            <a:r>
              <a:rPr lang="ko-KR" altLang="en-US" baseline="0" dirty="0" smtClean="0"/>
              <a:t>그 </a:t>
            </a:r>
            <a:r>
              <a:rPr lang="en-US" altLang="ko-KR" baseline="0" dirty="0" smtClean="0"/>
              <a:t>tag</a:t>
            </a:r>
            <a:r>
              <a:rPr lang="ko-KR" altLang="en-US" baseline="0" dirty="0" smtClean="0"/>
              <a:t>와 단어와 얼마나 관련이 있는가를 계산한다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여기서는 </a:t>
            </a:r>
            <a:r>
              <a:rPr lang="en-US" altLang="ko-KR" baseline="0" dirty="0" smtClean="0"/>
              <a:t>MD</a:t>
            </a:r>
            <a:r>
              <a:rPr lang="ko-KR" altLang="en-US" baseline="0" dirty="0" smtClean="0"/>
              <a:t>가 주어졌을 때 </a:t>
            </a:r>
            <a:r>
              <a:rPr lang="en-US" altLang="ko-KR" baseline="0" dirty="0" smtClean="0"/>
              <a:t>will</a:t>
            </a:r>
            <a:r>
              <a:rPr lang="ko-KR" altLang="en-US" baseline="0" dirty="0" smtClean="0"/>
              <a:t>이 얼마나 </a:t>
            </a:r>
            <a:r>
              <a:rPr lang="en-US" altLang="ko-KR" baseline="0" dirty="0" smtClean="0"/>
              <a:t>MD</a:t>
            </a:r>
            <a:r>
              <a:rPr lang="ko-KR" altLang="en-US" baseline="0" dirty="0" smtClean="0"/>
              <a:t>로 쓰였는지를 계산한 결과이다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P(VB|MD) – A transition probability(prior) , P(</a:t>
            </a:r>
            <a:r>
              <a:rPr lang="en-US" altLang="ko-KR" baseline="0" dirty="0" err="1" smtClean="0"/>
              <a:t>will|MD</a:t>
            </a:r>
            <a:r>
              <a:rPr lang="en-US" altLang="ko-KR" baseline="0" dirty="0" smtClean="0"/>
              <a:t>) – B observation likelihood(emission)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F1C60-C07D-4552-ABE4-9F542ADCF41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685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그림설명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F1C60-C07D-4552-ABE4-9F542ADCF41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535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예시를 들어서 확률을 구해보자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먼저 입력으로 들어가는 단어 시퀀스와 확률을 살펴보자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첫 번째 표는 </a:t>
            </a:r>
            <a:r>
              <a:rPr lang="en-US" altLang="ko-KR" dirty="0" smtClean="0"/>
              <a:t>probability</a:t>
            </a:r>
            <a:r>
              <a:rPr lang="en-US" altLang="ko-KR" baseline="0" dirty="0" smtClean="0"/>
              <a:t> for transitioning</a:t>
            </a:r>
            <a:r>
              <a:rPr lang="ko-KR" altLang="en-US" dirty="0" smtClean="0"/>
              <a:t>에 대한 표이다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세로줄이 이전상태이고 가로줄이 현재 상태이다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P(VB|MD)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0.7968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두 번째 표는 </a:t>
            </a:r>
            <a:r>
              <a:rPr lang="en-US" altLang="ko-KR" dirty="0" smtClean="0"/>
              <a:t>tag </a:t>
            </a:r>
            <a:r>
              <a:rPr lang="ko-KR" altLang="en-US" dirty="0" smtClean="0"/>
              <a:t>가 주어졌을 때 </a:t>
            </a:r>
            <a:r>
              <a:rPr lang="en-US" altLang="ko-KR" dirty="0" smtClean="0"/>
              <a:t>word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observation likelihood </a:t>
            </a:r>
            <a:r>
              <a:rPr lang="ko-KR" altLang="en-US" dirty="0" smtClean="0"/>
              <a:t>에 대한 표이다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특이한 점을 짚고 가자면 </a:t>
            </a:r>
            <a:r>
              <a:rPr lang="en-US" altLang="ko-KR" dirty="0" smtClean="0"/>
              <a:t>the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NNP</a:t>
            </a:r>
            <a:r>
              <a:rPr lang="ko-KR" altLang="en-US" dirty="0" smtClean="0"/>
              <a:t>의 성분을 가질 수 있는 것은 고유명사 사이에 </a:t>
            </a:r>
            <a:r>
              <a:rPr lang="en-US" altLang="ko-KR" dirty="0" smtClean="0"/>
              <a:t>the</a:t>
            </a:r>
            <a:r>
              <a:rPr lang="ko-KR" altLang="en-US" dirty="0" smtClean="0"/>
              <a:t>가 들어가는</a:t>
            </a:r>
            <a:r>
              <a:rPr lang="ko-KR" altLang="en-US" baseline="0" dirty="0" smtClean="0"/>
              <a:t> 것이 있기 때문입니다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</a:t>
            </a:r>
            <a:r>
              <a:rPr lang="en-US" altLang="ko-KR" baseline="0" dirty="0" smtClean="0"/>
              <a:t>) Somewhere Over the Rainbow</a:t>
            </a:r>
          </a:p>
          <a:p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세 번째 그림은 각 단어에 대한 가능한 </a:t>
            </a:r>
            <a:r>
              <a:rPr lang="en-US" altLang="ko-KR" baseline="0" dirty="0" smtClean="0"/>
              <a:t>tag</a:t>
            </a:r>
            <a:r>
              <a:rPr lang="ko-KR" altLang="en-US" baseline="0" dirty="0" smtClean="0"/>
              <a:t>와 가장 확률이 높은 최종 </a:t>
            </a:r>
            <a:r>
              <a:rPr lang="en-US" altLang="ko-KR" baseline="0" dirty="0" smtClean="0"/>
              <a:t>tag </a:t>
            </a:r>
            <a:r>
              <a:rPr lang="ko-KR" altLang="en-US" baseline="0" dirty="0" smtClean="0"/>
              <a:t>시퀀스의 </a:t>
            </a:r>
            <a:r>
              <a:rPr lang="ko-KR" altLang="en-US" baseline="0" dirty="0" err="1" smtClean="0"/>
              <a:t>개략도입니다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이게 단어 시퀀스와 각 전이 </a:t>
            </a:r>
            <a:r>
              <a:rPr lang="ko-KR" altLang="en-US" baseline="0" dirty="0" err="1" smtClean="0"/>
              <a:t>확률와</a:t>
            </a:r>
            <a:r>
              <a:rPr lang="ko-KR" altLang="en-US" baseline="0" dirty="0" smtClean="0"/>
              <a:t> 방출확률이 주어졌으니 </a:t>
            </a:r>
            <a:r>
              <a:rPr lang="en-US" altLang="ko-KR" baseline="0" dirty="0" smtClean="0"/>
              <a:t>Viterbi </a:t>
            </a:r>
            <a:r>
              <a:rPr lang="ko-KR" altLang="en-US" baseline="0" dirty="0" smtClean="0"/>
              <a:t>알고리즘을 이용해서 계산을 해보자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F1C60-C07D-4552-ABE4-9F542ADCF41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170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Viterbi </a:t>
            </a:r>
            <a:r>
              <a:rPr lang="ko-KR" altLang="en-US" dirty="0" smtClean="0"/>
              <a:t>알고리즘은 왼쪽에 보이는 식을 이용해서 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식을 이용해서 오른쪽에 보이는 각 셀을 채우고 </a:t>
            </a:r>
            <a:r>
              <a:rPr lang="en-US" altLang="ko-KR" dirty="0" smtClean="0"/>
              <a:t>end</a:t>
            </a:r>
            <a:r>
              <a:rPr lang="ko-KR" altLang="en-US" dirty="0" smtClean="0"/>
              <a:t>까지 도달</a:t>
            </a:r>
            <a:r>
              <a:rPr lang="ko-KR" altLang="en-US" baseline="0" dirty="0" smtClean="0"/>
              <a:t>했을 때 </a:t>
            </a:r>
            <a:r>
              <a:rPr lang="en-US" altLang="ko-KR" baseline="0" dirty="0" smtClean="0"/>
              <a:t>back tracking </a:t>
            </a:r>
            <a:r>
              <a:rPr lang="ko-KR" altLang="en-US" baseline="0" dirty="0" smtClean="0"/>
              <a:t>을 통해서 최적의 </a:t>
            </a:r>
            <a:r>
              <a:rPr lang="en-US" altLang="ko-KR" baseline="0" dirty="0" smtClean="0"/>
              <a:t>tag sequence </a:t>
            </a:r>
            <a:r>
              <a:rPr lang="ko-KR" altLang="en-US" baseline="0" dirty="0" smtClean="0"/>
              <a:t>를 리턴 해주는 것이 </a:t>
            </a:r>
            <a:r>
              <a:rPr lang="en-US" altLang="ko-KR" baseline="0" dirty="0" smtClean="0"/>
              <a:t>Viterbi </a:t>
            </a:r>
            <a:r>
              <a:rPr lang="ko-KR" altLang="en-US" baseline="0" dirty="0" smtClean="0"/>
              <a:t>알고리즘 이다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Cell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column(</a:t>
            </a:r>
            <a:r>
              <a:rPr lang="ko-KR" altLang="en-US" baseline="0" dirty="0" smtClean="0"/>
              <a:t>열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은 각 </a:t>
            </a:r>
            <a:r>
              <a:rPr lang="en-US" altLang="ko-KR" baseline="0" dirty="0" smtClean="0"/>
              <a:t>observation t </a:t>
            </a:r>
            <a:r>
              <a:rPr lang="ko-KR" altLang="en-US" baseline="0" dirty="0" smtClean="0"/>
              <a:t>가 들어가고 </a:t>
            </a:r>
            <a:r>
              <a:rPr lang="en-US" altLang="ko-KR" baseline="0" dirty="0" smtClean="0"/>
              <a:t>row(</a:t>
            </a:r>
            <a:r>
              <a:rPr lang="ko-KR" altLang="en-US" baseline="0" dirty="0" smtClean="0"/>
              <a:t>행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에는 </a:t>
            </a:r>
            <a:r>
              <a:rPr lang="en-US" altLang="ko-KR" baseline="0" dirty="0" smtClean="0"/>
              <a:t>state</a:t>
            </a:r>
            <a:r>
              <a:rPr lang="ko-KR" altLang="en-US" baseline="0" dirty="0" smtClean="0"/>
              <a:t>가 들어간다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Cell</a:t>
            </a:r>
            <a:r>
              <a:rPr lang="ko-KR" altLang="en-US" dirty="0" smtClean="0"/>
              <a:t>을 채워나가는 첫 단계는 먼저 </a:t>
            </a:r>
            <a:r>
              <a:rPr lang="en-US" altLang="ko-KR" dirty="0" smtClean="0"/>
              <a:t>start</a:t>
            </a:r>
            <a:r>
              <a:rPr lang="ko-KR" altLang="en-US" dirty="0" smtClean="0"/>
              <a:t>에서 첫</a:t>
            </a:r>
            <a:r>
              <a:rPr lang="ko-KR" altLang="en-US" baseline="0" dirty="0" smtClean="0"/>
              <a:t> 번째 </a:t>
            </a:r>
            <a:r>
              <a:rPr lang="en-US" altLang="ko-KR" baseline="0" dirty="0" smtClean="0"/>
              <a:t>state</a:t>
            </a:r>
            <a:r>
              <a:rPr lang="ko-KR" altLang="en-US" baseline="0" dirty="0" smtClean="0"/>
              <a:t>로 가는 </a:t>
            </a:r>
            <a:r>
              <a:rPr lang="en-US" altLang="ko-KR" baseline="0" dirty="0" smtClean="0"/>
              <a:t>cell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initialize </a:t>
            </a:r>
            <a:r>
              <a:rPr lang="ko-KR" altLang="en-US" baseline="0" dirty="0" smtClean="0"/>
              <a:t>해주는 것이다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전이확률 </a:t>
            </a:r>
            <a:r>
              <a:rPr lang="en-US" altLang="ko-KR" baseline="0" dirty="0" smtClean="0"/>
              <a:t>P(p1 </a:t>
            </a:r>
            <a:r>
              <a:rPr lang="ko-KR" altLang="en-US" baseline="0" dirty="0" smtClean="0"/>
              <a:t>의 </a:t>
            </a:r>
            <a:r>
              <a:rPr lang="en-US" altLang="ko-KR" baseline="0" dirty="0" err="1" smtClean="0"/>
              <a:t>tag|start</a:t>
            </a:r>
            <a:r>
              <a:rPr lang="en-US" altLang="ko-KR" baseline="0" dirty="0" smtClean="0"/>
              <a:t>) , </a:t>
            </a:r>
            <a:r>
              <a:rPr lang="ko-KR" altLang="en-US" baseline="0" dirty="0" smtClean="0"/>
              <a:t>방출확률</a:t>
            </a:r>
            <a:r>
              <a:rPr lang="en-US" altLang="ko-KR" baseline="0" dirty="0" smtClean="0"/>
              <a:t> P(Jarnet|p1 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tag)</a:t>
            </a:r>
            <a:r>
              <a:rPr lang="ko-KR" altLang="en-US" baseline="0" dirty="0" smtClean="0"/>
              <a:t>을 각각 곱해서 첫 번째 </a:t>
            </a:r>
            <a:r>
              <a:rPr lang="en-US" altLang="ko-KR" baseline="0" dirty="0" smtClean="0"/>
              <a:t>cell</a:t>
            </a:r>
            <a:r>
              <a:rPr lang="ko-KR" altLang="en-US" baseline="0" dirty="0" smtClean="0"/>
              <a:t>을 채우고 포인터를 연결 시켜준다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이후로는 각 셀마다 왼쪽의 식을 이용해서 이전 </a:t>
            </a:r>
            <a:r>
              <a:rPr lang="en-US" altLang="ko-KR" baseline="0" dirty="0" smtClean="0"/>
              <a:t>state</a:t>
            </a:r>
            <a:r>
              <a:rPr lang="ko-KR" altLang="en-US" baseline="0" dirty="0" smtClean="0"/>
              <a:t>의 각 확률과 전이확률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방출확률이 최대가 되는 값을 선택해서 전체 </a:t>
            </a:r>
            <a:r>
              <a:rPr lang="en-US" altLang="ko-KR" baseline="0" dirty="0" smtClean="0"/>
              <a:t>cell</a:t>
            </a:r>
            <a:r>
              <a:rPr lang="ko-KR" altLang="en-US" baseline="0" dirty="0" smtClean="0"/>
              <a:t>을 채우고 똑같이 각각 포인터로 연결시켜 준다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마지막 </a:t>
            </a:r>
            <a:r>
              <a:rPr lang="en-US" altLang="ko-KR" baseline="0" dirty="0" smtClean="0"/>
              <a:t>end</a:t>
            </a:r>
            <a:r>
              <a:rPr lang="ko-KR" altLang="en-US" baseline="0" dirty="0" smtClean="0"/>
              <a:t>에 도달했을 때 </a:t>
            </a:r>
            <a:r>
              <a:rPr lang="en-US" altLang="ko-KR" baseline="0" dirty="0" smtClean="0"/>
              <a:t>back tracking</a:t>
            </a:r>
            <a:r>
              <a:rPr lang="ko-KR" altLang="en-US" baseline="0" dirty="0" smtClean="0"/>
              <a:t>을 이용해서 포인터를 역으로 추적해가면서 최적의 </a:t>
            </a:r>
            <a:r>
              <a:rPr lang="en-US" altLang="ko-KR" baseline="0" dirty="0" smtClean="0"/>
              <a:t>tag </a:t>
            </a:r>
            <a:r>
              <a:rPr lang="ko-KR" altLang="en-US" baseline="0" dirty="0" smtClean="0"/>
              <a:t>시퀀스를 리턴 시켜준다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F1C60-C07D-4552-ABE4-9F542ADCF41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211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지금까지는 </a:t>
            </a:r>
            <a:r>
              <a:rPr lang="en-US" altLang="ko-KR" dirty="0" smtClean="0"/>
              <a:t>bigram</a:t>
            </a:r>
            <a:r>
              <a:rPr lang="ko-KR" altLang="en-US" dirty="0" smtClean="0"/>
              <a:t>을 가정하고 확률을 구했다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그렇다면 </a:t>
            </a:r>
            <a:r>
              <a:rPr lang="en-US" altLang="ko-KR" dirty="0" smtClean="0"/>
              <a:t>trigram</a:t>
            </a:r>
            <a:r>
              <a:rPr lang="ko-KR" altLang="en-US" dirty="0" smtClean="0"/>
              <a:t>으로 확장 된다면 확률은 어떻게 될까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Bigram</a:t>
            </a:r>
            <a:r>
              <a:rPr lang="ko-KR" altLang="en-US" dirty="0" smtClean="0"/>
              <a:t>은 바로 이전의 </a:t>
            </a:r>
            <a:r>
              <a:rPr lang="en-US" altLang="ko-KR" dirty="0" smtClean="0"/>
              <a:t>tag</a:t>
            </a:r>
            <a:r>
              <a:rPr lang="ko-KR" altLang="en-US" baseline="0" dirty="0" smtClean="0"/>
              <a:t> 만 고려했지만 </a:t>
            </a:r>
            <a:r>
              <a:rPr lang="en-US" altLang="ko-KR" baseline="0" dirty="0" smtClean="0"/>
              <a:t>Trigram</a:t>
            </a:r>
            <a:r>
              <a:rPr lang="ko-KR" altLang="en-US" baseline="0" dirty="0" smtClean="0"/>
              <a:t> 에서는 두 개의 이전 </a:t>
            </a:r>
            <a:r>
              <a:rPr lang="en-US" altLang="ko-KR" baseline="0" dirty="0" smtClean="0"/>
              <a:t>tag</a:t>
            </a:r>
            <a:r>
              <a:rPr lang="ko-KR" altLang="en-US" baseline="0" dirty="0" smtClean="0"/>
              <a:t>를 고려해야 한다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또한 </a:t>
            </a:r>
            <a:r>
              <a:rPr lang="en-US" altLang="ko-KR" dirty="0" smtClean="0"/>
              <a:t>trigram</a:t>
            </a:r>
            <a:r>
              <a:rPr lang="ko-KR" altLang="en-US" dirty="0" smtClean="0"/>
              <a:t>으로 확장하는 것은 약간의 성능 향상을 주는 것에 비해 알고리즘 자체에 상당히 많은 변화를 주어야 한다</a:t>
            </a:r>
            <a:r>
              <a:rPr lang="en-US" altLang="ko-KR" dirty="0" smtClean="0"/>
              <a:t>. Hidden</a:t>
            </a:r>
            <a:r>
              <a:rPr lang="en-US" altLang="ko-KR" baseline="0" dirty="0" smtClean="0"/>
              <a:t> state</a:t>
            </a:r>
            <a:r>
              <a:rPr lang="ko-KR" altLang="en-US" baseline="0" dirty="0" smtClean="0"/>
              <a:t>의 수가 </a:t>
            </a:r>
            <a:r>
              <a:rPr lang="en-US" altLang="ko-KR" baseline="0" dirty="0" smtClean="0"/>
              <a:t>N </a:t>
            </a:r>
            <a:r>
              <a:rPr lang="ko-KR" altLang="en-US" baseline="0" dirty="0" smtClean="0"/>
              <a:t>이라고 했을 때 </a:t>
            </a:r>
            <a:r>
              <a:rPr lang="ko-KR" altLang="en-US" dirty="0" smtClean="0"/>
              <a:t>각 셀에서 </a:t>
            </a:r>
            <a:r>
              <a:rPr lang="en-US" altLang="ko-KR" dirty="0" smtClean="0"/>
              <a:t>maximum </a:t>
            </a:r>
            <a:r>
              <a:rPr lang="ko-KR" altLang="en-US" dirty="0" smtClean="0"/>
              <a:t>값을 찾기 위해 </a:t>
            </a:r>
            <a:r>
              <a:rPr lang="en-US" altLang="ko-KR" dirty="0" smtClean="0"/>
              <a:t>N^2</a:t>
            </a:r>
            <a:r>
              <a:rPr lang="ko-KR" altLang="en-US" dirty="0" smtClean="0"/>
              <a:t>의 계산을 각각 해주어야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그리고 </a:t>
            </a:r>
            <a:r>
              <a:rPr lang="en-US" altLang="ko-KR" dirty="0" smtClean="0"/>
              <a:t>state-of-the-art HMM tagger</a:t>
            </a:r>
            <a:r>
              <a:rPr lang="ko-KR" altLang="en-US" dirty="0" smtClean="0"/>
              <a:t>는 여러 가지 추가기능들이 있는데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 중 하나가 </a:t>
            </a:r>
            <a:r>
              <a:rPr lang="en-US" altLang="ko-KR" baseline="0" dirty="0" smtClean="0"/>
              <a:t>t(n+1)</a:t>
            </a:r>
            <a:r>
              <a:rPr lang="ko-KR" altLang="en-US" baseline="0" dirty="0" smtClean="0"/>
              <a:t>를 문장 끝으로 표시하여 문장의 끝이 어디인지 </a:t>
            </a:r>
            <a:r>
              <a:rPr lang="en-US" altLang="ko-KR" baseline="0" dirty="0" smtClean="0"/>
              <a:t>tagger </a:t>
            </a:r>
            <a:r>
              <a:rPr lang="ko-KR" altLang="en-US" baseline="0" dirty="0" smtClean="0"/>
              <a:t>알 수 있도록 하는 것이다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맨 아래 식이 그 기능이 추가된 </a:t>
            </a:r>
            <a:r>
              <a:rPr lang="en-US" altLang="ko-KR" baseline="0" dirty="0" smtClean="0"/>
              <a:t>tagger</a:t>
            </a:r>
            <a:r>
              <a:rPr lang="ko-KR" altLang="en-US" baseline="0" dirty="0" smtClean="0"/>
              <a:t>에서 확률을 구하는 식이다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마지막에 </a:t>
            </a:r>
            <a:r>
              <a:rPr lang="en-US" altLang="ko-KR" baseline="0" dirty="0" smtClean="0"/>
              <a:t>P(tn+1|tn)</a:t>
            </a:r>
            <a:r>
              <a:rPr lang="ko-KR" altLang="en-US" baseline="0" dirty="0" smtClean="0"/>
              <a:t>을 곱해준 것이 특징이다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식에서 </a:t>
            </a:r>
            <a:r>
              <a:rPr lang="en-US" altLang="ko-KR" baseline="0" dirty="0" smtClean="0"/>
              <a:t>t-1,t0,t n+1 </a:t>
            </a:r>
            <a:r>
              <a:rPr lang="ko-KR" altLang="en-US" baseline="0" dirty="0" smtClean="0"/>
              <a:t>은 모두 문장에서 벗어났기 때문에 이 시점에는 문장 경계 </a:t>
            </a:r>
            <a:r>
              <a:rPr lang="en-US" altLang="ko-KR" baseline="0" dirty="0" smtClean="0"/>
              <a:t>tag</a:t>
            </a:r>
            <a:r>
              <a:rPr lang="ko-KR" altLang="en-US" baseline="0" dirty="0" smtClean="0"/>
              <a:t>로 설정 할 수 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여기서 문제점이 하나 있다</a:t>
            </a:r>
            <a:r>
              <a:rPr lang="en-US" altLang="ko-KR" dirty="0" smtClean="0"/>
              <a:t>.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Data</a:t>
            </a:r>
            <a:r>
              <a:rPr lang="ko-KR" altLang="en-US" baseline="0" dirty="0" smtClean="0"/>
              <a:t>가 부족하면 </a:t>
            </a:r>
            <a:r>
              <a:rPr lang="en-US" altLang="ko-KR" baseline="0" dirty="0" smtClean="0"/>
              <a:t>training set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ti-2, ti-1, </a:t>
            </a:r>
            <a:r>
              <a:rPr lang="en-US" altLang="ko-KR" baseline="0" dirty="0" err="1" smtClean="0"/>
              <a:t>ti</a:t>
            </a:r>
            <a:r>
              <a:rPr lang="ko-KR" altLang="en-US" baseline="0" dirty="0" smtClean="0"/>
              <a:t> 의 시퀀스가 하나도 없을 수 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이것은 </a:t>
            </a:r>
            <a:r>
              <a:rPr lang="en-US" altLang="ko-KR" baseline="0" dirty="0" smtClean="0"/>
              <a:t>count</a:t>
            </a:r>
            <a:r>
              <a:rPr lang="ko-KR" altLang="en-US" baseline="0" dirty="0" smtClean="0"/>
              <a:t>에 의해서 </a:t>
            </a:r>
            <a:r>
              <a:rPr lang="en-US" altLang="ko-KR" baseline="0" dirty="0" smtClean="0"/>
              <a:t>maximum likelihood estimate</a:t>
            </a:r>
            <a:r>
              <a:rPr lang="ko-KR" altLang="en-US" baseline="0" dirty="0" smtClean="0"/>
              <a:t>를 구할 수 없다는 얘기다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F1C60-C07D-4552-ABE4-9F542ADCF41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396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만약 세 개의 연속 시퀀스가 없는 상태에서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에 의한 </a:t>
            </a:r>
            <a:r>
              <a:rPr lang="en-US" altLang="ko-KR" dirty="0" smtClean="0"/>
              <a:t>MLE</a:t>
            </a:r>
            <a:r>
              <a:rPr lang="ko-KR" altLang="en-US" dirty="0" smtClean="0"/>
              <a:t>를 구하게 되면 잘못 된 판단을 할 가능성이 높아지기 때문에 시퀀스가 없어도 확률을 구할 수 있는데 방법이 필요하다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그래서 나온 방법이 </a:t>
            </a:r>
            <a:r>
              <a:rPr lang="en-US" altLang="ko-KR" dirty="0" smtClean="0"/>
              <a:t>trigram</a:t>
            </a:r>
            <a:r>
              <a:rPr lang="ko-KR" altLang="en-US" dirty="0" smtClean="0"/>
              <a:t>의 확률을 구하기 위해 </a:t>
            </a:r>
            <a:r>
              <a:rPr lang="en-US" altLang="ko-KR" dirty="0" smtClean="0"/>
              <a:t>trigram,</a:t>
            </a:r>
            <a:r>
              <a:rPr lang="en-US" altLang="ko-KR" baseline="0" dirty="0" smtClean="0"/>
              <a:t> bigram, unigram 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weighted sum</a:t>
            </a:r>
            <a:r>
              <a:rPr lang="ko-KR" altLang="en-US" baseline="0" dirty="0" smtClean="0"/>
              <a:t>을 이용해서 구하는 방법이다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이때 각 </a:t>
            </a:r>
            <a:r>
              <a:rPr lang="en-US" altLang="ko-KR" baseline="0" dirty="0" smtClean="0"/>
              <a:t>weight</a:t>
            </a:r>
            <a:r>
              <a:rPr lang="ko-KR" altLang="en-US" baseline="0" dirty="0" smtClean="0"/>
              <a:t>의 합은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이 되어야 하고 이 </a:t>
            </a:r>
            <a:r>
              <a:rPr lang="en-US" altLang="ko-KR" baseline="0" dirty="0" smtClean="0"/>
              <a:t>weight</a:t>
            </a:r>
            <a:r>
              <a:rPr lang="ko-KR" altLang="en-US" baseline="0" dirty="0" smtClean="0"/>
              <a:t>를 정해주는 알고리즘을 </a:t>
            </a:r>
            <a:r>
              <a:rPr lang="en-US" altLang="ko-KR" baseline="0" dirty="0" smtClean="0"/>
              <a:t>deleted interpolation</a:t>
            </a:r>
            <a:r>
              <a:rPr lang="ko-KR" altLang="en-US" baseline="0" dirty="0" smtClean="0"/>
              <a:t>이라고 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F1C60-C07D-4552-ABE4-9F542ADCF41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527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Deleted-interpolation</a:t>
            </a:r>
            <a:r>
              <a:rPr lang="ko-KR" altLang="en-US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수도코드이다</a:t>
            </a:r>
            <a:r>
              <a:rPr lang="en-US" altLang="ko-KR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전체 </a:t>
            </a:r>
            <a:r>
              <a:rPr lang="en-US" altLang="ko-KR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corpus</a:t>
            </a:r>
            <a:r>
              <a:rPr lang="ko-KR" altLang="en-US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에서</a:t>
            </a:r>
            <a:r>
              <a:rPr lang="en-US" altLang="ko-KR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Trigram </a:t>
            </a:r>
            <a:r>
              <a:rPr lang="ko-KR" altLang="en-US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시퀀스가 하나라도 있는 것 중에서 세</a:t>
            </a:r>
            <a:r>
              <a:rPr lang="ko-KR" altLang="en-US" baseline="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개의 확률의 최대값을 찾아서 그 </a:t>
            </a:r>
            <a:r>
              <a:rPr lang="en-US" altLang="ko-KR" baseline="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weight</a:t>
            </a:r>
            <a:r>
              <a:rPr lang="ko-KR" altLang="en-US" baseline="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값을 증가시켜 주고 난 후 람다의 합이 </a:t>
            </a:r>
            <a:r>
              <a:rPr lang="en-US" altLang="ko-KR" baseline="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baseline="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 되도록 </a:t>
            </a:r>
            <a:r>
              <a:rPr lang="en-US" altLang="ko-KR" baseline="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normalize </a:t>
            </a:r>
            <a:r>
              <a:rPr lang="ko-KR" altLang="en-US" baseline="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하고 </a:t>
            </a:r>
            <a:r>
              <a:rPr lang="en-US" altLang="ko-KR" baseline="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weight</a:t>
            </a:r>
            <a:r>
              <a:rPr lang="ko-KR" altLang="en-US" baseline="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 리턴</a:t>
            </a:r>
            <a:endParaRPr lang="en-US" altLang="ko-KR" baseline="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baseline="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한다</a:t>
            </a:r>
            <a:r>
              <a:rPr lang="en-US" altLang="ko-KR" baseline="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F1C60-C07D-4552-ABE4-9F542ADCF41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89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Unknown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word</a:t>
            </a:r>
            <a:r>
              <a:rPr lang="ko-KR" altLang="en-US" baseline="0" dirty="0" smtClean="0"/>
              <a:t>를 다루는데 </a:t>
            </a:r>
            <a:r>
              <a:rPr lang="en-US" altLang="ko-KR" baseline="0" dirty="0" err="1" smtClean="0"/>
              <a:t>wordspace</a:t>
            </a:r>
            <a:r>
              <a:rPr lang="ko-KR" altLang="en-US" baseline="0" dirty="0" smtClean="0"/>
              <a:t>는 유용한 특징이다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그 중 접미사는 가장 강력한 </a:t>
            </a:r>
            <a:r>
              <a:rPr lang="en-US" altLang="ko-KR" baseline="0" dirty="0" smtClean="0"/>
              <a:t>source</a:t>
            </a:r>
            <a:r>
              <a:rPr lang="ko-KR" altLang="en-US" baseline="0" dirty="0" smtClean="0"/>
              <a:t>가 되는데 이러한 접미사를 이용해서 </a:t>
            </a:r>
            <a:r>
              <a:rPr lang="en-US" altLang="ko-KR" baseline="0" dirty="0" smtClean="0"/>
              <a:t>unknown word</a:t>
            </a:r>
            <a:r>
              <a:rPr lang="ko-KR" altLang="en-US" baseline="0" dirty="0" smtClean="0"/>
              <a:t>를 다루는 방법을 알아보자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F1C60-C07D-4552-ABE4-9F542ADCF41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114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이러한 방법들을 이용한 </a:t>
            </a:r>
            <a:r>
              <a:rPr lang="en-US" altLang="ko-KR" dirty="0" smtClean="0"/>
              <a:t>state</a:t>
            </a:r>
            <a:r>
              <a:rPr lang="en-US" altLang="ko-KR" baseline="0" dirty="0" smtClean="0"/>
              <a:t>-of-art trigram HMM tagger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Penn Treebank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96.7%</a:t>
            </a:r>
            <a:r>
              <a:rPr lang="ko-KR" altLang="en-US" baseline="0" dirty="0" smtClean="0"/>
              <a:t>의 정확도를 낸다</a:t>
            </a:r>
            <a:r>
              <a:rPr lang="en-US" altLang="ko-KR" baseline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F1C60-C07D-4552-ABE4-9F542ADCF41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215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F1C60-C07D-4552-ABE4-9F542ADCF41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109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F1C60-C07D-4552-ABE4-9F542ADCF41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653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Penn Treebank </a:t>
            </a:r>
            <a:r>
              <a:rPr lang="ko-KR" altLang="en-US" baseline="0" dirty="0" smtClean="0"/>
              <a:t>태그세트는 영어 </a:t>
            </a:r>
            <a:r>
              <a:rPr lang="en-US" altLang="ko-KR" baseline="0" dirty="0" smtClean="0"/>
              <a:t>language processing </a:t>
            </a:r>
            <a:r>
              <a:rPr lang="ko-KR" altLang="en-US" baseline="0" dirty="0" smtClean="0"/>
              <a:t>에서 여러 태그세트 중 가장 많이 쓰는 태그세트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F1C60-C07D-4552-ABE4-9F542ADCF41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331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(10.1)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관사 형용사 명사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단수 </a:t>
            </a:r>
            <a:r>
              <a:rPr lang="en-US" altLang="ko-KR" baseline="0" dirty="0" smtClean="0"/>
              <a:t>or </a:t>
            </a:r>
            <a:r>
              <a:rPr lang="ko-KR" altLang="en-US" baseline="0" dirty="0" err="1" smtClean="0"/>
              <a:t>불가산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과거형동사</a:t>
            </a:r>
            <a:r>
              <a:rPr lang="ko-KR" altLang="en-US" baseline="0" dirty="0" smtClean="0"/>
              <a:t> 전치사 관사 명사 전치사 형용사 복수형명사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(10.2) </a:t>
            </a:r>
            <a:r>
              <a:rPr lang="en-US" altLang="ko-KR" b="1" baseline="0" dirty="0" smtClean="0"/>
              <a:t>existential(there)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인칭단수동사 수사 복수형명사 </a:t>
            </a:r>
            <a:r>
              <a:rPr lang="ko-KR" altLang="en-US" b="1" baseline="0" dirty="0" smtClean="0"/>
              <a:t>부사</a:t>
            </a:r>
            <a:endParaRPr lang="en-US" altLang="ko-KR" b="1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(10.3) </a:t>
            </a:r>
            <a:r>
              <a:rPr lang="ko-KR" altLang="en-US" baseline="0" dirty="0" smtClean="0"/>
              <a:t>형용사 복수형명사 </a:t>
            </a:r>
            <a:r>
              <a:rPr lang="ko-KR" altLang="en-US" baseline="0" dirty="0" err="1" smtClean="0"/>
              <a:t>과거형동사</a:t>
            </a:r>
            <a:r>
              <a:rPr lang="ko-KR" altLang="en-US" baseline="0" dirty="0" smtClean="0"/>
              <a:t> </a:t>
            </a:r>
            <a:r>
              <a:rPr lang="ko-KR" altLang="en-US" b="1" baseline="0" dirty="0" smtClean="0"/>
              <a:t>과거분사</a:t>
            </a:r>
            <a:r>
              <a:rPr lang="ko-KR" altLang="en-US" baseline="0" dirty="0" smtClean="0"/>
              <a:t> 전치사 명사 </a:t>
            </a:r>
            <a:r>
              <a:rPr lang="ko-KR" altLang="en-US" b="1" baseline="0" dirty="0" smtClean="0"/>
              <a:t>소유격 끝에 붙는 문자 </a:t>
            </a:r>
            <a:r>
              <a:rPr lang="ko-KR" altLang="en-US" baseline="0" dirty="0" smtClean="0"/>
              <a:t>고유명사</a:t>
            </a:r>
            <a:r>
              <a:rPr lang="en-US" altLang="ko-KR" baseline="0" dirty="0" smtClean="0"/>
              <a:t>(3) </a:t>
            </a:r>
            <a:r>
              <a:rPr lang="ko-KR" altLang="en-US" baseline="0" dirty="0" smtClean="0"/>
              <a:t>전치사 고유명사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10.2</a:t>
            </a:r>
            <a:r>
              <a:rPr lang="ko-KR" altLang="en-US" baseline="0" dirty="0" smtClean="0"/>
              <a:t>의 예에서는 </a:t>
            </a:r>
            <a:r>
              <a:rPr lang="en-US" altLang="ko-KR" baseline="0" dirty="0" smtClean="0"/>
              <a:t>there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‘~~</a:t>
            </a:r>
            <a:r>
              <a:rPr lang="ko-KR" altLang="en-US" baseline="0" dirty="0" smtClean="0"/>
              <a:t>가 있다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를 뜻하는 것과 그곳을 뜻하는 것 두 개가 구분된 것을 볼 수 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10.3</a:t>
            </a:r>
            <a:r>
              <a:rPr lang="ko-KR" altLang="en-US" baseline="0" dirty="0" smtClean="0"/>
              <a:t>의 예에서는 </a:t>
            </a:r>
            <a:r>
              <a:rPr lang="en-US" altLang="ko-KR" baseline="0" dirty="0" smtClean="0"/>
              <a:t>reported</a:t>
            </a:r>
            <a:r>
              <a:rPr lang="ko-KR" altLang="en-US" baseline="0" dirty="0" smtClean="0"/>
              <a:t>가 과거분사로 </a:t>
            </a:r>
            <a:r>
              <a:rPr lang="en-US" altLang="ko-KR" baseline="0" dirty="0" smtClean="0"/>
              <a:t>tag</a:t>
            </a:r>
            <a:r>
              <a:rPr lang="ko-KR" altLang="en-US" baseline="0" dirty="0" smtClean="0"/>
              <a:t>되었고 </a:t>
            </a:r>
            <a:r>
              <a:rPr lang="en-US" altLang="ko-KR" baseline="0" dirty="0" smtClean="0"/>
              <a:t>‘s</a:t>
            </a:r>
            <a:r>
              <a:rPr lang="ko-KR" altLang="en-US" baseline="0" dirty="0" smtClean="0"/>
              <a:t>가 소유격을 뜻하는 </a:t>
            </a:r>
            <a:r>
              <a:rPr lang="en-US" altLang="ko-KR" baseline="0" dirty="0" smtClean="0"/>
              <a:t>tag</a:t>
            </a:r>
            <a:r>
              <a:rPr lang="ko-KR" altLang="en-US" baseline="0" dirty="0" smtClean="0"/>
              <a:t>인 </a:t>
            </a:r>
            <a:r>
              <a:rPr lang="en-US" altLang="ko-KR" baseline="0" dirty="0" smtClean="0"/>
              <a:t>POS</a:t>
            </a:r>
            <a:r>
              <a:rPr lang="ko-KR" altLang="en-US" baseline="0" dirty="0" smtClean="0"/>
              <a:t>가 붙은 것을 확인할 수 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New England Journal of Medicine</a:t>
            </a:r>
            <a:r>
              <a:rPr lang="ko-KR" altLang="en-US" baseline="0" dirty="0" smtClean="0"/>
              <a:t>에서는 세가지 단어가 합쳐져서 고유명사로 </a:t>
            </a:r>
            <a:r>
              <a:rPr lang="en-US" altLang="ko-KR" baseline="0" dirty="0" smtClean="0"/>
              <a:t>tag</a:t>
            </a:r>
            <a:r>
              <a:rPr lang="ko-KR" altLang="en-US" baseline="0" dirty="0" smtClean="0"/>
              <a:t>되었는데 이때 </a:t>
            </a:r>
            <a:r>
              <a:rPr lang="en-US" altLang="ko-KR" baseline="0" dirty="0" smtClean="0"/>
              <a:t>journal 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Medicine </a:t>
            </a:r>
            <a:r>
              <a:rPr lang="ko-KR" altLang="en-US" baseline="0" dirty="0" smtClean="0"/>
              <a:t>이 일반명사일 때와 구분된 것을 확인할 수 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F1C60-C07D-4552-ABE4-9F542ADCF41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008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POS</a:t>
            </a:r>
            <a:r>
              <a:rPr lang="en-US" altLang="ko-KR" baseline="0" dirty="0" smtClean="0"/>
              <a:t> Tagging / </a:t>
            </a:r>
            <a:r>
              <a:rPr lang="en-US" altLang="ko-KR" dirty="0" smtClean="0"/>
              <a:t>Tokenization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Tagging</a:t>
            </a:r>
            <a:r>
              <a:rPr lang="en-US" altLang="ko-KR" baseline="0" dirty="0" smtClean="0"/>
              <a:t> Algorithm</a:t>
            </a:r>
            <a:r>
              <a:rPr lang="ko-KR" altLang="en-US" baseline="0" dirty="0" smtClean="0"/>
              <a:t>은 단어 시퀀스와 </a:t>
            </a:r>
            <a:r>
              <a:rPr lang="en-US" altLang="ko-KR" baseline="0" dirty="0" smtClean="0"/>
              <a:t>tag set</a:t>
            </a:r>
            <a:r>
              <a:rPr lang="ko-KR" altLang="en-US" baseline="0" dirty="0" smtClean="0"/>
              <a:t>을 입력으로 해서 최적의 </a:t>
            </a:r>
            <a:r>
              <a:rPr lang="en-US" altLang="ko-KR" baseline="0" dirty="0" smtClean="0"/>
              <a:t>tag </a:t>
            </a:r>
            <a:r>
              <a:rPr lang="ko-KR" altLang="en-US" baseline="0" dirty="0" smtClean="0"/>
              <a:t>시퀀스를 출력으로 하는 것이다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이때 단어는 여러 개의 </a:t>
            </a:r>
            <a:r>
              <a:rPr lang="en-US" altLang="ko-KR" baseline="0" dirty="0" smtClean="0"/>
              <a:t>tag</a:t>
            </a:r>
            <a:r>
              <a:rPr lang="ko-KR" altLang="en-US" baseline="0" dirty="0" smtClean="0"/>
              <a:t>를 가질 수 있는 모호함이 있기 때문에 이러한 작업을 </a:t>
            </a:r>
            <a:r>
              <a:rPr lang="en-US" altLang="ko-KR" baseline="0" dirty="0" smtClean="0"/>
              <a:t>Disambiguation</a:t>
            </a:r>
            <a:r>
              <a:rPr lang="ko-KR" altLang="en-US" baseline="0" dirty="0" smtClean="0"/>
              <a:t>이라고도 한다</a:t>
            </a:r>
            <a:r>
              <a:rPr lang="en-US" altLang="ko-KR" baseline="0" dirty="0" smtClean="0"/>
              <a:t>. Tag</a:t>
            </a:r>
            <a:r>
              <a:rPr lang="ko-KR" altLang="en-US" baseline="0" dirty="0" smtClean="0"/>
              <a:t>중 적합한 하나를 선택해서 모호함을 해소하기 때문이다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F1C60-C07D-4552-ABE4-9F542ADCF41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383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그렇다면 문제가 얼마나 어렵고 모호성을 얼마나 자주 나타나는가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표는 </a:t>
            </a:r>
            <a:r>
              <a:rPr lang="en-US" altLang="ko-KR" dirty="0" smtClean="0"/>
              <a:t>WSJ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Brown</a:t>
            </a:r>
            <a:r>
              <a:rPr lang="en-US" altLang="ko-KR" baseline="0" dirty="0" smtClean="0"/>
              <a:t> corpus </a:t>
            </a:r>
            <a:r>
              <a:rPr lang="ko-KR" altLang="en-US" baseline="0" dirty="0" smtClean="0"/>
              <a:t>에서 얼마나 많은 모호성이 있고 얼마나 자주 나타나는지 표현한 것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전체 </a:t>
            </a:r>
            <a:r>
              <a:rPr lang="en-US" altLang="ko-KR" baseline="0" dirty="0" smtClean="0"/>
              <a:t>type</a:t>
            </a:r>
            <a:r>
              <a:rPr lang="ko-KR" altLang="en-US" baseline="0" dirty="0" smtClean="0"/>
              <a:t>에서 대부분인 </a:t>
            </a:r>
            <a:r>
              <a:rPr lang="en-US" altLang="ko-KR" baseline="0" dirty="0" smtClean="0"/>
              <a:t>86%, 85%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Unambiguous</a:t>
            </a:r>
            <a:r>
              <a:rPr lang="ko-KR" altLang="en-US" baseline="0" dirty="0" smtClean="0"/>
              <a:t>이지만 그들의 출현 빈도를 살펴보면 과반수인 </a:t>
            </a:r>
            <a:r>
              <a:rPr lang="en-US" altLang="ko-KR" baseline="0" dirty="0" smtClean="0"/>
              <a:t>55%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67%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Ambiguous</a:t>
            </a:r>
            <a:r>
              <a:rPr lang="ko-KR" altLang="en-US" baseline="0" dirty="0" smtClean="0"/>
              <a:t>로 나타남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전체 단어에서 </a:t>
            </a:r>
            <a:r>
              <a:rPr lang="en-US" altLang="ko-KR" baseline="0" dirty="0" smtClean="0"/>
              <a:t>single tag</a:t>
            </a:r>
            <a:r>
              <a:rPr lang="ko-KR" altLang="en-US" baseline="0" dirty="0" smtClean="0"/>
              <a:t>만을 가진 단어가 훨씬 많지만 출현 빈도수는 여러 개의 </a:t>
            </a:r>
            <a:r>
              <a:rPr lang="en-US" altLang="ko-KR" baseline="0" dirty="0" smtClean="0"/>
              <a:t>tag</a:t>
            </a:r>
            <a:r>
              <a:rPr lang="ko-KR" altLang="en-US" baseline="0" dirty="0" smtClean="0"/>
              <a:t>를 가진 단어들이 훨씬 높음</a:t>
            </a:r>
            <a:r>
              <a:rPr lang="en-US" altLang="ko-KR" baseline="0" dirty="0" smtClean="0"/>
              <a:t>.)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여기서 차이점 이라고는 </a:t>
            </a:r>
            <a:r>
              <a:rPr lang="en-US" altLang="ko-KR" baseline="0" dirty="0" smtClean="0"/>
              <a:t>WSJ</a:t>
            </a:r>
            <a:r>
              <a:rPr lang="ko-KR" altLang="en-US" baseline="0" dirty="0" smtClean="0"/>
              <a:t>는 경제뉴스를 대상으로 </a:t>
            </a:r>
            <a:r>
              <a:rPr lang="en-US" altLang="ko-KR" baseline="0" dirty="0" smtClean="0"/>
              <a:t>corpus</a:t>
            </a:r>
            <a:r>
              <a:rPr lang="ko-KR" altLang="en-US" baseline="0" dirty="0" smtClean="0"/>
              <a:t>를 만들었기 때문에 특수 용어가 많아 </a:t>
            </a:r>
            <a:r>
              <a:rPr lang="en-US" altLang="ko-KR" baseline="0" dirty="0" smtClean="0"/>
              <a:t>Brown</a:t>
            </a:r>
            <a:r>
              <a:rPr lang="ko-KR" altLang="en-US" baseline="0" dirty="0" smtClean="0"/>
              <a:t>보다 </a:t>
            </a:r>
            <a:r>
              <a:rPr lang="en-US" altLang="ko-KR" baseline="0" dirty="0" smtClean="0"/>
              <a:t>ambiguous</a:t>
            </a:r>
            <a:r>
              <a:rPr lang="ko-KR" altLang="en-US" baseline="0" dirty="0" smtClean="0"/>
              <a:t>가 좀 더 낮다는 것이다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가장 자주 출현하는 </a:t>
            </a:r>
            <a:r>
              <a:rPr lang="en-US" altLang="ko-KR" baseline="0" dirty="0" smtClean="0"/>
              <a:t>ambiguous word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that, back, down, put, set 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F1C60-C07D-4552-ABE4-9F542ADCF41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152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Accuracy – test set</a:t>
            </a:r>
            <a:r>
              <a:rPr lang="ko-KR" altLang="en-US" baseline="0" dirty="0" smtClean="0"/>
              <a:t>에서 정확히 </a:t>
            </a:r>
            <a:r>
              <a:rPr lang="en-US" altLang="ko-KR" baseline="0" dirty="0" smtClean="0"/>
              <a:t>labeling </a:t>
            </a:r>
            <a:r>
              <a:rPr lang="ko-KR" altLang="en-US" baseline="0" dirty="0" smtClean="0"/>
              <a:t>된 </a:t>
            </a:r>
            <a:r>
              <a:rPr lang="en-US" altLang="ko-KR" baseline="0" dirty="0" smtClean="0"/>
              <a:t>tag</a:t>
            </a:r>
            <a:r>
              <a:rPr lang="ko-KR" altLang="en-US" baseline="0" dirty="0" smtClean="0"/>
              <a:t>의 비율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sz="1200" dirty="0" smtClean="0"/>
              <a:t>State of the art POS tagging –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통계적 알고리즘 </a:t>
            </a:r>
            <a:r>
              <a:rPr lang="en-US" altLang="ko-KR" sz="1200" baseline="0" dirty="0" smtClean="0"/>
              <a:t>, HMM, MEMM, log-linear model, </a:t>
            </a:r>
            <a:r>
              <a:rPr lang="en-US" altLang="ko-KR" sz="1200" baseline="0" dirty="0" err="1" smtClean="0"/>
              <a:t>perceptrons</a:t>
            </a:r>
            <a:r>
              <a:rPr lang="en-US" altLang="ko-KR" sz="1200" baseline="0" dirty="0" smtClean="0"/>
              <a:t> ….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F1C60-C07D-4552-ABE4-9F542ADCF41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139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이번 장에서 사용하는 </a:t>
            </a:r>
            <a:r>
              <a:rPr lang="en-US" altLang="ko-KR" dirty="0" smtClean="0"/>
              <a:t>HMM</a:t>
            </a:r>
            <a:r>
              <a:rPr lang="ko-KR" altLang="en-US" dirty="0" smtClean="0"/>
              <a:t>은 이전</a:t>
            </a:r>
            <a:r>
              <a:rPr lang="ko-KR" altLang="en-US" baseline="0" dirty="0" smtClean="0"/>
              <a:t> 장 중에서 </a:t>
            </a:r>
            <a:r>
              <a:rPr lang="en-US" altLang="ko-KR" baseline="0" dirty="0" smtClean="0"/>
              <a:t>Viterbi </a:t>
            </a:r>
            <a:r>
              <a:rPr lang="ko-KR" altLang="en-US" baseline="0" dirty="0" smtClean="0"/>
              <a:t>알고리즘만을 사용한다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Viterbi </a:t>
            </a:r>
            <a:r>
              <a:rPr lang="ko-KR" altLang="en-US" baseline="0" dirty="0" smtClean="0"/>
              <a:t>알고리즘은 </a:t>
            </a:r>
            <a:r>
              <a:rPr lang="en-US" altLang="ko-KR" baseline="0" dirty="0" smtClean="0"/>
              <a:t>HMM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Forward </a:t>
            </a:r>
            <a:r>
              <a:rPr lang="ko-KR" altLang="en-US" baseline="0" dirty="0" smtClean="0"/>
              <a:t>알고리즘과 유사하다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차이점은 전체 </a:t>
            </a:r>
            <a:r>
              <a:rPr lang="en-US" altLang="ko-KR" baseline="0" dirty="0" smtClean="0"/>
              <a:t>sum</a:t>
            </a:r>
            <a:r>
              <a:rPr lang="ko-KR" altLang="en-US" baseline="0" dirty="0" smtClean="0"/>
              <a:t>이 아닌 </a:t>
            </a:r>
            <a:r>
              <a:rPr lang="en-US" altLang="ko-KR" baseline="0" dirty="0" smtClean="0"/>
              <a:t>max</a:t>
            </a:r>
            <a:r>
              <a:rPr lang="ko-KR" altLang="en-US" baseline="0" dirty="0" smtClean="0"/>
              <a:t>값만 선택한다는 것이다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이는 뒤에 예와 함께 더 자세히 설명할 것이다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F1C60-C07D-4552-ABE4-9F542ADCF41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843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" y="3864992"/>
            <a:ext cx="91439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정보통신공학과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2014112125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남기원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-3" y="2787774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Arial" pitchFamily="34" charset="0"/>
              </a:rPr>
              <a:t>CH10. Part-of-Speech Tagging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  <a:cs typeface="Arial" pitchFamily="34" charset="0"/>
            </a:endParaRP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3203848" y="1347614"/>
            <a:ext cx="32403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Arial" pitchFamily="34" charset="0"/>
              </a:rPr>
              <a:t>자연어 처리론</a:t>
            </a:r>
            <a:endParaRPr lang="en-US" altLang="ko-KR" sz="2800" b="1" dirty="0">
              <a:solidFill>
                <a:schemeClr val="tx1">
                  <a:lumMod val="50000"/>
                  <a:lumOff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3"/>
            </a:pPr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POS Tagging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xmlns="" id="{FACC69B3-9DF3-4026-83AE-3B71511D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</p:spPr>
        <p:txBody>
          <a:bodyPr/>
          <a:lstStyle/>
          <a:p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Problem &amp; Difficulty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0"/>
          </p:nvPr>
        </p:nvPicPr>
        <p:blipFill rotWithShape="1">
          <a:blip r:embed="rId3"/>
          <a:srcRect b="2059"/>
          <a:stretch/>
        </p:blipFill>
        <p:spPr>
          <a:xfrm>
            <a:off x="1969796" y="1995686"/>
            <a:ext cx="6911975" cy="16321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03EAA83-48CD-4573-BABC-D65A1070CA2A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5FF0FF5-7E54-4321-87A8-5A604131C57A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10-2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C9727DD-844D-4C56-806A-CC9140E95617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10-3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1594967-65F6-4BE4-9A8B-A7CA43149A5B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rgbClr val="B2B2B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B2B2B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10-4</a:t>
            </a:r>
            <a:endParaRPr lang="ko-KR" altLang="en-US" dirty="0">
              <a:solidFill>
                <a:srgbClr val="B2B2B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42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3"/>
            </a:pPr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POS Tagging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xmlns="" id="{FACC69B3-9DF3-4026-83AE-3B71511D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</p:spPr>
        <p:txBody>
          <a:bodyPr/>
          <a:lstStyle/>
          <a:p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Most Frequent Class Baseline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03EAA83-48CD-4573-BABC-D65A1070CA2A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5FF0FF5-7E54-4321-87A8-5A604131C57A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10-2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C9727DD-844D-4C56-806A-CC9140E95617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10-3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1594967-65F6-4BE4-9A8B-A7CA43149A5B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rgbClr val="B2B2B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B2B2B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10-4</a:t>
            </a:r>
            <a:endParaRPr lang="ko-KR" altLang="en-US" dirty="0">
              <a:solidFill>
                <a:srgbClr val="B2B2B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POS Tagging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의 단순한 기본 알고리즘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Training corpus</a:t>
            </a:r>
            <a:r>
              <a:rPr lang="ko-KR" altLang="en-US" sz="1800" dirty="0" smtClean="0"/>
              <a:t>에서 가장 빈도수가 높은 </a:t>
            </a:r>
            <a:r>
              <a:rPr lang="en-US" altLang="ko-KR" sz="1800" dirty="0" smtClean="0"/>
              <a:t>tag</a:t>
            </a:r>
            <a:r>
              <a:rPr lang="ko-KR" altLang="en-US" sz="1800" dirty="0" smtClean="0"/>
              <a:t>를 선택</a:t>
            </a:r>
            <a:endParaRPr lang="en-US" altLang="ko-K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정확도</a:t>
            </a:r>
            <a:r>
              <a:rPr lang="en-US" altLang="ko-KR" sz="1800" dirty="0" smtClean="0"/>
              <a:t>(accuracy) – 92.34%(WSJ)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State of the art POS tagging </a:t>
            </a:r>
            <a:r>
              <a:rPr lang="ko-KR" altLang="en-US" sz="1800" dirty="0" smtClean="0"/>
              <a:t>의 정확도는 </a:t>
            </a:r>
            <a:r>
              <a:rPr lang="en-US" altLang="ko-KR" sz="1800" dirty="0" smtClean="0"/>
              <a:t>97%</a:t>
            </a:r>
          </a:p>
        </p:txBody>
      </p:sp>
    </p:spTree>
    <p:extLst>
      <p:ext uri="{BB962C8B-B14F-4D97-AF65-F5344CB8AC3E}">
        <p14:creationId xmlns:p14="http://schemas.microsoft.com/office/powerpoint/2010/main" val="245925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HMM POS Tagging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3967569" y="1478759"/>
            <a:ext cx="4037344" cy="110210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A4FE760-959A-40A3-8C8C-48B6B62C241E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7329972-01CB-45C0-80D4-3A08742C85E4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10-2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5D40942-B83C-4B7C-83AD-AE3E408EE88D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10-3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AB0C964-FCA6-4F35-B847-AAB3AA3F3FE4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10-4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2761860"/>
            <a:ext cx="4800526" cy="995192"/>
          </a:xfrm>
          <a:prstGeom prst="rect">
            <a:avLst/>
          </a:prstGeom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907704" y="184514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Forward Algorithm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35034" y="301838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Viterbi Algorithm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125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HMM POS Tagging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ACC69B3-9DF3-4026-83AE-3B71511D0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The basic equation of HMM Tagging</a:t>
            </a:r>
            <a:endParaRPr lang="ko-KR" altLang="en-US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3129564" y="1748791"/>
            <a:ext cx="3597453" cy="11326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A4FE760-959A-40A3-8C8C-48B6B62C241E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7329972-01CB-45C0-80D4-3A08742C85E4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10-2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5D40942-B83C-4B7C-83AD-AE3E408EE88D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10-3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AB0C964-FCA6-4F35-B847-AAB3AA3F3FE4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10-4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114" y="1748791"/>
            <a:ext cx="4382352" cy="11326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728" y="3482795"/>
            <a:ext cx="2487656" cy="845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4751" y="3466012"/>
            <a:ext cx="2324531" cy="823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7397" y="1634218"/>
            <a:ext cx="6737397" cy="13618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310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HMM POS Tagging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ACC69B3-9DF3-4026-83AE-3B71511D0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Estimating probabilities</a:t>
            </a:r>
            <a:endParaRPr lang="ko-KR" altLang="en-US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A4FE760-959A-40A3-8C8C-48B6B62C241E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7329972-01CB-45C0-80D4-3A08742C85E4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10-2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5D40942-B83C-4B7C-83AD-AE3E408EE88D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10-3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AB0C964-FCA6-4F35-B847-AAB3AA3F3FE4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10-4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11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053" y="2109754"/>
            <a:ext cx="2324531" cy="727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615" y="3632499"/>
            <a:ext cx="2161406" cy="802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9486" y="2069466"/>
            <a:ext cx="4485938" cy="7383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9486" y="3646626"/>
            <a:ext cx="4567500" cy="781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84548" y="1690052"/>
            <a:ext cx="322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Transition probability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84548" y="3263167"/>
            <a:ext cx="322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Emission probability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81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HMM POS Tagging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2411760" y="1131590"/>
            <a:ext cx="5703510" cy="36835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A4FE760-959A-40A3-8C8C-48B6B62C241E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7329972-01CB-45C0-80D4-3A08742C85E4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10-2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5D40942-B83C-4B7C-83AD-AE3E408EE88D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10-3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AB0C964-FCA6-4F35-B847-AAB3AA3F3FE4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10-4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824" y="884466"/>
            <a:ext cx="6915382" cy="409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0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HMM POS Tagging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ACC69B3-9DF3-4026-83AE-3B71511D0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Working through an example</a:t>
            </a:r>
            <a:endParaRPr lang="ko-KR" altLang="en-US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A4FE760-959A-40A3-8C8C-48B6B62C241E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7329972-01CB-45C0-80D4-3A08742C85E4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10-2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5D40942-B83C-4B7C-83AD-AE3E408EE88D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10-3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AB0C964-FCA6-4F35-B847-AAB3AA3F3FE4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10-4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xfrm>
            <a:off x="1990056" y="1664245"/>
            <a:ext cx="6609670" cy="393669"/>
          </a:xfrm>
        </p:spPr>
        <p:txBody>
          <a:bodyPr/>
          <a:lstStyle/>
          <a:p>
            <a:pPr algn="ctr"/>
            <a:r>
              <a:rPr lang="en-US" altLang="ko-KR" sz="1600" dirty="0" smtClean="0"/>
              <a:t>Janet/NNP will/MD back/VB the/DT bill/NN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b="1567"/>
          <a:stretch/>
        </p:blipFill>
        <p:spPr>
          <a:xfrm>
            <a:off x="2267744" y="2143295"/>
            <a:ext cx="5849449" cy="215582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rcRect l="-498" t="-59" r="498" b="59"/>
          <a:stretch/>
        </p:blipFill>
        <p:spPr>
          <a:xfrm>
            <a:off x="1971219" y="2057914"/>
            <a:ext cx="6647344" cy="2493100"/>
          </a:xfrm>
          <a:prstGeom prst="rect">
            <a:avLst/>
          </a:prstGeom>
        </p:spPr>
      </p:pic>
      <p:pic>
        <p:nvPicPr>
          <p:cNvPr id="21" name="내용 개체 틀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744" y="1565358"/>
            <a:ext cx="6048671" cy="331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3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HMM POS Tagging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A4FE760-959A-40A3-8C8C-48B6B62C241E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7329972-01CB-45C0-80D4-3A08742C85E4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10-2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5D40942-B83C-4B7C-83AD-AE3E408EE88D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10-3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AB0C964-FCA6-4F35-B847-AAB3AA3F3FE4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10-4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49" y="1003666"/>
            <a:ext cx="5256584" cy="41355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2627450"/>
            <a:ext cx="2304256" cy="41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1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HMM POS Tagging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ACC69B3-9DF3-4026-83AE-3B71511D0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Extending the HMM Algorithm to Trigrams</a:t>
            </a:r>
            <a:endParaRPr lang="ko-KR" altLang="en-US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2267744" y="2428720"/>
            <a:ext cx="2039063" cy="674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A4FE760-959A-40A3-8C8C-48B6B62C241E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7329972-01CB-45C0-80D4-3A08742C85E4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10-2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5D40942-B83C-4B7C-83AD-AE3E408EE88D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10-3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AB0C964-FCA6-4F35-B847-AAB3AA3F3FE4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10-4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7744" y="192367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Bigram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52120" y="192367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Trigram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2428720"/>
            <a:ext cx="2446875" cy="652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744" y="3786930"/>
            <a:ext cx="5790938" cy="6955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65704" y="3416769"/>
            <a:ext cx="317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State-of-art HMM tagger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03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HMM POS Tagging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ACC69B3-9DF3-4026-83AE-3B71511D0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Extending the HMM Algorithm to </a:t>
            </a:r>
            <a:r>
              <a:rPr lang="en-US" altLang="ko-KR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Trigrams</a:t>
            </a:r>
            <a:endParaRPr lang="ko-KR" altLang="en-US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1979712" y="2314592"/>
            <a:ext cx="2732344" cy="695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A4FE760-959A-40A3-8C8C-48B6B62C241E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7329972-01CB-45C0-80D4-3A08742C85E4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10-2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5D40942-B83C-4B7C-83AD-AE3E408EE88D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10-3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AB0C964-FCA6-4F35-B847-AAB3AA3F3FE4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10-4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0181" y="1917916"/>
            <a:ext cx="3833438" cy="1690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979712" y="194526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Count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에 의한 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MLE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8917" y="4149187"/>
            <a:ext cx="4730625" cy="4601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직선 화살표 연결선 11"/>
          <p:cNvCxnSpPr>
            <a:stCxn id="5" idx="2"/>
            <a:endCxn id="7" idx="0"/>
          </p:cNvCxnSpPr>
          <p:nvPr/>
        </p:nvCxnSpPr>
        <p:spPr>
          <a:xfrm flipH="1">
            <a:off x="5684230" y="3608516"/>
            <a:ext cx="1152670" cy="540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89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F944080-EF7C-45BA-A5C7-6C560F0A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Introduce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B04E46-024A-4B49-8276-92C68722B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Part-of-Speech Tag</a:t>
            </a:r>
            <a:endParaRPr lang="en-US" altLang="ko-KR" dirty="0">
              <a:solidFill>
                <a:schemeClr val="tx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36E7422-7E1D-4BA0-8906-0B39B13956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POS, word classes, syntactic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단어와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주변단어에 대해 많은 정보를 제공하는 유용한 정보</a:t>
            </a:r>
            <a:endParaRPr lang="en-US" altLang="ko-KR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구문구조 파악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개체명인식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형태소분석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발음생성</a:t>
            </a:r>
            <a:endParaRPr lang="en-US" altLang="ko-KR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접미사에 영향 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-&gt;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정보검색을 위한 형태소 분석</a:t>
            </a:r>
            <a:endParaRPr lang="en-US" altLang="ko-KR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주요단어 선택 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-&gt;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요약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발음생성 영향 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	ex)content: noun – </a:t>
            </a:r>
            <a:r>
              <a:rPr lang="en-US" altLang="ko-KR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CONtent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, adjective - </a:t>
            </a:r>
            <a:r>
              <a:rPr lang="en-US" altLang="ko-KR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conTENT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191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HMM POS Tagging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ACC69B3-9DF3-4026-83AE-3B71511D0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Deleted-interpolation</a:t>
            </a:r>
            <a:endParaRPr lang="ko-KR" altLang="en-US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3093945" y="1551330"/>
            <a:ext cx="4575781" cy="33515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A4FE760-959A-40A3-8C8C-48B6B62C241E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7329972-01CB-45C0-80D4-3A08742C85E4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10-2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5D40942-B83C-4B7C-83AD-AE3E408EE88D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10-3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AB0C964-FCA6-4F35-B847-AAB3AA3F3FE4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10-4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33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HMM POS Tagging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ACC69B3-9DF3-4026-83AE-3B71511D0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Unknown Words</a:t>
            </a:r>
            <a:endParaRPr lang="ko-KR" altLang="en-US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AC70A9AE-5070-47BC-A8ED-1FD24AE62E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정확도가 높은 </a:t>
            </a:r>
            <a:r>
              <a:rPr lang="en-US" altLang="ko-KR" sz="18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POS tagger</a:t>
            </a:r>
            <a:r>
              <a:rPr lang="ko-KR" altLang="en-US" sz="18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 만들기 위해서 처리해야 할 과제</a:t>
            </a:r>
            <a:endParaRPr lang="en-US" altLang="ko-KR" sz="18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고유명사</a:t>
            </a:r>
            <a:r>
              <a:rPr lang="en-US" altLang="ko-KR" sz="18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약자</a:t>
            </a:r>
            <a:r>
              <a:rPr lang="en-US" altLang="ko-KR" sz="18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보통명사</a:t>
            </a:r>
            <a:r>
              <a:rPr lang="en-US" altLang="ko-KR" sz="18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동사 </a:t>
            </a:r>
            <a:r>
              <a:rPr lang="en-US" altLang="ko-KR" sz="18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&lt;- </a:t>
            </a:r>
            <a:r>
              <a:rPr lang="ko-KR" altLang="en-US" sz="18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새로 만들어지는 경우가 많음</a:t>
            </a:r>
            <a:endParaRPr lang="en-US" altLang="ko-KR" sz="18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Wordshape</a:t>
            </a:r>
            <a:endParaRPr lang="en-US" altLang="ko-KR" sz="18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1028700" lvl="1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품사를 구별하는데 유용한 특징</a:t>
            </a:r>
            <a:endParaRPr lang="en-US" altLang="ko-KR" sz="16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1028700" lvl="1">
              <a:buFontTx/>
              <a:buChar char="-"/>
            </a:pPr>
            <a:r>
              <a:rPr lang="en-US" altLang="ko-KR" sz="16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ex) </a:t>
            </a:r>
            <a:r>
              <a:rPr lang="ko-KR" altLang="en-US" sz="16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고유명사는 대문자로 시작하는 경우가 많음</a:t>
            </a:r>
            <a:endParaRPr lang="en-US" altLang="ko-KR" sz="16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Suffixes</a:t>
            </a:r>
          </a:p>
          <a:p>
            <a:pPr marL="1028700" lvl="1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품사를 구별하는데 가장 강력한 </a:t>
            </a:r>
            <a:r>
              <a:rPr lang="en-US" altLang="ko-KR" sz="16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source</a:t>
            </a:r>
          </a:p>
          <a:p>
            <a:pPr marL="1028700" lvl="1">
              <a:buFontTx/>
              <a:buChar char="-"/>
            </a:pPr>
            <a:r>
              <a:rPr lang="en-US" altLang="ko-KR" sz="16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ex) –s(</a:t>
            </a:r>
            <a:r>
              <a:rPr lang="ko-KR" altLang="en-US" sz="16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복수명사</a:t>
            </a:r>
            <a:r>
              <a:rPr lang="en-US" altLang="ko-KR" sz="16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), -</a:t>
            </a:r>
            <a:r>
              <a:rPr lang="en-US" altLang="ko-KR" sz="1600" dirty="0" err="1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ed</a:t>
            </a:r>
            <a:r>
              <a:rPr lang="en-US" altLang="ko-KR" sz="16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과거분사</a:t>
            </a:r>
            <a:r>
              <a:rPr lang="en-US" altLang="ko-KR" sz="16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), -able(</a:t>
            </a:r>
            <a:r>
              <a:rPr lang="ko-KR" altLang="en-US" sz="16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형용사</a:t>
            </a:r>
            <a:r>
              <a:rPr lang="en-US" altLang="ko-KR" sz="16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en-US" altLang="ko-KR" sz="16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A4FE760-959A-40A3-8C8C-48B6B62C241E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7329972-01CB-45C0-80D4-3A08742C85E4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10-2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5D40942-B83C-4B7C-83AD-AE3E408EE88D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10-3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AB0C964-FCA6-4F35-B847-AAB3AA3F3FE4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10-4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78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HMM POS Tagging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ACC69B3-9DF3-4026-83AE-3B71511D0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Unknown Words</a:t>
            </a:r>
            <a:endParaRPr lang="ko-KR" altLang="en-US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AC70A9AE-5070-47BC-A8ED-1FD24AE62E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접미사에 대한 </a:t>
            </a:r>
            <a:r>
              <a:rPr lang="en-US" altLang="ko-KR" sz="18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tag</a:t>
            </a:r>
            <a:r>
              <a:rPr lang="ko-KR" altLang="en-US" sz="18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통계를 저장 </a:t>
            </a:r>
            <a:r>
              <a:rPr lang="en-US" altLang="ko-KR" sz="18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-&gt; </a:t>
            </a:r>
            <a:r>
              <a:rPr lang="ko-KR" altLang="en-US" sz="18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접</a:t>
            </a:r>
            <a:r>
              <a:rPr lang="ko-KR" altLang="en-US" sz="18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미사가 </a:t>
            </a:r>
            <a:r>
              <a:rPr lang="en-US" altLang="ko-KR" sz="18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given</a:t>
            </a:r>
            <a:r>
              <a:rPr lang="ko-KR" altLang="en-US" sz="18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일 때 </a:t>
            </a:r>
            <a:r>
              <a:rPr lang="en-US" altLang="ko-KR" sz="18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tag</a:t>
            </a:r>
            <a:r>
              <a:rPr lang="ko-KR" altLang="en-US" sz="18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확률 계산</a:t>
            </a:r>
            <a:endParaRPr lang="en-US" altLang="ko-KR" sz="18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빈도수 </a:t>
            </a:r>
            <a:r>
              <a:rPr lang="en-US" altLang="ko-KR" sz="18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10</a:t>
            </a:r>
            <a:r>
              <a:rPr lang="ko-KR" altLang="en-US" sz="18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이하의 단어 </a:t>
            </a:r>
            <a:r>
              <a:rPr lang="en-US" altLang="ko-KR" sz="18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or open class </a:t>
            </a:r>
            <a:r>
              <a:rPr lang="ko-KR" altLang="en-US" sz="18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에서만의 접미사 확률 이용</a:t>
            </a:r>
            <a:endParaRPr lang="en-US" altLang="ko-KR" sz="18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Tagset</a:t>
            </a:r>
            <a:r>
              <a:rPr lang="ko-KR" altLang="en-US" sz="18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에 </a:t>
            </a:r>
            <a:r>
              <a:rPr lang="en-US" altLang="ko-KR" sz="18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capitalization feature </a:t>
            </a:r>
            <a:r>
              <a:rPr lang="ko-KR" altLang="en-US" sz="18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첨가하기</a:t>
            </a:r>
            <a:endParaRPr lang="en-US" altLang="ko-KR" sz="18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1028700" lvl="1">
              <a:buFontTx/>
              <a:buChar char="-"/>
            </a:pPr>
            <a:r>
              <a:rPr lang="en-US" altLang="ko-KR" sz="16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Tagset</a:t>
            </a:r>
            <a:r>
              <a:rPr lang="ko-KR" altLang="en-US" sz="1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의 크기가 </a:t>
            </a:r>
            <a:r>
              <a:rPr lang="ko-KR" altLang="en-US" sz="16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두배</a:t>
            </a:r>
            <a:endParaRPr lang="en-US" altLang="ko-KR" sz="1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A4FE760-959A-40A3-8C8C-48B6B62C241E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7329972-01CB-45C0-80D4-3A08742C85E4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10-2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5D40942-B83C-4B7C-83AD-AE3E408EE88D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10-3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AB0C964-FCA6-4F35-B847-AAB3AA3F3FE4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10-4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2293010"/>
            <a:ext cx="1944216" cy="74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4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-252536" y="1131590"/>
            <a:ext cx="9217024" cy="3672408"/>
          </a:xfrm>
        </p:spPr>
        <p:txBody>
          <a:bodyPr>
            <a:normAutofit/>
          </a:bodyPr>
          <a:lstStyle/>
          <a:p>
            <a:pPr marL="1143000" lvl="1" indent="-400050">
              <a:buFont typeface="+mj-lt"/>
              <a:buAutoNum type="arabicParenR"/>
            </a:pP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English Word Classes</a:t>
            </a:r>
          </a:p>
          <a:p>
            <a:pPr marL="1143000" lvl="1" indent="-400050">
              <a:buFont typeface="+mj-lt"/>
              <a:buAutoNum type="arabicParenR"/>
            </a:pP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1143000" lvl="1" indent="-400050">
              <a:buFont typeface="+mj-lt"/>
              <a:buAutoNum type="arabicParenR"/>
            </a:pP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The Penn Treebank POS </a:t>
            </a:r>
            <a:r>
              <a:rPr lang="en-US" altLang="ko-KR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Tagset</a:t>
            </a:r>
            <a:endParaRPr lang="en-US" altLang="ko-KR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1143000" lvl="1" indent="-400050">
              <a:buFont typeface="+mj-lt"/>
              <a:buAutoNum type="arabicParenR"/>
            </a:pP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1143000" lvl="1" indent="-400050">
              <a:buFont typeface="+mj-lt"/>
              <a:buAutoNum type="arabicParenR"/>
            </a:pP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POS Tagging</a:t>
            </a:r>
          </a:p>
          <a:p>
            <a:pPr marL="1143000" lvl="1" indent="-400050">
              <a:buFont typeface="+mj-lt"/>
              <a:buAutoNum type="arabicParenR"/>
            </a:pP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1143000" lvl="1" indent="-400050">
              <a:buFont typeface="+mj-lt"/>
              <a:buAutoNum type="arabicParenR"/>
            </a:pP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HMM POS Tagging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	CONTENTS</a:t>
            </a:r>
            <a:endParaRPr 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ACC69B3-9DF3-4026-83AE-3B71511D0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POS Tag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06FA72E-6E11-4B7A-9513-83273474484A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10-1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6DD68A6-8417-44F3-B4DC-C2DB88AC49A5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rgbClr val="B2B2B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B2B2B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10-2</a:t>
            </a:r>
            <a:endParaRPr lang="ko-KR" altLang="en-US" dirty="0">
              <a:solidFill>
                <a:srgbClr val="B2B2B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41546EE-1ACE-4E35-831E-1315EE293103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rgbClr val="B2B2B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B2B2B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10-3</a:t>
            </a:r>
            <a:endParaRPr lang="ko-KR" altLang="en-US" dirty="0">
              <a:solidFill>
                <a:srgbClr val="B2B2B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2878428-CB7C-468D-855D-CDE48DD7AF17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rgbClr val="B2B2B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B2B2B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10-4</a:t>
            </a:r>
            <a:endParaRPr lang="ko-KR" altLang="en-US" dirty="0">
              <a:solidFill>
                <a:srgbClr val="B2B2B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Closed class: </a:t>
            </a:r>
            <a:r>
              <a:rPr lang="ko-KR" altLang="en-US" sz="1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단어가 고정되어있음</a:t>
            </a:r>
            <a:r>
              <a:rPr lang="en-US" altLang="ko-KR" sz="1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화자</a:t>
            </a:r>
            <a:r>
              <a:rPr lang="en-US" altLang="ko-KR" sz="1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/</a:t>
            </a:r>
            <a:r>
              <a:rPr lang="ko-KR" altLang="en-US" sz="1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말뭉치에서 공유됨</a:t>
            </a:r>
            <a:endParaRPr lang="en-US" altLang="ko-KR" sz="1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1028700" lvl="1">
              <a:buFontTx/>
              <a:buChar char="-"/>
            </a:pPr>
            <a:r>
              <a:rPr lang="ko-KR" altLang="en-US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전치사</a:t>
            </a:r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관사</a:t>
            </a:r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대명사</a:t>
            </a:r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접속사</a:t>
            </a:r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조동사</a:t>
            </a:r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조사</a:t>
            </a:r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수사</a:t>
            </a:r>
            <a:endParaRPr lang="en-US" altLang="ko-KR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1028700" lvl="1">
              <a:buFontTx/>
              <a:buChar char="-"/>
            </a:pPr>
            <a:endParaRPr lang="en-US" altLang="ko-KR" sz="1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1028700" lvl="1">
              <a:buFontTx/>
              <a:buChar char="-"/>
            </a:pPr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Ex) of, by, to …</a:t>
            </a:r>
            <a:endParaRPr lang="en-US" altLang="ko-KR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Open class: </a:t>
            </a:r>
            <a:r>
              <a:rPr lang="ko-KR" altLang="en-US" sz="1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단어가 추가되거나 사라짐</a:t>
            </a:r>
            <a:r>
              <a:rPr lang="en-US" altLang="ko-KR" sz="1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화자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/</a:t>
            </a:r>
            <a:r>
              <a:rPr lang="ko-KR" altLang="en-US" sz="1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말뭉치마다 다름</a:t>
            </a:r>
            <a:endParaRPr lang="en-US" altLang="ko-KR" sz="1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1028700" lvl="1">
              <a:buFontTx/>
              <a:buChar char="-"/>
            </a:pPr>
            <a:r>
              <a:rPr lang="ko-KR" altLang="en-US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명사</a:t>
            </a:r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대명사 제외</a:t>
            </a:r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),</a:t>
            </a:r>
            <a:r>
              <a:rPr lang="ko-KR" altLang="en-US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동사</a:t>
            </a:r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형용사</a:t>
            </a:r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부사</a:t>
            </a:r>
            <a:endParaRPr lang="en-US" altLang="ko-KR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1028700" lvl="1">
              <a:buFontTx/>
              <a:buChar char="-"/>
            </a:pPr>
            <a:endParaRPr lang="en-US" altLang="ko-KR" sz="1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1028700" lvl="1">
              <a:buFontTx/>
              <a:buChar char="-"/>
            </a:pPr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Ex) iPhone …</a:t>
            </a:r>
          </a:p>
          <a:p>
            <a:pPr marL="1028700" lvl="1"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/>
            </a:pPr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English Word Classes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807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The Penn Treebank POS </a:t>
            </a:r>
            <a:r>
              <a:rPr lang="en-US" altLang="ko-KR" dirty="0" err="1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Tagset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C3629E4-5803-4A30-B024-4733FDE4CD60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8E65565-3B55-4442-8934-AA3EB702DDC8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10-2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33B1CD6-3732-45C0-AE69-B1F900D5B231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rgbClr val="B2B2B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B2B2B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10-3</a:t>
            </a:r>
            <a:endParaRPr lang="ko-KR" altLang="en-US" dirty="0">
              <a:solidFill>
                <a:srgbClr val="B2B2B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3D80495-52E8-4738-A199-CE70EEDDC6CF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rgbClr val="B2B2B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B2B2B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10-4</a:t>
            </a:r>
            <a:endParaRPr lang="ko-KR" altLang="en-US" dirty="0">
              <a:solidFill>
                <a:srgbClr val="B2B2B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3311860" y="1448222"/>
            <a:ext cx="4248472" cy="3537027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xmlns="" id="{FACC69B3-9DF3-4026-83AE-3B71511D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</p:spPr>
        <p:txBody>
          <a:bodyPr/>
          <a:lstStyle/>
          <a:p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Penn Treebank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95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The Penn Treebank POS </a:t>
            </a:r>
            <a:r>
              <a:rPr lang="en-US" altLang="ko-KR" dirty="0" err="1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Tagset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C3629E4-5803-4A30-B024-4733FDE4CD60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8E65565-3B55-4442-8934-AA3EB702DDC8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10-2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33B1CD6-3732-45C0-AE69-B1F900D5B231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rgbClr val="B2B2B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B2B2B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10-3</a:t>
            </a:r>
            <a:endParaRPr lang="ko-KR" altLang="en-US" dirty="0">
              <a:solidFill>
                <a:srgbClr val="B2B2B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3D80495-52E8-4738-A199-CE70EEDDC6CF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rgbClr val="B2B2B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B2B2B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10-4</a:t>
            </a:r>
            <a:endParaRPr lang="ko-KR" altLang="en-US" dirty="0">
              <a:solidFill>
                <a:srgbClr val="B2B2B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xmlns="" id="{FACC69B3-9DF3-4026-83AE-3B71511D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</p:spPr>
        <p:txBody>
          <a:bodyPr/>
          <a:lstStyle/>
          <a:p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example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sz="1600" dirty="0" smtClean="0"/>
          </a:p>
          <a:p>
            <a:r>
              <a:rPr lang="en-US" altLang="ko-KR" sz="1600" dirty="0" smtClean="0"/>
              <a:t>(10.1) The/DT grand/JJ jury/NN commented/VBD on/IN a/DT number/NN of/IN other/JJ topics/NNS ./.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(10.2) </a:t>
            </a:r>
            <a:r>
              <a:rPr lang="en-US" altLang="ko-KR" sz="1600" b="1" dirty="0" smtClean="0"/>
              <a:t>There/EX</a:t>
            </a:r>
            <a:r>
              <a:rPr lang="en-US" altLang="ko-KR" sz="1600" dirty="0" smtClean="0"/>
              <a:t> are/VBP 70/CD children/NNS </a:t>
            </a:r>
            <a:r>
              <a:rPr lang="en-US" altLang="ko-KR" sz="1600" b="1" dirty="0" smtClean="0"/>
              <a:t>there/RB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(10.3) Preliminary/JJ findings/NNS were/VBD </a:t>
            </a:r>
            <a:r>
              <a:rPr lang="en-US" altLang="ko-KR" sz="1600" b="1" dirty="0" smtClean="0"/>
              <a:t>reported/VBN</a:t>
            </a:r>
            <a:r>
              <a:rPr lang="en-US" altLang="ko-KR" sz="1600" dirty="0" smtClean="0"/>
              <a:t> in/IN today/NN </a:t>
            </a:r>
            <a:r>
              <a:rPr lang="en-US" altLang="ko-KR" sz="1600" b="1" dirty="0" smtClean="0"/>
              <a:t>’s/POS</a:t>
            </a:r>
            <a:r>
              <a:rPr lang="en-US" altLang="ko-KR" sz="1600" dirty="0" smtClean="0"/>
              <a:t> New/NNP England/NNP Journal/NNP of/IN Medicine/NNP ./.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8276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The Penn Treebank POS </a:t>
            </a:r>
            <a:r>
              <a:rPr lang="en-US" altLang="ko-KR" dirty="0" err="1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Tagset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C3629E4-5803-4A30-B024-4733FDE4CD60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8E65565-3B55-4442-8934-AA3EB702DDC8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10-2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33B1CD6-3732-45C0-AE69-B1F900D5B231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rgbClr val="B2B2B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B2B2B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10-3</a:t>
            </a:r>
            <a:endParaRPr lang="ko-KR" altLang="en-US" dirty="0">
              <a:solidFill>
                <a:srgbClr val="B2B2B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3D80495-52E8-4738-A199-CE70EEDDC6CF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rgbClr val="B2B2B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B2B2B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10-4</a:t>
            </a:r>
            <a:endParaRPr lang="ko-KR" altLang="en-US" dirty="0">
              <a:solidFill>
                <a:srgbClr val="B2B2B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xmlns="" id="{FACC69B3-9DF3-4026-83AE-3B71511D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</p:spPr>
        <p:txBody>
          <a:bodyPr/>
          <a:lstStyle/>
          <a:p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Corpus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sz="1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Brown – 1961</a:t>
            </a:r>
            <a:r>
              <a:rPr lang="ko-KR" altLang="en-US" sz="1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년 미국에서 출판된 여러 장르의 </a:t>
            </a:r>
            <a:r>
              <a:rPr lang="en-US" altLang="ko-KR" sz="1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500</a:t>
            </a:r>
            <a:r>
              <a:rPr lang="ko-KR" altLang="en-US" sz="1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개의 서적으로 이루어진 샘플</a:t>
            </a:r>
            <a:endParaRPr lang="en-US" altLang="ko-KR" sz="16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WSJ – 1989</a:t>
            </a:r>
            <a:r>
              <a:rPr lang="ko-KR" altLang="en-US" sz="1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년 </a:t>
            </a:r>
            <a:r>
              <a:rPr lang="en-US" altLang="ko-KR" sz="1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Wall Street Journal</a:t>
            </a:r>
            <a:r>
              <a:rPr lang="ko-KR" altLang="en-US" sz="1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에서 발표된 </a:t>
            </a:r>
            <a:r>
              <a:rPr lang="en-US" altLang="ko-KR" sz="1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100</a:t>
            </a:r>
            <a:r>
              <a:rPr lang="ko-KR" altLang="en-US" sz="1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만 단어를 포함</a:t>
            </a:r>
            <a:endParaRPr lang="en-US" altLang="ko-KR" sz="16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Switchboard – 1990~1991</a:t>
            </a:r>
            <a:r>
              <a:rPr lang="ko-KR" altLang="en-US" sz="1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년에 수집된 </a:t>
            </a:r>
            <a:r>
              <a:rPr lang="en-US" altLang="ko-KR" sz="1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200</a:t>
            </a:r>
            <a:r>
              <a:rPr lang="ko-KR" altLang="en-US" sz="1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만 단어의 전화 대화</a:t>
            </a:r>
            <a:endParaRPr lang="ko-KR" altLang="en-US" sz="1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868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The Penn Treebank POS </a:t>
            </a:r>
            <a:r>
              <a:rPr lang="en-US" altLang="ko-KR" dirty="0" err="1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Tagset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C3629E4-5803-4A30-B024-4733FDE4CD60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8E65565-3B55-4442-8934-AA3EB702DDC8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10-2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33B1CD6-3732-45C0-AE69-B1F900D5B231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rgbClr val="B2B2B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B2B2B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10-3</a:t>
            </a:r>
            <a:endParaRPr lang="ko-KR" altLang="en-US" dirty="0">
              <a:solidFill>
                <a:srgbClr val="B2B2B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3D80495-52E8-4738-A199-CE70EEDDC6CF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rgbClr val="B2B2B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B2B2B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10-4</a:t>
            </a:r>
            <a:endParaRPr lang="ko-KR" altLang="en-US" dirty="0">
              <a:solidFill>
                <a:srgbClr val="B2B2B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xmlns="" id="{FACC69B3-9DF3-4026-83AE-3B71511D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</p:spPr>
        <p:txBody>
          <a:bodyPr/>
          <a:lstStyle/>
          <a:p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Corpus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의 특징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566992111"/>
              </p:ext>
            </p:extLst>
          </p:nvPr>
        </p:nvGraphicFramePr>
        <p:xfrm>
          <a:off x="3083086" y="1551330"/>
          <a:ext cx="45975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500"/>
                <a:gridCol w="1532500"/>
                <a:gridCol w="15325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WSJ</a:t>
                      </a:r>
                      <a:r>
                        <a:rPr lang="en-US" altLang="ko-KR" baseline="0" dirty="0" smtClean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/ Brown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Switchboard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부정사 </a:t>
                      </a:r>
                      <a:r>
                        <a:rPr lang="en-US" altLang="ko-KR" dirty="0" smtClean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to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50" dirty="0" smtClean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TO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TO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전치사 </a:t>
                      </a:r>
                      <a:r>
                        <a:rPr lang="en-US" altLang="ko-KR" dirty="0" smtClean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to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IN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79712" y="2866603"/>
            <a:ext cx="69127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Penn </a:t>
            </a:r>
            <a:r>
              <a:rPr lang="en-US" altLang="ko-KR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tagset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– </a:t>
            </a:r>
            <a:r>
              <a:rPr lang="ko-KR" altLang="en-US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파싱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된 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treebank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용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구문분석 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tree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에서 복구할 수 있는 구문정보를 남겨둠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/>
            </a:r>
            <a:b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endParaRPr lang="en-US" altLang="ko-KR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축약형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en-US" altLang="ko-KR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n’t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/RB)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  <a:cs typeface="Arial Unicode MS" panose="020B0604020202020204" pitchFamily="50" charset="-127"/>
              </a:rPr>
              <a:t>과 소유격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(’s/POS)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  <a:cs typeface="Arial Unicode MS" panose="020B0604020202020204" pitchFamily="50" charset="-127"/>
              </a:rPr>
              <a:t>를 구분함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  <a:cs typeface="Arial Unicode MS" panose="020B0604020202020204" pitchFamily="50" charset="-127"/>
              </a:rPr>
              <a:t>.</a:t>
            </a:r>
            <a:endParaRPr lang="en-US" altLang="ko-KR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  <a:cs typeface="Arial Unicode MS" panose="020B0604020202020204" pitchFamily="50" charset="-127"/>
              </a:rPr>
              <a:t>Multipart word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  <a:cs typeface="Arial Unicode MS" panose="020B0604020202020204" pitchFamily="50" charset="-127"/>
              </a:rPr>
              <a:t>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  <a:cs typeface="Arial Unicode MS" panose="020B0604020202020204" pitchFamily="50" charset="-127"/>
              </a:rPr>
              <a:t>구분</a:t>
            </a:r>
            <a:endParaRPr lang="en-US" altLang="ko-KR" dirty="0" smtClean="0">
              <a:latin typeface="-윤고딕330" panose="02030504000101010101" pitchFamily="18" charset="-127"/>
              <a:ea typeface="-윤고딕330" panose="02030504000101010101" pitchFamily="18" charset="-127"/>
              <a:cs typeface="Arial Unicode MS" panose="020B0604020202020204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 smtClean="0">
                <a:latin typeface="-윤고딕330" panose="02030504000101010101" pitchFamily="18" charset="-127"/>
                <a:ea typeface="-윤고딕330" panose="02030504000101010101" pitchFamily="18" charset="-127"/>
                <a:cs typeface="Arial Unicode MS" panose="020B0604020202020204" pitchFamily="50" charset="-127"/>
              </a:rPr>
              <a:t>Tree bank: </a:t>
            </a:r>
            <a:r>
              <a:rPr lang="ko-KR" altLang="en-US" sz="1600" dirty="0" smtClean="0">
                <a:latin typeface="-윤고딕330" panose="02030504000101010101" pitchFamily="18" charset="-127"/>
                <a:ea typeface="-윤고딕330" panose="02030504000101010101" pitchFamily="18" charset="-127"/>
                <a:cs typeface="Arial Unicode MS" panose="020B0604020202020204" pitchFamily="50" charset="-127"/>
              </a:rPr>
              <a:t>공백으로 나눔</a:t>
            </a:r>
            <a:endParaRPr lang="en-US" altLang="ko-KR" sz="1600" dirty="0" smtClean="0">
              <a:latin typeface="-윤고딕330" panose="02030504000101010101" pitchFamily="18" charset="-127"/>
              <a:ea typeface="-윤고딕330" panose="02030504000101010101" pitchFamily="18" charset="-127"/>
              <a:cs typeface="Arial Unicode MS" panose="020B0604020202020204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British National: </a:t>
            </a:r>
            <a:r>
              <a:rPr lang="ko-KR" altLang="en-US" sz="1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숫자를 붙여서 한 단어로 취급</a:t>
            </a:r>
            <a:endParaRPr lang="en-US" altLang="ko-KR" sz="16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716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3"/>
            </a:pPr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POS Tagging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990056" y="1131591"/>
            <a:ext cx="6912768" cy="35283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입력 </a:t>
            </a:r>
            <a:r>
              <a:rPr lang="en-US" altLang="ko-KR" sz="1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text</a:t>
            </a:r>
            <a:r>
              <a:rPr lang="ko-KR" altLang="en-US" sz="1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의 단어에 품사를 붙이는 과정</a:t>
            </a:r>
            <a:endParaRPr lang="en-US" altLang="ko-KR" sz="18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Tokenization – POS Tagging </a:t>
            </a:r>
            <a:r>
              <a:rPr lang="ko-KR" altLang="en-US" sz="1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이전에 이루어져야 함</a:t>
            </a:r>
            <a:r>
              <a:rPr lang="en-US" altLang="ko-KR" sz="1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pPr marL="1200150" lvl="1" indent="-457200">
              <a:buFontTx/>
              <a:buChar char="-"/>
            </a:pPr>
            <a:r>
              <a:rPr lang="ko-KR" altLang="en-US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단어에서 </a:t>
            </a:r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쉼표</a:t>
            </a:r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따옴표 </a:t>
            </a:r>
            <a:r>
              <a:rPr lang="ko-KR" altLang="en-US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분리</a:t>
            </a:r>
            <a:endParaRPr lang="en-US" altLang="ko-KR" sz="1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1200150" lvl="1" indent="-457200">
              <a:buFontTx/>
              <a:buChar char="-"/>
            </a:pPr>
            <a:endParaRPr lang="en-US" altLang="ko-KR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1200150" lvl="1" indent="-457200">
              <a:buFontTx/>
              <a:buChar char="-"/>
            </a:pPr>
            <a:r>
              <a:rPr lang="ko-KR" altLang="en-US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단어부분의 구두점에서 문장 끝의 구두점 분리</a:t>
            </a:r>
            <a:endParaRPr lang="en-US" altLang="ko-KR" sz="1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03EAA83-48CD-4573-BABC-D65A1070CA2A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5FF0FF5-7E54-4321-87A8-5A604131C57A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10-2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C9727DD-844D-4C56-806A-CC9140E95617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10-3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1594967-65F6-4BE4-9A8B-A7CA43149A5B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rgbClr val="B2B2B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B2B2B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10-4</a:t>
            </a:r>
            <a:endParaRPr lang="ko-KR" altLang="en-US" dirty="0">
              <a:solidFill>
                <a:srgbClr val="B2B2B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433600" y="3203054"/>
            <a:ext cx="1896472" cy="9966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Tagging Algorith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m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1849" y="3495923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Words &amp; </a:t>
            </a:r>
            <a:r>
              <a:rPr lang="en-US" altLang="ko-KR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Tagset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1471" y="350632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Best tag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>
            <a:off x="3868073" y="3680589"/>
            <a:ext cx="31941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6577268" y="3701385"/>
            <a:ext cx="441450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87492" y="4235147"/>
            <a:ext cx="229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=&gt; Disambiguation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03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2691</TotalTime>
  <Words>1775</Words>
  <Application>Microsoft Office PowerPoint</Application>
  <PresentationFormat>화면 슬라이드 쇼(16:9)</PresentationFormat>
  <Paragraphs>314</Paragraphs>
  <Slides>22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Arial Unicode MS</vt:lpstr>
      <vt:lpstr>맑은 고딕</vt:lpstr>
      <vt:lpstr>-윤고딕330</vt:lpstr>
      <vt:lpstr>-윤고딕340</vt:lpstr>
      <vt:lpstr>-윤고딕350</vt:lpstr>
      <vt:lpstr>Arial</vt:lpstr>
      <vt:lpstr>Calibri</vt:lpstr>
      <vt:lpstr>Office Theme</vt:lpstr>
      <vt:lpstr>Custom Design</vt:lpstr>
      <vt:lpstr>PowerPoint 프레젠테이션</vt:lpstr>
      <vt:lpstr>Introduce</vt:lpstr>
      <vt:lpstr> CONTENTS</vt:lpstr>
      <vt:lpstr>English Word Classes</vt:lpstr>
      <vt:lpstr>The Penn Treebank POS Tagset</vt:lpstr>
      <vt:lpstr>The Penn Treebank POS Tagset</vt:lpstr>
      <vt:lpstr>The Penn Treebank POS Tagset</vt:lpstr>
      <vt:lpstr>The Penn Treebank POS Tagset</vt:lpstr>
      <vt:lpstr>POS Tagging</vt:lpstr>
      <vt:lpstr>POS Tagging</vt:lpstr>
      <vt:lpstr>POS Tagging</vt:lpstr>
      <vt:lpstr>HMM POS Tagging</vt:lpstr>
      <vt:lpstr>HMM POS Tagging</vt:lpstr>
      <vt:lpstr>HMM POS Tagging</vt:lpstr>
      <vt:lpstr>HMM POS Tagging</vt:lpstr>
      <vt:lpstr>HMM POS Tagging</vt:lpstr>
      <vt:lpstr>HMM POS Tagging</vt:lpstr>
      <vt:lpstr>HMM POS Tagging</vt:lpstr>
      <vt:lpstr>HMM POS Tagging</vt:lpstr>
      <vt:lpstr>HMM POS Tagging</vt:lpstr>
      <vt:lpstr>HMM POS Tagging</vt:lpstr>
      <vt:lpstr>HMM POS Tagging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Nam Giwon</cp:lastModifiedBy>
  <cp:revision>166</cp:revision>
  <dcterms:created xsi:type="dcterms:W3CDTF">2014-04-01T16:27:38Z</dcterms:created>
  <dcterms:modified xsi:type="dcterms:W3CDTF">2018-05-02T03:42:50Z</dcterms:modified>
</cp:coreProperties>
</file>