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3" r:id="rId4"/>
    <p:sldId id="287" r:id="rId5"/>
    <p:sldId id="258" r:id="rId6"/>
    <p:sldId id="292" r:id="rId7"/>
    <p:sldId id="259" r:id="rId8"/>
    <p:sldId id="264" r:id="rId9"/>
    <p:sldId id="260" r:id="rId10"/>
    <p:sldId id="265" r:id="rId11"/>
    <p:sldId id="261" r:id="rId12"/>
    <p:sldId id="262" r:id="rId13"/>
    <p:sldId id="266" r:id="rId14"/>
    <p:sldId id="288" r:id="rId15"/>
    <p:sldId id="267" r:id="rId16"/>
    <p:sldId id="270" r:id="rId17"/>
    <p:sldId id="289" r:id="rId18"/>
    <p:sldId id="268" r:id="rId19"/>
    <p:sldId id="269" r:id="rId20"/>
    <p:sldId id="271" r:id="rId21"/>
    <p:sldId id="272" r:id="rId22"/>
    <p:sldId id="274" r:id="rId23"/>
    <p:sldId id="275" r:id="rId24"/>
    <p:sldId id="293" r:id="rId25"/>
    <p:sldId id="294" r:id="rId26"/>
    <p:sldId id="296" r:id="rId27"/>
    <p:sldId id="297" r:id="rId28"/>
    <p:sldId id="298" r:id="rId29"/>
    <p:sldId id="295" r:id="rId30"/>
    <p:sldId id="290" r:id="rId31"/>
    <p:sldId id="276" r:id="rId32"/>
    <p:sldId id="277" r:id="rId33"/>
    <p:sldId id="278" r:id="rId34"/>
    <p:sldId id="279" r:id="rId35"/>
    <p:sldId id="282" r:id="rId36"/>
    <p:sldId id="283" r:id="rId37"/>
    <p:sldId id="280" r:id="rId38"/>
    <p:sldId id="281" r:id="rId39"/>
    <p:sldId id="284" r:id="rId40"/>
    <p:sldId id="291" r:id="rId41"/>
    <p:sldId id="28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988" autoAdjust="0"/>
  </p:normalViewPr>
  <p:slideViewPr>
    <p:cSldViewPr snapToGrid="0">
      <p:cViewPr varScale="1">
        <p:scale>
          <a:sx n="63" d="100"/>
          <a:sy n="63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D8C67-7C84-4A78-A2AE-D8C5F6763155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21B19-30EE-41D1-9FEC-0227C63CD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9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챗봇과</a:t>
            </a:r>
            <a:r>
              <a:rPr lang="ko-KR" altLang="en-US" dirty="0" smtClean="0"/>
              <a:t> 대화를 하기 위해서는 우리가 대화하는 대화 방법을 </a:t>
            </a:r>
            <a:endParaRPr lang="en-US" altLang="ko-KR" dirty="0" smtClean="0"/>
          </a:p>
          <a:p>
            <a:r>
              <a:rPr lang="ko-KR" altLang="en-US" dirty="0" smtClean="0"/>
              <a:t>분석하고 </a:t>
            </a:r>
            <a:endParaRPr lang="en-US" altLang="ko-KR" dirty="0" smtClean="0"/>
          </a:p>
          <a:p>
            <a:r>
              <a:rPr lang="ko-KR" altLang="en-US" dirty="0" smtClean="0"/>
              <a:t>음절로 나누고 </a:t>
            </a:r>
            <a:endParaRPr lang="en-US" altLang="ko-KR" dirty="0" smtClean="0"/>
          </a:p>
          <a:p>
            <a:r>
              <a:rPr lang="ko-KR" altLang="en-US" dirty="0" smtClean="0"/>
              <a:t>분류하는 작업이 필요하다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895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15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78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Types </a:t>
            </a:r>
            <a:r>
              <a:rPr lang="ko-KR" altLang="en-US" dirty="0" smtClean="0"/>
              <a:t>는 말뭉치에서 구별되는 단어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Tokens </a:t>
            </a:r>
            <a:r>
              <a:rPr lang="ko-KR" altLang="en-US" baseline="0" dirty="0" smtClean="0"/>
              <a:t>는 모든 단어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94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</a:t>
            </a:r>
            <a:r>
              <a:rPr lang="en-US" altLang="ko-KR" dirty="0" smtClean="0"/>
              <a:t>corpus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들은 단어를 정의한 말뭉치다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정규식 표현에 있어서 이 </a:t>
            </a:r>
            <a:r>
              <a:rPr lang="en-US" altLang="ko-KR" baseline="0" dirty="0" smtClean="0"/>
              <a:t>corpus</a:t>
            </a:r>
            <a:r>
              <a:rPr lang="ko-KR" altLang="en-US" baseline="0" dirty="0" smtClean="0"/>
              <a:t>들을 쓰기도하고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사전에 정의된 단어들을 쓰기도 한다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Types </a:t>
            </a:r>
            <a:r>
              <a:rPr lang="ko-KR" altLang="en-US" dirty="0" smtClean="0"/>
              <a:t>는 말뭉치에서 구별되는 단어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Tokens </a:t>
            </a:r>
            <a:r>
              <a:rPr lang="ko-KR" altLang="en-US" baseline="0" dirty="0" smtClean="0"/>
              <a:t>는 모든 단어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18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4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텍스트의 자연어 처리를 하기 전에 텍스트는 </a:t>
            </a:r>
            <a:r>
              <a:rPr lang="en-US" altLang="ko-KR" dirty="0" smtClean="0"/>
              <a:t>Normalization(</a:t>
            </a:r>
            <a:r>
              <a:rPr lang="ko-KR" altLang="en-US" dirty="0" smtClean="0"/>
              <a:t>정규화</a:t>
            </a:r>
            <a:r>
              <a:rPr lang="en-US" altLang="ko-KR" dirty="0" smtClean="0"/>
              <a:t>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되야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텍스트 안의 단어들을 여러 개의 음절 등으로 분할 한다</a:t>
            </a:r>
            <a:r>
              <a:rPr lang="en-US" altLang="ko-KR" baseline="0" dirty="0" smtClean="0"/>
              <a:t>. 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단어의 형식을 정규화한다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문장들을 분할 한다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56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세익스피어의</a:t>
            </a:r>
            <a:r>
              <a:rPr lang="ko-KR" altLang="en-US" dirty="0" smtClean="0"/>
              <a:t> 작품을 토큰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정규화 </a:t>
            </a:r>
            <a:r>
              <a:rPr lang="ko-KR" altLang="en-US" dirty="0" err="1" smtClean="0"/>
              <a:t>한것이다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Tr</a:t>
            </a:r>
            <a:r>
              <a:rPr lang="ko-KR" altLang="en-US" dirty="0" smtClean="0"/>
              <a:t>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통해 모든 알파벳 단위를 </a:t>
            </a:r>
            <a:r>
              <a:rPr lang="ko-KR" altLang="en-US" baseline="0" dirty="0" err="1" smtClean="0"/>
              <a:t>한칸</a:t>
            </a:r>
            <a:r>
              <a:rPr lang="ko-KR" altLang="en-US" baseline="0" dirty="0" smtClean="0"/>
              <a:t> 씩 띄운다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err="1" smtClean="0"/>
              <a:t>Tr</a:t>
            </a:r>
            <a:r>
              <a:rPr lang="en-US" altLang="ko-KR" dirty="0" smtClean="0"/>
              <a:t> :</a:t>
            </a:r>
            <a:r>
              <a:rPr lang="en-US" altLang="ko-KR" baseline="0" dirty="0" smtClean="0"/>
              <a:t> input 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특정값을</a:t>
            </a:r>
            <a:r>
              <a:rPr lang="ko-KR" altLang="en-US" baseline="0" dirty="0" smtClean="0"/>
              <a:t> 시스템적으로 바꾼다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여기서는 </a:t>
            </a:r>
            <a:r>
              <a:rPr lang="en-US" altLang="ko-KR" baseline="0" dirty="0" smtClean="0"/>
              <a:t>sh. Txt</a:t>
            </a:r>
            <a:r>
              <a:rPr lang="ko-KR" altLang="en-US" baseline="0" dirty="0" smtClean="0"/>
              <a:t>의 값을 </a:t>
            </a:r>
            <a:endParaRPr lang="en-US" altLang="ko-KR" baseline="0" dirty="0" smtClean="0"/>
          </a:p>
          <a:p>
            <a:r>
              <a:rPr lang="en-US" altLang="ko-KR" baseline="0" dirty="0" smtClean="0"/>
              <a:t>-c : </a:t>
            </a:r>
            <a:r>
              <a:rPr lang="ko-KR" altLang="en-US" baseline="0" dirty="0" smtClean="0"/>
              <a:t>알파벳이 아닌걸 보충한다</a:t>
            </a:r>
            <a:r>
              <a:rPr lang="en-US" altLang="ko-KR" baseline="0" dirty="0" smtClean="0"/>
              <a:t>. ? Timestamp </a:t>
            </a:r>
            <a:r>
              <a:rPr lang="ko-KR" altLang="en-US" baseline="0" dirty="0" smtClean="0"/>
              <a:t>를 통해 파일을 나열한다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-s : </a:t>
            </a:r>
            <a:r>
              <a:rPr lang="ko-KR" altLang="en-US" baseline="0" dirty="0" smtClean="0"/>
              <a:t>모든 연속된 글자들을 하나의 캐릭터로 만든다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두번째는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Sort </a:t>
            </a:r>
            <a:r>
              <a:rPr lang="ko-KR" altLang="en-US" baseline="0" dirty="0" smtClean="0"/>
              <a:t>알파벳 순으로 분류하고 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Uniq</a:t>
            </a:r>
            <a:r>
              <a:rPr lang="en-US" altLang="ko-KR" baseline="0" dirty="0" smtClean="0"/>
              <a:t> –c : </a:t>
            </a:r>
            <a:r>
              <a:rPr lang="ko-KR" altLang="en-US" baseline="0" dirty="0" smtClean="0"/>
              <a:t>중복 제거 하고 </a:t>
            </a:r>
            <a:r>
              <a:rPr lang="ko-KR" altLang="en-US" b="1" baseline="0" dirty="0" smtClean="0"/>
              <a:t>숫자를 센다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72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세번째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대문자를 소문자로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네번째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-n: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Numerical </a:t>
            </a:r>
            <a:r>
              <a:rPr lang="ko-KR" altLang="en-US" dirty="0" smtClean="0"/>
              <a:t>하게 배열하고 </a:t>
            </a:r>
            <a:endParaRPr lang="en-US" altLang="ko-KR" dirty="0" smtClean="0"/>
          </a:p>
          <a:p>
            <a:r>
              <a:rPr lang="en-US" altLang="ko-KR" dirty="0" smtClean="0"/>
              <a:t>-r : </a:t>
            </a:r>
            <a:r>
              <a:rPr lang="ko-KR" altLang="en-US" dirty="0" smtClean="0"/>
              <a:t>그것을 역으로 하여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가장 많이 나온 단어</a:t>
            </a:r>
            <a:r>
              <a:rPr lang="ko-KR" altLang="en-US" baseline="0" dirty="0" smtClean="0"/>
              <a:t> 순으로 분류한다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42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Clitic</a:t>
            </a:r>
            <a:r>
              <a:rPr lang="ko-KR" altLang="en-US" dirty="0" smtClean="0"/>
              <a:t>은 단어가 다른 단어에 붙어 </a:t>
            </a:r>
            <a:r>
              <a:rPr lang="ko-KR" altLang="en-US" dirty="0" err="1" smtClean="0"/>
              <a:t>있는것으로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정규화 과정에서 이것을 잘 분류하는 것이 중요하다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</a:t>
            </a:r>
            <a:r>
              <a:rPr lang="en-US" altLang="ko-KR" baseline="0" dirty="0" smtClean="0"/>
              <a:t>named entity detection </a:t>
            </a:r>
            <a:r>
              <a:rPr lang="ko-KR" altLang="en-US" baseline="0" dirty="0" err="1" smtClean="0"/>
              <a:t>이라하는데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20</a:t>
            </a:r>
            <a:r>
              <a:rPr lang="ko-KR" altLang="en-US" baseline="0" dirty="0" smtClean="0"/>
              <a:t>장에서 다룬다고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Tokeniztion</a:t>
            </a:r>
            <a:r>
              <a:rPr lang="ko-KR" altLang="en-US" baseline="0" dirty="0" smtClean="0"/>
              <a:t>중에 가장 </a:t>
            </a:r>
            <a:r>
              <a:rPr lang="ko-KR" altLang="en-US" baseline="0" dirty="0" err="1" smtClean="0"/>
              <a:t>유명한것이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Penn treebank </a:t>
            </a:r>
            <a:r>
              <a:rPr lang="en-US" altLang="ko-KR" baseline="0" dirty="0" err="1" smtClean="0"/>
              <a:t>tokeniztion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Doesn’t 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does 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n’t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나뉘는것과</a:t>
            </a:r>
            <a:r>
              <a:rPr lang="ko-KR" altLang="en-US" baseline="0" dirty="0" smtClean="0"/>
              <a:t> 같은 방법으로 </a:t>
            </a:r>
            <a:endParaRPr lang="en-US" altLang="ko-KR" baseline="0" dirty="0" smtClean="0"/>
          </a:p>
          <a:p>
            <a:r>
              <a:rPr lang="en-US" altLang="ko-KR" baseline="0" dirty="0" smtClean="0"/>
              <a:t>Hyphenated </a:t>
            </a:r>
            <a:r>
              <a:rPr lang="ko-KR" altLang="en-US" baseline="0" dirty="0" smtClean="0"/>
              <a:t>단어들을 하나로 묶습니다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punctuation </a:t>
            </a:r>
            <a:r>
              <a:rPr lang="ko-KR" altLang="en-US" baseline="0" dirty="0" smtClean="0"/>
              <a:t>들은 따로 나눕니다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외에도 </a:t>
            </a:r>
            <a:r>
              <a:rPr lang="en-US" altLang="ko-KR" baseline="0" dirty="0" smtClean="0"/>
              <a:t>case </a:t>
            </a:r>
            <a:r>
              <a:rPr lang="en-US" altLang="ko-KR" baseline="0" dirty="0" err="1" smtClean="0"/>
              <a:t>foldin</a:t>
            </a:r>
            <a:r>
              <a:rPr lang="ko-KR" altLang="en-US" baseline="0" dirty="0" smtClean="0"/>
              <a:t>이라는 다른 </a:t>
            </a:r>
            <a:r>
              <a:rPr lang="en-US" altLang="ko-KR" baseline="0" dirty="0" smtClean="0"/>
              <a:t>normalization </a:t>
            </a:r>
            <a:r>
              <a:rPr lang="ko-KR" altLang="en-US" baseline="0" dirty="0" smtClean="0"/>
              <a:t>방법이 있습니다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US- us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구분할수</a:t>
            </a:r>
            <a:r>
              <a:rPr lang="ko-KR" altLang="en-US" baseline="0" dirty="0" smtClean="0"/>
              <a:t> 있도록 나라와 대명사에 가중치를 부여해 구분하는 방법입니다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표준화 </a:t>
            </a:r>
            <a:r>
              <a:rPr lang="ko-KR" altLang="en-US" baseline="0" dirty="0" err="1" smtClean="0"/>
              <a:t>방법중에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tokenization / normalization </a:t>
            </a:r>
            <a:r>
              <a:rPr lang="ko-KR" altLang="en-US" baseline="0" dirty="0" smtClean="0"/>
              <a:t>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</a:t>
            </a:r>
            <a:r>
              <a:rPr lang="ko-KR" altLang="en-US" baseline="0" dirty="0" err="1" smtClean="0"/>
              <a:t>정규표현식</a:t>
            </a:r>
            <a:r>
              <a:rPr lang="ko-KR" altLang="en-US" baseline="0" dirty="0" smtClean="0"/>
              <a:t> 기반 결정 알고리즘은 유한 오토마타에 컴파일 </a:t>
            </a:r>
            <a:r>
              <a:rPr lang="ko-KR" altLang="en-US" baseline="0" dirty="0" err="1" smtClean="0"/>
              <a:t>되기위한</a:t>
            </a:r>
            <a:r>
              <a:rPr lang="ko-KR" altLang="en-US" baseline="0" dirty="0" smtClean="0"/>
              <a:t> 것들입니다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82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Clitic</a:t>
            </a:r>
            <a:r>
              <a:rPr lang="ko-KR" altLang="en-US" dirty="0" smtClean="0"/>
              <a:t>은 단어가 다른 단어에 붙어 </a:t>
            </a:r>
            <a:r>
              <a:rPr lang="ko-KR" altLang="en-US" dirty="0" err="1" smtClean="0"/>
              <a:t>있는것으로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정규화 과정에서 이것을 잘 분류하는 것이 중요하다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</a:t>
            </a:r>
            <a:r>
              <a:rPr lang="en-US" altLang="ko-KR" baseline="0" dirty="0" smtClean="0"/>
              <a:t>named entity detection </a:t>
            </a:r>
            <a:r>
              <a:rPr lang="ko-KR" altLang="en-US" baseline="0" dirty="0" err="1" smtClean="0"/>
              <a:t>이라하는데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20</a:t>
            </a:r>
            <a:r>
              <a:rPr lang="ko-KR" altLang="en-US" baseline="0" dirty="0" smtClean="0"/>
              <a:t>장에서 다룬다고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Tokeniztion</a:t>
            </a:r>
            <a:r>
              <a:rPr lang="ko-KR" altLang="en-US" baseline="0" dirty="0" smtClean="0"/>
              <a:t>중에 가장 </a:t>
            </a:r>
            <a:r>
              <a:rPr lang="ko-KR" altLang="en-US" baseline="0" dirty="0" err="1" smtClean="0"/>
              <a:t>유명한것이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Penn treebank </a:t>
            </a:r>
            <a:r>
              <a:rPr lang="en-US" altLang="ko-KR" baseline="0" dirty="0" err="1" smtClean="0"/>
              <a:t>tokeniztion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Doesn’t 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does 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n’t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나뉘는것과</a:t>
            </a:r>
            <a:r>
              <a:rPr lang="ko-KR" altLang="en-US" baseline="0" dirty="0" smtClean="0"/>
              <a:t> 같은 방법으로 </a:t>
            </a:r>
            <a:endParaRPr lang="en-US" altLang="ko-KR" baseline="0" dirty="0" smtClean="0"/>
          </a:p>
          <a:p>
            <a:r>
              <a:rPr lang="en-US" altLang="ko-KR" baseline="0" dirty="0" smtClean="0"/>
              <a:t>Hyphenated </a:t>
            </a:r>
            <a:r>
              <a:rPr lang="ko-KR" altLang="en-US" baseline="0" dirty="0" smtClean="0"/>
              <a:t>단어들을 하나로 묶습니다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punctuation </a:t>
            </a:r>
            <a:r>
              <a:rPr lang="ko-KR" altLang="en-US" baseline="0" dirty="0" smtClean="0"/>
              <a:t>들은 따로 나눕니다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외에도 </a:t>
            </a:r>
            <a:r>
              <a:rPr lang="en-US" altLang="ko-KR" baseline="0" dirty="0" smtClean="0"/>
              <a:t>case </a:t>
            </a:r>
            <a:r>
              <a:rPr lang="en-US" altLang="ko-KR" baseline="0" dirty="0" err="1" smtClean="0"/>
              <a:t>foldin</a:t>
            </a:r>
            <a:r>
              <a:rPr lang="ko-KR" altLang="en-US" baseline="0" dirty="0" smtClean="0"/>
              <a:t>이라는 다른 </a:t>
            </a:r>
            <a:r>
              <a:rPr lang="en-US" altLang="ko-KR" baseline="0" dirty="0" smtClean="0"/>
              <a:t>normalization </a:t>
            </a:r>
            <a:r>
              <a:rPr lang="ko-KR" altLang="en-US" baseline="0" dirty="0" smtClean="0"/>
              <a:t>방법이 있습니다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US- us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구분할수</a:t>
            </a:r>
            <a:r>
              <a:rPr lang="ko-KR" altLang="en-US" baseline="0" dirty="0" smtClean="0"/>
              <a:t> 있도록 나라와 대명사에 가중치를 부여해 구분하는 방법입니다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표준화 </a:t>
            </a:r>
            <a:r>
              <a:rPr lang="ko-KR" altLang="en-US" baseline="0" dirty="0" err="1" smtClean="0"/>
              <a:t>방법중에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tokenization / normalization </a:t>
            </a:r>
            <a:r>
              <a:rPr lang="ko-KR" altLang="en-US" baseline="0" dirty="0" smtClean="0"/>
              <a:t>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</a:t>
            </a:r>
            <a:r>
              <a:rPr lang="ko-KR" altLang="en-US" baseline="0" dirty="0" err="1" smtClean="0"/>
              <a:t>정규표현식</a:t>
            </a:r>
            <a:r>
              <a:rPr lang="ko-KR" altLang="en-US" baseline="0" dirty="0" smtClean="0"/>
              <a:t> 기반 결정 알고리즘은 유한 오토마타에 컴파일 </a:t>
            </a:r>
            <a:r>
              <a:rPr lang="ko-KR" altLang="en-US" baseline="0" dirty="0" err="1" smtClean="0"/>
              <a:t>되기위한</a:t>
            </a:r>
            <a:r>
              <a:rPr lang="ko-KR" altLang="en-US" baseline="0" dirty="0" smtClean="0"/>
              <a:t> 것들입니다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2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49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언어마다 어휘를 분석하는 알고리즘을 달리 </a:t>
            </a:r>
            <a:r>
              <a:rPr lang="ko-KR" altLang="en-US" baseline="0" dirty="0" err="1" smtClean="0"/>
              <a:t>써야한다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중국어는 </a:t>
            </a:r>
            <a:r>
              <a:rPr lang="en-US" altLang="ko-KR" baseline="0" dirty="0" smtClean="0"/>
              <a:t>greedy </a:t>
            </a:r>
            <a:r>
              <a:rPr lang="ko-KR" altLang="en-US" baseline="0" dirty="0" smtClean="0"/>
              <a:t>알고리즘이 잘 쓰인다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영어는 </a:t>
            </a:r>
            <a:r>
              <a:rPr lang="ko-KR" altLang="en-US" baseline="0" dirty="0" err="1" smtClean="0"/>
              <a:t>안된다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75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그리디 알고리즘은 동적 프로그래밍 사용 시 지나치게 많은 일을 한다는 것에서 착안하여 고안된 알고리즘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동적프로그래밍을</a:t>
            </a:r>
            <a:r>
              <a:rPr lang="ko-KR" altLang="en-US" baseline="0" dirty="0" smtClean="0"/>
              <a:t> 보완하는 개념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동적프로그래밍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최소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최대 구하는 문제에 자주 적용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단 그 문제에 대해서 최적성의 원리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주어진 문제에 대해 </a:t>
            </a:r>
            <a:endParaRPr lang="en-US" altLang="ko-KR" baseline="0" dirty="0" smtClean="0"/>
          </a:p>
          <a:p>
            <a:r>
              <a:rPr lang="ko-KR" altLang="en-US" baseline="0" dirty="0" smtClean="0"/>
              <a:t>최적해가 분할된 부분 문제에 대한 최적해로 구성된다는 원칙이 성립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각 단계에서 가장 최선의 선택을 하는 기법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각 단계에서 최선의 선택이 전체적으로도 </a:t>
            </a:r>
            <a:r>
              <a:rPr lang="ko-KR" altLang="en-US" baseline="0" dirty="0" err="1" smtClean="0"/>
              <a:t>최선이길</a:t>
            </a:r>
            <a:r>
              <a:rPr lang="ko-KR" altLang="en-US" baseline="0" dirty="0" smtClean="0"/>
              <a:t> 바라는 알고리즘 </a:t>
            </a:r>
            <a:endParaRPr lang="en-US" altLang="ko-KR" baseline="0" dirty="0" smtClean="0"/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결과값도 최선일거라는  보장은 절대 하지 않는다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잘통하는</a:t>
            </a:r>
            <a:r>
              <a:rPr lang="ko-KR" altLang="en-US" baseline="0" dirty="0" smtClean="0"/>
              <a:t> 경우 </a:t>
            </a:r>
            <a:endParaRPr lang="en-US" altLang="ko-KR" baseline="0" dirty="0" smtClean="0"/>
          </a:p>
          <a:p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한번의 선택이 다음 선택에는 전혀 무관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매 순간의 최적해가 문제에 대한 최적해이여야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예시 </a:t>
            </a:r>
            <a:endParaRPr lang="en-US" altLang="ko-KR" baseline="0" dirty="0" smtClean="0"/>
          </a:p>
          <a:p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거스름돈 문제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다익스트라</a:t>
            </a:r>
            <a:r>
              <a:rPr lang="ko-KR" altLang="en-US" baseline="0" dirty="0" smtClean="0"/>
              <a:t> 알고리즘 등등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52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Maximum matching = </a:t>
            </a:r>
            <a:r>
              <a:rPr lang="ko-KR" altLang="en-US" baseline="0" dirty="0" smtClean="0"/>
              <a:t>최대 부합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원소의 개수가 최대인 부합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부합</a:t>
            </a:r>
            <a:r>
              <a:rPr lang="en-US" altLang="ko-KR" baseline="0" dirty="0" smtClean="0"/>
              <a:t>(matching) 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부합들은 포함관계에 따라서 부분순서 집합을 이룬다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극대부합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(maximal matching)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부분순서에 대하여 극대인 부합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Inclusion</a:t>
            </a:r>
          </a:p>
          <a:p>
            <a:r>
              <a:rPr lang="ko-KR" altLang="en-US" baseline="0" dirty="0" smtClean="0"/>
              <a:t>최대부합</a:t>
            </a:r>
            <a:r>
              <a:rPr lang="en-US" altLang="ko-KR" baseline="0" dirty="0" smtClean="0"/>
              <a:t>(maximum matching)</a:t>
            </a:r>
            <a:r>
              <a:rPr lang="ko-KR" altLang="en-US" baseline="0" dirty="0" smtClean="0"/>
              <a:t>은 극대 부합 가운데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변의 수가 최대인 부합이다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  quantity </a:t>
            </a:r>
          </a:p>
          <a:p>
            <a:r>
              <a:rPr lang="ko-KR" altLang="en-US" baseline="0" dirty="0" smtClean="0"/>
              <a:t>어떤 점도 붙어 있지 않는 집합 </a:t>
            </a:r>
            <a:r>
              <a:rPr lang="en-US" altLang="ko-KR" baseline="0" dirty="0" smtClean="0"/>
              <a:t>s</a:t>
            </a:r>
            <a:r>
              <a:rPr lang="ko-KR" altLang="en-US" baseline="0" dirty="0" smtClean="0"/>
              <a:t>라 할 때 </a:t>
            </a:r>
            <a:r>
              <a:rPr lang="en-US" altLang="ko-KR" baseline="0" dirty="0" smtClean="0"/>
              <a:t>maximal matching </a:t>
            </a:r>
            <a:r>
              <a:rPr lang="ko-KR" altLang="en-US" baseline="0" dirty="0" smtClean="0"/>
              <a:t>중에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많은 요소들을 가지고 있는 것이 </a:t>
            </a:r>
            <a:r>
              <a:rPr lang="en-US" altLang="ko-KR" baseline="0" dirty="0" smtClean="0"/>
              <a:t>maximum matching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완벽부합</a:t>
            </a:r>
            <a:r>
              <a:rPr lang="en-US" altLang="ko-KR" baseline="0" dirty="0" smtClean="0"/>
              <a:t>(perfect matching)</a:t>
            </a:r>
            <a:r>
              <a:rPr lang="ko-KR" altLang="en-US" baseline="0" dirty="0" smtClean="0"/>
              <a:t>은 모든 </a:t>
            </a:r>
            <a:r>
              <a:rPr lang="ko-KR" altLang="en-US" baseline="0" dirty="0" err="1" smtClean="0"/>
              <a:t>꼭짓점을</a:t>
            </a:r>
            <a:r>
              <a:rPr lang="ko-KR" altLang="en-US" baseline="0" dirty="0" smtClean="0"/>
              <a:t> 덮는 부합이다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다라서 완벽부합은 </a:t>
            </a:r>
            <a:r>
              <a:rPr lang="ko-KR" altLang="en-US" baseline="0" dirty="0" err="1" smtClean="0"/>
              <a:t>꼭짓점이</a:t>
            </a:r>
            <a:r>
              <a:rPr lang="ko-KR" altLang="en-US" baseline="0" dirty="0" smtClean="0"/>
              <a:t> 짝수 개인 경우에만 존재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완벽부합은 최대부합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여기서 최대 부합은 완벽부합이기도 하다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Greedy </a:t>
            </a:r>
            <a:r>
              <a:rPr lang="ko-KR" altLang="en-US" baseline="0" dirty="0" smtClean="0"/>
              <a:t>알고리즘의 일종이다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가장 작은 가능한 수의 간선</a:t>
            </a:r>
            <a:r>
              <a:rPr lang="en-US" altLang="ko-KR" baseline="0" dirty="0" smtClean="0"/>
              <a:t>(edges)</a:t>
            </a:r>
            <a:r>
              <a:rPr lang="ko-KR" altLang="en-US" baseline="0" dirty="0" smtClean="0"/>
              <a:t>들을 가지고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가장 크게 짝지어지는 것을 시간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다항시간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안에 찾을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K 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edges </a:t>
            </a:r>
            <a:r>
              <a:rPr lang="ko-KR" altLang="en-US" baseline="0" dirty="0" smtClean="0"/>
              <a:t>와 가장 크게 맞춰지는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반대로 말하면 우리가 최소개수의 우세한 </a:t>
            </a:r>
            <a:r>
              <a:rPr lang="en-US" altLang="ko-KR" baseline="0" dirty="0" smtClean="0"/>
              <a:t>k </a:t>
            </a:r>
            <a:r>
              <a:rPr lang="ko-KR" altLang="en-US" baseline="0" dirty="0" smtClean="0"/>
              <a:t>간선들을 받았다면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우리는 최대부합을 다항시간에 만들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그러므로 최소 최대부합 </a:t>
            </a:r>
            <a:r>
              <a:rPr lang="ko-KR" altLang="en-US" baseline="0" dirty="0" err="1" smtClean="0"/>
              <a:t>매칭의</a:t>
            </a:r>
            <a:r>
              <a:rPr lang="ko-KR" altLang="en-US" baseline="0" dirty="0" smtClean="0"/>
              <a:t> 문제점을 찾는 것은 필연적으로 </a:t>
            </a:r>
            <a:endParaRPr lang="en-US" altLang="ko-KR" baseline="0" dirty="0" smtClean="0"/>
          </a:p>
          <a:p>
            <a:r>
              <a:rPr lang="ko-KR" altLang="en-US" baseline="0" dirty="0" smtClean="0"/>
              <a:t>최소 간선 우세 집합을 </a:t>
            </a:r>
            <a:r>
              <a:rPr lang="ko-KR" altLang="en-US" baseline="0" dirty="0" err="1" smtClean="0"/>
              <a:t>찾는거랑</a:t>
            </a:r>
            <a:r>
              <a:rPr lang="ko-KR" altLang="en-US" baseline="0" dirty="0" smtClean="0"/>
              <a:t> 동일하다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두가지</a:t>
            </a:r>
            <a:r>
              <a:rPr lang="ko-KR" altLang="en-US" baseline="0" dirty="0" smtClean="0"/>
              <a:t> 최대화 문제들은 </a:t>
            </a:r>
            <a:r>
              <a:rPr lang="en-US" altLang="ko-KR" baseline="0" dirty="0" smtClean="0"/>
              <a:t>NP-hard</a:t>
            </a:r>
            <a:r>
              <a:rPr lang="ko-KR" altLang="en-US" baseline="0" dirty="0" smtClean="0"/>
              <a:t>라는 결정 문제인데 이것은 </a:t>
            </a:r>
            <a:r>
              <a:rPr lang="en-US" altLang="ko-KR" baseline="0" dirty="0" smtClean="0"/>
              <a:t>NP-complete </a:t>
            </a:r>
            <a:r>
              <a:rPr lang="ko-KR" altLang="en-US" baseline="0" dirty="0" smtClean="0"/>
              <a:t>문제들의 전형적인 예시이다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53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그리디 알고리즘은 동적 프로그래밍 사용 시 지나치게 많은 일을 한다는 것에서 착안하여 고안된 알고리즘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동적프로그래밍을</a:t>
            </a:r>
            <a:r>
              <a:rPr lang="ko-KR" altLang="en-US" baseline="0" dirty="0" smtClean="0"/>
              <a:t> 보완하는 개념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동적프로그래밍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최소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최대 구하는 문제에 자주 적용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단 그 문제에 대해서 최적성의 원리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주어진 문제에 대해 </a:t>
            </a:r>
            <a:endParaRPr lang="en-US" altLang="ko-KR" baseline="0" dirty="0" smtClean="0"/>
          </a:p>
          <a:p>
            <a:r>
              <a:rPr lang="ko-KR" altLang="en-US" baseline="0" dirty="0" smtClean="0"/>
              <a:t>최적해가 분할된 부분 문제에 대한 최적해로 구성된다는 원칙이 성립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각 단계에서 가장 최선의 선택을 하는 기법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각 단계에서 최선의 선택이 전체적으로도 </a:t>
            </a:r>
            <a:r>
              <a:rPr lang="ko-KR" altLang="en-US" baseline="0" dirty="0" err="1" smtClean="0"/>
              <a:t>최선이길</a:t>
            </a:r>
            <a:r>
              <a:rPr lang="ko-KR" altLang="en-US" baseline="0" dirty="0" smtClean="0"/>
              <a:t> 바라는 알고리즘 </a:t>
            </a:r>
            <a:endParaRPr lang="en-US" altLang="ko-KR" baseline="0" dirty="0" smtClean="0"/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결과값도 최선일거라는  보장은 절대 하지 않는다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잘통하는</a:t>
            </a:r>
            <a:r>
              <a:rPr lang="ko-KR" altLang="en-US" baseline="0" dirty="0" smtClean="0"/>
              <a:t> 경우 </a:t>
            </a:r>
            <a:endParaRPr lang="en-US" altLang="ko-KR" baseline="0" dirty="0" smtClean="0"/>
          </a:p>
          <a:p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한번의 선택이 다음 선택에는 전혀 무관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매 순간의 최적해가 문제에 대한 최적해이여야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예시 </a:t>
            </a:r>
            <a:endParaRPr lang="en-US" altLang="ko-KR" baseline="0" dirty="0" smtClean="0"/>
          </a:p>
          <a:p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거스름돈 문제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다익스트라</a:t>
            </a:r>
            <a:r>
              <a:rPr lang="ko-KR" altLang="en-US" baseline="0" dirty="0" smtClean="0"/>
              <a:t> 알고리즘 등등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30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Maximum matching = </a:t>
            </a:r>
            <a:r>
              <a:rPr lang="ko-KR" altLang="en-US" baseline="0" dirty="0" smtClean="0"/>
              <a:t>최대 부합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원소의 개수가 최대인 부합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부합</a:t>
            </a:r>
            <a:r>
              <a:rPr lang="en-US" altLang="ko-KR" baseline="0" dirty="0" smtClean="0"/>
              <a:t>(matching) 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부합들은 포함관계에 따라서 부분순서 집합을 이룬다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극대부합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(maximal matching)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부분순서에 대하여 극대인 부합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Inclusion</a:t>
            </a:r>
          </a:p>
          <a:p>
            <a:r>
              <a:rPr lang="ko-KR" altLang="en-US" baseline="0" dirty="0" smtClean="0"/>
              <a:t>최대부합</a:t>
            </a:r>
            <a:r>
              <a:rPr lang="en-US" altLang="ko-KR" baseline="0" dirty="0" smtClean="0"/>
              <a:t>(maximum matching)</a:t>
            </a:r>
            <a:r>
              <a:rPr lang="ko-KR" altLang="en-US" baseline="0" dirty="0" smtClean="0"/>
              <a:t>은 극대 부합 가운데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변의 수가 최대인 부합이다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  quantity </a:t>
            </a:r>
          </a:p>
          <a:p>
            <a:r>
              <a:rPr lang="ko-KR" altLang="en-US" baseline="0" dirty="0" smtClean="0"/>
              <a:t>어떤 점도 붙어 있지 않는 집합 </a:t>
            </a:r>
            <a:r>
              <a:rPr lang="en-US" altLang="ko-KR" baseline="0" dirty="0" smtClean="0"/>
              <a:t>s</a:t>
            </a:r>
            <a:r>
              <a:rPr lang="ko-KR" altLang="en-US" baseline="0" dirty="0" smtClean="0"/>
              <a:t>라 할 때 </a:t>
            </a:r>
            <a:r>
              <a:rPr lang="en-US" altLang="ko-KR" baseline="0" dirty="0" smtClean="0"/>
              <a:t>maximal matching </a:t>
            </a:r>
            <a:r>
              <a:rPr lang="ko-KR" altLang="en-US" baseline="0" dirty="0" smtClean="0"/>
              <a:t>중에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많은 요소들을 가지고 있는 것이 </a:t>
            </a:r>
            <a:r>
              <a:rPr lang="en-US" altLang="ko-KR" baseline="0" dirty="0" smtClean="0"/>
              <a:t>maximum matching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완벽부합</a:t>
            </a:r>
            <a:r>
              <a:rPr lang="en-US" altLang="ko-KR" baseline="0" dirty="0" smtClean="0"/>
              <a:t>(perfect matching)</a:t>
            </a:r>
            <a:r>
              <a:rPr lang="ko-KR" altLang="en-US" baseline="0" dirty="0" smtClean="0"/>
              <a:t>은 모든 </a:t>
            </a:r>
            <a:r>
              <a:rPr lang="ko-KR" altLang="en-US" baseline="0" dirty="0" err="1" smtClean="0"/>
              <a:t>꼭짓점을</a:t>
            </a:r>
            <a:r>
              <a:rPr lang="ko-KR" altLang="en-US" baseline="0" dirty="0" smtClean="0"/>
              <a:t> 덮는 부합이다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다라서 완벽부합은 </a:t>
            </a:r>
            <a:r>
              <a:rPr lang="ko-KR" altLang="en-US" baseline="0" dirty="0" err="1" smtClean="0"/>
              <a:t>꼭짓점이</a:t>
            </a:r>
            <a:r>
              <a:rPr lang="ko-KR" altLang="en-US" baseline="0" dirty="0" smtClean="0"/>
              <a:t> 짝수 개인 경우에만 존재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완벽부합은 최대부합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여기서 최대 부합은 완벽부합이기도 하다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Greedy </a:t>
            </a:r>
            <a:r>
              <a:rPr lang="ko-KR" altLang="en-US" baseline="0" dirty="0" smtClean="0"/>
              <a:t>알고리즘의 일종이다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가장 작은 가능한 수의 간선</a:t>
            </a:r>
            <a:r>
              <a:rPr lang="en-US" altLang="ko-KR" baseline="0" dirty="0" smtClean="0"/>
              <a:t>(edges)</a:t>
            </a:r>
            <a:r>
              <a:rPr lang="ko-KR" altLang="en-US" baseline="0" dirty="0" smtClean="0"/>
              <a:t>들을 가지고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가장 크게 짝지어지는 것을 시간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다항시간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안에 찾을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K 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edges </a:t>
            </a:r>
            <a:r>
              <a:rPr lang="ko-KR" altLang="en-US" baseline="0" dirty="0" smtClean="0"/>
              <a:t>와 가장 크게 맞춰지는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반대로 말하면 우리가 최소개수의 우세한 </a:t>
            </a:r>
            <a:r>
              <a:rPr lang="en-US" altLang="ko-KR" baseline="0" dirty="0" smtClean="0"/>
              <a:t>k </a:t>
            </a:r>
            <a:r>
              <a:rPr lang="ko-KR" altLang="en-US" baseline="0" dirty="0" smtClean="0"/>
              <a:t>간선들을 받았다면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우리는 최대부합을 다항시간에 만들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그러므로 최소 최대부합 </a:t>
            </a:r>
            <a:r>
              <a:rPr lang="ko-KR" altLang="en-US" baseline="0" dirty="0" err="1" smtClean="0"/>
              <a:t>매칭의</a:t>
            </a:r>
            <a:r>
              <a:rPr lang="ko-KR" altLang="en-US" baseline="0" dirty="0" smtClean="0"/>
              <a:t> 문제점을 찾는 것은 필연적으로 </a:t>
            </a:r>
            <a:endParaRPr lang="en-US" altLang="ko-KR" baseline="0" dirty="0" smtClean="0"/>
          </a:p>
          <a:p>
            <a:r>
              <a:rPr lang="ko-KR" altLang="en-US" baseline="0" dirty="0" smtClean="0"/>
              <a:t>최소 간선 우세 집합을 </a:t>
            </a:r>
            <a:r>
              <a:rPr lang="ko-KR" altLang="en-US" baseline="0" dirty="0" err="1" smtClean="0"/>
              <a:t>찾는거랑</a:t>
            </a:r>
            <a:r>
              <a:rPr lang="ko-KR" altLang="en-US" baseline="0" dirty="0" smtClean="0"/>
              <a:t> 동일하다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두가지</a:t>
            </a:r>
            <a:r>
              <a:rPr lang="ko-KR" altLang="en-US" baseline="0" dirty="0" smtClean="0"/>
              <a:t> 최대화 문제들은 </a:t>
            </a:r>
            <a:r>
              <a:rPr lang="en-US" altLang="ko-KR" baseline="0" dirty="0" smtClean="0"/>
              <a:t>NP-hard</a:t>
            </a:r>
            <a:r>
              <a:rPr lang="ko-KR" altLang="en-US" baseline="0" dirty="0" smtClean="0"/>
              <a:t>라는 결정 문제인데 이것은 </a:t>
            </a:r>
            <a:r>
              <a:rPr lang="en-US" altLang="ko-KR" baseline="0" dirty="0" smtClean="0"/>
              <a:t>NP-complete </a:t>
            </a:r>
            <a:r>
              <a:rPr lang="ko-KR" altLang="en-US" baseline="0" dirty="0" smtClean="0"/>
              <a:t>문제들의 전형적인 예시이다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2396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처음</a:t>
            </a:r>
            <a:r>
              <a:rPr lang="en-US" altLang="ko-KR" baseline="0" dirty="0" smtClean="0"/>
              <a:t> a </a:t>
            </a:r>
            <a:r>
              <a:rPr lang="ko-KR" altLang="en-US" baseline="0" dirty="0" smtClean="0"/>
              <a:t>부터 시작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Ab – ab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 character </a:t>
            </a:r>
            <a:r>
              <a:rPr lang="ko-KR" altLang="en-US" baseline="0" dirty="0" smtClean="0"/>
              <a:t>단어 테이블에서 확인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찾아지면 </a:t>
            </a:r>
            <a:r>
              <a:rPr lang="en-US" altLang="ko-KR" baseline="0" dirty="0" smtClean="0"/>
              <a:t>ab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prefi</a:t>
            </a:r>
            <a:r>
              <a:rPr lang="ko-KR" altLang="en-US" baseline="0" dirty="0" smtClean="0"/>
              <a:t>인지 확인 </a:t>
            </a:r>
            <a:endParaRPr lang="en-US" altLang="ko-KR" baseline="0" dirty="0" smtClean="0"/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아니면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그냥 단어로 확인 </a:t>
            </a:r>
            <a:r>
              <a:rPr lang="en-US" altLang="ko-KR" baseline="0" dirty="0" smtClean="0"/>
              <a:t>-&gt; </a:t>
            </a:r>
            <a:r>
              <a:rPr lang="en-US" altLang="ko-KR" baseline="0" dirty="0" err="1" smtClean="0"/>
              <a:t>maxmatching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넘어간다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err="1" smtClean="0"/>
              <a:t>맞다면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이것이</a:t>
            </a:r>
            <a:r>
              <a:rPr lang="en-US" altLang="ko-KR" baseline="0" dirty="0" smtClean="0"/>
              <a:t> infix </a:t>
            </a:r>
            <a:r>
              <a:rPr lang="ko-KR" altLang="en-US" baseline="0" dirty="0" smtClean="0"/>
              <a:t>인지를 확인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이것이 가능하면 </a:t>
            </a:r>
            <a:r>
              <a:rPr lang="en-US" altLang="ko-KR" baseline="0" dirty="0" smtClean="0"/>
              <a:t>-&gt; cd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ab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infix</a:t>
            </a:r>
            <a:r>
              <a:rPr lang="ko-KR" altLang="en-US" baseline="0" dirty="0" smtClean="0"/>
              <a:t>인지 확인 </a:t>
            </a:r>
            <a:endParaRPr lang="en-US" altLang="ko-KR" baseline="0" dirty="0" smtClean="0"/>
          </a:p>
          <a:p>
            <a:r>
              <a:rPr lang="en-US" altLang="ko-KR" baseline="0" dirty="0" smtClean="0"/>
              <a:t>				-&gt; </a:t>
            </a:r>
            <a:r>
              <a:rPr lang="ko-KR" altLang="en-US" baseline="0" dirty="0" smtClean="0"/>
              <a:t>아니면 </a:t>
            </a:r>
            <a:r>
              <a:rPr lang="en-US" altLang="ko-KR" baseline="0" dirty="0" err="1" smtClean="0"/>
              <a:t>abcd</a:t>
            </a:r>
            <a:r>
              <a:rPr lang="ko-KR" altLang="en-US" baseline="0" dirty="0" smtClean="0"/>
              <a:t>가 단어인지 확인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        C -&gt; suffix</a:t>
            </a:r>
            <a:r>
              <a:rPr lang="ko-KR" altLang="en-US" baseline="0" dirty="0" smtClean="0"/>
              <a:t>인지 확인  </a:t>
            </a:r>
            <a:r>
              <a:rPr lang="ko-KR" altLang="en-US" baseline="0" dirty="0" err="1" smtClean="0"/>
              <a:t>맞다면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abc</a:t>
            </a:r>
            <a:r>
              <a:rPr lang="ko-KR" altLang="en-US" baseline="0" dirty="0" smtClean="0"/>
              <a:t>가 단어인지 </a:t>
            </a:r>
            <a:r>
              <a:rPr lang="ko-KR" altLang="en-US" baseline="0" dirty="0" err="1" smtClean="0"/>
              <a:t>확인하기위해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ab</a:t>
            </a:r>
            <a:r>
              <a:rPr lang="ko-KR" altLang="en-US" baseline="0" dirty="0" smtClean="0"/>
              <a:t>에 맞는 단어인지 확인</a:t>
            </a:r>
            <a:endParaRPr lang="en-US" altLang="ko-KR" baseline="0" dirty="0" smtClean="0"/>
          </a:p>
          <a:p>
            <a:r>
              <a:rPr lang="en-US" altLang="ko-KR" baseline="0" dirty="0" smtClean="0"/>
              <a:t>	-&gt; </a:t>
            </a:r>
            <a:r>
              <a:rPr lang="ko-KR" altLang="en-US" baseline="0" dirty="0" err="1" smtClean="0"/>
              <a:t>안맞다면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ab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단어인것으로</a:t>
            </a:r>
            <a:r>
              <a:rPr lang="ko-KR" altLang="en-US" baseline="0" dirty="0" smtClean="0"/>
              <a:t> 확인 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이동 </a:t>
            </a:r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298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처음</a:t>
            </a:r>
            <a:r>
              <a:rPr lang="en-US" altLang="ko-KR" baseline="0" dirty="0" smtClean="0"/>
              <a:t> a </a:t>
            </a:r>
            <a:r>
              <a:rPr lang="ko-KR" altLang="en-US" baseline="0" dirty="0" smtClean="0"/>
              <a:t>부터 시작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Ab – ab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 character </a:t>
            </a:r>
            <a:r>
              <a:rPr lang="ko-KR" altLang="en-US" baseline="0" dirty="0" smtClean="0"/>
              <a:t>단어 테이블에서 확인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찾아지면 </a:t>
            </a:r>
            <a:r>
              <a:rPr lang="en-US" altLang="ko-KR" baseline="0" dirty="0" smtClean="0"/>
              <a:t>ab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prefi</a:t>
            </a:r>
            <a:r>
              <a:rPr lang="ko-KR" altLang="en-US" baseline="0" dirty="0" smtClean="0"/>
              <a:t>인지 확인 </a:t>
            </a:r>
            <a:endParaRPr lang="en-US" altLang="ko-KR" baseline="0" dirty="0" smtClean="0"/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아니면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그냥 단어로 확인 </a:t>
            </a:r>
            <a:r>
              <a:rPr lang="en-US" altLang="ko-KR" baseline="0" dirty="0" smtClean="0"/>
              <a:t>-&gt; </a:t>
            </a:r>
            <a:r>
              <a:rPr lang="en-US" altLang="ko-KR" baseline="0" dirty="0" err="1" smtClean="0"/>
              <a:t>maxmatching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넘어간다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err="1" smtClean="0"/>
              <a:t>맞다면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이것이</a:t>
            </a:r>
            <a:r>
              <a:rPr lang="en-US" altLang="ko-KR" baseline="0" dirty="0" smtClean="0"/>
              <a:t> infix </a:t>
            </a:r>
            <a:r>
              <a:rPr lang="ko-KR" altLang="en-US" baseline="0" dirty="0" smtClean="0"/>
              <a:t>인지를 확인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이것이 가능하면 </a:t>
            </a:r>
            <a:r>
              <a:rPr lang="en-US" altLang="ko-KR" baseline="0" dirty="0" smtClean="0"/>
              <a:t>-&gt; cd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ab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infix</a:t>
            </a:r>
            <a:r>
              <a:rPr lang="ko-KR" altLang="en-US" baseline="0" dirty="0" smtClean="0"/>
              <a:t>인지 확인 </a:t>
            </a:r>
            <a:endParaRPr lang="en-US" altLang="ko-KR" baseline="0" dirty="0" smtClean="0"/>
          </a:p>
          <a:p>
            <a:r>
              <a:rPr lang="en-US" altLang="ko-KR" baseline="0" dirty="0" smtClean="0"/>
              <a:t>				-&gt; </a:t>
            </a:r>
            <a:r>
              <a:rPr lang="ko-KR" altLang="en-US" baseline="0" dirty="0" smtClean="0"/>
              <a:t>아니면 </a:t>
            </a:r>
            <a:r>
              <a:rPr lang="en-US" altLang="ko-KR" baseline="0" dirty="0" err="1" smtClean="0"/>
              <a:t>abcd</a:t>
            </a:r>
            <a:r>
              <a:rPr lang="ko-KR" altLang="en-US" baseline="0" dirty="0" smtClean="0"/>
              <a:t>가 단어인지 확인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        C -&gt; suffix</a:t>
            </a:r>
            <a:r>
              <a:rPr lang="ko-KR" altLang="en-US" baseline="0" dirty="0" smtClean="0"/>
              <a:t>인지 확인  </a:t>
            </a:r>
            <a:r>
              <a:rPr lang="ko-KR" altLang="en-US" baseline="0" dirty="0" err="1" smtClean="0"/>
              <a:t>맞다면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abc</a:t>
            </a:r>
            <a:r>
              <a:rPr lang="ko-KR" altLang="en-US" baseline="0" dirty="0" smtClean="0"/>
              <a:t>가 단어인지 </a:t>
            </a:r>
            <a:r>
              <a:rPr lang="ko-KR" altLang="en-US" baseline="0" dirty="0" err="1" smtClean="0"/>
              <a:t>확인하기위해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ab</a:t>
            </a:r>
            <a:r>
              <a:rPr lang="ko-KR" altLang="en-US" baseline="0" dirty="0" smtClean="0"/>
              <a:t>에 맞는 단어인지 확인</a:t>
            </a:r>
            <a:endParaRPr lang="en-US" altLang="ko-KR" baseline="0" dirty="0" smtClean="0"/>
          </a:p>
          <a:p>
            <a:r>
              <a:rPr lang="en-US" altLang="ko-KR" baseline="0" dirty="0" smtClean="0"/>
              <a:t>	-&gt; </a:t>
            </a:r>
            <a:r>
              <a:rPr lang="ko-KR" altLang="en-US" baseline="0" dirty="0" err="1" smtClean="0"/>
              <a:t>안맞다면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ab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단어인것으로</a:t>
            </a:r>
            <a:r>
              <a:rPr lang="ko-KR" altLang="en-US" baseline="0" dirty="0" smtClean="0"/>
              <a:t> 확인 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이동 </a:t>
            </a:r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82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34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Lemmatize : </a:t>
            </a:r>
            <a:r>
              <a:rPr lang="ko-KR" altLang="en-US" baseline="0" dirty="0" smtClean="0"/>
              <a:t>언어를 분류 정리하다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  - &gt; </a:t>
            </a:r>
            <a:r>
              <a:rPr lang="ko-KR" altLang="en-US" baseline="0" dirty="0" err="1" smtClean="0"/>
              <a:t>두개의</a:t>
            </a:r>
            <a:r>
              <a:rPr lang="ko-KR" altLang="en-US" baseline="0" dirty="0" smtClean="0"/>
              <a:t> 단어가 같은 줄기를 </a:t>
            </a:r>
            <a:r>
              <a:rPr lang="ko-KR" altLang="en-US" baseline="0" dirty="0" err="1" smtClean="0"/>
              <a:t>같는것을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분류하는것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표제어 찾기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어떤 품사로 쓰이는지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Stem: </a:t>
            </a:r>
            <a:r>
              <a:rPr lang="ko-KR" altLang="en-US" baseline="0" dirty="0" smtClean="0"/>
              <a:t>줄기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Stemming: </a:t>
            </a:r>
            <a:r>
              <a:rPr lang="ko-KR" altLang="en-US" baseline="0" dirty="0" smtClean="0"/>
              <a:t>단어 </a:t>
            </a:r>
            <a:r>
              <a:rPr lang="ko-KR" altLang="en-US" baseline="0" dirty="0" err="1" smtClean="0"/>
              <a:t>그자체만을</a:t>
            </a:r>
            <a:r>
              <a:rPr lang="ko-KR" altLang="en-US" baseline="0" dirty="0" smtClean="0"/>
              <a:t> 고려한다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단어의 어근 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형태가 변한 단어로부터 군더더기를 제거하고 그 단어의 원래 모습을 찾는 것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99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포터 </a:t>
            </a:r>
            <a:r>
              <a:rPr lang="ko-KR" altLang="en-US" baseline="0" dirty="0" err="1" smtClean="0"/>
              <a:t>스테밍</a:t>
            </a:r>
            <a:r>
              <a:rPr lang="ko-KR" altLang="en-US" baseline="0" dirty="0" smtClean="0"/>
              <a:t> 알고리즘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현태가 변한 단어로부터 군더더기 제거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원래 모습을 </a:t>
            </a:r>
            <a:r>
              <a:rPr lang="ko-KR" altLang="en-US" baseline="0" dirty="0" err="1" smtClean="0"/>
              <a:t>찾는것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위와같이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sing </a:t>
            </a:r>
            <a:r>
              <a:rPr lang="ko-KR" altLang="en-US" baseline="0" dirty="0" smtClean="0"/>
              <a:t>같은 모든 경우를 커버할 수 있도록 정리한 알고리즘이 </a:t>
            </a:r>
            <a:r>
              <a:rPr lang="ko-KR" altLang="en-US" baseline="0" dirty="0" err="1" smtClean="0"/>
              <a:t>스태밍</a:t>
            </a:r>
            <a:r>
              <a:rPr lang="ko-KR" altLang="en-US" baseline="0" dirty="0" smtClean="0"/>
              <a:t> 알고리즘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영어를 위한 표준 알고리즘 사실상</a:t>
            </a:r>
            <a:r>
              <a:rPr lang="en-US" altLang="ko-KR" baseline="0" dirty="0" smtClean="0"/>
              <a:t>!!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1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정규표현식은</a:t>
            </a:r>
            <a:r>
              <a:rPr lang="ko-KR" altLang="en-US" dirty="0" smtClean="0"/>
              <a:t> 특정한 규칙을 가진 문자열의 집합을 표현하는데 사용하는 형식</a:t>
            </a:r>
            <a:r>
              <a:rPr lang="ko-KR" altLang="en-US" baseline="0" dirty="0" smtClean="0"/>
              <a:t> 언어입니다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문자열의 검색과 치환을 위한 용도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간단하게 표현하기 위한 도구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간단하고 정형화된 </a:t>
            </a:r>
            <a:r>
              <a:rPr lang="en-US" altLang="ko-KR" dirty="0" smtClean="0"/>
              <a:t>corpus</a:t>
            </a:r>
            <a:r>
              <a:rPr lang="ko-KR" altLang="en-US" baseline="0" dirty="0" smtClean="0"/>
              <a:t> 와 </a:t>
            </a:r>
            <a:r>
              <a:rPr lang="en-US" altLang="ko-KR" baseline="0" dirty="0" smtClean="0"/>
              <a:t>pattern 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대한 정의를 가진 정규 </a:t>
            </a:r>
            <a:r>
              <a:rPr lang="ko-KR" altLang="en-US" baseline="0" dirty="0" err="1" smtClean="0"/>
              <a:t>표현식은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String</a:t>
            </a:r>
            <a:r>
              <a:rPr lang="ko-KR" altLang="en-US" baseline="0" dirty="0" smtClean="0"/>
              <a:t>을 받고 검색하거나 검색한 단어를 바꾸는데 편리하도록 도움을 준다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117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 ! </a:t>
            </a:r>
            <a:r>
              <a:rPr lang="ko-KR" altLang="en-US" baseline="0" dirty="0" smtClean="0"/>
              <a:t>는 상대적으로 애매하지만 </a:t>
            </a:r>
            <a:endParaRPr lang="en-US" altLang="ko-KR" baseline="0" dirty="0" smtClean="0"/>
          </a:p>
          <a:p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는 명백하게 문장을 </a:t>
            </a:r>
            <a:r>
              <a:rPr lang="ko-KR" altLang="en-US" baseline="0" dirty="0" err="1" smtClean="0"/>
              <a:t>구분짓는</a:t>
            </a:r>
            <a:r>
              <a:rPr lang="ko-KR" altLang="en-US" baseline="0" dirty="0" smtClean="0"/>
              <a:t> 경계이다 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단 </a:t>
            </a:r>
            <a:r>
              <a:rPr lang="en-US" altLang="ko-KR" baseline="0" dirty="0" err="1" smtClean="0"/>
              <a:t>mr.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mrs.</a:t>
            </a:r>
            <a:r>
              <a:rPr lang="en-US" altLang="ko-KR" baseline="0" dirty="0" smtClean="0"/>
              <a:t> Inc. </a:t>
            </a:r>
            <a:r>
              <a:rPr lang="ko-KR" altLang="en-US" baseline="0" dirty="0" err="1" smtClean="0"/>
              <a:t>와같은</a:t>
            </a:r>
            <a:r>
              <a:rPr lang="ko-KR" altLang="en-US" baseline="0" dirty="0" smtClean="0"/>
              <a:t> 경우 예외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이유로 </a:t>
            </a:r>
            <a:r>
              <a:rPr lang="en-US" altLang="ko-KR" baseline="0" dirty="0" smtClean="0"/>
              <a:t>sentence tokenization 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word tokenization</a:t>
            </a:r>
            <a:r>
              <a:rPr lang="ko-KR" altLang="en-US" baseline="0" dirty="0" smtClean="0"/>
              <a:t>이 같이 </a:t>
            </a:r>
            <a:r>
              <a:rPr lang="ko-KR" altLang="en-US" baseline="0" dirty="0" err="1" smtClean="0"/>
              <a:t>이루어져야한다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일반적으로 </a:t>
            </a:r>
            <a:r>
              <a:rPr lang="en-US" altLang="ko-KR" baseline="0" dirty="0" smtClean="0"/>
              <a:t>binary classifier </a:t>
            </a:r>
            <a:r>
              <a:rPr lang="ko-KR" altLang="en-US" baseline="0" dirty="0" smtClean="0"/>
              <a:t>들은 </a:t>
            </a:r>
            <a:r>
              <a:rPr lang="en-US" altLang="ko-KR" baseline="0" dirty="0" smtClean="0"/>
              <a:t>machine </a:t>
            </a:r>
            <a:r>
              <a:rPr lang="en-US" altLang="ko-KR" baseline="0" dirty="0" err="1" smtClean="0"/>
              <a:t>learnin</a:t>
            </a:r>
            <a:r>
              <a:rPr lang="ko-KR" altLang="en-US" baseline="0" dirty="0" smtClean="0"/>
              <a:t>을 통해 학습된다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것을 통해 </a:t>
            </a:r>
            <a:r>
              <a:rPr lang="en-US" altLang="ko-KR" baseline="0" dirty="0" smtClean="0"/>
              <a:t>period </a:t>
            </a:r>
            <a:r>
              <a:rPr lang="ko-KR" altLang="en-US" baseline="0" dirty="0" smtClean="0"/>
              <a:t>가 단어의 일부인지 문장 구분인지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구분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29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단어 형태소 분석하고 나서 기존의 </a:t>
            </a:r>
            <a:r>
              <a:rPr lang="en-US" altLang="ko-KR" baseline="0" dirty="0" smtClean="0"/>
              <a:t>corpus </a:t>
            </a:r>
            <a:r>
              <a:rPr lang="ko-KR" altLang="en-US" baseline="0" dirty="0" smtClean="0"/>
              <a:t>집합과 새로운 </a:t>
            </a:r>
            <a:r>
              <a:rPr lang="en-US" altLang="ko-KR" baseline="0" dirty="0" smtClean="0"/>
              <a:t>string </a:t>
            </a:r>
            <a:r>
              <a:rPr lang="ko-KR" altLang="en-US" baseline="0" dirty="0" smtClean="0"/>
              <a:t>을 분석하는 과정이 필요하다 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685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단어 형태소 분석하고 나서 기존의 </a:t>
            </a:r>
            <a:r>
              <a:rPr lang="en-US" altLang="ko-KR" baseline="0" dirty="0" smtClean="0"/>
              <a:t>corpus </a:t>
            </a:r>
            <a:r>
              <a:rPr lang="ko-KR" altLang="en-US" baseline="0" dirty="0" smtClean="0"/>
              <a:t>집합과 새로운 </a:t>
            </a:r>
            <a:r>
              <a:rPr lang="en-US" altLang="ko-KR" baseline="0" dirty="0" smtClean="0"/>
              <a:t>string </a:t>
            </a:r>
            <a:r>
              <a:rPr lang="ko-KR" altLang="en-US" baseline="0" dirty="0" smtClean="0"/>
              <a:t>을 분석하는 과정이 필요하다 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MED </a:t>
            </a:r>
            <a:r>
              <a:rPr lang="ko-KR" altLang="en-US" baseline="0" dirty="0" smtClean="0"/>
              <a:t>는 두 스트링 간 비교에서 최소 개수의 </a:t>
            </a:r>
            <a:r>
              <a:rPr lang="en-US" altLang="ko-KR" baseline="0" dirty="0" smtClean="0"/>
              <a:t>editing operation </a:t>
            </a:r>
            <a:r>
              <a:rPr lang="ko-KR" altLang="en-US" baseline="0" dirty="0" smtClean="0"/>
              <a:t>에 의해서 결정된다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다음은</a:t>
            </a:r>
            <a:r>
              <a:rPr lang="en-US" altLang="ko-KR" baseline="0" dirty="0" smtClean="0"/>
              <a:t> INTENTION 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EXECUTION </a:t>
            </a:r>
            <a:r>
              <a:rPr lang="ko-KR" altLang="en-US" baseline="0" dirty="0" smtClean="0"/>
              <a:t>의 비교이다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 </a:t>
            </a:r>
            <a:r>
              <a:rPr lang="ko-KR" altLang="en-US" baseline="0" dirty="0" smtClean="0"/>
              <a:t>는 삭제 </a:t>
            </a:r>
            <a:endParaRPr lang="en-US" altLang="ko-KR" baseline="0" dirty="0" smtClean="0"/>
          </a:p>
          <a:p>
            <a:r>
              <a:rPr lang="en-US" altLang="ko-KR" baseline="0" dirty="0" smtClean="0"/>
              <a:t>S </a:t>
            </a:r>
            <a:r>
              <a:rPr lang="ko-KR" altLang="en-US" baseline="0" dirty="0" smtClean="0"/>
              <a:t>는 대체</a:t>
            </a:r>
            <a:endParaRPr lang="en-US" altLang="ko-KR" baseline="0" dirty="0" smtClean="0"/>
          </a:p>
          <a:p>
            <a:r>
              <a:rPr lang="en-US" altLang="ko-KR" baseline="0" dirty="0" smtClean="0"/>
              <a:t>I </a:t>
            </a:r>
            <a:r>
              <a:rPr lang="ko-KR" altLang="en-US" baseline="0" dirty="0" smtClean="0"/>
              <a:t>는 삽입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위의 두 스트링 간의 차이는 </a:t>
            </a:r>
            <a:r>
              <a:rPr lang="en-US" altLang="ko-KR" baseline="0" dirty="0" smtClean="0"/>
              <a:t>5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23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레번슈타인</a:t>
            </a:r>
            <a:r>
              <a:rPr lang="ko-KR" altLang="en-US" baseline="0" dirty="0" smtClean="0"/>
              <a:t> 거리는 간단하게 </a:t>
            </a:r>
            <a:r>
              <a:rPr lang="en-US" altLang="ko-KR" baseline="0" dirty="0" smtClean="0"/>
              <a:t>operations</a:t>
            </a:r>
            <a:r>
              <a:rPr lang="ko-KR" altLang="en-US" baseline="0" dirty="0" smtClean="0"/>
              <a:t>간에 가중치를 </a:t>
            </a:r>
            <a:r>
              <a:rPr lang="ko-KR" altLang="en-US" baseline="0" dirty="0" err="1" smtClean="0"/>
              <a:t>주는것이다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Insertion, deletion </a:t>
            </a:r>
            <a:r>
              <a:rPr lang="ko-KR" altLang="en-US" baseline="0" dirty="0" err="1" smtClean="0"/>
              <a:t>같은경우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 </a:t>
            </a:r>
          </a:p>
          <a:p>
            <a:r>
              <a:rPr lang="en-US" altLang="ko-KR" baseline="0" dirty="0" smtClean="0"/>
              <a:t>Substitution </a:t>
            </a:r>
            <a:r>
              <a:rPr lang="ko-KR" altLang="en-US" baseline="0" dirty="0" smtClean="0"/>
              <a:t>같은 경우는 </a:t>
            </a:r>
            <a:r>
              <a:rPr lang="en-US" altLang="ko-KR" baseline="0" dirty="0" smtClean="0"/>
              <a:t>2 ( </a:t>
            </a:r>
            <a:r>
              <a:rPr lang="ko-KR" altLang="en-US" baseline="0" dirty="0" smtClean="0"/>
              <a:t>대체도 빼고 더하는 </a:t>
            </a:r>
            <a:r>
              <a:rPr lang="en-US" altLang="ko-KR" baseline="0" dirty="0" smtClean="0"/>
              <a:t>op </a:t>
            </a:r>
            <a:r>
              <a:rPr lang="ko-KR" altLang="en-US" baseline="0" dirty="0" smtClean="0"/>
              <a:t>이므로 따지고 보면 </a:t>
            </a:r>
            <a:r>
              <a:rPr lang="en-US" altLang="ko-KR" baseline="0" dirty="0" smtClean="0"/>
              <a:t>cost 2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)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레번슈타인</a:t>
            </a:r>
            <a:r>
              <a:rPr lang="ko-KR" altLang="en-US" baseline="0" dirty="0" smtClean="0"/>
              <a:t> 거리는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79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그러면 어떻게 </a:t>
            </a:r>
            <a:r>
              <a:rPr lang="en-US" altLang="ko-KR" baseline="0" dirty="0" smtClean="0"/>
              <a:t>minimum edit </a:t>
            </a:r>
            <a:r>
              <a:rPr lang="en-US" altLang="ko-KR" baseline="0" dirty="0" err="1" smtClean="0"/>
              <a:t>distanc</a:t>
            </a:r>
            <a:r>
              <a:rPr lang="ko-KR" altLang="en-US" baseline="0" dirty="0" smtClean="0"/>
              <a:t>를 찾을 수 있을까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왼쪽은 </a:t>
            </a:r>
            <a:r>
              <a:rPr lang="en-US" altLang="ko-KR" baseline="0" dirty="0" smtClean="0"/>
              <a:t>intention 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execution 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minimum edit distance</a:t>
            </a:r>
            <a:r>
              <a:rPr lang="ko-KR" altLang="en-US" baseline="0" dirty="0" smtClean="0"/>
              <a:t>를 계산하는 과정입니다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Search task </a:t>
            </a:r>
          </a:p>
          <a:p>
            <a:r>
              <a:rPr lang="ko-KR" altLang="en-US" baseline="0" dirty="0" smtClean="0"/>
              <a:t>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방법에서 가장 짧은 거리를 같는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를 매번 선택한다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동적 프로그래밍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어떤 문제를 풀기 위해 그 문제를 더 작은 문제의 연장선으로 생각하고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과거에 구한 해를 활용하는 방식의 알고리즘을 총칭한다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어떤것을</a:t>
            </a:r>
            <a:r>
              <a:rPr lang="ko-KR" altLang="en-US" baseline="0" dirty="0" smtClean="0"/>
              <a:t> 구하기 위해서 계산을 </a:t>
            </a:r>
            <a:r>
              <a:rPr lang="ko-KR" altLang="en-US" baseline="0" dirty="0" err="1" smtClean="0"/>
              <a:t>또하고</a:t>
            </a:r>
            <a:r>
              <a:rPr lang="ko-KR" altLang="en-US" baseline="0" dirty="0" smtClean="0"/>
              <a:t> 하는 문제를 풀 때 효과를 발휘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오른쪽은 각각 </a:t>
            </a:r>
            <a:r>
              <a:rPr lang="en-US" altLang="ko-KR" baseline="0" dirty="0" smtClean="0"/>
              <a:t>del / ins / </a:t>
            </a:r>
            <a:r>
              <a:rPr lang="en-US" altLang="ko-KR" baseline="0" dirty="0" err="1" smtClean="0"/>
              <a:t>subst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operatio</a:t>
            </a:r>
            <a:r>
              <a:rPr lang="ko-KR" altLang="en-US" baseline="0" dirty="0" smtClean="0"/>
              <a:t>을 했을 때 결과를 나타낸다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이것들이 </a:t>
            </a:r>
            <a:r>
              <a:rPr lang="en-US" altLang="ko-KR" baseline="0" dirty="0" err="1" smtClean="0"/>
              <a:t>subproblem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이된다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 </a:t>
            </a:r>
            <a:r>
              <a:rPr lang="en-US" altLang="ko-KR" baseline="0" dirty="0" err="1" smtClean="0"/>
              <a:t>subproblem</a:t>
            </a:r>
            <a:r>
              <a:rPr lang="ko-KR" altLang="en-US" baseline="0" dirty="0" smtClean="0"/>
              <a:t>들을 모아서 가장 적은 </a:t>
            </a:r>
            <a:r>
              <a:rPr lang="en-US" altLang="ko-KR" baseline="0" dirty="0" smtClean="0"/>
              <a:t>cost</a:t>
            </a:r>
            <a:r>
              <a:rPr lang="ko-KR" altLang="en-US" baseline="0" dirty="0" smtClean="0"/>
              <a:t>를 들고 </a:t>
            </a:r>
            <a:r>
              <a:rPr lang="en-US" altLang="ko-KR" baseline="0" dirty="0" smtClean="0"/>
              <a:t>edit distance 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구하는것이</a:t>
            </a:r>
            <a:r>
              <a:rPr lang="ko-KR" altLang="en-US" baseline="0" dirty="0" smtClean="0"/>
              <a:t> 여기서의 핵심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049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432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왼쪽은 </a:t>
            </a:r>
            <a:r>
              <a:rPr lang="ko-KR" altLang="en-US" baseline="0" dirty="0" err="1" smtClean="0"/>
              <a:t>레번슈타인을</a:t>
            </a:r>
            <a:r>
              <a:rPr lang="ko-KR" altLang="en-US" baseline="0" dirty="0" smtClean="0"/>
              <a:t> 이용한 </a:t>
            </a:r>
            <a:r>
              <a:rPr lang="en-US" altLang="ko-KR" baseline="0" dirty="0" smtClean="0"/>
              <a:t>matrix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오른쪽은 그것을 </a:t>
            </a:r>
            <a:r>
              <a:rPr lang="en-US" altLang="ko-KR" baseline="0" dirty="0" err="1" smtClean="0"/>
              <a:t>backtrace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하여 분석한 결과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78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93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75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유한 오토마타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유한한 상태를 적어도 갖고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입력을 받아 입력에 따라 일정하게 상태를 전이하며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출력을 내놓는다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Q: </a:t>
            </a:r>
            <a:r>
              <a:rPr lang="ko-KR" altLang="en-US" baseline="0" dirty="0" smtClean="0"/>
              <a:t> 상태들의 유한 집합</a:t>
            </a:r>
            <a:r>
              <a:rPr lang="en-US" altLang="ko-KR" baseline="0" dirty="0" smtClean="0"/>
              <a:t>;</a:t>
            </a:r>
          </a:p>
          <a:p>
            <a:r>
              <a:rPr lang="ko-KR" altLang="en-US" baseline="0" dirty="0" smtClean="0"/>
              <a:t>시그마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입력 심벌의 유한 집합</a:t>
            </a:r>
            <a:r>
              <a:rPr lang="en-US" altLang="ko-KR" baseline="0" dirty="0" smtClean="0"/>
              <a:t>;</a:t>
            </a:r>
          </a:p>
          <a:p>
            <a:r>
              <a:rPr lang="ko-KR" altLang="en-US" baseline="0" dirty="0" smtClean="0"/>
              <a:t>소문자 시그마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사상함수</a:t>
            </a:r>
            <a:endParaRPr lang="en-US" altLang="ko-KR" baseline="0" dirty="0" smtClean="0"/>
          </a:p>
          <a:p>
            <a:r>
              <a:rPr lang="en-US" altLang="ko-KR" baseline="0" dirty="0" smtClean="0"/>
              <a:t>q : </a:t>
            </a:r>
            <a:r>
              <a:rPr lang="ko-KR" altLang="en-US" baseline="0" dirty="0" smtClean="0"/>
              <a:t>시작상태</a:t>
            </a:r>
            <a:endParaRPr lang="en-US" altLang="ko-KR" baseline="0" dirty="0" smtClean="0"/>
          </a:p>
          <a:p>
            <a:r>
              <a:rPr lang="en-US" altLang="ko-KR" baseline="0" dirty="0" smtClean="0"/>
              <a:t>F : </a:t>
            </a:r>
            <a:r>
              <a:rPr lang="ko-KR" altLang="en-US" baseline="0" dirty="0" smtClean="0"/>
              <a:t>종결상태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사상함수는 한 상태에서 입력 심벌을 보고 다른 상태로 이동하는 것을 나타내기 때문에 상태전이 함수라 부른다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일밙거으로</a:t>
            </a:r>
            <a:r>
              <a:rPr lang="ko-KR" altLang="en-US" baseline="0" dirty="0" smtClean="0"/>
              <a:t> 언어에 대한 인시기는 입력으로 </a:t>
            </a:r>
            <a:r>
              <a:rPr lang="ko-KR" altLang="en-US" baseline="0" dirty="0" err="1" smtClean="0"/>
              <a:t>스트링을</a:t>
            </a:r>
            <a:r>
              <a:rPr lang="ko-KR" altLang="en-US" baseline="0" dirty="0" smtClean="0"/>
              <a:t> 받아 </a:t>
            </a:r>
            <a:r>
              <a:rPr lang="ko-KR" altLang="en-US" baseline="0" dirty="0" err="1" smtClean="0"/>
              <a:t>스트링이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그언어의</a:t>
            </a:r>
            <a:r>
              <a:rPr lang="ko-KR" altLang="en-US" baseline="0" dirty="0" smtClean="0"/>
              <a:t> 문장이면 </a:t>
            </a:r>
            <a:r>
              <a:rPr lang="en-US" altLang="ko-KR" baseline="0" dirty="0" smtClean="0"/>
              <a:t>yes </a:t>
            </a:r>
            <a:r>
              <a:rPr lang="ko-KR" altLang="en-US" baseline="0" dirty="0" smtClean="0"/>
              <a:t>를 답하고 그렇지 않으면 </a:t>
            </a:r>
            <a:r>
              <a:rPr lang="en-US" altLang="ko-KR" baseline="0" dirty="0" smtClean="0"/>
              <a:t>no</a:t>
            </a:r>
            <a:r>
              <a:rPr lang="ko-KR" altLang="en-US" baseline="0" dirty="0" smtClean="0"/>
              <a:t>를 답하는 기능을 수행한다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이와 같은 인식기 중에 가장 간단한 형태가 유한 오토마타 이면 어휘 분석기를 고안하고 구현하는 방법으로 쓰인다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6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/a/ </a:t>
            </a:r>
            <a:r>
              <a:rPr lang="ko-KR" altLang="en-US" dirty="0" smtClean="0"/>
              <a:t>찾고 싶은 단어가 있으면 </a:t>
            </a:r>
            <a:r>
              <a:rPr lang="en-US" altLang="ko-KR" dirty="0" smtClean="0"/>
              <a:t>/ 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안에 단어를 넣어 검색 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dirty="0" smtClean="0"/>
              <a:t>/[ab]/ </a:t>
            </a:r>
            <a:r>
              <a:rPr lang="ko-KR" altLang="en-US" dirty="0" smtClean="0"/>
              <a:t>대괄호</a:t>
            </a:r>
            <a:r>
              <a:rPr lang="en-US" altLang="ko-KR" dirty="0" smtClean="0"/>
              <a:t>(Bracket or Square bracket)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쓰면 안에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 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b 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찾는 것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/[a-z]]/ (range) </a:t>
            </a:r>
            <a:r>
              <a:rPr lang="ko-KR" altLang="en-US" dirty="0" smtClean="0"/>
              <a:t>소문자 </a:t>
            </a:r>
            <a:r>
              <a:rPr lang="en-US" altLang="ko-KR" dirty="0" smtClean="0"/>
              <a:t>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z </a:t>
            </a:r>
            <a:r>
              <a:rPr lang="ko-KR" altLang="en-US" baseline="0" dirty="0" smtClean="0"/>
              <a:t>까지의 알파벳을 모두 찾는다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/[^a-z]/ (caret^) </a:t>
            </a:r>
            <a:r>
              <a:rPr lang="ko-KR" altLang="en-US" dirty="0" smtClean="0"/>
              <a:t>소문자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z</a:t>
            </a:r>
            <a:r>
              <a:rPr lang="ko-KR" altLang="en-US" dirty="0" smtClean="0"/>
              <a:t>까지를 제외하고 모두 찾는다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주의</a:t>
            </a:r>
            <a:r>
              <a:rPr lang="en-US" altLang="ko-KR" baseline="0" dirty="0" smtClean="0"/>
              <a:t>) [e^]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같이 </a:t>
            </a:r>
            <a:r>
              <a:rPr lang="en-US" altLang="ko-KR" baseline="0" dirty="0" smtClean="0"/>
              <a:t>^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뒤에 나오면 </a:t>
            </a:r>
            <a:r>
              <a:rPr lang="en-US" altLang="ko-KR" baseline="0" dirty="0" smtClean="0"/>
              <a:t>e </a:t>
            </a:r>
            <a:r>
              <a:rPr lang="ko-KR" altLang="en-US" baseline="0" dirty="0" smtClean="0"/>
              <a:t>나</a:t>
            </a:r>
            <a:r>
              <a:rPr lang="en-US" altLang="ko-KR" baseline="0" dirty="0" smtClean="0"/>
              <a:t> ^ </a:t>
            </a:r>
            <a:r>
              <a:rPr lang="ko-KR" altLang="en-US" baseline="0" dirty="0" err="1" smtClean="0"/>
              <a:t>둘중하나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0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/ab?/  </a:t>
            </a:r>
            <a:r>
              <a:rPr lang="ko-KR" altLang="en-US" dirty="0" smtClean="0"/>
              <a:t>바로 앞의 단어가 있거나 없거나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 b</a:t>
            </a:r>
            <a:r>
              <a:rPr lang="ko-KR" altLang="en-US" baseline="0" dirty="0" smtClean="0"/>
              <a:t>가 있는 </a:t>
            </a:r>
            <a:r>
              <a:rPr lang="en-US" altLang="ko-KR" baseline="0" dirty="0" smtClean="0"/>
              <a:t>ab , </a:t>
            </a:r>
            <a:r>
              <a:rPr lang="ko-KR" altLang="en-US" baseline="0" dirty="0" smtClean="0"/>
              <a:t>없는 </a:t>
            </a:r>
            <a:r>
              <a:rPr lang="en-US" altLang="ko-KR" baseline="0" dirty="0" smtClean="0"/>
              <a:t>a  </a:t>
            </a:r>
            <a:r>
              <a:rPr lang="ko-KR" altLang="en-US" baseline="0" dirty="0" smtClean="0"/>
              <a:t>모두 찾겠다는 의미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a.b</a:t>
            </a:r>
            <a:r>
              <a:rPr lang="en-US" altLang="ko-KR" baseline="0" dirty="0" smtClean="0"/>
              <a:t>/  ( </a:t>
            </a:r>
            <a:r>
              <a:rPr lang="en-US" altLang="ko-KR" baseline="0" dirty="0" err="1" smtClean="0"/>
              <a:t>wilecard</a:t>
            </a:r>
            <a:r>
              <a:rPr lang="en-US" altLang="ko-KR" baseline="0" dirty="0" smtClean="0"/>
              <a:t>)  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b </a:t>
            </a:r>
            <a:r>
              <a:rPr lang="ko-KR" altLang="en-US" baseline="0" dirty="0" smtClean="0"/>
              <a:t>사이의 </a:t>
            </a:r>
            <a:r>
              <a:rPr lang="ko-KR" altLang="en-US" baseline="0" dirty="0" err="1" smtClean="0"/>
              <a:t>아무단어가</a:t>
            </a:r>
            <a:r>
              <a:rPr lang="ko-KR" altLang="en-US" baseline="0" dirty="0" smtClean="0"/>
              <a:t> 들어가도 그것을 찾겠다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dirty="0" smtClean="0"/>
              <a:t>/ab*/   (Kleene *) b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없거나 많거나 </a:t>
            </a:r>
            <a:r>
              <a:rPr lang="en-US" altLang="ko-KR" dirty="0" smtClean="0"/>
              <a:t>        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Cf.  /[ab]*/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아무것도 없거나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있거나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/ab+/   (Kleene</a:t>
            </a:r>
            <a:r>
              <a:rPr lang="en-US" altLang="ko-KR" baseline="0" dirty="0" smtClean="0"/>
              <a:t> +) b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하나 있거나 더 많거나 </a:t>
            </a:r>
            <a:r>
              <a:rPr lang="en-US" altLang="ko-KR" dirty="0" smtClean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11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Anchor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들은 특별한 </a:t>
            </a:r>
            <a:r>
              <a:rPr lang="en-US" altLang="ko-KR" baseline="0" dirty="0" smtClean="0"/>
              <a:t>character </a:t>
            </a:r>
            <a:r>
              <a:rPr lang="ko-KR" altLang="en-US" baseline="0" dirty="0" smtClean="0"/>
              <a:t>들이다</a:t>
            </a:r>
            <a:r>
              <a:rPr lang="en-US" altLang="ko-KR" baseline="0" dirty="0" smtClean="0"/>
              <a:t>. String </a:t>
            </a:r>
            <a:r>
              <a:rPr lang="ko-KR" altLang="en-US" baseline="0" dirty="0" smtClean="0"/>
              <a:t>안에서 특정한 장소를 지정하면서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Caret ^ : </a:t>
            </a:r>
            <a:r>
              <a:rPr lang="ko-KR" altLang="en-US" baseline="0" dirty="0" smtClean="0"/>
              <a:t>시작 라인을 맞추기 위해 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대괄호 안에 부정의 의미로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그냥 </a:t>
            </a:r>
            <a:r>
              <a:rPr lang="en-US" altLang="ko-KR" baseline="0" dirty="0" smtClean="0"/>
              <a:t>caret</a:t>
            </a:r>
            <a:r>
              <a:rPr lang="ko-KR" altLang="en-US" baseline="0" dirty="0" smtClean="0"/>
              <a:t>을 뜻하기 위해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Dollar $ : </a:t>
            </a:r>
            <a:r>
              <a:rPr lang="ko-KR" altLang="en-US" baseline="0" dirty="0" smtClean="0"/>
              <a:t>끝 라인을 맞추기 위해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예시와 같이 검색하면 </a:t>
            </a:r>
            <a:r>
              <a:rPr lang="en-US" altLang="ko-KR" baseline="0" dirty="0" smtClean="0"/>
              <a:t>The dog </a:t>
            </a:r>
            <a:r>
              <a:rPr lang="ko-KR" altLang="en-US" baseline="0" dirty="0" smtClean="0"/>
              <a:t>만 나온다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앞뒤 </a:t>
            </a:r>
            <a:r>
              <a:rPr lang="en-US" altLang="ko-KR" baseline="0" dirty="0" smtClean="0"/>
              <a:t>space </a:t>
            </a:r>
            <a:r>
              <a:rPr lang="ko-KR" altLang="en-US" baseline="0" dirty="0" smtClean="0"/>
              <a:t>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단 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wildcard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period</a:t>
            </a:r>
            <a:r>
              <a:rPr lang="ko-KR" altLang="en-US" baseline="0" dirty="0" smtClean="0"/>
              <a:t>로 쓰려면 </a:t>
            </a:r>
            <a:r>
              <a:rPr lang="en-US" altLang="ko-KR" baseline="0" dirty="0" smtClean="0"/>
              <a:t>back slash  </a:t>
            </a:r>
            <a:r>
              <a:rPr lang="ko-KR" altLang="en-US" baseline="0" dirty="0" smtClean="0"/>
              <a:t>필요하다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Anchor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들은 특별한 </a:t>
            </a:r>
            <a:r>
              <a:rPr lang="en-US" altLang="ko-KR" baseline="0" dirty="0" smtClean="0"/>
              <a:t>character </a:t>
            </a:r>
            <a:r>
              <a:rPr lang="ko-KR" altLang="en-US" baseline="0" dirty="0" smtClean="0"/>
              <a:t>들이다</a:t>
            </a:r>
            <a:r>
              <a:rPr lang="en-US" altLang="ko-KR" baseline="0" dirty="0" smtClean="0"/>
              <a:t>. String </a:t>
            </a:r>
            <a:r>
              <a:rPr lang="ko-KR" altLang="en-US" baseline="0" dirty="0" smtClean="0"/>
              <a:t>안에서 특정한 장소를 지정하면서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\b</a:t>
            </a:r>
            <a:r>
              <a:rPr lang="ko-KR" altLang="en-US" baseline="0" dirty="0" smtClean="0"/>
              <a:t>는 문자와 </a:t>
            </a:r>
            <a:r>
              <a:rPr lang="ko-KR" altLang="en-US" baseline="0" dirty="0" err="1" smtClean="0"/>
              <a:t>공백사이의</a:t>
            </a:r>
            <a:r>
              <a:rPr lang="ko-KR" altLang="en-US" baseline="0" dirty="0" smtClean="0"/>
              <a:t> 문자를 찾는다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\B</a:t>
            </a:r>
            <a:r>
              <a:rPr lang="ko-KR" altLang="en-US" baseline="0" dirty="0" smtClean="0"/>
              <a:t>는 문자와 </a:t>
            </a:r>
            <a:r>
              <a:rPr lang="ko-KR" altLang="en-US" baseline="0" dirty="0" err="1" smtClean="0"/>
              <a:t>공백사이가</a:t>
            </a:r>
            <a:r>
              <a:rPr lang="ko-KR" altLang="en-US" baseline="0" dirty="0" smtClean="0"/>
              <a:t> 아닌 값을 찾는다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6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Disjunction : </a:t>
            </a:r>
            <a:r>
              <a:rPr lang="ko-KR" altLang="en-US" dirty="0" smtClean="0"/>
              <a:t>단어구별</a:t>
            </a:r>
            <a:endParaRPr lang="en-US" altLang="ko-KR" dirty="0" smtClean="0"/>
          </a:p>
          <a:p>
            <a:r>
              <a:rPr lang="en-US" altLang="ko-KR" dirty="0" smtClean="0"/>
              <a:t>Grouping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그룹 지정</a:t>
            </a:r>
            <a:endParaRPr lang="en-US" altLang="ko-KR" baseline="0" dirty="0" smtClean="0"/>
          </a:p>
          <a:p>
            <a:r>
              <a:rPr lang="en-US" altLang="ko-KR" dirty="0" smtClean="0"/>
              <a:t>Precedence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어떤 것이 우선하는지 순서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위에서 아래로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1B19-30EE-41D1-9FEC-0227C63CDE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52E-E63D-43EF-91E2-97EEDF3958F9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156C-2B1E-4562-993E-F3A3C3E0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4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52E-E63D-43EF-91E2-97EEDF3958F9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156C-2B1E-4562-993E-F3A3C3E0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3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52E-E63D-43EF-91E2-97EEDF3958F9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156C-2B1E-4562-993E-F3A3C3E0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5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52E-E63D-43EF-91E2-97EEDF3958F9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156C-2B1E-4562-993E-F3A3C3E0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2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52E-E63D-43EF-91E2-97EEDF3958F9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156C-2B1E-4562-993E-F3A3C3E0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0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52E-E63D-43EF-91E2-97EEDF3958F9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156C-2B1E-4562-993E-F3A3C3E0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7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52E-E63D-43EF-91E2-97EEDF3958F9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156C-2B1E-4562-993E-F3A3C3E0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9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52E-E63D-43EF-91E2-97EEDF3958F9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156C-2B1E-4562-993E-F3A3C3E0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49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52E-E63D-43EF-91E2-97EEDF3958F9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156C-2B1E-4562-993E-F3A3C3E0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2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52E-E63D-43EF-91E2-97EEDF3958F9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156C-2B1E-4562-993E-F3A3C3E0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2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52E-E63D-43EF-91E2-97EEDF3958F9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156C-2B1E-4562-993E-F3A3C3E0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9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E052E-E63D-43EF-91E2-97EEDF3958F9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156C-2B1E-4562-993E-F3A3C3E0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1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Speech and Language Processing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64038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Ch.2 Regular Expressions, Text Normalization, Edit Distance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3763169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6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Regular Expression Patterns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Anchors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＼</a:t>
            </a:r>
            <a:r>
              <a:rPr lang="en-US" altLang="ko-KR" dirty="0" smtClean="0"/>
              <a:t>b :  a word boundary (not a digit, underscore or letter)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ex) /</a:t>
            </a:r>
            <a:r>
              <a:rPr lang="ko-KR" altLang="en-US" dirty="0" smtClean="0"/>
              <a:t> ＼</a:t>
            </a:r>
            <a:r>
              <a:rPr lang="en-US" altLang="ko-KR" dirty="0" smtClean="0"/>
              <a:t>b99</a:t>
            </a:r>
            <a:r>
              <a:rPr lang="ko-KR" altLang="en-US" dirty="0" smtClean="0"/>
              <a:t> ＼</a:t>
            </a:r>
            <a:r>
              <a:rPr lang="en-US" altLang="ko-KR" dirty="0" smtClean="0"/>
              <a:t>b/ -&gt; only 99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cf. $99 is included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＼</a:t>
            </a:r>
            <a:r>
              <a:rPr lang="en-US" altLang="ko-KR" dirty="0" smtClean="0"/>
              <a:t>B :  a non-boundary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Disjunction, Grouping, and Precedence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Disjunction | : ex)  When trying to find “cat or dog” </a:t>
            </a:r>
          </a:p>
          <a:p>
            <a:pPr marL="0" indent="0">
              <a:buNone/>
            </a:pPr>
            <a:r>
              <a:rPr lang="en-US" altLang="ko-KR" dirty="0" smtClean="0"/>
              <a:t>				-&gt; /cat | dog/</a:t>
            </a:r>
          </a:p>
          <a:p>
            <a:pPr marL="0" indent="0">
              <a:buNone/>
            </a:pPr>
            <a:r>
              <a:rPr lang="en-US" altLang="ko-KR" dirty="0" smtClean="0"/>
              <a:t>Grouping ( ) : ex)  When trying to find “guppy or</a:t>
            </a:r>
            <a:r>
              <a:rPr lang="ko-KR" altLang="en-US" dirty="0"/>
              <a:t> </a:t>
            </a:r>
            <a:r>
              <a:rPr lang="en-US" altLang="ko-KR" dirty="0" smtClean="0"/>
              <a:t>guppies”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-&gt; /</a:t>
            </a:r>
            <a:r>
              <a:rPr lang="en-US" altLang="ko-KR" dirty="0" err="1" smtClean="0"/>
              <a:t>gupp</a:t>
            </a:r>
            <a:r>
              <a:rPr lang="en-US" altLang="ko-KR" dirty="0" smtClean="0"/>
              <a:t>(y | </a:t>
            </a:r>
            <a:r>
              <a:rPr lang="en-US" altLang="ko-KR" dirty="0" err="1" smtClean="0"/>
              <a:t>ies</a:t>
            </a:r>
            <a:r>
              <a:rPr lang="en-US" altLang="ko-KR" dirty="0" smtClean="0"/>
              <a:t>)/ </a:t>
            </a:r>
          </a:p>
          <a:p>
            <a:pPr marL="0" indent="0">
              <a:buNone/>
            </a:pPr>
            <a:r>
              <a:rPr lang="en-US" altLang="ko-KR" dirty="0" smtClean="0"/>
              <a:t>Precedence :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917" y="4402346"/>
            <a:ext cx="5920320" cy="16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operators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＼</a:t>
            </a:r>
            <a:r>
              <a:rPr lang="en-US" altLang="ko-KR" dirty="0" smtClean="0"/>
              <a:t>w: alphanumeric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{n} : repeat n times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＼</a:t>
            </a:r>
            <a:r>
              <a:rPr lang="en-US" altLang="ko-KR" dirty="0" smtClean="0"/>
              <a:t>* : to refer special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characters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48" y="1960562"/>
            <a:ext cx="6105525" cy="1581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348" y="3592426"/>
            <a:ext cx="6096000" cy="1571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923" y="5263644"/>
            <a:ext cx="60769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 Expression Substitution, Capture Groups, and ELIZA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Substitutions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/the </a:t>
            </a:r>
            <a:r>
              <a:rPr lang="en-US" altLang="ko-KR" b="1" dirty="0" smtClean="0"/>
              <a:t>(.*)</a:t>
            </a:r>
            <a:r>
              <a:rPr lang="en-US" altLang="ko-KR" dirty="0" err="1" smtClean="0"/>
              <a:t>er</a:t>
            </a:r>
            <a:r>
              <a:rPr lang="en-US" altLang="ko-KR" dirty="0" smtClean="0"/>
              <a:t> they were, the </a:t>
            </a:r>
            <a:r>
              <a:rPr lang="ko-KR" altLang="en-US" b="1" dirty="0" smtClean="0"/>
              <a:t>＼</a:t>
            </a:r>
            <a:r>
              <a:rPr lang="en-US" altLang="ko-KR" b="1" dirty="0" smtClean="0"/>
              <a:t>1</a:t>
            </a:r>
            <a:r>
              <a:rPr lang="en-US" altLang="ko-KR" dirty="0" smtClean="0"/>
              <a:t>er they will be </a:t>
            </a:r>
          </a:p>
          <a:p>
            <a:pPr marL="0" indent="0">
              <a:buNone/>
            </a:pPr>
            <a:r>
              <a:rPr lang="en-US" altLang="ko-KR" dirty="0" smtClean="0"/>
              <a:t>Capture group</a:t>
            </a:r>
          </a:p>
          <a:p>
            <a:pPr marL="0" indent="0">
              <a:buNone/>
            </a:pPr>
            <a:r>
              <a:rPr lang="en-US" altLang="ko-KR" dirty="0" smtClean="0"/>
              <a:t>	/the </a:t>
            </a:r>
            <a:r>
              <a:rPr lang="en-US" altLang="ko-KR" b="1" dirty="0" smtClean="0"/>
              <a:t>(.*)</a:t>
            </a:r>
            <a:r>
              <a:rPr lang="en-US" altLang="ko-KR" dirty="0" err="1" smtClean="0"/>
              <a:t>er</a:t>
            </a:r>
            <a:r>
              <a:rPr lang="en-US" altLang="ko-KR" dirty="0" smtClean="0"/>
              <a:t> they </a:t>
            </a:r>
            <a:r>
              <a:rPr lang="en-US" altLang="ko-KR" b="1" dirty="0" smtClean="0"/>
              <a:t>(.*)  </a:t>
            </a:r>
            <a:r>
              <a:rPr lang="en-US" altLang="ko-KR" dirty="0" smtClean="0"/>
              <a:t>, the </a:t>
            </a:r>
            <a:r>
              <a:rPr lang="ko-KR" altLang="en-US" b="1" dirty="0" smtClean="0"/>
              <a:t>＼</a:t>
            </a:r>
            <a:r>
              <a:rPr lang="en-US" altLang="ko-KR" b="1" dirty="0" smtClean="0"/>
              <a:t>1</a:t>
            </a:r>
            <a:r>
              <a:rPr lang="en-US" altLang="ko-KR" dirty="0" smtClean="0"/>
              <a:t>er they </a:t>
            </a:r>
            <a:r>
              <a:rPr lang="ko-KR" altLang="en-US" b="1" dirty="0" smtClean="0"/>
              <a:t>＼</a:t>
            </a:r>
            <a:r>
              <a:rPr lang="en-US" altLang="ko-KR" b="1" dirty="0" smtClean="0"/>
              <a:t>2</a:t>
            </a:r>
          </a:p>
          <a:p>
            <a:pPr marL="0" indent="0">
              <a:buNone/>
            </a:pPr>
            <a:r>
              <a:rPr lang="en-US" altLang="ko-KR" dirty="0" smtClean="0"/>
              <a:t>Non-capturing group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/(?:some| a few) (</a:t>
            </a:r>
            <a:r>
              <a:rPr lang="en-US" altLang="ko-KR" dirty="0" err="1" smtClean="0"/>
              <a:t>people|cats</a:t>
            </a:r>
            <a:r>
              <a:rPr lang="en-US" altLang="ko-KR" dirty="0" smtClean="0"/>
              <a:t>) like some </a:t>
            </a:r>
            <a:r>
              <a:rPr lang="ko-KR" altLang="en-US" b="1" dirty="0" smtClean="0"/>
              <a:t>＼</a:t>
            </a:r>
            <a:r>
              <a:rPr lang="en-US" altLang="ko-KR" b="1" dirty="0" smtClean="0"/>
              <a:t>1/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5970" y="296394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Words and Corpora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Words and Corpora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To decide what counts as a word - Corpus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Utterance -&gt; disfluency : fragment ex)main- mainly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    , fillers    ex) um, uh </a:t>
            </a:r>
          </a:p>
          <a:p>
            <a:pPr marL="0" indent="0">
              <a:buNone/>
            </a:pPr>
            <a:r>
              <a:rPr lang="en-US" altLang="ko-KR" dirty="0" smtClean="0"/>
              <a:t>Lemma : set of lexical forms having same stem. Ex) cat, cats</a:t>
            </a:r>
          </a:p>
          <a:p>
            <a:pPr marL="0" indent="0">
              <a:buNone/>
            </a:pPr>
            <a:r>
              <a:rPr lang="en-US" altLang="ko-KR" dirty="0" err="1" smtClean="0"/>
              <a:t>Wordfrom</a:t>
            </a:r>
            <a:r>
              <a:rPr lang="en-US" altLang="ko-KR" dirty="0"/>
              <a:t> </a:t>
            </a:r>
            <a:r>
              <a:rPr lang="en-US" altLang="ko-KR" dirty="0" smtClean="0"/>
              <a:t>: full inflected or derived form of word.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Types  / Tokens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6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Words and Corpora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38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Herden’s</a:t>
            </a:r>
            <a:r>
              <a:rPr lang="en-US" altLang="ko-KR" dirty="0" smtClean="0"/>
              <a:t> Law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Types</a:t>
            </a:r>
          </a:p>
          <a:p>
            <a:pPr marL="0" indent="0">
              <a:buNone/>
            </a:pPr>
            <a:r>
              <a:rPr lang="en-US" altLang="ko-KR" dirty="0" smtClean="0"/>
              <a:t>   - the number of distinct words in a corpus. </a:t>
            </a:r>
            <a:r>
              <a:rPr lang="en-US" altLang="ko-KR" b="1" dirty="0" smtClean="0"/>
              <a:t>|V|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Tokens </a:t>
            </a:r>
          </a:p>
          <a:p>
            <a:pPr marL="0" indent="0">
              <a:buNone/>
            </a:pPr>
            <a:r>
              <a:rPr lang="en-US" altLang="ko-KR" dirty="0" smtClean="0"/>
              <a:t>   - the total number </a:t>
            </a:r>
            <a:r>
              <a:rPr lang="en-US" altLang="ko-KR" b="1" dirty="0" smtClean="0"/>
              <a:t>N</a:t>
            </a:r>
            <a:r>
              <a:rPr lang="en-US" altLang="ko-KR" dirty="0" smtClean="0"/>
              <a:t> of running words.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b="1" dirty="0" smtClean="0"/>
              <a:t>k</a:t>
            </a:r>
            <a:r>
              <a:rPr lang="en-US" altLang="ko-KR" dirty="0" smtClean="0"/>
              <a:t>,</a:t>
            </a:r>
            <a:r>
              <a:rPr lang="el-GR" altLang="ko-KR" b="1" dirty="0" smtClean="0"/>
              <a:t>β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positive constants, 0&lt;</a:t>
            </a:r>
            <a:r>
              <a:rPr lang="el-GR" altLang="ko-KR" dirty="0" smtClean="0"/>
              <a:t> β</a:t>
            </a:r>
            <a:r>
              <a:rPr lang="en-US" altLang="ko-KR" dirty="0" smtClean="0"/>
              <a:t> &lt;1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327" y="1884445"/>
            <a:ext cx="6941474" cy="15485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33" y="2541587"/>
            <a:ext cx="2618555" cy="8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75548" y="296394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 Text </a:t>
            </a:r>
            <a:r>
              <a:rPr lang="en-US" altLang="ko-KR" dirty="0"/>
              <a:t>Normalization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Normalization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Before natural language processing of a text</a:t>
            </a:r>
          </a:p>
          <a:p>
            <a:pPr marL="0" indent="0">
              <a:buNone/>
            </a:pPr>
            <a:r>
              <a:rPr lang="en-US" altLang="ko-KR" dirty="0" smtClean="0"/>
              <a:t>	The text has to be </a:t>
            </a:r>
            <a:r>
              <a:rPr lang="en-US" altLang="ko-KR" b="1" dirty="0" smtClean="0"/>
              <a:t>normalized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1. </a:t>
            </a:r>
            <a:r>
              <a:rPr lang="en-US" altLang="ko-KR" b="1" dirty="0" smtClean="0"/>
              <a:t>Segmenting/Tokenizing words </a:t>
            </a:r>
            <a:r>
              <a:rPr lang="en-US" altLang="ko-KR" dirty="0" smtClean="0"/>
              <a:t>from running text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2. </a:t>
            </a:r>
            <a:r>
              <a:rPr lang="en-US" altLang="ko-KR" b="1" dirty="0" smtClean="0"/>
              <a:t>Normalizing</a:t>
            </a:r>
            <a:r>
              <a:rPr lang="en-US" altLang="ko-KR" dirty="0" smtClean="0"/>
              <a:t> word formats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3. </a:t>
            </a:r>
            <a:r>
              <a:rPr lang="en-US" altLang="ko-KR" b="1" dirty="0" smtClean="0"/>
              <a:t>Segmenting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sentences</a:t>
            </a:r>
            <a:r>
              <a:rPr lang="en-US" altLang="ko-KR" dirty="0" smtClean="0"/>
              <a:t> in running text.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Unix tools for crude tokenization and normalization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37919"/>
            <a:ext cx="477653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Tokenization / Normalization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pl-PL" altLang="ko-KR" b="1" dirty="0">
                <a:solidFill>
                  <a:srgbClr val="FF0000"/>
                </a:solidFill>
              </a:rPr>
              <a:t>tr</a:t>
            </a:r>
            <a:r>
              <a:rPr lang="pl-PL" altLang="ko-KR" dirty="0"/>
              <a:t> -sc 'A-Za-z' '\n' &lt; sh.txt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The </a:t>
            </a:r>
            <a:r>
              <a:rPr lang="en-US" altLang="ko-KR" dirty="0"/>
              <a:t>output of this command will be:</a:t>
            </a:r>
          </a:p>
          <a:p>
            <a:pPr marL="0" indent="0">
              <a:buNone/>
            </a:pPr>
            <a:r>
              <a:rPr lang="en-US" altLang="ko-KR" dirty="0"/>
              <a:t>THE</a:t>
            </a:r>
          </a:p>
          <a:p>
            <a:pPr marL="0" indent="0">
              <a:buNone/>
            </a:pPr>
            <a:r>
              <a:rPr lang="en-US" altLang="ko-KR" dirty="0"/>
              <a:t>SONNETS</a:t>
            </a:r>
          </a:p>
          <a:p>
            <a:pPr marL="0" indent="0">
              <a:buNone/>
            </a:pPr>
            <a:r>
              <a:rPr lang="en-US" altLang="ko-KR" dirty="0"/>
              <a:t>by</a:t>
            </a:r>
          </a:p>
          <a:p>
            <a:pPr marL="0" indent="0">
              <a:buNone/>
            </a:pPr>
            <a:r>
              <a:rPr lang="en-US" altLang="ko-KR" dirty="0"/>
              <a:t>William</a:t>
            </a:r>
          </a:p>
          <a:p>
            <a:pPr marL="0" indent="0">
              <a:buNone/>
            </a:pPr>
            <a:r>
              <a:rPr lang="en-US" altLang="ko-KR" dirty="0"/>
              <a:t>Shakespeare</a:t>
            </a:r>
          </a:p>
          <a:p>
            <a:pPr marL="0" indent="0">
              <a:buNone/>
            </a:pPr>
            <a:r>
              <a:rPr lang="en-US" altLang="ko-KR" dirty="0"/>
              <a:t>From</a:t>
            </a:r>
          </a:p>
          <a:p>
            <a:pPr marL="0" indent="0">
              <a:buNone/>
            </a:pPr>
            <a:r>
              <a:rPr lang="en-US" altLang="ko-KR" dirty="0"/>
              <a:t>fairest</a:t>
            </a:r>
          </a:p>
          <a:p>
            <a:pPr marL="0" indent="0">
              <a:buNone/>
            </a:pPr>
            <a:r>
              <a:rPr lang="en-US" altLang="ko-KR" dirty="0"/>
              <a:t>creatures</a:t>
            </a:r>
          </a:p>
          <a:p>
            <a:pPr marL="0" indent="0">
              <a:buNone/>
            </a:pPr>
            <a:r>
              <a:rPr lang="en-US" altLang="ko-KR" dirty="0"/>
              <a:t>We</a:t>
            </a:r>
          </a:p>
          <a:p>
            <a:pPr marL="0" indent="0">
              <a:buNone/>
            </a:pPr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51621" y="1937919"/>
            <a:ext cx="52297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pl-PL" altLang="ko-KR" dirty="0"/>
              <a:t>tr -sc 'A-Za-z' '\n' &lt; sh.txt | </a:t>
            </a:r>
            <a:r>
              <a:rPr lang="pl-PL" altLang="ko-KR" b="1" dirty="0">
                <a:solidFill>
                  <a:srgbClr val="FF0000"/>
                </a:solidFill>
              </a:rPr>
              <a:t>sort</a:t>
            </a:r>
            <a:r>
              <a:rPr lang="pl-PL" altLang="ko-KR" dirty="0"/>
              <a:t> | </a:t>
            </a:r>
            <a:r>
              <a:rPr lang="pl-PL" altLang="ko-KR" b="1" dirty="0">
                <a:solidFill>
                  <a:srgbClr val="FF0000"/>
                </a:solidFill>
              </a:rPr>
              <a:t>uniq </a:t>
            </a:r>
            <a:r>
              <a:rPr lang="pl-PL" altLang="ko-KR" b="1" dirty="0" smtClean="0">
                <a:solidFill>
                  <a:srgbClr val="FF0000"/>
                </a:solidFill>
              </a:rPr>
              <a:t>–c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1945 </a:t>
            </a:r>
            <a:r>
              <a:rPr lang="en-US" altLang="ko-KR" dirty="0"/>
              <a:t>A</a:t>
            </a:r>
          </a:p>
          <a:p>
            <a:pPr marL="0" indent="0">
              <a:buNone/>
            </a:pPr>
            <a:r>
              <a:rPr lang="en-US" altLang="ko-KR" dirty="0"/>
              <a:t>72 AARON</a:t>
            </a:r>
          </a:p>
          <a:p>
            <a:pPr marL="0" indent="0">
              <a:buNone/>
            </a:pPr>
            <a:r>
              <a:rPr lang="en-US" altLang="ko-KR" dirty="0"/>
              <a:t>19 ABBESS</a:t>
            </a:r>
          </a:p>
          <a:p>
            <a:pPr marL="0" indent="0">
              <a:buNone/>
            </a:pPr>
            <a:r>
              <a:rPr lang="en-US" altLang="ko-KR" dirty="0"/>
              <a:t>25 Aaron</a:t>
            </a:r>
          </a:p>
          <a:p>
            <a:pPr marL="0" indent="0">
              <a:buNone/>
            </a:pPr>
            <a:r>
              <a:rPr lang="en-US" altLang="ko-KR" dirty="0"/>
              <a:t>6 Abate</a:t>
            </a:r>
          </a:p>
          <a:p>
            <a:pPr marL="0" indent="0">
              <a:buNone/>
            </a:pPr>
            <a:r>
              <a:rPr lang="en-US" altLang="ko-KR" dirty="0"/>
              <a:t>1 Abates</a:t>
            </a:r>
          </a:p>
          <a:p>
            <a:pPr marL="0" indent="0">
              <a:buNone/>
            </a:pPr>
            <a:r>
              <a:rPr lang="en-US" altLang="ko-KR" dirty="0"/>
              <a:t>5 Abbess</a:t>
            </a:r>
          </a:p>
          <a:p>
            <a:pPr marL="0" indent="0">
              <a:buNone/>
            </a:pPr>
            <a:r>
              <a:rPr lang="en-US" altLang="ko-KR" dirty="0"/>
              <a:t>6 Abbey</a:t>
            </a:r>
          </a:p>
          <a:p>
            <a:pPr marL="0" indent="0">
              <a:buNone/>
            </a:pPr>
            <a:r>
              <a:rPr lang="en-US" altLang="ko-KR" dirty="0"/>
              <a:t>3 Abbot</a:t>
            </a:r>
          </a:p>
          <a:p>
            <a:pPr marL="0" indent="0">
              <a:buNone/>
            </a:pPr>
            <a:r>
              <a:rPr lang="en-US" altLang="ko-KR" dirty="0"/>
              <a:t>...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999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0.  Introduction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Regular Expressions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Words and Corpora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Text Normalization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Minimum Edit Distance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Summary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Unix tools for crude tokenization and normalization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57387"/>
            <a:ext cx="5321968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Tokenization / Normalization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pl-PL" altLang="ko-KR" dirty="0"/>
              <a:t>tr -sc 'A-Za-z' '\n' &lt; sh.txt | </a:t>
            </a:r>
            <a:r>
              <a:rPr lang="pl-PL" altLang="ko-KR" b="1" dirty="0">
                <a:solidFill>
                  <a:srgbClr val="FF0000"/>
                </a:solidFill>
              </a:rPr>
              <a:t>tr A-Z a-z </a:t>
            </a:r>
            <a:r>
              <a:rPr lang="pl-PL" altLang="ko-KR" dirty="0"/>
              <a:t>| sort | uniq </a:t>
            </a:r>
            <a:r>
              <a:rPr lang="pl-PL" altLang="ko-KR" dirty="0" smtClean="0"/>
              <a:t>–c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14725 </a:t>
            </a:r>
            <a:r>
              <a:rPr lang="en-US" altLang="ko-KR" dirty="0"/>
              <a:t>a</a:t>
            </a:r>
          </a:p>
          <a:p>
            <a:pPr marL="0" indent="0">
              <a:buNone/>
            </a:pPr>
            <a:r>
              <a:rPr lang="en-US" altLang="ko-KR" dirty="0"/>
              <a:t>97 </a:t>
            </a:r>
            <a:r>
              <a:rPr lang="en-US" altLang="ko-KR" dirty="0" err="1"/>
              <a:t>aaron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 </a:t>
            </a:r>
            <a:r>
              <a:rPr lang="en-US" altLang="ko-KR" dirty="0" err="1"/>
              <a:t>abaissiez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10 abandon</a:t>
            </a:r>
          </a:p>
          <a:p>
            <a:pPr marL="0" indent="0">
              <a:buNone/>
            </a:pPr>
            <a:r>
              <a:rPr lang="en-US" altLang="ko-KR" dirty="0"/>
              <a:t>2 abandoned</a:t>
            </a:r>
          </a:p>
          <a:p>
            <a:pPr marL="0" indent="0">
              <a:buNone/>
            </a:pPr>
            <a:r>
              <a:rPr lang="en-US" altLang="ko-KR" dirty="0"/>
              <a:t>2 abase</a:t>
            </a:r>
          </a:p>
          <a:p>
            <a:pPr marL="0" indent="0">
              <a:buNone/>
            </a:pPr>
            <a:r>
              <a:rPr lang="en-US" altLang="ko-KR" dirty="0"/>
              <a:t>1 abash</a:t>
            </a:r>
          </a:p>
          <a:p>
            <a:pPr marL="0" indent="0">
              <a:buNone/>
            </a:pPr>
            <a:r>
              <a:rPr lang="en-US" altLang="ko-KR" dirty="0"/>
              <a:t>14 abate</a:t>
            </a:r>
          </a:p>
          <a:p>
            <a:pPr marL="0" indent="0">
              <a:buNone/>
            </a:pPr>
            <a:r>
              <a:rPr lang="en-US" altLang="ko-KR" dirty="0"/>
              <a:t>3 abated</a:t>
            </a:r>
          </a:p>
          <a:p>
            <a:pPr marL="0" indent="0">
              <a:buNone/>
            </a:pPr>
            <a:r>
              <a:rPr lang="en-US" altLang="ko-KR" dirty="0"/>
              <a:t>3 abatement</a:t>
            </a:r>
          </a:p>
          <a:p>
            <a:pPr marL="0" indent="0">
              <a:buNone/>
            </a:pPr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031832" y="1960562"/>
            <a:ext cx="6160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tr</a:t>
            </a:r>
            <a:r>
              <a:rPr lang="en-US" altLang="ko-KR" dirty="0"/>
              <a:t> -</a:t>
            </a:r>
            <a:r>
              <a:rPr lang="en-US" altLang="ko-KR" dirty="0" err="1"/>
              <a:t>sc</a:t>
            </a:r>
            <a:r>
              <a:rPr lang="en-US" altLang="ko-KR" dirty="0"/>
              <a:t> 'A-</a:t>
            </a:r>
            <a:r>
              <a:rPr lang="en-US" altLang="ko-KR" dirty="0" err="1"/>
              <a:t>Za</a:t>
            </a:r>
            <a:r>
              <a:rPr lang="en-US" altLang="ko-KR" dirty="0"/>
              <a:t>-z' '\n' &lt; sh.txt | </a:t>
            </a:r>
            <a:r>
              <a:rPr lang="en-US" altLang="ko-KR" dirty="0" err="1"/>
              <a:t>tr</a:t>
            </a:r>
            <a:r>
              <a:rPr lang="en-US" altLang="ko-KR" dirty="0"/>
              <a:t> A-Z </a:t>
            </a:r>
            <a:r>
              <a:rPr lang="en-US" altLang="ko-KR" dirty="0" err="1"/>
              <a:t>a-z</a:t>
            </a:r>
            <a:r>
              <a:rPr lang="en-US" altLang="ko-KR" dirty="0"/>
              <a:t> | sort | </a:t>
            </a:r>
            <a:r>
              <a:rPr lang="en-US" altLang="ko-KR" dirty="0" err="1"/>
              <a:t>uniq</a:t>
            </a:r>
            <a:r>
              <a:rPr lang="en-US" altLang="ko-KR" dirty="0"/>
              <a:t> -c | </a:t>
            </a:r>
            <a:r>
              <a:rPr lang="en-US" altLang="ko-KR" b="1" dirty="0">
                <a:solidFill>
                  <a:srgbClr val="FF0000"/>
                </a:solidFill>
              </a:rPr>
              <a:t>sort -n -r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27378 </a:t>
            </a:r>
            <a:r>
              <a:rPr lang="en-US" altLang="ko-KR" dirty="0"/>
              <a:t>the</a:t>
            </a:r>
          </a:p>
          <a:p>
            <a:pPr marL="0" indent="0">
              <a:buNone/>
            </a:pPr>
            <a:r>
              <a:rPr lang="en-US" altLang="ko-KR" dirty="0"/>
              <a:t>26084 and</a:t>
            </a:r>
          </a:p>
          <a:p>
            <a:pPr marL="0" indent="0">
              <a:buNone/>
            </a:pPr>
            <a:r>
              <a:rPr lang="en-US" altLang="ko-KR" dirty="0"/>
              <a:t>22538 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19771 to</a:t>
            </a:r>
          </a:p>
          <a:p>
            <a:pPr marL="0" indent="0">
              <a:buNone/>
            </a:pPr>
            <a:r>
              <a:rPr lang="en-US" altLang="ko-KR" dirty="0"/>
              <a:t>17481 of</a:t>
            </a:r>
          </a:p>
          <a:p>
            <a:pPr marL="0" indent="0">
              <a:buNone/>
            </a:pPr>
            <a:r>
              <a:rPr lang="en-US" altLang="ko-KR" dirty="0"/>
              <a:t>14725 a</a:t>
            </a:r>
          </a:p>
          <a:p>
            <a:pPr marL="0" indent="0">
              <a:buNone/>
            </a:pPr>
            <a:r>
              <a:rPr lang="en-US" altLang="ko-KR" dirty="0"/>
              <a:t>13826 you</a:t>
            </a:r>
          </a:p>
          <a:p>
            <a:pPr marL="0" indent="0">
              <a:buNone/>
            </a:pPr>
            <a:r>
              <a:rPr lang="en-US" altLang="ko-KR" dirty="0"/>
              <a:t>12489 my</a:t>
            </a:r>
          </a:p>
          <a:p>
            <a:pPr marL="0" indent="0">
              <a:buNone/>
            </a:pPr>
            <a:r>
              <a:rPr lang="en-US" altLang="ko-KR" dirty="0"/>
              <a:t>11318 that</a:t>
            </a:r>
          </a:p>
          <a:p>
            <a:pPr marL="0" indent="0">
              <a:buNone/>
            </a:pPr>
            <a:r>
              <a:rPr lang="en-US" altLang="ko-KR" dirty="0"/>
              <a:t>11112 in</a:t>
            </a:r>
          </a:p>
          <a:p>
            <a:pPr marL="0" indent="0">
              <a:buNone/>
            </a:pPr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85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Unix tools for crude Tokenization and Normalization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Clitic</a:t>
            </a:r>
            <a:r>
              <a:rPr lang="en-US" altLang="ko-KR" dirty="0" smtClean="0"/>
              <a:t>  : ex) We’re -&gt; We are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/>
              <a:t>Penn Tree bank tokenization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8150"/>
            <a:ext cx="8337884" cy="14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77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Unix tools for crude Tokenization and Normalization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Clitic</a:t>
            </a:r>
            <a:r>
              <a:rPr lang="en-US" altLang="ko-KR" dirty="0" smtClean="0"/>
              <a:t>  : ex) We’re -&gt; We are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/>
              <a:t>Penn Tree bank tokenization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8150"/>
            <a:ext cx="8337884" cy="14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22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 Segmentation in Chinese : the </a:t>
            </a:r>
            <a:r>
              <a:rPr lang="en-US" altLang="ko-KR" dirty="0" err="1" smtClean="0"/>
              <a:t>MaxMatch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Greedy </a:t>
            </a:r>
            <a:r>
              <a:rPr lang="en-US" altLang="ko-KR" b="1" dirty="0"/>
              <a:t>algorithm</a:t>
            </a:r>
            <a:r>
              <a:rPr lang="en-US" altLang="ko-KR" dirty="0"/>
              <a:t> is an </a:t>
            </a:r>
            <a:r>
              <a:rPr lang="en-US" altLang="ko-KR" b="1" dirty="0"/>
              <a:t>algorithm</a:t>
            </a:r>
            <a:r>
              <a:rPr lang="en-US" altLang="ko-KR" dirty="0"/>
              <a:t> that follows the problem solving heuristic of making the locally optimal choice at each stage with the hope of finding a global optimum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61" y="3405186"/>
            <a:ext cx="9490660" cy="11922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61" y="4950910"/>
            <a:ext cx="9490660" cy="8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33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Greedy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To pay 36 cents,</a:t>
            </a:r>
          </a:p>
          <a:p>
            <a:pPr marL="0" indent="0">
              <a:buNone/>
            </a:pPr>
            <a:r>
              <a:rPr lang="en-US" altLang="ko-KR" dirty="0" smtClean="0"/>
              <a:t>How many coins needed?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20 / 10 / 5 / 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age result for greedy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46" y="2031311"/>
            <a:ext cx="5633954" cy="414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Maximum </a:t>
            </a:r>
            <a:r>
              <a:rPr lang="en-US" altLang="ko-KR" dirty="0"/>
              <a:t>M</a:t>
            </a:r>
            <a:r>
              <a:rPr lang="en-US" altLang="ko-KR" dirty="0" smtClean="0"/>
              <a:t>atching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10664"/>
            <a:ext cx="10515600" cy="4928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Matching ? Two edges do not share end points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최대</a:t>
            </a:r>
            <a:r>
              <a:rPr lang="en-US" altLang="ko-KR" dirty="0" smtClean="0"/>
              <a:t>(Maximum)</a:t>
            </a:r>
            <a:r>
              <a:rPr lang="ko-KR" altLang="en-US" dirty="0" smtClean="0"/>
              <a:t> 부합</a:t>
            </a:r>
            <a:r>
              <a:rPr lang="en-US" altLang="ko-KR" dirty="0" smtClean="0"/>
              <a:t>		</a:t>
            </a:r>
            <a:r>
              <a:rPr lang="ko-KR" altLang="en-US" dirty="0"/>
              <a:t>극대</a:t>
            </a:r>
            <a:r>
              <a:rPr lang="en-US" altLang="ko-KR" dirty="0"/>
              <a:t>(Maximal)</a:t>
            </a:r>
            <a:r>
              <a:rPr lang="ko-KR" altLang="en-US" dirty="0"/>
              <a:t> 부합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upload.wikimedia.org/wikipedia/commons/thumb/e/e1/Maximal-matching.svg/300px-Maximal-matchin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85" y="7100972"/>
            <a:ext cx="4875706" cy="9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c/c7/Maximum-matching.svg/300px-Maximum-matching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85" y="8496091"/>
            <a:ext cx="4875706" cy="9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412" y="3954358"/>
            <a:ext cx="7048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Greedy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To pay 36 cents,</a:t>
            </a:r>
          </a:p>
          <a:p>
            <a:pPr marL="0" indent="0">
              <a:buNone/>
            </a:pPr>
            <a:r>
              <a:rPr lang="en-US" altLang="ko-KR" dirty="0" smtClean="0"/>
              <a:t>How many coins needed?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20 / 10 / 5 / 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age result for greedy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46" y="2031311"/>
            <a:ext cx="5633954" cy="414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Maximum </a:t>
            </a:r>
            <a:r>
              <a:rPr lang="en-US" altLang="ko-KR" dirty="0"/>
              <a:t>M</a:t>
            </a:r>
            <a:r>
              <a:rPr lang="en-US" altLang="ko-KR" dirty="0" smtClean="0"/>
              <a:t>atching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10664"/>
            <a:ext cx="10515600" cy="4928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Matching ? Two edges do not share end points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최대</a:t>
            </a:r>
            <a:r>
              <a:rPr lang="en-US" altLang="ko-KR" dirty="0" smtClean="0"/>
              <a:t>(Maximum)</a:t>
            </a:r>
            <a:r>
              <a:rPr lang="ko-KR" altLang="en-US" dirty="0" smtClean="0"/>
              <a:t> 부합</a:t>
            </a:r>
            <a:r>
              <a:rPr lang="en-US" altLang="ko-KR" dirty="0" smtClean="0"/>
              <a:t>		</a:t>
            </a:r>
            <a:r>
              <a:rPr lang="ko-KR" altLang="en-US" dirty="0"/>
              <a:t>극대</a:t>
            </a:r>
            <a:r>
              <a:rPr lang="en-US" altLang="ko-KR" dirty="0"/>
              <a:t>(Maximal)</a:t>
            </a:r>
            <a:r>
              <a:rPr lang="ko-KR" altLang="en-US" dirty="0"/>
              <a:t> 부합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upload.wikimedia.org/wikipedia/commons/thumb/e/e1/Maximal-matching.svg/300px-Maximal-matchin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85" y="7100972"/>
            <a:ext cx="4875706" cy="9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c/c7/Maximum-matching.svg/300px-Maximum-matching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85" y="8496091"/>
            <a:ext cx="4875706" cy="9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412" y="3954358"/>
            <a:ext cx="7048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6074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Chinese Word Segmentation based on Maximum Matching and Word Binding Force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Maximum matching 	</a:t>
            </a:r>
            <a:r>
              <a:rPr lang="en-US" altLang="ko-KR" dirty="0"/>
              <a:t>	       “</a:t>
            </a:r>
            <a:r>
              <a:rPr lang="en-US" altLang="ko-KR" dirty="0" err="1"/>
              <a:t>abc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Chinese words</a:t>
            </a:r>
          </a:p>
          <a:p>
            <a:pPr marL="0" indent="0">
              <a:buNone/>
            </a:pPr>
            <a:r>
              <a:rPr lang="en-US" altLang="ko-KR" dirty="0" smtClean="0"/>
              <a:t>Mostly 1 or 2 characters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Group 1, 2, 3, 4, over 4. 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314573" y="3300267"/>
            <a:ext cx="1080838" cy="113218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a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214187" y="3300267"/>
            <a:ext cx="1080838" cy="113218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c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764380" y="3300267"/>
            <a:ext cx="1080838" cy="113218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b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6074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Chinese Word Segmentation based on Maximum Matching and Word Binding Force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Maximum matching 	</a:t>
            </a:r>
            <a:r>
              <a:rPr lang="en-US" altLang="ko-KR" dirty="0"/>
              <a:t>	       “</a:t>
            </a:r>
            <a:r>
              <a:rPr lang="en-US" altLang="ko-KR" dirty="0" err="1"/>
              <a:t>abc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Chinese words</a:t>
            </a:r>
          </a:p>
          <a:p>
            <a:pPr marL="0" indent="0">
              <a:buNone/>
            </a:pPr>
            <a:r>
              <a:rPr lang="en-US" altLang="ko-KR" dirty="0" smtClean="0"/>
              <a:t>Mostly 1 or 2 characters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Group 1, 2, 3, 4, over 4. 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314573" y="3300267"/>
            <a:ext cx="1080838" cy="113218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a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214187" y="3300267"/>
            <a:ext cx="1080838" cy="113218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c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764380" y="3300267"/>
            <a:ext cx="1080838" cy="113218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b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vs Eliza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How to talk with </a:t>
            </a:r>
          </a:p>
          <a:p>
            <a:pPr marL="0" indent="0">
              <a:buNone/>
            </a:pPr>
            <a:r>
              <a:rPr lang="en-US" altLang="ko-KR" dirty="0" err="1" smtClean="0"/>
              <a:t>Chatbot</a:t>
            </a:r>
            <a:r>
              <a:rPr lang="en-US" altLang="ko-KR" dirty="0" smtClean="0"/>
              <a:t>?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Regular Expression </a:t>
            </a:r>
          </a:p>
          <a:p>
            <a:pPr marL="0" indent="0">
              <a:buNone/>
            </a:pPr>
            <a:r>
              <a:rPr lang="en-US" altLang="ko-KR" dirty="0" smtClean="0"/>
              <a:t>Tokenization </a:t>
            </a:r>
          </a:p>
          <a:p>
            <a:pPr marL="0" indent="0">
              <a:buNone/>
            </a:pPr>
            <a:r>
              <a:rPr lang="en-US" altLang="ko-KR" dirty="0" smtClean="0"/>
              <a:t>Lemmatization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122" y="2615676"/>
            <a:ext cx="7828940" cy="27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6400" y="301207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4. Lemmatization </a:t>
            </a:r>
            <a:r>
              <a:rPr lang="en-US" altLang="ko-KR" dirty="0"/>
              <a:t>and Stemming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0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Lemmatization and Stemming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Lemmatization</a:t>
            </a:r>
          </a:p>
          <a:p>
            <a:pPr marL="0" indent="0">
              <a:buNone/>
            </a:pPr>
            <a:r>
              <a:rPr lang="en-US" altLang="ko-KR" dirty="0" smtClean="0"/>
              <a:t>Ex)</a:t>
            </a:r>
            <a:r>
              <a:rPr lang="en-US" altLang="ko-KR" dirty="0"/>
              <a:t> </a:t>
            </a:r>
            <a:r>
              <a:rPr lang="en-US" altLang="ko-KR" dirty="0" smtClean="0"/>
              <a:t>Am , are and is  -&gt; lemma </a:t>
            </a:r>
            <a:r>
              <a:rPr lang="en-US" altLang="ko-KR" b="1" dirty="0" smtClean="0"/>
              <a:t>be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Morphological parsing</a:t>
            </a:r>
          </a:p>
          <a:p>
            <a:pPr marL="0" indent="0">
              <a:buNone/>
            </a:pPr>
            <a:r>
              <a:rPr lang="en-US" altLang="ko-KR" dirty="0" smtClean="0"/>
              <a:t>Stems + affixes  ex) cats -&gt; cat + s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But what about “sing” -&gt; s + </a:t>
            </a:r>
            <a:r>
              <a:rPr lang="en-US" altLang="ko-KR" dirty="0" err="1" smtClean="0"/>
              <a:t>ing</a:t>
            </a:r>
            <a:r>
              <a:rPr lang="en-US" altLang="ko-KR" dirty="0" smtClean="0"/>
              <a:t> ?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Lemmatization and Stemming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Porter Stemming Algorithm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15" y="2441742"/>
            <a:ext cx="3185583" cy="40633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613" y="2441742"/>
            <a:ext cx="6134100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899" y="5102225"/>
            <a:ext cx="5600700" cy="1209675"/>
          </a:xfrm>
          <a:prstGeom prst="rect">
            <a:avLst/>
          </a:prstGeom>
        </p:spPr>
      </p:pic>
      <p:cxnSp>
        <p:nvCxnSpPr>
          <p:cNvPr id="9" name="구부러진 연결선 8"/>
          <p:cNvCxnSpPr/>
          <p:nvPr/>
        </p:nvCxnSpPr>
        <p:spPr>
          <a:xfrm flipV="1">
            <a:off x="3049836" y="5550568"/>
            <a:ext cx="2013063" cy="693864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>
            <a:off x="3192379" y="3546642"/>
            <a:ext cx="1870520" cy="1675816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/>
          <p:nvPr/>
        </p:nvCxnSpPr>
        <p:spPr>
          <a:xfrm>
            <a:off x="2694292" y="2930525"/>
            <a:ext cx="2368606" cy="190620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/>
          <p:nvPr/>
        </p:nvCxnSpPr>
        <p:spPr>
          <a:xfrm rot="10800000">
            <a:off x="8053137" y="3546642"/>
            <a:ext cx="2868308" cy="2160420"/>
          </a:xfrm>
          <a:prstGeom prst="curvedConnector3">
            <a:avLst>
              <a:gd name="adj1" fmla="val -1655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Sentence Segmentation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Punctuation  . ? 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Mr. Mrs. Inc.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Or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I am boy. You are a girl.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Minimum Edit Distance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8973" y="2013515"/>
            <a:ext cx="528702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Graffe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en-US" altLang="ko-KR" b="1" dirty="0" smtClean="0"/>
              <a:t>Giraffe</a:t>
            </a:r>
            <a:r>
              <a:rPr lang="en-US" altLang="ko-KR" dirty="0" smtClean="0"/>
              <a:t> ? Grail ? Graf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Human -&gt; Giraffe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Machine -&gt; ???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772415" y="2013515"/>
            <a:ext cx="93945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Stanford President John Hennessy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Stanford </a:t>
            </a:r>
            <a:r>
              <a:rPr lang="en-US" altLang="ko-KR" b="1" dirty="0" smtClean="0"/>
              <a:t>University</a:t>
            </a:r>
            <a:r>
              <a:rPr lang="en-US" altLang="ko-KR" dirty="0" smtClean="0"/>
              <a:t> President </a:t>
            </a:r>
            <a:r>
              <a:rPr lang="en-US" altLang="ko-KR" dirty="0"/>
              <a:t>John </a:t>
            </a:r>
            <a:r>
              <a:rPr lang="en-US" altLang="ko-KR" dirty="0" smtClean="0"/>
              <a:t>Hennessy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 smtClean="0"/>
              <a:t>Coference</a:t>
            </a:r>
            <a:endParaRPr lang="en-US" altLang="ko-KR" b="1" dirty="0" smtClean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784941" y="2013515"/>
            <a:ext cx="0" cy="3648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49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Minimum Edit Distance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8973" y="2013515"/>
            <a:ext cx="105448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Alignment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Operations like  + / * / - / substitution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772415" y="2013515"/>
            <a:ext cx="93945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73" y="3537177"/>
            <a:ext cx="9901235" cy="23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62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Minimum Edit Distance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8973" y="2013515"/>
            <a:ext cx="105448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Levenshtein</a:t>
            </a:r>
            <a:r>
              <a:rPr lang="en-US" altLang="ko-KR" dirty="0" smtClean="0"/>
              <a:t> Distance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772415" y="2013515"/>
            <a:ext cx="93945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73" y="3504520"/>
            <a:ext cx="9901235" cy="23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07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Minimum Edit Distance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Dynamic Programming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Intention to Execution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01" y="2847708"/>
            <a:ext cx="6122899" cy="1136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901" y="4300538"/>
            <a:ext cx="6122899" cy="215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83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Minimum Edit Distance Algorithm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7572" y="2627766"/>
            <a:ext cx="5967188" cy="11266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25" y="4795973"/>
            <a:ext cx="5939948" cy="13294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2664467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Dynamic programing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Edit Distance Algorithm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smtClean="0"/>
              <a:t>D[</a:t>
            </a:r>
            <a:r>
              <a:rPr lang="en-US" altLang="ko-KR" b="1" dirty="0" err="1" smtClean="0"/>
              <a:t>i,j</a:t>
            </a:r>
            <a:r>
              <a:rPr lang="en-US" altLang="ko-KR" b="1" dirty="0" smtClean="0"/>
              <a:t>]</a:t>
            </a:r>
            <a:r>
              <a:rPr lang="en-US" altLang="ko-KR" dirty="0" smtClean="0"/>
              <a:t> : edit distance between </a:t>
            </a:r>
            <a:r>
              <a:rPr lang="en-US" altLang="ko-KR" b="1" dirty="0" smtClean="0"/>
              <a:t>string X[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 </a:t>
            </a:r>
            <a:r>
              <a:rPr lang="en-US" altLang="ko-KR" dirty="0" smtClean="0"/>
              <a:t>and </a:t>
            </a:r>
            <a:r>
              <a:rPr lang="en-US" altLang="ko-KR" b="1" dirty="0" smtClean="0"/>
              <a:t>string Y[j] </a:t>
            </a:r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 err="1" smtClean="0"/>
              <a:t>Levenshtein</a:t>
            </a:r>
            <a:r>
              <a:rPr lang="en-US" altLang="ko-KR" b="1" dirty="0" smtClean="0"/>
              <a:t> distance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3795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Minimum Edit Distance Algorithm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9569" y="2239281"/>
            <a:ext cx="5334000" cy="2219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39280"/>
            <a:ext cx="5353050" cy="2219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815840"/>
            <a:ext cx="108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edit distance matrix using </a:t>
            </a:r>
            <a:r>
              <a:rPr lang="en-US" altLang="ko-KR" b="1" dirty="0" err="1" smtClean="0"/>
              <a:t>Levenshtein</a:t>
            </a:r>
            <a:r>
              <a:rPr lang="en-US" altLang="ko-KR" dirty="0" smtClean="0"/>
              <a:t> distance and </a:t>
            </a:r>
            <a:r>
              <a:rPr lang="en-US" altLang="ko-KR" b="1" dirty="0" err="1" smtClean="0"/>
              <a:t>Backtrace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6601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3045" y="296394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 1. Regular </a:t>
            </a:r>
            <a:r>
              <a:rPr lang="en-US" altLang="ko-KR" dirty="0"/>
              <a:t>Expressions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97705" y="3252703"/>
            <a:ext cx="10515600" cy="1325563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81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61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Regular expression / text normalization </a:t>
            </a:r>
          </a:p>
          <a:p>
            <a:pPr marL="0" indent="0">
              <a:buNone/>
            </a:pPr>
            <a:r>
              <a:rPr lang="en-US" altLang="ko-KR" dirty="0" smtClean="0"/>
              <a:t>Word segmentation / normalization / sentence segmentation</a:t>
            </a:r>
          </a:p>
          <a:p>
            <a:pPr marL="0" indent="0">
              <a:buNone/>
            </a:pPr>
            <a:r>
              <a:rPr lang="en-US" altLang="ko-KR" dirty="0" smtClean="0"/>
              <a:t>Stemming / minimum edit distance</a:t>
            </a:r>
          </a:p>
          <a:p>
            <a:pPr>
              <a:buFontTx/>
              <a:buChar char="-"/>
            </a:pPr>
            <a:r>
              <a:rPr lang="en-US" altLang="ko-KR" dirty="0" smtClean="0"/>
              <a:t>Regular expression </a:t>
            </a:r>
          </a:p>
          <a:p>
            <a:pPr>
              <a:buFontTx/>
              <a:buChar char="-"/>
            </a:pPr>
            <a:r>
              <a:rPr lang="en-US" altLang="ko-KR" dirty="0" smtClean="0"/>
              <a:t>Concatenation, disjunction, counters, anchors, </a:t>
            </a:r>
          </a:p>
          <a:p>
            <a:pPr>
              <a:buFontTx/>
              <a:buChar char="-"/>
            </a:pPr>
            <a:r>
              <a:rPr lang="en-US" altLang="ko-KR" dirty="0" smtClean="0"/>
              <a:t>Word tokenization and normalization</a:t>
            </a:r>
          </a:p>
          <a:p>
            <a:pPr>
              <a:buFontTx/>
              <a:buChar char="-"/>
            </a:pPr>
            <a:r>
              <a:rPr lang="en-US" altLang="ko-KR" dirty="0" smtClean="0"/>
              <a:t>Porter algorithm</a:t>
            </a:r>
          </a:p>
          <a:p>
            <a:pPr>
              <a:buFontTx/>
              <a:buChar char="-"/>
            </a:pPr>
            <a:r>
              <a:rPr lang="en-US" altLang="ko-KR" dirty="0" smtClean="0"/>
              <a:t>Minimum edit distance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Dynamic programming , alignments </a:t>
            </a:r>
          </a:p>
        </p:txBody>
      </p:sp>
    </p:spTree>
    <p:extLst>
      <p:ext uri="{BB962C8B-B14F-4D97-AF65-F5344CB8AC3E}">
        <p14:creationId xmlns:p14="http://schemas.microsoft.com/office/powerpoint/2010/main" val="417481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 Expressions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Language for specifying text search strings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04071" y="2680402"/>
            <a:ext cx="1226908" cy="9415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Corpus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91241" y="2680402"/>
            <a:ext cx="1226908" cy="9415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Pattern</a:t>
            </a:r>
            <a:endParaRPr lang="ko-KR" altLang="en-US" dirty="0"/>
          </a:p>
        </p:txBody>
      </p:sp>
      <p:sp>
        <p:nvSpPr>
          <p:cNvPr id="8" name="덧셈 기호 7"/>
          <p:cNvSpPr/>
          <p:nvPr/>
        </p:nvSpPr>
        <p:spPr>
          <a:xfrm>
            <a:off x="5178479" y="2892429"/>
            <a:ext cx="365262" cy="45335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60" y="4231462"/>
            <a:ext cx="5867400" cy="2200275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5178479" y="3723854"/>
            <a:ext cx="412762" cy="405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Finite state automata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8341"/>
            <a:ext cx="6425184" cy="31634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age result for finite autom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804" y="2751388"/>
            <a:ext cx="34575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Regular Expression Patterns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/a/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/[ab]/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/[a-z]/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/[^a-z]/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42" y="1960561"/>
            <a:ext cx="6889484" cy="10683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442" y="3191876"/>
            <a:ext cx="6889484" cy="10366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441" y="4363083"/>
            <a:ext cx="6872991" cy="10126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441" y="5467163"/>
            <a:ext cx="6872991" cy="129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Regular Expression Patterns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9134"/>
          </a:xfrm>
        </p:spPr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/ab?/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a.b</a:t>
            </a:r>
            <a:r>
              <a:rPr lang="en-US" altLang="ko-KR" dirty="0" smtClean="0"/>
              <a:t>/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/ab*/                     zero or more 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Cf.  /[ab]*/		    zero or more a’s or b’s 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/ab+/		    	    one or more </a:t>
            </a:r>
            <a:r>
              <a:rPr lang="en-US" altLang="ko-KR" dirty="0" err="1" smtClean="0"/>
              <a:t>bs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41" y="1960562"/>
            <a:ext cx="6889485" cy="8067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441" y="3014410"/>
            <a:ext cx="6925565" cy="6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Regular Expression Patterns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Anchors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Caret ^ : To match the start of a line  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ex)  /^The/ 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  To indicate a negation inside of square brackets 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  ex)  /[^a-z]/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Just to mean a caret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  ex)  /[e^]/ </a:t>
            </a:r>
          </a:p>
          <a:p>
            <a:pPr marL="0" indent="0">
              <a:buNone/>
            </a:pPr>
            <a:r>
              <a:rPr lang="en-US" altLang="ko-KR" dirty="0" smtClean="0"/>
              <a:t>Dollar $ : To match the end of a line.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  ex) /^The dog</a:t>
            </a:r>
            <a:r>
              <a:rPr lang="ko-KR" altLang="en-US" dirty="0"/>
              <a:t>＼</a:t>
            </a:r>
            <a:r>
              <a:rPr lang="en-US" altLang="ko-KR" dirty="0" smtClean="0"/>
              <a:t>.$/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90688"/>
            <a:ext cx="12192000" cy="134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6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2618</Words>
  <Application>Microsoft Office PowerPoint</Application>
  <PresentationFormat>와이드스크린</PresentationFormat>
  <Paragraphs>605</Paragraphs>
  <Slides>41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Speech and Language Processing</vt:lpstr>
      <vt:lpstr>Contents</vt:lpstr>
      <vt:lpstr>User vs Eliza </vt:lpstr>
      <vt:lpstr> 1. Regular Expressions</vt:lpstr>
      <vt:lpstr>Regular Expressions</vt:lpstr>
      <vt:lpstr>Finite state automata </vt:lpstr>
      <vt:lpstr>Basic Regular Expression Patterns</vt:lpstr>
      <vt:lpstr>Basic Regular Expression Patterns</vt:lpstr>
      <vt:lpstr>Basic Regular Expression Patterns</vt:lpstr>
      <vt:lpstr>Basic Regular Expression Patterns</vt:lpstr>
      <vt:lpstr>Disjunction, Grouping, and Precedence</vt:lpstr>
      <vt:lpstr>More operators</vt:lpstr>
      <vt:lpstr>Regular Expression Substitution, Capture Groups, and ELIZA</vt:lpstr>
      <vt:lpstr>2. Words and Corpora</vt:lpstr>
      <vt:lpstr>Words and Corpora </vt:lpstr>
      <vt:lpstr>Words and Corpora </vt:lpstr>
      <vt:lpstr>3. Text Normalization</vt:lpstr>
      <vt:lpstr>Text Normalization</vt:lpstr>
      <vt:lpstr>Unix tools for crude tokenization and normalization</vt:lpstr>
      <vt:lpstr>Unix tools for crude tokenization and normalization</vt:lpstr>
      <vt:lpstr>Unix tools for crude Tokenization and Normalization</vt:lpstr>
      <vt:lpstr>Unix tools for crude Tokenization and Normalization</vt:lpstr>
      <vt:lpstr>Word Segmentation in Chinese : the MaxMatch algorithm</vt:lpstr>
      <vt:lpstr>Greedy Algorithm</vt:lpstr>
      <vt:lpstr>Maximum Matching Algorithm</vt:lpstr>
      <vt:lpstr>Greedy Algorithm</vt:lpstr>
      <vt:lpstr>Maximum Matching Algorithm</vt:lpstr>
      <vt:lpstr>Chinese Word Segmentation based on Maximum Matching and Word Binding Force </vt:lpstr>
      <vt:lpstr>Chinese Word Segmentation based on Maximum Matching and Word Binding Force </vt:lpstr>
      <vt:lpstr>4. Lemmatization and Stemming </vt:lpstr>
      <vt:lpstr>Lemmatization and Stemming </vt:lpstr>
      <vt:lpstr>Lemmatization and Stemming </vt:lpstr>
      <vt:lpstr>Sentence Segmentation </vt:lpstr>
      <vt:lpstr>Minimum Edit Distance </vt:lpstr>
      <vt:lpstr>Minimum Edit Distance </vt:lpstr>
      <vt:lpstr>Minimum Edit Distance </vt:lpstr>
      <vt:lpstr>The Minimum Edit Distance Algorithm</vt:lpstr>
      <vt:lpstr>The Minimum Edit Distance Algorithm</vt:lpstr>
      <vt:lpstr>The Minimum Edit Distance Algorithm</vt:lpstr>
      <vt:lpstr>5. Summary</vt:lpstr>
      <vt:lpstr>Summary</vt:lpstr>
    </vt:vector>
  </TitlesOfParts>
  <Company>Dongguk Univ.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and Language Processing</dc:title>
  <dc:creator>3183</dc:creator>
  <cp:lastModifiedBy>3183</cp:lastModifiedBy>
  <cp:revision>57</cp:revision>
  <dcterms:created xsi:type="dcterms:W3CDTF">2018-03-11T05:52:39Z</dcterms:created>
  <dcterms:modified xsi:type="dcterms:W3CDTF">2018-06-25T02:29:10Z</dcterms:modified>
</cp:coreProperties>
</file>