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4" r:id="rId6"/>
    <p:sldId id="265" r:id="rId7"/>
    <p:sldId id="267" r:id="rId8"/>
    <p:sldId id="260" r:id="rId9"/>
    <p:sldId id="268" r:id="rId10"/>
    <p:sldId id="273" r:id="rId11"/>
    <p:sldId id="269" r:id="rId12"/>
    <p:sldId id="270" r:id="rId13"/>
    <p:sldId id="271" r:id="rId14"/>
    <p:sldId id="272" r:id="rId15"/>
    <p:sldId id="261" r:id="rId16"/>
    <p:sldId id="274" r:id="rId17"/>
    <p:sldId id="275" r:id="rId18"/>
    <p:sldId id="276" r:id="rId19"/>
    <p:sldId id="262" r:id="rId20"/>
    <p:sldId id="263" r:id="rId21"/>
    <p:sldId id="291" r:id="rId22"/>
    <p:sldId id="279" r:id="rId23"/>
    <p:sldId id="280" r:id="rId24"/>
    <p:sldId id="281" r:id="rId25"/>
    <p:sldId id="282" r:id="rId26"/>
    <p:sldId id="278" r:id="rId27"/>
    <p:sldId id="283" r:id="rId28"/>
    <p:sldId id="284" r:id="rId29"/>
    <p:sldId id="293" r:id="rId30"/>
    <p:sldId id="286" r:id="rId31"/>
    <p:sldId id="287" r:id="rId32"/>
    <p:sldId id="288" r:id="rId33"/>
    <p:sldId id="292" r:id="rId34"/>
    <p:sldId id="289" r:id="rId35"/>
    <p:sldId id="290" r:id="rId36"/>
    <p:sldId id="27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95238" autoAdjust="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9BB9-FAF6-4E3F-957F-64F08F88C57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2A037-5477-4EC1-BFDD-48426103E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9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 </a:t>
            </a:r>
            <a:r>
              <a:rPr lang="en-US" altLang="ko-KR" dirty="0"/>
              <a:t>1 : </a:t>
            </a:r>
            <a:r>
              <a:rPr lang="ko-KR" altLang="en-US" dirty="0"/>
              <a:t>자연어 구조를 묘사하는 표기법을 소개하고</a:t>
            </a:r>
            <a:r>
              <a:rPr lang="en-US" altLang="ko-KR" dirty="0"/>
              <a:t>, </a:t>
            </a:r>
            <a:r>
              <a:rPr lang="ko-KR" altLang="en-US" dirty="0"/>
              <a:t>문법을 위한 </a:t>
            </a:r>
            <a:r>
              <a:rPr lang="en-US" altLang="ko-KR" dirty="0"/>
              <a:t>naïve parsing </a:t>
            </a:r>
            <a:r>
              <a:rPr lang="ko-KR" altLang="en-US" dirty="0"/>
              <a:t>기법을 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2: </a:t>
            </a:r>
            <a:r>
              <a:rPr lang="ko-KR" altLang="en-US" dirty="0"/>
              <a:t>좋은 문법들의 몇몇 특징을 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3: </a:t>
            </a:r>
            <a:r>
              <a:rPr lang="ko-KR" altLang="en-US" dirty="0"/>
              <a:t>간단한 파싱 기술을 살펴보고</a:t>
            </a:r>
            <a:r>
              <a:rPr lang="en-US" altLang="ko-KR" dirty="0"/>
              <a:t>, </a:t>
            </a:r>
            <a:r>
              <a:rPr lang="ko-KR" altLang="en-US" dirty="0"/>
              <a:t>검색 프로세스를 위한 파싱 아이디어 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4: </a:t>
            </a:r>
            <a:r>
              <a:rPr lang="ko-KR" altLang="en-US" dirty="0"/>
              <a:t>차트라고 불리는 구조를 활용하여 효율적인 </a:t>
            </a:r>
            <a:r>
              <a:rPr lang="ko-KR" altLang="en-US" dirty="0" err="1"/>
              <a:t>파서를</a:t>
            </a:r>
            <a:r>
              <a:rPr lang="ko-KR" altLang="en-US" dirty="0"/>
              <a:t> 구축하는 방법 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5: transition network(</a:t>
            </a:r>
            <a:r>
              <a:rPr lang="ko-KR" altLang="en-US" dirty="0"/>
              <a:t>전이 네트워크</a:t>
            </a:r>
            <a:r>
              <a:rPr lang="en-US" altLang="ko-KR" dirty="0"/>
              <a:t>) </a:t>
            </a:r>
            <a:r>
              <a:rPr lang="ko-KR" altLang="en-US" dirty="0"/>
              <a:t>기반의 대안 문법 표현을 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6: top-down</a:t>
            </a:r>
            <a:r>
              <a:rPr lang="ko-KR" altLang="en-US" dirty="0"/>
              <a:t>과 </a:t>
            </a:r>
            <a:r>
              <a:rPr lang="en-US" altLang="ko-KR" dirty="0"/>
              <a:t>bottom-up </a:t>
            </a:r>
            <a:r>
              <a:rPr lang="ko-KR" altLang="en-US" dirty="0"/>
              <a:t>접근의 이점을 합친 </a:t>
            </a:r>
            <a:r>
              <a:rPr lang="en-US" altLang="ko-KR" dirty="0"/>
              <a:t>top-down chart parser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섹션 </a:t>
            </a:r>
            <a:r>
              <a:rPr lang="en-US" altLang="ko-KR" dirty="0"/>
              <a:t>7: Finite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 err="1"/>
              <a:t>tranducers</a:t>
            </a:r>
            <a:r>
              <a:rPr lang="en-US" altLang="ko-KR" dirty="0"/>
              <a:t>(</a:t>
            </a:r>
            <a:r>
              <a:rPr lang="ko-KR" altLang="en-US" dirty="0"/>
              <a:t>유한 상태 변환기</a:t>
            </a:r>
            <a:r>
              <a:rPr lang="en-US" altLang="ko-KR" dirty="0"/>
              <a:t>) </a:t>
            </a:r>
            <a:r>
              <a:rPr lang="ko-KR" altLang="en-US" dirty="0"/>
              <a:t>개념 소개</a:t>
            </a:r>
            <a:r>
              <a:rPr lang="en-US" altLang="ko-KR" dirty="0"/>
              <a:t>, </a:t>
            </a:r>
            <a:r>
              <a:rPr lang="ko-KR" altLang="en-US" dirty="0"/>
              <a:t>형태소 처리에서 이들의 쓰임새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7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Case1</a:t>
            </a:r>
            <a:r>
              <a:rPr lang="ko-KR" altLang="en-US" dirty="0"/>
              <a:t>의 두 문장이 같은 구조를 가지고 있다고 생각한다면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주어 동사 목적어 형태라고 인지했기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접속사 테스트를 해보고 싶으면 이 분석을 </a:t>
            </a:r>
            <a:r>
              <a:rPr lang="ko-KR" altLang="en-US" dirty="0" err="1"/>
              <a:t>의심해봐야한다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Up John’s phone </a:t>
            </a:r>
            <a:r>
              <a:rPr lang="en-US" altLang="ko-KR" dirty="0" err="1"/>
              <a:t>numbe</a:t>
            </a:r>
            <a:r>
              <a:rPr lang="ko-KR" altLang="en-US" dirty="0"/>
              <a:t>를 다른 것들과 엮어 보는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Case 2</a:t>
            </a:r>
            <a:r>
              <a:rPr lang="ko-KR" altLang="en-US" dirty="0"/>
              <a:t>에서처럼 다른 문장들의 전치사구와 엮어보았다</a:t>
            </a:r>
            <a:r>
              <a:rPr lang="en-US" altLang="ko-KR" dirty="0"/>
              <a:t>. </a:t>
            </a:r>
            <a:r>
              <a:rPr lang="ko-KR" altLang="en-US" dirty="0"/>
              <a:t>확실히 </a:t>
            </a:r>
            <a:r>
              <a:rPr lang="en-US" altLang="ko-KR" dirty="0"/>
              <a:t>Case2</a:t>
            </a:r>
            <a:r>
              <a:rPr lang="ko-KR" altLang="en-US" dirty="0"/>
              <a:t>의 문장은 이상하다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Case 2</a:t>
            </a:r>
            <a:r>
              <a:rPr lang="ko-KR" altLang="en-US" dirty="0"/>
              <a:t>의 </a:t>
            </a:r>
            <a:r>
              <a:rPr lang="ko-KR" altLang="en-US" dirty="0" err="1"/>
              <a:t>두번쨰문장은</a:t>
            </a:r>
            <a:r>
              <a:rPr lang="ko-KR" altLang="en-US" dirty="0"/>
              <a:t> 또 잘 들어맞는다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최초에 결론지었던 </a:t>
            </a:r>
            <a:r>
              <a:rPr lang="en-US" altLang="ko-KR" dirty="0"/>
              <a:t>up John’s phone number</a:t>
            </a:r>
            <a:r>
              <a:rPr lang="ko-KR" altLang="en-US" dirty="0"/>
              <a:t>는 전치사구가 아니라고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테스트를 거쳐야지 문장성분이 확실하게 무엇인지 알 수 있다는 의미에서 하는 테스트임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en-US" altLang="ko-KR" baseline="0" dirty="0"/>
              <a:t> 1 </a:t>
            </a:r>
            <a:r>
              <a:rPr lang="ko-KR" altLang="en-US" baseline="0" dirty="0"/>
              <a:t>또한 굉장히 어색하다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첫번째</a:t>
            </a:r>
            <a:r>
              <a:rPr lang="ko-KR" altLang="en-US" baseline="0" dirty="0"/>
              <a:t> 문장은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 문장에 비하면 봐주기 </a:t>
            </a:r>
            <a:r>
              <a:rPr lang="ko-KR" altLang="en-US" baseline="0" dirty="0" err="1"/>
              <a:t>ㅓㅇ려운</a:t>
            </a:r>
            <a:r>
              <a:rPr lang="ko-KR" altLang="en-US" baseline="0" dirty="0"/>
              <a:t> 수준이다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Case 2</a:t>
            </a:r>
            <a:r>
              <a:rPr lang="ko-KR" altLang="en-US" baseline="0" dirty="0"/>
              <a:t>처럼 </a:t>
            </a:r>
            <a:r>
              <a:rPr lang="en-US" altLang="ko-KR" baseline="0" dirty="0"/>
              <a:t>it</a:t>
            </a:r>
            <a:r>
              <a:rPr lang="ko-KR" altLang="en-US" baseline="0" dirty="0"/>
              <a:t>으로 치환하고 문장 사이에 집어넣어본다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 looked up it</a:t>
            </a:r>
            <a:r>
              <a:rPr lang="ko-KR" altLang="en-US" baseline="0" dirty="0"/>
              <a:t>이 아니라 </a:t>
            </a:r>
            <a:r>
              <a:rPr lang="en-US" altLang="ko-KR" baseline="0" dirty="0"/>
              <a:t>I looked it up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맞아보인다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8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up john’s phone number</a:t>
            </a:r>
            <a:r>
              <a:rPr lang="ko-KR" altLang="en-US" dirty="0"/>
              <a:t>는 </a:t>
            </a:r>
            <a:r>
              <a:rPr lang="en-US" altLang="ko-KR" dirty="0"/>
              <a:t>pp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동사가 </a:t>
            </a:r>
            <a:r>
              <a:rPr lang="en-US" altLang="ko-KR" dirty="0"/>
              <a:t>look up</a:t>
            </a:r>
            <a:r>
              <a:rPr lang="ko-KR" altLang="en-US" dirty="0"/>
              <a:t>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동사 </a:t>
            </a:r>
            <a:r>
              <a:rPr lang="en-US" altLang="ko-KR" dirty="0"/>
              <a:t>looked</a:t>
            </a:r>
            <a:r>
              <a:rPr lang="ko-KR" altLang="en-US" dirty="0"/>
              <a:t>와 </a:t>
            </a:r>
            <a:r>
              <a:rPr lang="en-US" altLang="ko-KR" dirty="0"/>
              <a:t>up</a:t>
            </a:r>
            <a:r>
              <a:rPr lang="ko-KR" altLang="en-US" dirty="0"/>
              <a:t>이라는 구성요소 그리고</a:t>
            </a:r>
            <a:r>
              <a:rPr lang="ko-KR" altLang="en-US" baseline="0" dirty="0"/>
              <a:t> 명사구로 이루어진 것이다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문법 </a:t>
            </a:r>
            <a:r>
              <a:rPr lang="ko-KR" altLang="en-US" dirty="0" err="1"/>
              <a:t>개발시에</a:t>
            </a:r>
            <a:r>
              <a:rPr lang="en-US" altLang="ko-KR" dirty="0"/>
              <a:t>, </a:t>
            </a:r>
            <a:r>
              <a:rPr lang="ko-KR" altLang="en-US" dirty="0"/>
              <a:t>각 구성요소는 매우 다양한 방식으로 활용된다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이게 올바른지 아닌지</a:t>
            </a:r>
            <a:r>
              <a:rPr lang="en-US" altLang="ko-KR" dirty="0"/>
              <a:t>, </a:t>
            </a:r>
            <a:r>
              <a:rPr lang="ko-KR" altLang="en-US" dirty="0"/>
              <a:t>합리적인지 아닌지 확인하려면 굉장히 많은 테스트를 거쳐야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때로는 이 때문에 기존의 문법을 </a:t>
            </a:r>
            <a:r>
              <a:rPr lang="ko-KR" altLang="en-US" dirty="0" err="1"/>
              <a:t>수정해야하는</a:t>
            </a:r>
            <a:r>
              <a:rPr lang="ko-KR" altLang="en-US" dirty="0"/>
              <a:t> 경우도 생길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현재 언어적 수준에서는 이런 </a:t>
            </a:r>
            <a:r>
              <a:rPr lang="en-US" altLang="ko-KR" baseline="0" dirty="0"/>
              <a:t>backward step</a:t>
            </a:r>
            <a:r>
              <a:rPr lang="ko-KR" altLang="en-US" baseline="0" dirty="0"/>
              <a:t>은 피할 수 없는 요소이다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결론</a:t>
            </a:r>
            <a:r>
              <a:rPr lang="en-US" altLang="ko-KR" baseline="0" dirty="0"/>
              <a:t>&gt;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새로운 규칙을 문법에서 제안하고자 할 때는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현재의 규칙과 잘 상호작용할 수 있는지 심사숙고 해야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Generative Capacity</a:t>
            </a:r>
            <a:r>
              <a:rPr lang="ko-KR" altLang="en-US" baseline="0" dirty="0"/>
              <a:t>는 미국 언어학자 </a:t>
            </a:r>
            <a:r>
              <a:rPr lang="ko-KR" altLang="en-US" baseline="0" dirty="0" err="1"/>
              <a:t>노엄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촘스키에</a:t>
            </a:r>
            <a:r>
              <a:rPr lang="ko-KR" altLang="en-US" baseline="0" dirty="0"/>
              <a:t> 의해서 제안됨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Generative capacity</a:t>
            </a:r>
            <a:r>
              <a:rPr lang="ko-KR" altLang="en-US" dirty="0"/>
              <a:t>를 충분히 정확하게 정의하기 위해 특징화된 자연어는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언어는 정확한 수학적 특징화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을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A,b,c,d</a:t>
            </a:r>
            <a:r>
              <a:rPr lang="en-US" altLang="ko-KR" dirty="0"/>
              <a:t> </a:t>
            </a:r>
            <a:r>
              <a:rPr lang="ko-KR" altLang="en-US" dirty="0"/>
              <a:t>심볼들로 이루어진 형식언어를 생각해보자</a:t>
            </a:r>
            <a:r>
              <a:rPr lang="en-US" altLang="ko-KR" dirty="0"/>
              <a:t>. </a:t>
            </a:r>
            <a:r>
              <a:rPr lang="ko-KR" altLang="en-US" dirty="0"/>
              <a:t>알파벳 순서로 어떤 문자 순서들로 이루어진 언어를 생각해보자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Abd</a:t>
            </a:r>
            <a:r>
              <a:rPr lang="en-US" altLang="ko-KR" dirty="0"/>
              <a:t>, ad, </a:t>
            </a:r>
            <a:r>
              <a:rPr lang="en-US" altLang="ko-KR" dirty="0" err="1"/>
              <a:t>bcd</a:t>
            </a:r>
            <a:r>
              <a:rPr lang="en-US" altLang="ko-KR" dirty="0"/>
              <a:t>, b and </a:t>
            </a:r>
            <a:r>
              <a:rPr lang="en-US" altLang="ko-KR" dirty="0" err="1"/>
              <a:t>abcd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모두 가능한 문장이다</a:t>
            </a:r>
            <a:r>
              <a:rPr lang="en-US" altLang="ko-KR" baseline="0" dirty="0"/>
              <a:t>. S -&gt; a S1, S -&gt; b S2 </a:t>
            </a:r>
            <a:r>
              <a:rPr lang="ko-KR" altLang="en-US" baseline="0" dirty="0"/>
              <a:t>등등으로 이루어진 것으로 이를 정규 문법이라고 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촘스키</a:t>
            </a:r>
            <a:r>
              <a:rPr lang="ko-KR" altLang="en-US" dirty="0"/>
              <a:t> 위계는 형식</a:t>
            </a:r>
            <a:r>
              <a:rPr lang="ko-KR" altLang="en-US" baseline="0" dirty="0"/>
              <a:t> 언어를 생성하는 형식 문법의 부류들 사이의 위계를 말한다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제 </a:t>
            </a:r>
            <a:r>
              <a:rPr lang="en-US" altLang="ko-KR" baseline="0" dirty="0"/>
              <a:t>0 </a:t>
            </a:r>
            <a:r>
              <a:rPr lang="ko-KR" altLang="en-US" baseline="0" dirty="0"/>
              <a:t>유형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제약없는</a:t>
            </a:r>
            <a:r>
              <a:rPr lang="ko-KR" altLang="en-US" baseline="0" dirty="0"/>
              <a:t> 문법</a:t>
            </a:r>
            <a:r>
              <a:rPr lang="en-US" altLang="ko-KR" baseline="0" dirty="0"/>
              <a:t>(unrestricted grammar). </a:t>
            </a:r>
            <a:r>
              <a:rPr lang="ko-KR" altLang="en-US" baseline="0" dirty="0"/>
              <a:t>생성규칙</a:t>
            </a:r>
            <a:r>
              <a:rPr lang="en-US" altLang="ko-KR" baseline="0" dirty="0"/>
              <a:t>(production rule)</a:t>
            </a:r>
            <a:r>
              <a:rPr lang="ko-KR" altLang="en-US" baseline="0" dirty="0"/>
              <a:t>에 제약을 두지 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a -&gt; b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a != </a:t>
            </a:r>
            <a:r>
              <a:rPr lang="ko-KR" altLang="en-US" baseline="0" dirty="0"/>
              <a:t>입실론</a:t>
            </a:r>
            <a:endParaRPr lang="en-US" altLang="ko-KR" baseline="0" dirty="0"/>
          </a:p>
          <a:p>
            <a:r>
              <a:rPr lang="ko-KR" altLang="en-US" baseline="0" dirty="0"/>
              <a:t>언어는 귀납적 가산 언어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오토마타는 </a:t>
            </a:r>
            <a:r>
              <a:rPr lang="ko-KR" altLang="en-US" baseline="0" dirty="0" err="1"/>
              <a:t>튜링기계</a:t>
            </a:r>
            <a:endParaRPr lang="en-US" altLang="ko-KR" baseline="0" dirty="0"/>
          </a:p>
          <a:p>
            <a:r>
              <a:rPr lang="ko-KR" altLang="en-US" baseline="0" dirty="0"/>
              <a:t>제</a:t>
            </a:r>
            <a:r>
              <a:rPr lang="en-US" altLang="ko-KR" baseline="0" dirty="0"/>
              <a:t> 1 </a:t>
            </a:r>
            <a:r>
              <a:rPr lang="ko-KR" altLang="en-US" baseline="0" dirty="0"/>
              <a:t>유형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문맥 의존 문법</a:t>
            </a:r>
            <a:r>
              <a:rPr lang="en-US" altLang="ko-KR" baseline="0" dirty="0"/>
              <a:t>(CSG, context-sensitive grammar). </a:t>
            </a:r>
            <a:r>
              <a:rPr lang="ko-KR" altLang="en-US" baseline="0" dirty="0"/>
              <a:t>모든 생성 규칙은 </a:t>
            </a:r>
            <a:r>
              <a:rPr lang="en-US" altLang="ko-KR" baseline="0" dirty="0"/>
              <a:t>a -&gt; b </a:t>
            </a:r>
            <a:r>
              <a:rPr lang="ko-KR" altLang="en-US" baseline="0" dirty="0"/>
              <a:t>에서 </a:t>
            </a:r>
            <a:r>
              <a:rPr lang="en-US" altLang="ko-KR" baseline="0" dirty="0" err="1"/>
              <a:t>lal</a:t>
            </a:r>
            <a:r>
              <a:rPr lang="en-US" altLang="ko-KR" baseline="0" dirty="0"/>
              <a:t> &lt;= </a:t>
            </a:r>
            <a:r>
              <a:rPr lang="en-US" altLang="ko-KR" baseline="0" dirty="0" err="1"/>
              <a:t>lbl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언어는 문맥의존언어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오토마타는 선형 구속형 비결정성 </a:t>
            </a:r>
            <a:r>
              <a:rPr lang="ko-KR" altLang="en-US" baseline="0" dirty="0" err="1"/>
              <a:t>튜링</a:t>
            </a:r>
            <a:r>
              <a:rPr lang="ko-KR" altLang="en-US" baseline="0" dirty="0"/>
              <a:t> 기계</a:t>
            </a:r>
            <a:endParaRPr lang="en-US" altLang="ko-KR" baseline="0" dirty="0"/>
          </a:p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유형 </a:t>
            </a:r>
            <a:r>
              <a:rPr lang="en-US" altLang="ko-KR" dirty="0"/>
              <a:t>– </a:t>
            </a:r>
            <a:r>
              <a:rPr lang="ko-KR" altLang="en-US" dirty="0"/>
              <a:t>자유 문맥 문법</a:t>
            </a:r>
            <a:r>
              <a:rPr lang="en-US" altLang="ko-KR" dirty="0"/>
              <a:t>(CFG, context-free grammar). </a:t>
            </a:r>
            <a:r>
              <a:rPr lang="ko-KR" altLang="en-US" dirty="0"/>
              <a:t>모든 생성 규칙은 </a:t>
            </a:r>
            <a:r>
              <a:rPr lang="en-US" altLang="ko-KR" dirty="0"/>
              <a:t>A -&gt; a</a:t>
            </a:r>
            <a:r>
              <a:rPr lang="ko-KR" altLang="en-US" dirty="0"/>
              <a:t>형태를 갖는다</a:t>
            </a:r>
            <a:r>
              <a:rPr lang="en-US" altLang="ko-KR" dirty="0"/>
              <a:t>. (A</a:t>
            </a:r>
            <a:r>
              <a:rPr lang="ko-KR" altLang="en-US" dirty="0"/>
              <a:t>는 하나의 </a:t>
            </a:r>
            <a:r>
              <a:rPr lang="ko-KR" altLang="en-US" dirty="0" err="1"/>
              <a:t>비말단</a:t>
            </a:r>
            <a:r>
              <a:rPr lang="en-US" altLang="ko-KR" dirty="0"/>
              <a:t>(nonterminal)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V*</a:t>
            </a:r>
            <a:r>
              <a:rPr lang="ko-KR" altLang="en-US" dirty="0"/>
              <a:t>에 속하는 문자열이다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언어는 문맥자유언어</a:t>
            </a:r>
            <a:r>
              <a:rPr lang="en-US" altLang="ko-KR" dirty="0"/>
              <a:t>,</a:t>
            </a:r>
            <a:r>
              <a:rPr lang="ko-KR" altLang="en-US" dirty="0"/>
              <a:t>오토마타는 비결정성 </a:t>
            </a:r>
            <a:r>
              <a:rPr lang="ko-KR" altLang="en-US" dirty="0" err="1"/>
              <a:t>푸시다운</a:t>
            </a:r>
            <a:r>
              <a:rPr lang="ko-KR" altLang="en-US" dirty="0"/>
              <a:t> 오토마타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유형 </a:t>
            </a:r>
            <a:r>
              <a:rPr lang="en-US" altLang="ko-KR" dirty="0"/>
              <a:t>– </a:t>
            </a:r>
            <a:r>
              <a:rPr lang="ko-KR" altLang="en-US" dirty="0"/>
              <a:t>정규문법 </a:t>
            </a:r>
            <a:r>
              <a:rPr lang="en-US" altLang="ko-KR" dirty="0"/>
              <a:t>(RG, regular</a:t>
            </a:r>
            <a:r>
              <a:rPr lang="en-US" altLang="ko-KR" baseline="0" dirty="0"/>
              <a:t> grammar). </a:t>
            </a:r>
            <a:r>
              <a:rPr lang="ko-KR" altLang="en-US" baseline="0" dirty="0"/>
              <a:t>모든 생성 규칙은 다음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중 하나로 표현된다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A -&gt; </a:t>
            </a:r>
            <a:r>
              <a:rPr lang="en-US" altLang="ko-KR" baseline="0" dirty="0" err="1"/>
              <a:t>tB</a:t>
            </a:r>
            <a:r>
              <a:rPr lang="en-US" altLang="ko-KR" baseline="0" dirty="0"/>
              <a:t> </a:t>
            </a:r>
            <a:r>
              <a:rPr lang="ko-KR" altLang="en-US" baseline="0" dirty="0"/>
              <a:t>또는 </a:t>
            </a:r>
            <a:r>
              <a:rPr lang="en-US" altLang="ko-KR" baseline="0" dirty="0"/>
              <a:t>A -&gt; t, </a:t>
            </a:r>
            <a:r>
              <a:rPr lang="ko-KR" altLang="en-US" baseline="0" dirty="0"/>
              <a:t>여기서 </a:t>
            </a:r>
            <a:r>
              <a:rPr lang="en-US" altLang="ko-KR" baseline="0" dirty="0"/>
              <a:t>t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VT*</a:t>
            </a:r>
            <a:r>
              <a:rPr lang="ko-KR" altLang="en-US" baseline="0" dirty="0"/>
              <a:t>에 속하고</a:t>
            </a:r>
            <a:r>
              <a:rPr lang="en-US" altLang="ko-KR" baseline="0" dirty="0"/>
              <a:t>, A,B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VN</a:t>
            </a:r>
            <a:r>
              <a:rPr lang="ko-KR" altLang="en-US" baseline="0" dirty="0"/>
              <a:t>에 속한다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A-&gt; </a:t>
            </a:r>
            <a:r>
              <a:rPr lang="en-US" altLang="ko-KR" baseline="0" dirty="0" err="1"/>
              <a:t>Bt</a:t>
            </a:r>
            <a:r>
              <a:rPr lang="en-US" altLang="ko-KR" baseline="0" dirty="0"/>
              <a:t> </a:t>
            </a:r>
            <a:r>
              <a:rPr lang="ko-KR" altLang="en-US" baseline="0" dirty="0"/>
              <a:t>또는 </a:t>
            </a:r>
            <a:r>
              <a:rPr lang="en-US" altLang="ko-KR" baseline="0" dirty="0"/>
              <a:t>A -&gt; t, </a:t>
            </a:r>
            <a:r>
              <a:rPr lang="ko-KR" altLang="en-US" baseline="0" dirty="0"/>
              <a:t>여기서 </a:t>
            </a:r>
            <a:r>
              <a:rPr lang="en-US" altLang="ko-KR" baseline="0" dirty="0"/>
              <a:t>t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VT*</a:t>
            </a:r>
            <a:r>
              <a:rPr lang="ko-KR" altLang="en-US" baseline="0" dirty="0"/>
              <a:t>에 속하고</a:t>
            </a:r>
            <a:r>
              <a:rPr lang="en-US" altLang="ko-KR" baseline="0" dirty="0"/>
              <a:t>, A,B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VN</a:t>
            </a:r>
            <a:r>
              <a:rPr lang="ko-KR" altLang="en-US" baseline="0" dirty="0"/>
              <a:t>에 속한다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언어는 정규언어</a:t>
            </a:r>
            <a:r>
              <a:rPr lang="en-US" altLang="ko-KR" dirty="0"/>
              <a:t>, </a:t>
            </a:r>
            <a:r>
              <a:rPr lang="ko-KR" altLang="en-US" dirty="0"/>
              <a:t>오토마타는 유한 상태 기계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위계 개념들이 등장한 이유는 </a:t>
            </a:r>
            <a:r>
              <a:rPr lang="en-US" altLang="ko-KR" dirty="0"/>
              <a:t>CFG</a:t>
            </a:r>
            <a:r>
              <a:rPr lang="ko-KR" altLang="en-US" dirty="0"/>
              <a:t>에 의해서 생성될 수 없는 언어들과 표현들이 있기 때문임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en-US" altLang="ko-KR" dirty="0" err="1"/>
              <a:t>abc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aabbcc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aaabbbccc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등등은 </a:t>
            </a:r>
            <a:r>
              <a:rPr lang="en-US" altLang="ko-KR" baseline="0" dirty="0"/>
              <a:t>CFG</a:t>
            </a:r>
            <a:r>
              <a:rPr lang="ko-KR" altLang="en-US" baseline="0" dirty="0"/>
              <a:t>로는 설명이 안됨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또한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abab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abcabc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acdabacdab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와 같은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번의 같은 문자열 반복이 처리가 안됨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하지만 문맥 의존 문법은 매우 중요한 클래스 중 하나로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aAb</a:t>
            </a:r>
            <a:r>
              <a:rPr lang="en-US" altLang="ko-KR" baseline="0" dirty="0"/>
              <a:t> -&gt; arb </a:t>
            </a:r>
            <a:r>
              <a:rPr lang="ko-KR" altLang="en-US" baseline="0" dirty="0"/>
              <a:t>의 형태로 구성되어 있음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dirty="0" err="1"/>
              <a:t>촘스키</a:t>
            </a:r>
            <a:r>
              <a:rPr lang="ko-KR" altLang="en-US" dirty="0"/>
              <a:t> 위계는 형식언어를 생성하는 형식문법들을 분류해놓은 계층구조이다</a:t>
            </a:r>
            <a:r>
              <a:rPr lang="en-US" altLang="ko-KR" dirty="0"/>
              <a:t>. Noam</a:t>
            </a:r>
            <a:r>
              <a:rPr lang="en-US" altLang="ko-KR" baseline="0" dirty="0"/>
              <a:t> Chomsky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1956</a:t>
            </a:r>
            <a:r>
              <a:rPr lang="ko-KR" altLang="en-US" baseline="0" dirty="0"/>
              <a:t>년에 처음 서술하였다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en-US" altLang="ko-KR" baseline="0" dirty="0" err="1"/>
              <a:t>Typ</a:t>
            </a:r>
            <a:r>
              <a:rPr lang="en-US" altLang="ko-KR" baseline="0" dirty="0"/>
              <a:t>—0 </a:t>
            </a:r>
            <a:r>
              <a:rPr lang="ko-KR" altLang="en-US" baseline="0" dirty="0"/>
              <a:t>문법</a:t>
            </a:r>
            <a:r>
              <a:rPr lang="en-US" altLang="ko-KR" baseline="0" dirty="0"/>
              <a:t>(unrestricted grammars)</a:t>
            </a:r>
            <a:r>
              <a:rPr lang="ko-KR" altLang="en-US" baseline="0" dirty="0"/>
              <a:t>은 모든 형식문법을 포함한다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튜링</a:t>
            </a:r>
            <a:r>
              <a:rPr lang="ko-KR" altLang="en-US" baseline="0" dirty="0"/>
              <a:t> 기계로 </a:t>
            </a:r>
            <a:r>
              <a:rPr lang="ko-KR" altLang="en-US" baseline="0" dirty="0" err="1"/>
              <a:t>인식가능한</a:t>
            </a:r>
            <a:r>
              <a:rPr lang="ko-KR" altLang="en-US" baseline="0" dirty="0"/>
              <a:t> 모든 언어를 정확히 생성한다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순환적으로 </a:t>
            </a:r>
            <a:r>
              <a:rPr lang="ko-KR" altLang="en-US" baseline="0" dirty="0" err="1"/>
              <a:t>열거가능한</a:t>
            </a:r>
            <a:r>
              <a:rPr lang="ko-KR" altLang="en-US" baseline="0" dirty="0"/>
              <a:t> 언어이다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en-US" altLang="ko-KR" baseline="0" dirty="0"/>
              <a:t>Type-1 </a:t>
            </a:r>
            <a:r>
              <a:rPr lang="ko-KR" altLang="en-US" baseline="0" dirty="0"/>
              <a:t>문법은 </a:t>
            </a:r>
            <a:r>
              <a:rPr lang="en-US" altLang="ko-KR" baseline="0" dirty="0"/>
              <a:t>context-sensitive languages</a:t>
            </a:r>
            <a:r>
              <a:rPr lang="ko-KR" altLang="en-US" baseline="0" dirty="0"/>
              <a:t>를 생성한다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aAb</a:t>
            </a:r>
            <a:r>
              <a:rPr lang="en-US" altLang="ko-KR" baseline="0" dirty="0"/>
              <a:t> -&gt; arb</a:t>
            </a:r>
            <a:r>
              <a:rPr lang="ko-KR" altLang="en-US" baseline="0" dirty="0"/>
              <a:t>로의 형태 규칙을 갖는다</a:t>
            </a:r>
            <a:r>
              <a:rPr lang="en-US" altLang="ko-KR" baseline="0" dirty="0"/>
              <a:t>. String a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empty</a:t>
            </a:r>
            <a:r>
              <a:rPr lang="ko-KR" altLang="en-US" baseline="0" dirty="0"/>
              <a:t>일 수 있지만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</a:t>
            </a:r>
            <a:r>
              <a:rPr lang="en-US" altLang="ko-KR" baseline="0" dirty="0"/>
              <a:t> nonempty</a:t>
            </a:r>
            <a:r>
              <a:rPr lang="ko-KR" altLang="en-US" baseline="0" dirty="0" err="1"/>
              <a:t>여야한다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만일 </a:t>
            </a:r>
            <a:r>
              <a:rPr lang="en-US" altLang="ko-KR" baseline="0" dirty="0"/>
              <a:t>S</a:t>
            </a:r>
            <a:r>
              <a:rPr lang="ko-KR" altLang="en-US" baseline="0" dirty="0"/>
              <a:t>까 어떤 규칙의 우측에 나타나지 않으면 규칙 </a:t>
            </a:r>
            <a:r>
              <a:rPr lang="en-US" altLang="ko-KR" baseline="0" dirty="0"/>
              <a:t>S –&gt; </a:t>
            </a:r>
            <a:r>
              <a:rPr lang="ko-KR" altLang="en-US" baseline="0" dirty="0"/>
              <a:t>입실론가 허용된다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문법으로 묘사되는 언어는 </a:t>
            </a:r>
            <a:r>
              <a:rPr lang="en-US" altLang="ko-KR" baseline="0" dirty="0"/>
              <a:t>non-deterministic Turing machine(</a:t>
            </a:r>
            <a:r>
              <a:rPr lang="ko-KR" altLang="en-US" baseline="0" dirty="0"/>
              <a:t>테이프가 입력의 길이를 </a:t>
            </a:r>
            <a:r>
              <a:rPr lang="en-US" altLang="ko-KR" baseline="0" dirty="0"/>
              <a:t>constant time</a:t>
            </a:r>
            <a:r>
              <a:rPr lang="ko-KR" altLang="en-US" baseline="0" dirty="0"/>
              <a:t>으로 제한된</a:t>
            </a:r>
            <a:r>
              <a:rPr lang="en-US" altLang="ko-KR" baseline="0" dirty="0"/>
              <a:t>)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인식가능한</a:t>
            </a:r>
            <a:r>
              <a:rPr lang="ko-KR" altLang="en-US" baseline="0" dirty="0"/>
              <a:t> 모든 언어들이다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문맥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인식 언어들로 구성되어 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en-US" altLang="ko-KR" baseline="0" dirty="0"/>
              <a:t>Type-2 </a:t>
            </a:r>
            <a:r>
              <a:rPr lang="ko-KR" altLang="en-US" baseline="0" dirty="0"/>
              <a:t>문법은 </a:t>
            </a:r>
            <a:r>
              <a:rPr lang="en-US" altLang="ko-KR" baseline="0" dirty="0" err="1"/>
              <a:t>contesxt</a:t>
            </a:r>
            <a:r>
              <a:rPr lang="en-US" altLang="ko-KR" baseline="0" dirty="0"/>
              <a:t>-free languages</a:t>
            </a:r>
            <a:r>
              <a:rPr lang="ko-KR" altLang="en-US" baseline="0" dirty="0"/>
              <a:t>를 생성한다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이것은 </a:t>
            </a:r>
            <a:r>
              <a:rPr lang="en-US" altLang="ko-KR" baseline="0" dirty="0"/>
              <a:t>A-&gt;r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혀태를</a:t>
            </a:r>
            <a:r>
              <a:rPr lang="ko-KR" altLang="en-US" baseline="0" dirty="0"/>
              <a:t> 가지는 규칙으로 정의된다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언어들은 </a:t>
            </a:r>
            <a:r>
              <a:rPr lang="en-US" altLang="ko-KR" baseline="0" dirty="0"/>
              <a:t>non-deterministic pushdown </a:t>
            </a:r>
            <a:r>
              <a:rPr lang="en-US" altLang="ko-KR" baseline="0" dirty="0" err="1"/>
              <a:t>automato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인식가능한</a:t>
            </a:r>
            <a:r>
              <a:rPr lang="ko-KR" altLang="en-US" baseline="0" dirty="0"/>
              <a:t> 모든 언어들이다</a:t>
            </a:r>
            <a:r>
              <a:rPr lang="en-US" altLang="ko-KR" baseline="0" dirty="0"/>
              <a:t>. Context free languages</a:t>
            </a:r>
            <a:r>
              <a:rPr lang="ko-KR" altLang="en-US" baseline="0" dirty="0"/>
              <a:t>는 대부분의 프로그래밍 언어 문법의 이론적 기초이다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문맥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자유 언어들로 구성된다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en-US" altLang="ko-KR" baseline="0" dirty="0"/>
              <a:t>Type-3 </a:t>
            </a:r>
            <a:r>
              <a:rPr lang="ko-KR" altLang="en-US" baseline="0" dirty="0"/>
              <a:t>문법 </a:t>
            </a:r>
            <a:r>
              <a:rPr lang="en-US" altLang="ko-KR" baseline="0" dirty="0"/>
              <a:t>Regular grammars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regular languages</a:t>
            </a:r>
            <a:r>
              <a:rPr lang="ko-KR" altLang="en-US" baseline="0" dirty="0"/>
              <a:t>를 생성한다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여기서는 왼쪽에 단 하나의 </a:t>
            </a:r>
            <a:r>
              <a:rPr lang="en-US" altLang="ko-KR" baseline="0" dirty="0"/>
              <a:t>non-</a:t>
            </a:r>
            <a:r>
              <a:rPr lang="en-US" altLang="ko-KR" baseline="0" dirty="0" err="1"/>
              <a:t>termina</a:t>
            </a:r>
            <a:r>
              <a:rPr lang="ko-KR" altLang="en-US" baseline="0" dirty="0"/>
              <a:t>과 오른쪽에 단 하나의 </a:t>
            </a:r>
            <a:r>
              <a:rPr lang="en-US" altLang="ko-KR" baseline="0" dirty="0" err="1"/>
              <a:t>termina</a:t>
            </a:r>
            <a:r>
              <a:rPr lang="ko-KR" altLang="en-US" baseline="0" dirty="0"/>
              <a:t>만을 가지고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 하나의 </a:t>
            </a:r>
            <a:r>
              <a:rPr lang="en-US" altLang="ko-KR" baseline="0" dirty="0"/>
              <a:t>nonterminal</a:t>
            </a:r>
            <a:r>
              <a:rPr lang="ko-KR" altLang="en-US" baseline="0" dirty="0"/>
              <a:t>이 뒤따르도록 규칙을 제한한다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만일 </a:t>
            </a:r>
            <a:r>
              <a:rPr lang="en-US" altLang="ko-KR" baseline="0" dirty="0"/>
              <a:t>S</a:t>
            </a:r>
            <a:r>
              <a:rPr lang="ko-KR" altLang="en-US" baseline="0" dirty="0"/>
              <a:t>가 규칙의 오른쪽에 </a:t>
            </a:r>
            <a:r>
              <a:rPr lang="ko-KR" altLang="en-US" baseline="0" dirty="0" err="1"/>
              <a:t>나타나지않으며</a:t>
            </a:r>
            <a:r>
              <a:rPr lang="ko-KR" altLang="en-US" baseline="0" dirty="0"/>
              <a:t> 규칙 </a:t>
            </a:r>
            <a:r>
              <a:rPr lang="en-US" altLang="ko-KR" baseline="0" dirty="0"/>
              <a:t>S-&gt; </a:t>
            </a:r>
            <a:r>
              <a:rPr lang="ko-KR" altLang="en-US" baseline="0" dirty="0" err="1"/>
              <a:t>입실론이</a:t>
            </a:r>
            <a:r>
              <a:rPr lang="ko-KR" altLang="en-US" baseline="0" dirty="0"/>
              <a:t> 허용된다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언어들은 </a:t>
            </a:r>
            <a:r>
              <a:rPr lang="en-US" altLang="ko-KR" baseline="0" dirty="0"/>
              <a:t>finite state automaton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결정가능한</a:t>
            </a:r>
            <a:r>
              <a:rPr lang="ko-KR" altLang="en-US" baseline="0" dirty="0"/>
              <a:t> 모든 언어들이다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덧붙여서 이러한 부류의 형식언어들은 </a:t>
            </a:r>
            <a:r>
              <a:rPr lang="en-US" altLang="ko-KR" baseline="0" dirty="0"/>
              <a:t>regular expression</a:t>
            </a:r>
            <a:r>
              <a:rPr lang="ko-KR" altLang="en-US" baseline="0" dirty="0"/>
              <a:t>으로 얻어질 수 있다</a:t>
            </a:r>
            <a:r>
              <a:rPr lang="en-US" altLang="ko-KR" baseline="0" dirty="0"/>
              <a:t>. Regular languages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search patterns</a:t>
            </a:r>
            <a:r>
              <a:rPr lang="ko-KR" altLang="en-US" baseline="0" dirty="0"/>
              <a:t>과 프로그래밍 언어의 어휘구조를 정의하는데 흔히 사용된다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정규언어들로 구성된다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6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파싱</a:t>
            </a:r>
            <a:r>
              <a:rPr lang="ko-KR" altLang="en-US" dirty="0"/>
              <a:t> 알고리즘은 입력 문장의 구조가 될 수 있는 </a:t>
            </a:r>
            <a:r>
              <a:rPr lang="ko-KR" altLang="en-US" dirty="0" err="1"/>
              <a:t>트리를</a:t>
            </a:r>
            <a:r>
              <a:rPr lang="ko-KR" altLang="en-US" dirty="0"/>
              <a:t> 만드는 조합</a:t>
            </a:r>
            <a:r>
              <a:rPr lang="en-US" altLang="ko-KR" dirty="0"/>
              <a:t>(</a:t>
            </a:r>
            <a:r>
              <a:rPr lang="ko-KR" altLang="en-US" dirty="0"/>
              <a:t>경우의 수</a:t>
            </a:r>
            <a:r>
              <a:rPr lang="en-US" altLang="ko-KR" dirty="0"/>
              <a:t>)</a:t>
            </a:r>
            <a:r>
              <a:rPr lang="ko-KR" altLang="en-US" dirty="0"/>
              <a:t>를 발견하는 문법적 규칙을 결합한 여러 방법을</a:t>
            </a:r>
            <a:r>
              <a:rPr lang="ko-KR" altLang="en-US" baseline="0" dirty="0"/>
              <a:t> 찾는 과정이다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알고리즘의 결과로는 간단히 말하면</a:t>
            </a:r>
            <a:r>
              <a:rPr lang="en-US" altLang="ko-KR" dirty="0"/>
              <a:t>, </a:t>
            </a:r>
            <a:r>
              <a:rPr lang="ko-KR" altLang="en-US" dirty="0"/>
              <a:t>우리가 명시적으로 </a:t>
            </a:r>
            <a:r>
              <a:rPr lang="ko-KR" altLang="en-US" dirty="0" err="1"/>
              <a:t>트리를</a:t>
            </a:r>
            <a:r>
              <a:rPr lang="ko-KR" altLang="en-US" dirty="0"/>
              <a:t> 구축하는 것이 아니라</a:t>
            </a:r>
            <a:r>
              <a:rPr lang="en-US" altLang="ko-KR" dirty="0"/>
              <a:t>, </a:t>
            </a:r>
            <a:r>
              <a:rPr lang="ko-KR" altLang="en-US" dirty="0"/>
              <a:t>알고리즘에 따라서 </a:t>
            </a:r>
            <a:r>
              <a:rPr lang="ko-KR" altLang="en-US" dirty="0" err="1"/>
              <a:t>트리가</a:t>
            </a:r>
            <a:r>
              <a:rPr lang="ko-KR" altLang="en-US" dirty="0"/>
              <a:t> 구축될 수 있는지 없는지의 </a:t>
            </a:r>
            <a:r>
              <a:rPr lang="ko-KR" altLang="en-US" dirty="0" err="1"/>
              <a:t>긍</a:t>
            </a:r>
            <a:r>
              <a:rPr lang="en-US" altLang="ko-KR" dirty="0"/>
              <a:t>, </a:t>
            </a:r>
            <a:r>
              <a:rPr lang="ko-KR" altLang="en-US" dirty="0"/>
              <a:t>부정 결과만을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Top-down </a:t>
            </a:r>
            <a:r>
              <a:rPr lang="ko-KR" altLang="en-US" dirty="0"/>
              <a:t>파서는 입력 문장에 대해서 단어들의 클래스와 일치하는 단말 심볼들의 순서로 시작 </a:t>
            </a:r>
            <a:r>
              <a:rPr lang="en-US" altLang="ko-KR" dirty="0"/>
              <a:t>S</a:t>
            </a:r>
            <a:r>
              <a:rPr lang="en-US" altLang="ko-KR" baseline="0" dirty="0"/>
              <a:t> </a:t>
            </a:r>
            <a:r>
              <a:rPr lang="ko-KR" altLang="en-US" baseline="0" dirty="0"/>
              <a:t>심볼을 </a:t>
            </a:r>
            <a:r>
              <a:rPr lang="en-US" altLang="ko-KR" baseline="0" dirty="0"/>
              <a:t>rewrite </a:t>
            </a:r>
            <a:r>
              <a:rPr lang="ko-KR" altLang="en-US" baseline="0" dirty="0"/>
              <a:t>해가는 과정을 수행한다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임의의 시간에서 파스의 상태는 </a:t>
            </a:r>
            <a:r>
              <a:rPr lang="en-US" altLang="ko-KR" baseline="0" dirty="0"/>
              <a:t>rewrite</a:t>
            </a:r>
            <a:r>
              <a:rPr lang="ko-KR" altLang="en-US" baseline="0" dirty="0"/>
              <a:t>가 된 만큼의 심볼 목록으로 표현될 수 있다</a:t>
            </a:r>
            <a:r>
              <a:rPr lang="en-US" altLang="ko-KR" baseline="0" dirty="0"/>
              <a:t>. --&gt; </a:t>
            </a:r>
            <a:r>
              <a:rPr lang="ko-KR" altLang="en-US" baseline="0" dirty="0"/>
              <a:t>이를 </a:t>
            </a:r>
            <a:r>
              <a:rPr lang="en-US" altLang="ko-KR" baseline="0" dirty="0"/>
              <a:t>Symbol List</a:t>
            </a:r>
            <a:r>
              <a:rPr lang="ko-KR" altLang="en-US" baseline="0" dirty="0"/>
              <a:t>라고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파서는 상태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구성성분들이 </a:t>
            </a:r>
            <a:r>
              <a:rPr lang="en-US" altLang="ko-KR" baseline="0" dirty="0"/>
              <a:t>rewrite operation</a:t>
            </a:r>
            <a:r>
              <a:rPr lang="ko-KR" altLang="en-US" baseline="0" dirty="0"/>
              <a:t>을 수행하고 있는 단계</a:t>
            </a:r>
            <a:r>
              <a:rPr lang="en-US" altLang="ko-KR" baseline="0" dirty="0"/>
              <a:t>)</a:t>
            </a:r>
            <a:r>
              <a:rPr lang="ko-KR" altLang="en-US" baseline="0" dirty="0"/>
              <a:t>가 단말 </a:t>
            </a:r>
            <a:r>
              <a:rPr lang="ko-KR" altLang="en-US" baseline="0" dirty="0" err="1"/>
              <a:t>노드들로만</a:t>
            </a:r>
            <a:r>
              <a:rPr lang="ko-KR" altLang="en-US" baseline="0" dirty="0"/>
              <a:t> 이루어질 때 까지 이를 반복한다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그것이 일치하는지 아닌지 입력 문장을 확인할 수 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초기의 잘못을 매우 나중에 알 수 있다는 점에서 낭비가 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이것은 </a:t>
            </a:r>
            <a:r>
              <a:rPr lang="ko-KR" altLang="en-US" baseline="0" dirty="0" err="1"/>
              <a:t>트리를</a:t>
            </a:r>
            <a:r>
              <a:rPr lang="ko-KR" altLang="en-US" baseline="0" dirty="0"/>
              <a:t> 이미 </a:t>
            </a:r>
            <a:r>
              <a:rPr lang="ko-KR" altLang="en-US" baseline="0" dirty="0" err="1"/>
              <a:t>깊이있게</a:t>
            </a:r>
            <a:r>
              <a:rPr lang="ko-KR" altLang="en-US" baseline="0" dirty="0"/>
              <a:t> 탐색하고 있는데 그 문장이 </a:t>
            </a:r>
            <a:r>
              <a:rPr lang="ko-KR" altLang="en-US" baseline="0" dirty="0" err="1"/>
              <a:t>잘못되었따는</a:t>
            </a:r>
            <a:r>
              <a:rPr lang="ko-KR" altLang="en-US" baseline="0" dirty="0"/>
              <a:t> 것을 알고 </a:t>
            </a:r>
            <a:r>
              <a:rPr lang="en-US" altLang="ko-KR" baseline="0" dirty="0"/>
              <a:t>backtracking</a:t>
            </a:r>
            <a:r>
              <a:rPr lang="ko-KR" altLang="en-US" baseline="0" dirty="0"/>
              <a:t>해서 다시 다른 </a:t>
            </a:r>
            <a:r>
              <a:rPr lang="ko-KR" altLang="en-US" baseline="0" dirty="0" err="1"/>
              <a:t>서브트리를</a:t>
            </a:r>
            <a:r>
              <a:rPr lang="ko-KR" altLang="en-US" baseline="0" dirty="0"/>
              <a:t> 탐색하는 것을 의미합니다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더 나은 알고리즘은 </a:t>
            </a:r>
            <a:r>
              <a:rPr lang="ko-KR" altLang="en-US" baseline="0" dirty="0" err="1"/>
              <a:t>가능한한</a:t>
            </a:r>
            <a:r>
              <a:rPr lang="ko-KR" altLang="en-US" baseline="0" dirty="0"/>
              <a:t> 빨리 인풋을 체크하는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단어에 대한 가능한 카테고리들을 나타내는 분리된 규칙을 </a:t>
            </a:r>
            <a:r>
              <a:rPr lang="ko-KR" altLang="en-US" baseline="0" dirty="0" err="1"/>
              <a:t>갖는것보다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lexico</a:t>
            </a:r>
            <a:r>
              <a:rPr lang="ko-KR" altLang="en-US" baseline="0" dirty="0"/>
              <a:t>이라고 불리는 구조가 각 단어의 가능한 카테고리들을 저장하는데 더 효율적이다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Lexicon</a:t>
            </a:r>
            <a:r>
              <a:rPr lang="ko-KR" altLang="en-US" baseline="0" dirty="0"/>
              <a:t>의 예제를 보여주면</a:t>
            </a:r>
            <a:endParaRPr lang="en-US" altLang="ko-KR" baseline="0" dirty="0"/>
          </a:p>
          <a:p>
            <a:r>
              <a:rPr lang="en-US" altLang="ko-KR" baseline="0" dirty="0"/>
              <a:t> Cried : V</a:t>
            </a:r>
          </a:p>
          <a:p>
            <a:r>
              <a:rPr lang="en-US" altLang="ko-KR" baseline="0" dirty="0"/>
              <a:t> dogs : N, V</a:t>
            </a:r>
          </a:p>
          <a:p>
            <a:r>
              <a:rPr lang="en-US" altLang="ko-KR" baseline="0" dirty="0"/>
              <a:t> the : ART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이처럼 사전을 가지고 있으면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이러면 문법은 어휘 규칙을 가지고 있을 필요가 없다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이에 따라서 파스의 상태는 쌍으로 표현되는데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심볼리스트와 문장에서 현재 위치를 나타내는 포지션의 쌍으로 나타낸다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포지션들은 단어들 사이에 위치하는데</a:t>
            </a:r>
            <a:r>
              <a:rPr lang="en-US" altLang="ko-KR" baseline="0" dirty="0"/>
              <a:t>, 1</a:t>
            </a:r>
            <a:r>
              <a:rPr lang="ko-KR" altLang="en-US" baseline="0" dirty="0"/>
              <a:t>은 첫 단어 앞에 온다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arenBoth"/>
            </a:pPr>
            <a:r>
              <a:rPr lang="en-US" altLang="ko-KR" baseline="0" dirty="0"/>
              <a:t>The (2) dogs (3) cried (4) -</a:t>
            </a:r>
            <a:r>
              <a:rPr lang="en-US" altLang="ko-KR" baseline="0" dirty="0">
                <a:sym typeface="Wingdings" panose="05000000000000000000" pitchFamily="2" charset="2"/>
              </a:rPr>
              <a:t> ((N VP) 2)</a:t>
            </a:r>
            <a:r>
              <a:rPr lang="ko-KR" altLang="en-US" baseline="0" dirty="0">
                <a:sym typeface="Wingdings" panose="05000000000000000000" pitchFamily="2" charset="2"/>
              </a:rPr>
              <a:t>가 된다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baseline="0" dirty="0">
                <a:sym typeface="Wingdings" panose="05000000000000000000" pitchFamily="2" charset="2"/>
              </a:rPr>
              <a:t>이게 일반적인 파스 상태가 포지션 </a:t>
            </a:r>
            <a:r>
              <a:rPr lang="en-US" altLang="ko-KR" baseline="0" dirty="0">
                <a:sym typeface="Wingdings" panose="05000000000000000000" pitchFamily="2" charset="2"/>
              </a:rPr>
              <a:t>2</a:t>
            </a:r>
            <a:r>
              <a:rPr lang="ko-KR" altLang="en-US" baseline="0" dirty="0">
                <a:sym typeface="Wingdings" panose="05000000000000000000" pitchFamily="2" charset="2"/>
              </a:rPr>
              <a:t>에서 시작하는 </a:t>
            </a:r>
            <a:r>
              <a:rPr lang="en-US" altLang="ko-KR" baseline="0" dirty="0">
                <a:sym typeface="Wingdings" panose="05000000000000000000" pitchFamily="2" charset="2"/>
              </a:rPr>
              <a:t>N VP</a:t>
            </a:r>
            <a:r>
              <a:rPr lang="ko-KR" altLang="en-US" baseline="0" dirty="0">
                <a:sym typeface="Wingdings" panose="05000000000000000000" pitchFamily="2" charset="2"/>
              </a:rPr>
              <a:t>를 찾을 필요가 있는 </a:t>
            </a:r>
            <a:r>
              <a:rPr lang="ko-KR" altLang="en-US" baseline="0" dirty="0" err="1">
                <a:sym typeface="Wingdings" panose="05000000000000000000" pitchFamily="2" charset="2"/>
              </a:rPr>
              <a:t>파서를</a:t>
            </a:r>
            <a:r>
              <a:rPr lang="ko-KR" altLang="en-US" baseline="0" dirty="0">
                <a:sym typeface="Wingdings" panose="05000000000000000000" pitchFamily="2" charset="2"/>
              </a:rPr>
              <a:t> 나타내는 것이다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새로운 상태는 첫 번째 심볼이 어휘 심볼인지 아닌지에 따라서 과거 상태로부터 생성된다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 어휘 심볼이라면 </a:t>
            </a:r>
            <a:r>
              <a:rPr lang="en-US" altLang="ko-KR" baseline="0" dirty="0"/>
              <a:t>((N VP) 2)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N</a:t>
            </a:r>
            <a:r>
              <a:rPr lang="ko-KR" altLang="en-US" baseline="0" dirty="0"/>
              <a:t>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다음 단어가 어휘 카테고리에 들어있다면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첫 번째 심볼을 제거하고</a:t>
            </a:r>
            <a:r>
              <a:rPr lang="en-US" altLang="ko-KR" baseline="0" dirty="0"/>
              <a:t>, position </a:t>
            </a:r>
            <a:r>
              <a:rPr lang="ko-KR" altLang="en-US" baseline="0" dirty="0"/>
              <a:t>카운터를 갱신함으로써 상태를 갱신할 수 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이 경우에는 단어 </a:t>
            </a:r>
            <a:r>
              <a:rPr lang="en-US" altLang="ko-KR" baseline="0" dirty="0"/>
              <a:t>dogs</a:t>
            </a:r>
            <a:r>
              <a:rPr lang="ko-KR" altLang="en-US" baseline="0" dirty="0"/>
              <a:t>가 사전에 </a:t>
            </a:r>
            <a:r>
              <a:rPr lang="en-US" altLang="ko-KR" baseline="0" dirty="0"/>
              <a:t>N</a:t>
            </a:r>
            <a:r>
              <a:rPr lang="ko-KR" altLang="en-US" baseline="0" dirty="0"/>
              <a:t>으로 등재되어 있기 때문에 다음 파서 상태는 </a:t>
            </a:r>
            <a:r>
              <a:rPr lang="en-US" altLang="ko-KR" baseline="0" dirty="0"/>
              <a:t>((VP) 3)</a:t>
            </a:r>
            <a:r>
              <a:rPr lang="ko-KR" altLang="en-US" baseline="0" dirty="0"/>
              <a:t>이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포지션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 시작하는 </a:t>
            </a:r>
            <a:r>
              <a:rPr lang="en-US" altLang="ko-KR" baseline="0" dirty="0"/>
              <a:t>VP</a:t>
            </a:r>
            <a:r>
              <a:rPr lang="ko-KR" altLang="en-US" baseline="0" dirty="0"/>
              <a:t>를 파서가 찾을 필요가 있다는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 첫 심볼이 비 단말이라면 </a:t>
            </a:r>
            <a:r>
              <a:rPr lang="en-US" altLang="ko-KR" baseline="0" dirty="0"/>
              <a:t>, VP</a:t>
            </a:r>
            <a:r>
              <a:rPr lang="ko-KR" altLang="en-US" baseline="0" dirty="0"/>
              <a:t>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문법에서 규칙을 사용해서 </a:t>
            </a:r>
            <a:r>
              <a:rPr lang="ko-KR" altLang="en-US" baseline="0" dirty="0" err="1"/>
              <a:t>재작성해야한다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예를들어</a:t>
            </a:r>
            <a:r>
              <a:rPr lang="ko-KR" altLang="en-US" baseline="0" dirty="0"/>
              <a:t> 규칙 </a:t>
            </a:r>
            <a:r>
              <a:rPr lang="en-US" altLang="ko-KR" baseline="0" dirty="0"/>
              <a:t>4</a:t>
            </a:r>
            <a:r>
              <a:rPr lang="ko-KR" altLang="en-US" baseline="0" dirty="0"/>
              <a:t>를 적용해서 새 상태는 </a:t>
            </a:r>
            <a:r>
              <a:rPr lang="en-US" altLang="ko-KR" baseline="0" dirty="0"/>
              <a:t>((V) 3)</a:t>
            </a:r>
            <a:r>
              <a:rPr lang="ko-KR" altLang="en-US" baseline="0" dirty="0"/>
              <a:t>이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위치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V</a:t>
            </a:r>
            <a:r>
              <a:rPr lang="ko-KR" altLang="en-US" baseline="0" dirty="0"/>
              <a:t>를 찾을 필요가 있다는 말이다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반면에 규칙 </a:t>
            </a:r>
            <a:r>
              <a:rPr lang="en-US" altLang="ko-KR" baseline="0" dirty="0"/>
              <a:t>5</a:t>
            </a:r>
            <a:r>
              <a:rPr lang="ko-KR" altLang="en-US" baseline="0" dirty="0"/>
              <a:t>를 사용하면 </a:t>
            </a:r>
            <a:r>
              <a:rPr lang="en-US" altLang="ko-KR" baseline="0" dirty="0"/>
              <a:t>((V NP) 3)</a:t>
            </a:r>
            <a:r>
              <a:rPr lang="ko-KR" altLang="en-US" baseline="0" dirty="0"/>
              <a:t>이 새로운 상태가 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r>
              <a:rPr lang="ko-KR" altLang="en-US" baseline="0" dirty="0" err="1"/>
              <a:t>파싱</a:t>
            </a:r>
            <a:r>
              <a:rPr lang="ko-KR" altLang="en-US" baseline="0" dirty="0"/>
              <a:t> 알고리즘은 모든 가능한 경우의 수를 탐색해서 문장을 해석하는 것을 말합니다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이를 위한 가장 간단한 알고리즘이 </a:t>
            </a:r>
            <a:r>
              <a:rPr lang="en-US" altLang="ko-KR" baseline="0" dirty="0" err="1"/>
              <a:t>bactracking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 방식을 사용하면 </a:t>
            </a:r>
            <a:r>
              <a:rPr lang="en-US" altLang="ko-KR" baseline="0" dirty="0"/>
              <a:t>((VP) 3)</a:t>
            </a:r>
            <a:r>
              <a:rPr lang="ko-KR" altLang="en-US" baseline="0" dirty="0"/>
              <a:t>에서 하나의 가능성만을 탐색하는 것에서 나아가 모든 경우의 수를 탐색할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ko-KR" altLang="en-US" baseline="0" dirty="0" err="1"/>
              <a:t>여러가지</a:t>
            </a:r>
            <a:r>
              <a:rPr lang="ko-KR" altLang="en-US" baseline="0" dirty="0"/>
              <a:t> 대안 중 하나는 다음 상태가 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나머지들은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상태가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 더 이상 현재 상태에서 진전할 수 없다면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상태에서 하나를 골라 현재 상태로 교체하는 것이다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정리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하향식 </a:t>
            </a:r>
            <a:r>
              <a:rPr lang="ko-KR" altLang="en-US" baseline="0" dirty="0" err="1"/>
              <a:t>파싱은</a:t>
            </a:r>
            <a:r>
              <a:rPr lang="ko-KR" altLang="en-US" baseline="0" dirty="0"/>
              <a:t> 문장 기호 </a:t>
            </a:r>
            <a:r>
              <a:rPr lang="en-US" altLang="ko-KR" baseline="0" dirty="0"/>
              <a:t>S</a:t>
            </a:r>
            <a:r>
              <a:rPr lang="ko-KR" altLang="en-US" baseline="0" dirty="0"/>
              <a:t>로부터 입력 문장 </a:t>
            </a:r>
            <a:r>
              <a:rPr lang="ko-KR" altLang="en-US" baseline="0" dirty="0" err="1"/>
              <a:t>바향으로</a:t>
            </a:r>
            <a:r>
              <a:rPr lang="ko-KR" altLang="en-US" baseline="0" dirty="0"/>
              <a:t> 진행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문법 규칙의 </a:t>
            </a:r>
            <a:r>
              <a:rPr lang="en-US" altLang="ko-KR" baseline="0" dirty="0"/>
              <a:t>Left hand side</a:t>
            </a:r>
            <a:r>
              <a:rPr lang="ko-KR" altLang="en-US" baseline="0" dirty="0"/>
              <a:t>기호를 </a:t>
            </a:r>
            <a:r>
              <a:rPr lang="en-US" altLang="ko-KR" baseline="0" dirty="0"/>
              <a:t>right Hand side </a:t>
            </a:r>
            <a:r>
              <a:rPr lang="ko-KR" altLang="en-US" baseline="0" dirty="0"/>
              <a:t>기호로 대체하는 과정을 반복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4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Top-down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알고리즘은 가능한 상태들의 목록일 관리하는데 이를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라고 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리스트의 첫 번째 요소는 </a:t>
            </a:r>
            <a:r>
              <a:rPr lang="en-US" altLang="ko-KR" baseline="0" dirty="0"/>
              <a:t>Current state</a:t>
            </a:r>
            <a:r>
              <a:rPr lang="ko-KR" altLang="en-US" baseline="0" dirty="0"/>
              <a:t>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심볼 리스트와 문장 내의 단어 포지션으로 구성되어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검색 상태의 나머지 요소는 </a:t>
            </a:r>
            <a:r>
              <a:rPr lang="en-US" altLang="ko-KR" baseline="0" dirty="0"/>
              <a:t>backup states</a:t>
            </a:r>
            <a:r>
              <a:rPr lang="ko-KR" altLang="en-US" baseline="0" dirty="0"/>
              <a:t>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각각은 심볼리스트</a:t>
            </a:r>
            <a:r>
              <a:rPr lang="en-US" altLang="ko-KR" baseline="0" dirty="0"/>
              <a:t>-</a:t>
            </a:r>
            <a:r>
              <a:rPr lang="ko-KR" altLang="en-US" baseline="0" dirty="0"/>
              <a:t>단어포지션 </a:t>
            </a:r>
            <a:r>
              <a:rPr lang="ko-KR" altLang="en-US" baseline="0" dirty="0" err="1"/>
              <a:t>페어의</a:t>
            </a:r>
            <a:r>
              <a:rPr lang="ko-KR" altLang="en-US" baseline="0" dirty="0"/>
              <a:t> 대안 경우의 수를 나타낸다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예를 들어</a:t>
            </a:r>
            <a:r>
              <a:rPr lang="en-US" altLang="ko-KR" baseline="0" dirty="0"/>
              <a:t>, possibilities list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(((N) 2) ((NAME) 1) ((ADJ N) 1)</a:t>
            </a:r>
            <a:r>
              <a:rPr lang="ko-KR" altLang="en-US" baseline="0" dirty="0"/>
              <a:t>는 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심볼리스트 </a:t>
            </a:r>
            <a:r>
              <a:rPr lang="en-US" altLang="ko-KR" baseline="0" dirty="0"/>
              <a:t>N</a:t>
            </a:r>
            <a:r>
              <a:rPr lang="ko-KR" altLang="en-US" baseline="0" dirty="0"/>
              <a:t>으로 구성된 현재상태와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개의 백업 상태들로 이루어져있다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하나는 </a:t>
            </a:r>
            <a:r>
              <a:rPr lang="en-US" altLang="ko-KR" baseline="0" dirty="0"/>
              <a:t>(NAME) </a:t>
            </a:r>
            <a:r>
              <a:rPr lang="ko-KR" altLang="en-US" baseline="0" dirty="0"/>
              <a:t>심볼리스트와 위치 </a:t>
            </a:r>
            <a:r>
              <a:rPr lang="en-US" altLang="ko-KR" baseline="0" dirty="0"/>
              <a:t>1 </a:t>
            </a:r>
            <a:r>
              <a:rPr lang="ko-KR" altLang="en-US" baseline="0" dirty="0"/>
              <a:t>그리고 하나는 </a:t>
            </a:r>
            <a:r>
              <a:rPr lang="en-US" altLang="ko-KR" baseline="0" dirty="0"/>
              <a:t>(ADJ N) </a:t>
            </a:r>
            <a:r>
              <a:rPr lang="ko-KR" altLang="en-US" baseline="0" dirty="0"/>
              <a:t>심볼 리스트와 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그림 설명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그림에서 알고리즘은 </a:t>
            </a:r>
            <a:r>
              <a:rPr lang="en-US" altLang="ko-KR" baseline="0" dirty="0"/>
              <a:t>((S) 1)</a:t>
            </a:r>
            <a:r>
              <a:rPr lang="ko-KR" altLang="en-US" baseline="0" dirty="0"/>
              <a:t>으로 시작하고 백업 상태가 없다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현재 상태를 고른다 </a:t>
            </a:r>
            <a:r>
              <a:rPr lang="en-US" altLang="ko-KR" baseline="0" dirty="0"/>
              <a:t>: possibilities list</a:t>
            </a:r>
            <a:r>
              <a:rPr lang="ko-KR" altLang="en-US" baseline="0" dirty="0"/>
              <a:t>에서 첫 번째 상태를 골라서 그것을 </a:t>
            </a:r>
            <a:r>
              <a:rPr lang="en-US" altLang="ko-KR" baseline="0" dirty="0"/>
              <a:t>C</a:t>
            </a:r>
            <a:r>
              <a:rPr lang="ko-KR" altLang="en-US" baseline="0" dirty="0"/>
              <a:t>라고 부른다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만약에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가 비어있다면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알고리즘은 파스에 실패한다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C</a:t>
            </a:r>
            <a:r>
              <a:rPr lang="ko-KR" altLang="en-US" baseline="0" dirty="0"/>
              <a:t>가 비어있는 심볼리스트로 이루어져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포지션이 문장의 마지막에 위치해 있다면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알고리즘은 성공이다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그렇지 않다면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다음 가능한 상태들을 발생시킨다</a:t>
            </a:r>
            <a:r>
              <a:rPr lang="en-US" altLang="ko-KR" baseline="0" dirty="0"/>
              <a:t>.</a:t>
            </a:r>
          </a:p>
          <a:p>
            <a:pPr marL="457200" lvl="1" indent="0">
              <a:buNone/>
            </a:pPr>
            <a:r>
              <a:rPr lang="en-US" altLang="ko-KR" baseline="0" dirty="0"/>
              <a:t>3.1 </a:t>
            </a:r>
            <a:r>
              <a:rPr lang="ko-KR" altLang="en-US" baseline="0" dirty="0"/>
              <a:t>만약 </a:t>
            </a:r>
            <a:r>
              <a:rPr lang="en-US" altLang="ko-KR" baseline="0" dirty="0"/>
              <a:t>C</a:t>
            </a:r>
            <a:r>
              <a:rPr lang="ko-KR" altLang="en-US" baseline="0" dirty="0"/>
              <a:t>의 심볼 리스트에서 첫 번째 심볼이 어휘 심볼이고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문장의 다음 단어가 그 클래스 안에 있을 수 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심볼리스트에서 첫 번째 심볼을 제거하고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포지션을 갱신함으로써 새로운 상태를 만들고 이를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추가한ㄷ</a:t>
            </a:r>
            <a:r>
              <a:rPr lang="en-US" altLang="ko-KR" baseline="0" dirty="0"/>
              <a:t>.</a:t>
            </a:r>
          </a:p>
          <a:p>
            <a:pPr marL="457200" lvl="1" indent="0">
              <a:buNone/>
            </a:pPr>
            <a:r>
              <a:rPr lang="en-US" altLang="ko-KR" baseline="0" dirty="0"/>
              <a:t>3.2 </a:t>
            </a:r>
            <a:r>
              <a:rPr lang="ko-KR" altLang="en-US" baseline="0" dirty="0"/>
              <a:t>그렇지 않다면</a:t>
            </a:r>
            <a:r>
              <a:rPr lang="en-US" altLang="ko-KR" baseline="0" dirty="0"/>
              <a:t>, C</a:t>
            </a:r>
            <a:r>
              <a:rPr lang="ko-KR" altLang="en-US" baseline="0" dirty="0"/>
              <a:t>의 심볼리스트에서 첫 번째 심볼이 비 단말이라면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단말 심볼을 </a:t>
            </a:r>
            <a:r>
              <a:rPr lang="ko-KR" altLang="en-US" baseline="0" dirty="0" err="1"/>
              <a:t>재작성할</a:t>
            </a:r>
            <a:r>
              <a:rPr lang="ko-KR" altLang="en-US" baseline="0" dirty="0"/>
              <a:t> 수 있는 문법에서 각각의 규칙으로 새로운 상태를 만들고 그 모든 것들을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에 추가한다</a:t>
            </a:r>
            <a:r>
              <a:rPr lang="en-US" altLang="ko-KR" baseline="0" dirty="0"/>
              <a:t>.,</a:t>
            </a:r>
          </a:p>
          <a:p>
            <a:pPr marL="457200" lvl="1" indent="0">
              <a:buNone/>
            </a:pPr>
            <a:endParaRPr lang="en-US" altLang="ko-KR" baseline="0" dirty="0"/>
          </a:p>
          <a:p>
            <a:r>
              <a:rPr lang="ko-KR" altLang="en-US" baseline="0" dirty="0"/>
              <a:t>예를 들어보자</a:t>
            </a:r>
            <a:r>
              <a:rPr lang="en-US" altLang="ko-KR" baseline="0" dirty="0"/>
              <a:t>.</a:t>
            </a:r>
            <a:r>
              <a:rPr lang="ko-KR" altLang="en-US" baseline="0" dirty="0"/>
              <a:t> 문장 </a:t>
            </a:r>
            <a:r>
              <a:rPr lang="en-US" altLang="ko-KR" baseline="0" dirty="0"/>
              <a:t>The dogs cried</a:t>
            </a:r>
            <a:r>
              <a:rPr lang="ko-KR" altLang="en-US" baseline="0" dirty="0"/>
              <a:t>에서 첫 번째로 초기 </a:t>
            </a:r>
            <a:r>
              <a:rPr lang="en-US" altLang="ko-KR" baseline="0" dirty="0"/>
              <a:t>S </a:t>
            </a:r>
            <a:r>
              <a:rPr lang="ko-KR" altLang="en-US" baseline="0" dirty="0"/>
              <a:t>심볼은 스텝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((NP VP) 1)</a:t>
            </a:r>
            <a:r>
              <a:rPr lang="ko-KR" altLang="en-US" baseline="0" dirty="0"/>
              <a:t>의 새로운 현재 상태를 생성하기 위해 규칙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을 사용하여 </a:t>
            </a:r>
            <a:r>
              <a:rPr lang="ko-KR" altLang="en-US" baseline="0" dirty="0" err="1"/>
              <a:t>재작성된다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NP</a:t>
            </a:r>
            <a:r>
              <a:rPr lang="ko-KR" altLang="en-US" baseline="0" dirty="0"/>
              <a:t>는 다시 </a:t>
            </a:r>
            <a:r>
              <a:rPr lang="ko-KR" altLang="en-US" baseline="0" dirty="0" err="1"/>
              <a:t>재작성되는데</a:t>
            </a:r>
            <a:r>
              <a:rPr lang="ko-KR" altLang="en-US" baseline="0" dirty="0"/>
              <a:t>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 대한 규칙이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가지가 있으므로</a:t>
            </a:r>
            <a:r>
              <a:rPr lang="en-US" altLang="ko-KR" baseline="0" dirty="0"/>
              <a:t>, 2</a:t>
            </a:r>
            <a:r>
              <a:rPr lang="ko-KR" altLang="en-US" baseline="0" dirty="0"/>
              <a:t>가지 가능한 상태들이 생성된다</a:t>
            </a:r>
            <a:r>
              <a:rPr lang="en-US" altLang="ko-KR" baseline="0" dirty="0"/>
              <a:t>. : </a:t>
            </a:r>
            <a:r>
              <a:rPr lang="ko-KR" altLang="en-US" baseline="0" dirty="0"/>
              <a:t>현재 상태가 </a:t>
            </a:r>
            <a:r>
              <a:rPr lang="en-US" altLang="ko-KR" baseline="0" dirty="0"/>
              <a:t>(ART N VP) </a:t>
            </a:r>
            <a:r>
              <a:rPr lang="ko-KR" altLang="en-US" baseline="0" dirty="0"/>
              <a:t>포지션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 되고 반면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상태는 </a:t>
            </a:r>
            <a:r>
              <a:rPr lang="en-US" altLang="ko-KR" baseline="0" dirty="0"/>
              <a:t>(ART ADJ N VP)</a:t>
            </a:r>
            <a:r>
              <a:rPr lang="ko-KR" altLang="en-US" baseline="0" dirty="0"/>
              <a:t>에 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 된다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스텝 </a:t>
            </a:r>
            <a:r>
              <a:rPr lang="en-US" altLang="ko-KR" baseline="0" dirty="0"/>
              <a:t>4</a:t>
            </a:r>
            <a:r>
              <a:rPr lang="ko-KR" altLang="en-US" baseline="0" dirty="0"/>
              <a:t>에서는 카테고리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에 있는 단어가 문장의 </a:t>
            </a:r>
            <a:r>
              <a:rPr lang="en-US" altLang="ko-KR" baseline="0" dirty="0"/>
              <a:t>1</a:t>
            </a:r>
            <a:r>
              <a:rPr lang="ko-KR" altLang="en-US" baseline="0" dirty="0"/>
              <a:t>번 위치에서 발견되어서 새로운 상태는 </a:t>
            </a:r>
            <a:r>
              <a:rPr lang="en-US" altLang="ko-KR" baseline="0" dirty="0"/>
              <a:t>(N VP)</a:t>
            </a:r>
            <a:r>
              <a:rPr lang="ko-KR" altLang="en-US" baseline="0" dirty="0"/>
              <a:t>가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the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매치시켰고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매치가 가능하므로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삭제하고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포지션을 </a:t>
            </a:r>
            <a:r>
              <a:rPr lang="en-US" altLang="ko-KR" baseline="0" dirty="0"/>
              <a:t>1 </a:t>
            </a:r>
            <a:r>
              <a:rPr lang="ko-KR" altLang="en-US" baseline="0" dirty="0"/>
              <a:t>증가시킨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백업 상태는 손대지 않은 상태로 계속 남아있다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파스는 </a:t>
            </a:r>
            <a:r>
              <a:rPr lang="en-US" altLang="ko-KR" baseline="0" dirty="0"/>
              <a:t>5</a:t>
            </a:r>
            <a:r>
              <a:rPr lang="ko-KR" altLang="en-US" baseline="0" dirty="0"/>
              <a:t>까지 계속 되는데</a:t>
            </a:r>
            <a:r>
              <a:rPr lang="en-US" altLang="ko-KR" baseline="0" dirty="0"/>
              <a:t>, dogs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N</a:t>
            </a:r>
            <a:r>
              <a:rPr lang="ko-KR" altLang="en-US" baseline="0" dirty="0"/>
              <a:t>에 매치되기 때문에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번과 마찬가지로 삭제한 것이다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다음으로 </a:t>
            </a:r>
            <a:r>
              <a:rPr lang="en-US" altLang="ko-KR" baseline="0" dirty="0"/>
              <a:t>VP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재작성할</a:t>
            </a:r>
            <a:r>
              <a:rPr lang="ko-KR" altLang="en-US" baseline="0" dirty="0"/>
              <a:t> 수 있는 규칙이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 규칙으로 새로운 현재 상태를 만들어 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나머지 규칙으로 만들어진 것은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상태의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삽입한다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V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cried</a:t>
            </a:r>
            <a:r>
              <a:rPr lang="ko-KR" altLang="en-US" baseline="0" dirty="0"/>
              <a:t>에 매치되므로 이대로 파스는 성공적으로 종료된다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왜냐하면 현재 상태는 비어있고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입력 문장의 모든 단어는 매치되어 단어 포지션이 문장의 맨 마지막 번호와 일치되었기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28600" indent="-228600">
              <a:buAutoNum type="arabicParenBoth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8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이것은 앞의 </a:t>
            </a:r>
            <a:r>
              <a:rPr lang="en-US" altLang="ko-KR" baseline="0" dirty="0"/>
              <a:t>simple top-down parsing algorithm</a:t>
            </a:r>
            <a:r>
              <a:rPr lang="ko-KR" altLang="en-US" baseline="0" dirty="0"/>
              <a:t>의 또 다른 예입니다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같은 알고리즘과 문법을 다른 문장에서 사용해보자</a:t>
            </a:r>
            <a:endParaRPr lang="en-US" altLang="ko-KR" baseline="0" dirty="0"/>
          </a:p>
          <a:p>
            <a:pPr marL="228600" indent="-228600">
              <a:buAutoNum type="arabicParenBoth"/>
            </a:pPr>
            <a:r>
              <a:rPr lang="en-US" altLang="ko-KR" baseline="0" dirty="0"/>
              <a:t>The (2) old (3) man (4) cried (5)</a:t>
            </a:r>
          </a:p>
          <a:p>
            <a:pPr marL="228600" indent="-228600">
              <a:buAutoNum type="arabicParenBoth"/>
            </a:pPr>
            <a:r>
              <a:rPr lang="ko-KR" altLang="en-US" baseline="0" dirty="0"/>
              <a:t>하지만 이번에는 </a:t>
            </a:r>
            <a:r>
              <a:rPr lang="en-US" altLang="ko-KR" baseline="0" dirty="0"/>
              <a:t>old</a:t>
            </a:r>
            <a:r>
              <a:rPr lang="ko-KR" altLang="en-US" baseline="0" dirty="0"/>
              <a:t>라는 녀석이 형용사와 명사 사이에서 모호하고 </a:t>
            </a:r>
            <a:r>
              <a:rPr lang="en-US" altLang="ko-KR" baseline="0" dirty="0"/>
              <a:t>man</a:t>
            </a:r>
            <a:r>
              <a:rPr lang="ko-KR" altLang="en-US" baseline="0" dirty="0"/>
              <a:t>은 명사와 동사</a:t>
            </a:r>
            <a:r>
              <a:rPr lang="en-US" altLang="ko-KR" baseline="0" dirty="0"/>
              <a:t>(~</a:t>
            </a:r>
            <a:r>
              <a:rPr lang="ko-KR" altLang="en-US" baseline="0" dirty="0"/>
              <a:t>에 병사를 배치하다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용기를 돋우다</a:t>
            </a:r>
            <a:r>
              <a:rPr lang="en-US" altLang="ko-KR" baseline="0" dirty="0"/>
              <a:t>)</a:t>
            </a:r>
            <a:r>
              <a:rPr lang="ko-KR" altLang="en-US" baseline="0" dirty="0"/>
              <a:t> 사이에서 애매하다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사전의 구성은</a:t>
            </a:r>
            <a:endParaRPr lang="en-US" altLang="ko-KR" baseline="0" dirty="0"/>
          </a:p>
          <a:p>
            <a:pPr marL="0" indent="0">
              <a:buNone/>
            </a:pPr>
            <a:r>
              <a:rPr lang="en-US" altLang="ko-KR" baseline="0" dirty="0"/>
              <a:t>The : ART</a:t>
            </a:r>
          </a:p>
          <a:p>
            <a:pPr marL="0" indent="0">
              <a:buNone/>
            </a:pPr>
            <a:r>
              <a:rPr lang="en-US" altLang="ko-KR" baseline="0" dirty="0"/>
              <a:t>Old : ADJ, N</a:t>
            </a:r>
          </a:p>
          <a:p>
            <a:pPr marL="0" indent="0">
              <a:buNone/>
            </a:pPr>
            <a:r>
              <a:rPr lang="en-US" altLang="ko-KR" baseline="0" dirty="0"/>
              <a:t>Man : N, V</a:t>
            </a:r>
          </a:p>
          <a:p>
            <a:pPr marL="0" indent="0">
              <a:buNone/>
            </a:pPr>
            <a:r>
              <a:rPr lang="en-US" altLang="ko-KR" baseline="0" dirty="0"/>
              <a:t>Cried : V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초기 </a:t>
            </a:r>
            <a:r>
              <a:rPr lang="en-US" altLang="ko-KR" baseline="0" dirty="0"/>
              <a:t>S </a:t>
            </a:r>
            <a:r>
              <a:rPr lang="ko-KR" altLang="en-US" baseline="0" dirty="0"/>
              <a:t>심볼은 규칙 </a:t>
            </a:r>
            <a:r>
              <a:rPr lang="en-US" altLang="ko-KR" baseline="0" dirty="0"/>
              <a:t>1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((NP VP) 1)</a:t>
            </a:r>
            <a:r>
              <a:rPr lang="ko-KR" altLang="en-US" baseline="0" dirty="0"/>
              <a:t>의 새로운 현재 상태를 생성하기 위해서 </a:t>
            </a:r>
            <a:r>
              <a:rPr lang="ko-KR" altLang="en-US" baseline="0" dirty="0" err="1"/>
              <a:t>재작성</a:t>
            </a:r>
            <a:r>
              <a:rPr lang="ko-KR" altLang="en-US" baseline="0" dirty="0"/>
              <a:t> 된다</a:t>
            </a:r>
            <a:r>
              <a:rPr lang="en-US" altLang="ko-KR" baseline="0" dirty="0"/>
              <a:t>. NP</a:t>
            </a:r>
            <a:r>
              <a:rPr lang="ko-KR" altLang="en-US" baseline="0" dirty="0"/>
              <a:t>는 다시 차례로 </a:t>
            </a:r>
            <a:r>
              <a:rPr lang="en-US" altLang="ko-KR" baseline="0" dirty="0"/>
              <a:t>((ART N VP) 1)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재작성되고</a:t>
            </a:r>
            <a:r>
              <a:rPr lang="ko-KR" altLang="en-US" baseline="0" dirty="0"/>
              <a:t> </a:t>
            </a:r>
            <a:r>
              <a:rPr lang="en-US" altLang="ko-KR" baseline="0" dirty="0"/>
              <a:t>((ART</a:t>
            </a:r>
            <a:r>
              <a:rPr lang="ko-KR" altLang="en-US" baseline="0" dirty="0"/>
              <a:t> </a:t>
            </a:r>
            <a:r>
              <a:rPr lang="en-US" altLang="ko-KR" baseline="0" dirty="0"/>
              <a:t>ADJ N VP) 1)</a:t>
            </a:r>
            <a:r>
              <a:rPr lang="ko-KR" altLang="en-US" baseline="0" dirty="0"/>
              <a:t>은 백업 상태로 넘어간다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파싱이</a:t>
            </a:r>
            <a:r>
              <a:rPr lang="ko-KR" altLang="en-US" baseline="0" dirty="0"/>
              <a:t> 계속되면서 </a:t>
            </a:r>
            <a:r>
              <a:rPr lang="en-US" altLang="ko-KR" baseline="0" dirty="0"/>
              <a:t>the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인 것을 확인하고 매칭하여 </a:t>
            </a:r>
            <a:r>
              <a:rPr lang="en-US" altLang="ko-KR" baseline="0" dirty="0"/>
              <a:t>((N VP) 2)</a:t>
            </a:r>
            <a:r>
              <a:rPr lang="ko-KR" altLang="en-US" baseline="0" dirty="0"/>
              <a:t>의 상태를 만들어 낸다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이 때 당연히 매치되면서 단어 포지션은 </a:t>
            </a:r>
            <a:r>
              <a:rPr lang="en-US" altLang="ko-KR" baseline="0" dirty="0"/>
              <a:t>1 </a:t>
            </a:r>
            <a:r>
              <a:rPr lang="ko-KR" altLang="en-US" baseline="0" dirty="0"/>
              <a:t>증가하고</a:t>
            </a:r>
            <a:r>
              <a:rPr lang="en-US" altLang="ko-KR" baseline="0" dirty="0"/>
              <a:t>, ART</a:t>
            </a:r>
            <a:r>
              <a:rPr lang="ko-KR" altLang="en-US" baseline="0" dirty="0"/>
              <a:t>는 삭제된다</a:t>
            </a:r>
            <a:r>
              <a:rPr lang="en-US" altLang="ko-KR" baseline="0" dirty="0"/>
              <a:t>.).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old</a:t>
            </a:r>
            <a:r>
              <a:rPr lang="ko-KR" altLang="en-US" baseline="0" dirty="0"/>
              <a:t>는 명사로서 </a:t>
            </a:r>
            <a:r>
              <a:rPr lang="en-US" altLang="ko-KR" baseline="0" dirty="0"/>
              <a:t>((VP) 3)</a:t>
            </a:r>
            <a:r>
              <a:rPr lang="ko-KR" altLang="en-US" baseline="0" dirty="0"/>
              <a:t>상태를 얻는데 사용된다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이제 </a:t>
            </a:r>
            <a:r>
              <a:rPr lang="en-US" altLang="ko-KR" baseline="0" dirty="0"/>
              <a:t>VP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재작성하는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방법이 주어지는데</a:t>
            </a:r>
            <a:r>
              <a:rPr lang="en-US" altLang="ko-KR" baseline="0" dirty="0"/>
              <a:t>, VP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재작성하여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((V) 3)</a:t>
            </a:r>
            <a:r>
              <a:rPr lang="ko-KR" altLang="en-US" baseline="0" dirty="0"/>
              <a:t>의 현재상태를 제공하고</a:t>
            </a:r>
            <a:r>
              <a:rPr lang="en-US" altLang="ko-KR" baseline="0" dirty="0"/>
              <a:t>, ((V NP) 3)</a:t>
            </a:r>
            <a:r>
              <a:rPr lang="ko-KR" altLang="en-US" baseline="0" dirty="0"/>
              <a:t>의 상태를 백업상태로 저장</a:t>
            </a:r>
            <a:r>
              <a:rPr lang="en-US" altLang="ko-KR" baseline="0" dirty="0"/>
              <a:t>, </a:t>
            </a:r>
            <a:r>
              <a:rPr lang="ko-KR" altLang="en-US" baseline="0" dirty="0"/>
              <a:t> </a:t>
            </a:r>
            <a:r>
              <a:rPr lang="en-US" altLang="ko-KR" baseline="0" dirty="0"/>
              <a:t>((ART ADJ N ) 1)</a:t>
            </a:r>
            <a:r>
              <a:rPr lang="ko-KR" altLang="en-US" baseline="0" dirty="0"/>
              <a:t>은 이전에 남아있던 것이 그대로 활용된다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다음으로 단어 </a:t>
            </a:r>
            <a:r>
              <a:rPr lang="en-US" altLang="ko-KR" baseline="0" dirty="0"/>
              <a:t>man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V</a:t>
            </a:r>
            <a:r>
              <a:rPr lang="ko-KR" altLang="en-US" baseline="0" dirty="0"/>
              <a:t>로 매치될 수 있는데 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그렇게 되면 </a:t>
            </a:r>
            <a:r>
              <a:rPr lang="en-US" altLang="ko-KR" baseline="0" dirty="0"/>
              <a:t>(( ) 4)</a:t>
            </a:r>
            <a:r>
              <a:rPr lang="ko-KR" altLang="en-US" baseline="0" dirty="0"/>
              <a:t>의 상태가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불행하게도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심볼리스트는 비어있는데 단어 포지션은 문장의 말미가 아니다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새로운 상태가 </a:t>
            </a:r>
            <a:r>
              <a:rPr lang="ko-KR" altLang="en-US" baseline="0" dirty="0" err="1"/>
              <a:t>발현되어야하고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상태가 사용되어야만 한다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다음 사이클인 </a:t>
            </a:r>
            <a:r>
              <a:rPr lang="en-US" altLang="ko-KR" baseline="0" dirty="0"/>
              <a:t>stp8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((V NP) 3) ( </a:t>
            </a:r>
            <a:r>
              <a:rPr lang="en-US" altLang="ko-KR" baseline="0" dirty="0">
                <a:sym typeface="Wingdings" panose="05000000000000000000" pitchFamily="2" charset="2"/>
              </a:rPr>
              <a:t> </a:t>
            </a:r>
            <a:r>
              <a:rPr lang="ko-KR" altLang="en-US" baseline="0" dirty="0">
                <a:sym typeface="Wingdings" panose="05000000000000000000" pitchFamily="2" charset="2"/>
              </a:rPr>
              <a:t>얘가 나오는 이유는 </a:t>
            </a:r>
            <a:r>
              <a:rPr lang="ko-KR" altLang="en-US" baseline="0" dirty="0" err="1">
                <a:sym typeface="Wingdings" panose="05000000000000000000" pitchFamily="2" charset="2"/>
              </a:rPr>
              <a:t>스택</a:t>
            </a:r>
            <a:r>
              <a:rPr lang="ko-KR" altLang="en-US" baseline="0" dirty="0">
                <a:sym typeface="Wingdings" panose="05000000000000000000" pitchFamily="2" charset="2"/>
              </a:rPr>
              <a:t> 구조로 백업 상태가 구성되어 있기 때문임</a:t>
            </a:r>
            <a:r>
              <a:rPr lang="en-US" altLang="ko-KR" baseline="0" dirty="0">
                <a:sym typeface="Wingdings" panose="05000000000000000000" pitchFamily="2" charset="2"/>
              </a:rPr>
              <a:t>.) </a:t>
            </a:r>
            <a:r>
              <a:rPr lang="ko-KR" altLang="en-US" baseline="0" dirty="0">
                <a:sym typeface="Wingdings" panose="05000000000000000000" pitchFamily="2" charset="2"/>
              </a:rPr>
              <a:t>은 처리된다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  <a:r>
              <a:rPr lang="ko-KR" altLang="en-US" baseline="0" dirty="0">
                <a:sym typeface="Wingdings" panose="05000000000000000000" pitchFamily="2" charset="2"/>
              </a:rPr>
              <a:t>다시 </a:t>
            </a:r>
            <a:r>
              <a:rPr lang="en-US" altLang="ko-KR" baseline="0" dirty="0">
                <a:sym typeface="Wingdings" panose="05000000000000000000" pitchFamily="2" charset="2"/>
              </a:rPr>
              <a:t>man</a:t>
            </a:r>
            <a:r>
              <a:rPr lang="ko-KR" altLang="en-US" baseline="0" dirty="0">
                <a:sym typeface="Wingdings" panose="05000000000000000000" pitchFamily="2" charset="2"/>
              </a:rPr>
              <a:t>은 동사로 취급되고 새로운 상태인 </a:t>
            </a:r>
            <a:r>
              <a:rPr lang="en-US" altLang="ko-KR" baseline="0" dirty="0">
                <a:sym typeface="Wingdings" panose="05000000000000000000" pitchFamily="2" charset="2"/>
              </a:rPr>
              <a:t>((NP) 4)</a:t>
            </a:r>
            <a:r>
              <a:rPr lang="ko-KR" altLang="en-US" baseline="0" dirty="0">
                <a:sym typeface="Wingdings" panose="05000000000000000000" pitchFamily="2" charset="2"/>
              </a:rPr>
              <a:t>가 생성된다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r>
              <a:rPr lang="ko-KR" altLang="en-US" baseline="0" dirty="0">
                <a:sym typeface="Wingdings" panose="05000000000000000000" pitchFamily="2" charset="2"/>
              </a:rPr>
              <a:t>하지만</a:t>
            </a:r>
            <a:r>
              <a:rPr lang="en-US" altLang="ko-KR" baseline="0" dirty="0">
                <a:sym typeface="Wingdings" panose="05000000000000000000" pitchFamily="2" charset="2"/>
              </a:rPr>
              <a:t>, NP</a:t>
            </a:r>
            <a:r>
              <a:rPr lang="ko-KR" altLang="en-US" baseline="0" dirty="0">
                <a:sym typeface="Wingdings" panose="05000000000000000000" pitchFamily="2" charset="2"/>
              </a:rPr>
              <a:t>를 </a:t>
            </a:r>
            <a:r>
              <a:rPr lang="ko-KR" altLang="en-US" baseline="0" dirty="0" err="1">
                <a:sym typeface="Wingdings" panose="05000000000000000000" pitchFamily="2" charset="2"/>
              </a:rPr>
              <a:t>재작성해서는</a:t>
            </a:r>
            <a:r>
              <a:rPr lang="ko-KR" altLang="en-US" baseline="0" dirty="0">
                <a:sym typeface="Wingdings" panose="05000000000000000000" pitchFamily="2" charset="2"/>
              </a:rPr>
              <a:t> 성공적인 </a:t>
            </a:r>
            <a:r>
              <a:rPr lang="ko-KR" altLang="en-US" baseline="0" dirty="0" err="1">
                <a:sym typeface="Wingdings" panose="05000000000000000000" pitchFamily="2" charset="2"/>
              </a:rPr>
              <a:t>파싱을</a:t>
            </a:r>
            <a:r>
              <a:rPr lang="ko-KR" altLang="en-US" baseline="0" dirty="0">
                <a:sym typeface="Wingdings" panose="05000000000000000000" pitchFamily="2" charset="2"/>
              </a:rPr>
              <a:t> 해낼 수 없다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baseline="0" dirty="0">
                <a:sym typeface="Wingdings" panose="05000000000000000000" pitchFamily="2" charset="2"/>
              </a:rPr>
              <a:t>따라서 백업 상태에 있던 </a:t>
            </a:r>
            <a:r>
              <a:rPr lang="en-US" altLang="ko-KR" baseline="0" dirty="0">
                <a:sym typeface="Wingdings" panose="05000000000000000000" pitchFamily="2" charset="2"/>
              </a:rPr>
              <a:t>((ART ADJ N VP)</a:t>
            </a:r>
            <a:r>
              <a:rPr lang="ko-KR" altLang="en-US" baseline="0" dirty="0">
                <a:sym typeface="Wingdings" panose="05000000000000000000" pitchFamily="2" charset="2"/>
              </a:rPr>
              <a:t>를 꺼내어 </a:t>
            </a:r>
            <a:r>
              <a:rPr lang="ko-KR" altLang="en-US" baseline="0" dirty="0" err="1">
                <a:sym typeface="Wingdings" panose="05000000000000000000" pitchFamily="2" charset="2"/>
              </a:rPr>
              <a:t>파싱하면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(() 5)</a:t>
            </a:r>
            <a:r>
              <a:rPr lang="ko-KR" altLang="en-US" baseline="0" dirty="0">
                <a:sym typeface="Wingdings" panose="05000000000000000000" pitchFamily="2" charset="2"/>
              </a:rPr>
              <a:t>로 성공적인 상태가 되어 </a:t>
            </a:r>
            <a:r>
              <a:rPr lang="ko-KR" altLang="en-US" baseline="0" dirty="0" err="1">
                <a:sym typeface="Wingdings" panose="05000000000000000000" pitchFamily="2" charset="2"/>
              </a:rPr>
              <a:t>파싱이</a:t>
            </a:r>
            <a:r>
              <a:rPr lang="ko-KR" altLang="en-US" baseline="0" dirty="0">
                <a:sym typeface="Wingdings" panose="05000000000000000000" pitchFamily="2" charset="2"/>
              </a:rPr>
              <a:t> 끝나게 된다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pPr marL="228600" indent="-228600">
              <a:buAutoNum type="arabicParenBoth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7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/>
              <a:t>당신은 </a:t>
            </a:r>
            <a:r>
              <a:rPr lang="ko-KR" altLang="en-US" baseline="0" dirty="0" err="1"/>
              <a:t>파싱을</a:t>
            </a:r>
            <a:r>
              <a:rPr lang="ko-KR" altLang="en-US" baseline="0" dirty="0"/>
              <a:t> </a:t>
            </a:r>
            <a:r>
              <a:rPr lang="en-US" altLang="ko-KR" baseline="0" dirty="0"/>
              <a:t>AI</a:t>
            </a:r>
            <a:r>
              <a:rPr lang="ko-KR" altLang="en-US" baseline="0" dirty="0"/>
              <a:t>에 정의된 것으로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검색 문제의 특수한 케이스로서 생각하기 쉽다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이 파트의 탑다운 파서는 일반 검색 절차의 관점에서 묘사된다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en-US" altLang="ko-KR" baseline="0" dirty="0" err="1"/>
              <a:t>Possibilites</a:t>
            </a:r>
            <a:r>
              <a:rPr lang="en-US" altLang="ko-KR" baseline="0" dirty="0"/>
              <a:t> list</a:t>
            </a:r>
            <a:r>
              <a:rPr lang="ko-KR" altLang="en-US" baseline="0" dirty="0"/>
              <a:t>는 초기에 파스의 시작 상태로 설정된다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당신은 아래의 스텝을 성공 혹은 실패할 때까지 </a:t>
            </a:r>
            <a:r>
              <a:rPr lang="ko-KR" altLang="en-US" baseline="0" dirty="0" err="1"/>
              <a:t>실행해야한다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Possibiliteis</a:t>
            </a:r>
            <a:r>
              <a:rPr lang="en-US" altLang="ko-KR" baseline="0" dirty="0"/>
              <a:t> list</a:t>
            </a:r>
            <a:r>
              <a:rPr lang="ko-KR" altLang="en-US" baseline="0" dirty="0"/>
              <a:t>로부터 첫 번째 상태를 고른다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그 상태를 </a:t>
            </a:r>
            <a:r>
              <a:rPr lang="en-US" altLang="ko-KR" baseline="0" dirty="0"/>
              <a:t>list</a:t>
            </a:r>
            <a:r>
              <a:rPr lang="ko-KR" altLang="en-US" baseline="0" dirty="0"/>
              <a:t>에서 지운다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선택된 상태로부터 모든 가능한 대안들을 시도함으로써 새로운 상태를 만든다</a:t>
            </a:r>
            <a:r>
              <a:rPr lang="en-US" altLang="ko-KR" baseline="0" dirty="0"/>
              <a:t>. ( </a:t>
            </a:r>
            <a:r>
              <a:rPr lang="ko-KR" altLang="en-US" baseline="0" dirty="0"/>
              <a:t>선택지가 나쁘면 새로운 상태는 당연히 없을 수도 있다</a:t>
            </a:r>
            <a:r>
              <a:rPr lang="en-US" altLang="ko-KR" baseline="0" dirty="0"/>
              <a:t>. 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스텝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생성된 새로운 상태를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에 삽입한다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깊이 우선 전략에서는</a:t>
            </a:r>
            <a:r>
              <a:rPr lang="en-US" altLang="ko-KR" baseline="0" dirty="0"/>
              <a:t>, possibilities list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스택이다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스텝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은 항상 첫 번째 원소만을 취하고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스텝 </a:t>
            </a:r>
            <a:r>
              <a:rPr lang="en-US" altLang="ko-KR" baseline="0" dirty="0"/>
              <a:t>3</a:t>
            </a:r>
            <a:r>
              <a:rPr lang="ko-KR" altLang="en-US" baseline="0" dirty="0"/>
              <a:t>은 항상 리스트의 제일 앞에다가 새로운 원소를 추가한다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이는 </a:t>
            </a:r>
            <a:r>
              <a:rPr lang="ko-KR" altLang="en-US" baseline="0" dirty="0" err="1"/>
              <a:t>스택이기</a:t>
            </a:r>
            <a:r>
              <a:rPr lang="ko-KR" altLang="en-US" baseline="0" dirty="0"/>
              <a:t> 때문에 </a:t>
            </a:r>
            <a:r>
              <a:rPr lang="en-US" altLang="ko-KR" baseline="0" dirty="0"/>
              <a:t>LIFO </a:t>
            </a:r>
            <a:r>
              <a:rPr lang="ko-KR" altLang="en-US" baseline="0" dirty="0"/>
              <a:t>전략이기도 하다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대조적으로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너비 우선 전략은 </a:t>
            </a:r>
            <a:r>
              <a:rPr lang="en-US" altLang="ko-KR" baseline="0" dirty="0"/>
              <a:t>possibilities list</a:t>
            </a:r>
            <a:r>
              <a:rPr lang="ko-KR" altLang="en-US" baseline="0" dirty="0"/>
              <a:t>는 큐로 관리된다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스텝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에서는 리스트의 말미에 추가된다</a:t>
            </a:r>
            <a:r>
              <a:rPr lang="en-US" altLang="ko-KR" baseline="0" dirty="0"/>
              <a:t>. (tail</a:t>
            </a:r>
            <a:r>
              <a:rPr lang="ko-KR" altLang="en-US" baseline="0" dirty="0"/>
              <a:t>에 들어가기 때문에</a:t>
            </a:r>
            <a:r>
              <a:rPr lang="en-US" altLang="ko-KR" baseline="0" dirty="0"/>
              <a:t>). </a:t>
            </a:r>
            <a:r>
              <a:rPr lang="ko-KR" altLang="en-US" baseline="0" dirty="0"/>
              <a:t>그래서 </a:t>
            </a:r>
            <a:r>
              <a:rPr lang="en-US" altLang="ko-KR" baseline="0" dirty="0"/>
              <a:t>FIFO </a:t>
            </a:r>
            <a:r>
              <a:rPr lang="ko-KR" altLang="en-US" baseline="0" dirty="0"/>
              <a:t>전략이기 도 하다</a:t>
            </a:r>
            <a:r>
              <a:rPr lang="en-US" altLang="ko-KR" baseline="0" dirty="0"/>
              <a:t>. </a:t>
            </a:r>
            <a:r>
              <a:rPr lang="en-US" altLang="ko-KR" baseline="0" dirty="0">
                <a:sym typeface="Wingdings" panose="05000000000000000000" pitchFamily="2" charset="2"/>
              </a:rPr>
              <a:t> BFS</a:t>
            </a:r>
            <a:r>
              <a:rPr lang="ko-KR" altLang="en-US" baseline="0" dirty="0">
                <a:sym typeface="Wingdings" panose="05000000000000000000" pitchFamily="2" charset="2"/>
              </a:rPr>
              <a:t>와 </a:t>
            </a:r>
            <a:r>
              <a:rPr lang="en-US" altLang="ko-KR" baseline="0" dirty="0">
                <a:sym typeface="Wingdings" panose="05000000000000000000" pitchFamily="2" charset="2"/>
              </a:rPr>
              <a:t>DFS</a:t>
            </a:r>
            <a:r>
              <a:rPr lang="ko-KR" altLang="en-US" baseline="0" dirty="0">
                <a:sym typeface="Wingdings" panose="05000000000000000000" pitchFamily="2" charset="2"/>
              </a:rPr>
              <a:t>를 생각하면 당연한 것임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그림은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전략에 따른 </a:t>
            </a:r>
            <a:r>
              <a:rPr lang="ko-KR" altLang="en-US" baseline="0" dirty="0" err="1"/>
              <a:t>서치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트리이다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왼쪽에 있는 것이 깊이 우선 전략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오른쪽에 있는 것이 너비 우선 전략</a:t>
            </a: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우리는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트리 구조를 사용해서 검색 전략을 비교할 수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그림은 마지막 예제에 대한 파서 상태의 전체 공간을 도식화한 것이다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트리에서</a:t>
            </a:r>
            <a:r>
              <a:rPr lang="ko-KR" altLang="en-US" baseline="0" dirty="0"/>
              <a:t> 각 </a:t>
            </a:r>
            <a:r>
              <a:rPr lang="ko-KR" altLang="en-US" baseline="0" dirty="0" err="1"/>
              <a:t>노드는파서</a:t>
            </a:r>
            <a:r>
              <a:rPr lang="ko-KR" altLang="en-US" baseline="0" dirty="0"/>
              <a:t> 상태를 나타내고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노드의</a:t>
            </a:r>
            <a:r>
              <a:rPr lang="ko-KR" altLang="en-US" baseline="0" dirty="0"/>
              <a:t> 자식들은 현재 상태로부터 움직일 수 있는 상태들을 말한다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 </a:t>
            </a:r>
            <a:r>
              <a:rPr lang="ko-KR" altLang="en-US" baseline="0" dirty="0" err="1"/>
              <a:t>노드들의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옆에있는</a:t>
            </a:r>
            <a:r>
              <a:rPr lang="ko-KR" altLang="en-US" baseline="0" dirty="0"/>
              <a:t> 숫자들은 </a:t>
            </a:r>
            <a:r>
              <a:rPr lang="ko-KR" altLang="en-US" baseline="0" dirty="0" err="1"/>
              <a:t>노드가</a:t>
            </a:r>
            <a:r>
              <a:rPr lang="ko-KR" altLang="en-US" baseline="0" dirty="0"/>
              <a:t> 알고리즘에 의해서 처리되기 위해 선택되었을 때를 기록한다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왼쪽은 깊이 우선 탐색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오른쪽은 너비 우선 탐색이다</a:t>
            </a:r>
            <a:r>
              <a:rPr lang="en-US" altLang="ko-KR" baseline="0" dirty="0"/>
              <a:t>. ( </a:t>
            </a:r>
            <a:r>
              <a:rPr lang="ko-KR" altLang="en-US" baseline="0" dirty="0"/>
              <a:t>그림에서 </a:t>
            </a:r>
            <a:r>
              <a:rPr lang="ko-KR" altLang="en-US" baseline="0" dirty="0" err="1"/>
              <a:t>노드</a:t>
            </a:r>
            <a:r>
              <a:rPr lang="ko-KR" altLang="en-US" baseline="0" dirty="0"/>
              <a:t> 옆의 두 넘버 중 왼쪽은 깊이 우선탐색 시 넘버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오른쪽은 너비 </a:t>
            </a:r>
            <a:r>
              <a:rPr lang="ko-KR" altLang="en-US" baseline="0" dirty="0" err="1"/>
              <a:t>우선탐색시</a:t>
            </a:r>
            <a:r>
              <a:rPr lang="ko-KR" altLang="en-US" baseline="0" dirty="0"/>
              <a:t> 넘버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228600" indent="-228600">
              <a:buAutoNum type="arabicParenBoth"/>
            </a:pPr>
            <a:r>
              <a:rPr lang="en-US" altLang="ko-KR" baseline="0" dirty="0"/>
              <a:t>The (2) old (3) man (4) cried (5) </a:t>
            </a:r>
            <a:r>
              <a:rPr lang="ko-KR" altLang="en-US" baseline="0" dirty="0"/>
              <a:t>문장이 </a:t>
            </a:r>
            <a:r>
              <a:rPr lang="ko-KR" altLang="en-US" baseline="0" dirty="0" err="1"/>
              <a:t>파싱된</a:t>
            </a:r>
            <a:r>
              <a:rPr lang="ko-KR" altLang="en-US" baseline="0" dirty="0"/>
              <a:t> 것을 기억해보자</a:t>
            </a:r>
            <a:r>
              <a:rPr lang="en-US" altLang="ko-KR" baseline="0" dirty="0"/>
              <a:t>,</a:t>
            </a:r>
          </a:p>
          <a:p>
            <a:pPr marL="228600" indent="-228600">
              <a:buAutoNum type="arabicParenBoth"/>
            </a:pPr>
            <a:r>
              <a:rPr lang="ko-KR" altLang="en-US" baseline="0" dirty="0"/>
              <a:t>깊이 우선탐색과 너비 우선탐색이 이 예제에서 가장 크게 </a:t>
            </a:r>
            <a:r>
              <a:rPr lang="ko-KR" altLang="en-US" baseline="0" dirty="0" err="1"/>
              <a:t>다른점은</a:t>
            </a:r>
            <a:r>
              <a:rPr lang="ko-KR" altLang="en-US" baseline="0" dirty="0"/>
              <a:t> 첫 번째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가능한 해석이 평가되는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개로 </a:t>
            </a:r>
            <a:r>
              <a:rPr lang="en-US" altLang="ko-KR" baseline="0" dirty="0"/>
              <a:t>rewrite</a:t>
            </a:r>
            <a:r>
              <a:rPr lang="ko-KR" altLang="en-US" baseline="0" dirty="0"/>
              <a:t>되는 것을 말한다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깊이 우선탐색에서는 한 상태의 해석이 실패할 때까지 계속 확장되고 고민된다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나서야 비로소 </a:t>
            </a:r>
            <a:r>
              <a:rPr lang="ko-KR" altLang="en-US" baseline="0" dirty="0" err="1"/>
              <a:t>두번째</a:t>
            </a:r>
            <a:r>
              <a:rPr lang="ko-KR" altLang="en-US" baseline="0" dirty="0"/>
              <a:t> 해석의 </a:t>
            </a:r>
            <a:r>
              <a:rPr lang="ko-KR" altLang="en-US" baseline="0" dirty="0" err="1"/>
              <a:t>파싱이</a:t>
            </a:r>
            <a:r>
              <a:rPr lang="ko-KR" altLang="en-US" baseline="0" dirty="0"/>
              <a:t> 진행된다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너비 우선 탐색에서는 </a:t>
            </a:r>
            <a:r>
              <a:rPr lang="ko-KR" altLang="en-US" baseline="0" dirty="0" err="1"/>
              <a:t>두개의</a:t>
            </a:r>
            <a:r>
              <a:rPr lang="ko-KR" altLang="en-US" baseline="0" dirty="0"/>
              <a:t> 해석이 모두 고민되고 각각은 한번에 하나씩 팽창한다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이 예제에서 너비 우선 탐색과 깊이 우선탐색은 정답을 찾지만 다른 순서로 공간을 탐색한다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당연한 얘기</a:t>
            </a:r>
            <a:r>
              <a:rPr lang="en-US" altLang="ko-KR" baseline="0" dirty="0"/>
              <a:t>) </a:t>
            </a:r>
            <a:r>
              <a:rPr lang="ko-KR" altLang="en-US" baseline="0" dirty="0"/>
              <a:t>깊이 우선탐색은 일반적으로 빠르게 답을 찾지만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그렇지 않은 경우에는 </a:t>
            </a:r>
            <a:r>
              <a:rPr lang="en-US" altLang="ko-KR" baseline="0" dirty="0"/>
              <a:t> </a:t>
            </a:r>
            <a:r>
              <a:rPr lang="ko-KR" altLang="en-US" baseline="0" dirty="0"/>
              <a:t>오답을 탐색하는데 너무 많은 시간을 들인다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반면 너비 우선 탐색은 움직이기 전까지 어떤 수준의 깊이까지 가능한 해결책들을 각각 탐색한다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이 예제에서는 깊이 우선탐색이 너비 우선탐색보다 한 스텝 더 적게 솔루션을 발견한다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어떤 경우에는 간단한 검색 전략을 무한 루프에 집어넣는 것도 가능하다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예를 들어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영어로 소유격을 나타내는 좌 순환 규칙을 고려해보자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en-US" altLang="ko-KR" baseline="0" dirty="0"/>
              <a:t>(</a:t>
            </a:r>
            <a:r>
              <a:rPr lang="ko-KR" altLang="en-US" baseline="0" dirty="0"/>
              <a:t>예를 들어</a:t>
            </a:r>
            <a:r>
              <a:rPr lang="en-US" altLang="ko-KR" baseline="0" dirty="0"/>
              <a:t>, the man’s coat)</a:t>
            </a:r>
          </a:p>
          <a:p>
            <a:pPr marL="0" indent="0">
              <a:buNone/>
            </a:pPr>
            <a:r>
              <a:rPr lang="en-US" altLang="ko-KR" baseline="0" dirty="0"/>
              <a:t> NP -&gt; NP’s N</a:t>
            </a:r>
          </a:p>
          <a:p>
            <a:pPr marL="0" indent="0">
              <a:buNone/>
            </a:pPr>
            <a:r>
              <a:rPr lang="ko-KR" altLang="en-US" baseline="0" dirty="0"/>
              <a:t>간단한 깊이 우선탐색을 보면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비단말</a:t>
            </a:r>
            <a:r>
              <a:rPr lang="ko-KR" altLang="en-US" baseline="0" dirty="0"/>
              <a:t>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로 시작하는 상태는 </a:t>
            </a:r>
            <a:r>
              <a:rPr lang="en-US" altLang="ko-KR" baseline="0" dirty="0"/>
              <a:t>NP’s N</a:t>
            </a:r>
            <a:r>
              <a:rPr lang="ko-KR" altLang="en-US" baseline="0" dirty="0"/>
              <a:t>으로 시작하는 다음 상태로 </a:t>
            </a:r>
            <a:r>
              <a:rPr lang="ko-KR" altLang="en-US" baseline="0" dirty="0" err="1"/>
              <a:t>재작성될</a:t>
            </a:r>
            <a:r>
              <a:rPr lang="ko-KR" altLang="en-US" baseline="0" dirty="0"/>
              <a:t> 수 </a:t>
            </a:r>
            <a:r>
              <a:rPr lang="ko-KR" altLang="en-US" baseline="0" dirty="0" err="1"/>
              <a:t>있따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</a:t>
            </a:r>
            <a:r>
              <a:rPr lang="en-US" altLang="ko-KR" baseline="0" dirty="0"/>
              <a:t>, NP</a:t>
            </a:r>
            <a:r>
              <a:rPr lang="ko-KR" altLang="en-US" baseline="0" dirty="0"/>
              <a:t>는 다시 </a:t>
            </a:r>
            <a:r>
              <a:rPr lang="en-US" altLang="ko-KR" baseline="0" dirty="0"/>
              <a:t>NP’s N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재작성</a:t>
            </a:r>
            <a:r>
              <a:rPr lang="ko-KR" altLang="en-US" baseline="0" dirty="0"/>
              <a:t>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이것이 무한정 반복되는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너비 우선 탐색은 좌순환 규칙에 더 낫게 작용한다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왜냐하면 새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로 새롭게 생성된 상태에 </a:t>
            </a:r>
            <a:r>
              <a:rPr lang="ko-KR" altLang="en-US" baseline="0" dirty="0" err="1"/>
              <a:t>가기전에</a:t>
            </a:r>
            <a:r>
              <a:rPr lang="ko-KR" altLang="en-US" baseline="0" dirty="0"/>
              <a:t> 기존의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재작성하는</a:t>
            </a:r>
            <a:r>
              <a:rPr lang="ko-KR" altLang="en-US" baseline="0" dirty="0"/>
              <a:t> 모든 방법들을 시도해보고 가기 때문이다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비문법적인 문장에서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이것은 끝나지 않는데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이유는 해결책을 검색하는 동안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를 영원히 작성하기 때문이다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이런 이유로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많은 시스템들은 문법에서 좌순환 규칙을 금지하고 </a:t>
            </a:r>
            <a:r>
              <a:rPr lang="ko-KR" altLang="en-US" baseline="0" dirty="0" err="1"/>
              <a:t>있따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많은 오늘날의 </a:t>
            </a:r>
            <a:r>
              <a:rPr lang="ko-KR" altLang="en-US" baseline="0" dirty="0" err="1"/>
              <a:t>파서들은</a:t>
            </a:r>
            <a:r>
              <a:rPr lang="ko-KR" altLang="en-US" baseline="0" dirty="0"/>
              <a:t> 깊이 우선탐색 전략을 사용하는데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백업 상태의 수를 최소화하려는 의도로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더 적은 메모리와 더 적은 책갈피</a:t>
            </a:r>
            <a:r>
              <a:rPr lang="en-US" altLang="ko-KR" baseline="0" dirty="0"/>
              <a:t>(</a:t>
            </a:r>
            <a:r>
              <a:rPr lang="ko-KR" altLang="en-US" baseline="0" dirty="0"/>
              <a:t>위치 기억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필요로 하기 </a:t>
            </a:r>
            <a:r>
              <a:rPr lang="ko-KR" altLang="en-US" baseline="0" dirty="0" err="1"/>
              <a:t>떄문이다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72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&lt;</a:t>
            </a:r>
            <a:r>
              <a:rPr lang="ko-KR" altLang="en-US" baseline="0" dirty="0"/>
              <a:t>지난 주 설명 복기</a:t>
            </a:r>
            <a:r>
              <a:rPr lang="en-US" altLang="ko-KR" baseline="0" dirty="0"/>
              <a:t>&gt;</a:t>
            </a:r>
          </a:p>
          <a:p>
            <a:r>
              <a:rPr lang="en-US" altLang="ko-KR" baseline="0" dirty="0"/>
              <a:t>3.1</a:t>
            </a:r>
            <a:r>
              <a:rPr lang="ko-KR" altLang="en-US" baseline="0" dirty="0"/>
              <a:t>장에서는 </a:t>
            </a:r>
            <a:r>
              <a:rPr lang="en-US" altLang="ko-KR" baseline="0" dirty="0" err="1"/>
              <a:t>Grammer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Parsing</a:t>
            </a:r>
            <a:r>
              <a:rPr lang="ko-KR" altLang="en-US" baseline="0" dirty="0"/>
              <a:t>이 무엇인지</a:t>
            </a:r>
            <a:r>
              <a:rPr lang="en-US" altLang="ko-KR" baseline="0" dirty="0"/>
              <a:t>, CFG</a:t>
            </a:r>
            <a:r>
              <a:rPr lang="ko-KR" altLang="en-US" baseline="0" dirty="0"/>
              <a:t>가 무엇인지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노암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촘스키가</a:t>
            </a:r>
            <a:r>
              <a:rPr lang="ko-KR" altLang="en-US" baseline="0" dirty="0"/>
              <a:t> 이야기한 </a:t>
            </a:r>
            <a:r>
              <a:rPr lang="en-US" altLang="ko-KR" baseline="0" dirty="0"/>
              <a:t>Generative capacity</a:t>
            </a:r>
            <a:r>
              <a:rPr lang="ko-KR" altLang="en-US" baseline="0" dirty="0"/>
              <a:t>와 </a:t>
            </a:r>
            <a:r>
              <a:rPr lang="ko-KR" altLang="en-US" baseline="0" dirty="0" err="1"/>
              <a:t>촘스키</a:t>
            </a:r>
            <a:r>
              <a:rPr lang="ko-KR" altLang="en-US" baseline="0" dirty="0"/>
              <a:t> </a:t>
            </a:r>
            <a:r>
              <a:rPr lang="en-US" altLang="ko-KR" baseline="0" dirty="0"/>
              <a:t>Hierarchy</a:t>
            </a:r>
            <a:r>
              <a:rPr lang="ko-KR" altLang="en-US" baseline="0" dirty="0"/>
              <a:t>는 무엇인지 살펴봤습니다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3.2</a:t>
            </a:r>
            <a:r>
              <a:rPr lang="ko-KR" altLang="en-US" baseline="0" dirty="0"/>
              <a:t>장에서는 좋은 문법을 만드는 것이 무엇인지 살펴보면서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기존의 문법과 잘 상호작용하는지 여러 테스트를 거쳐 문법 룰을 </a:t>
            </a:r>
            <a:r>
              <a:rPr lang="ko-KR" altLang="en-US" baseline="0" dirty="0" err="1"/>
              <a:t>안착시켜야한다는</a:t>
            </a:r>
            <a:r>
              <a:rPr lang="ko-KR" altLang="en-US" baseline="0" dirty="0"/>
              <a:t> 것을 학습했습니다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3.3 </a:t>
            </a:r>
            <a:r>
              <a:rPr lang="ko-KR" altLang="en-US" baseline="0" dirty="0"/>
              <a:t>장에서는 </a:t>
            </a:r>
            <a:r>
              <a:rPr lang="en-US" altLang="ko-KR" baseline="0" dirty="0"/>
              <a:t>Top-down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방법을 소개하면서</a:t>
            </a:r>
            <a:r>
              <a:rPr lang="en-US" altLang="ko-KR" baseline="0" dirty="0"/>
              <a:t>, Symbol list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Word position</a:t>
            </a:r>
            <a:r>
              <a:rPr lang="ko-KR" altLang="en-US" baseline="0" dirty="0"/>
              <a:t>을 이용하여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</a:t>
            </a:r>
            <a:r>
              <a:rPr lang="en-US" altLang="ko-KR" baseline="0" dirty="0"/>
              <a:t>history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trace</a:t>
            </a:r>
            <a:r>
              <a:rPr lang="ko-KR" altLang="en-US" baseline="0" dirty="0"/>
              <a:t>해보는 방식을 살펴보았고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끝으로 파스 </a:t>
            </a:r>
            <a:r>
              <a:rPr lang="ko-KR" altLang="en-US" baseline="0" dirty="0" err="1"/>
              <a:t>트리를</a:t>
            </a:r>
            <a:r>
              <a:rPr lang="ko-KR" altLang="en-US" baseline="0" dirty="0"/>
              <a:t> 탐색할 때 </a:t>
            </a:r>
            <a:r>
              <a:rPr lang="ko-KR" altLang="en-US" baseline="0" dirty="0" err="1"/>
              <a:t>스택을</a:t>
            </a:r>
            <a:r>
              <a:rPr lang="ko-KR" altLang="en-US" baseline="0" dirty="0"/>
              <a:t> 활용한 </a:t>
            </a:r>
            <a:r>
              <a:rPr lang="en-US" altLang="ko-KR" baseline="0" dirty="0"/>
              <a:t>DFS</a:t>
            </a:r>
            <a:r>
              <a:rPr lang="ko-KR" altLang="en-US" baseline="0" dirty="0"/>
              <a:t>방식과 큐를 활용한 </a:t>
            </a:r>
            <a:r>
              <a:rPr lang="en-US" altLang="ko-KR" baseline="0" dirty="0"/>
              <a:t>BFS </a:t>
            </a:r>
            <a:r>
              <a:rPr lang="ko-KR" altLang="en-US" baseline="0" dirty="0"/>
              <a:t>방식을 소개했습니다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이번에는 지난 주에 이어서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차트 </a:t>
            </a:r>
            <a:r>
              <a:rPr lang="ko-KR" altLang="en-US" baseline="0" dirty="0" err="1"/>
              <a:t>파서에</a:t>
            </a:r>
            <a:r>
              <a:rPr lang="ko-KR" altLang="en-US" baseline="0" dirty="0"/>
              <a:t> 대해서 소개해드리겠습니다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바텀업</a:t>
            </a:r>
            <a:r>
              <a:rPr lang="ko-KR" altLang="en-US" baseline="0" dirty="0"/>
              <a:t> 차트 파서는 </a:t>
            </a:r>
            <a:r>
              <a:rPr lang="ko-KR" altLang="en-US" baseline="0" dirty="0" err="1"/>
              <a:t>탑다운과</a:t>
            </a:r>
            <a:r>
              <a:rPr lang="ko-KR" altLang="en-US" baseline="0" dirty="0"/>
              <a:t> 반대되는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방식을 사용하며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여기에 특수한 자료구조인 차트 구조를 사용한 </a:t>
            </a:r>
            <a:r>
              <a:rPr lang="ko-KR" altLang="en-US" baseline="0" dirty="0" err="1"/>
              <a:t>파서를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이제 차례대로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파서에</a:t>
            </a:r>
            <a:r>
              <a:rPr lang="ko-KR" altLang="en-US" baseline="0" dirty="0"/>
              <a:t> 대해서 소개해드리도록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먼저 탑 다운 파서와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파서의 가장 큰 차이는 문법이 사용되는 방식입니다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탑다운 방식은 큰 카테고리에서부터 구체적인 것으로 </a:t>
            </a:r>
            <a:r>
              <a:rPr lang="ko-KR" altLang="en-US" baseline="0" dirty="0" err="1"/>
              <a:t>명세화되어가는</a:t>
            </a:r>
            <a:r>
              <a:rPr lang="ko-KR" altLang="en-US" baseline="0" dirty="0"/>
              <a:t> 과정이라면 </a:t>
            </a:r>
            <a:r>
              <a:rPr lang="ko-KR" altLang="en-US" baseline="0" dirty="0" err="1"/>
              <a:t>바텀업방식은</a:t>
            </a:r>
            <a:r>
              <a:rPr lang="ko-KR" altLang="en-US" baseline="0" dirty="0"/>
              <a:t> 구체적인 것으로부터 추상적은 것을 찾아 올라가는 과정입니다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파서라는 것은 </a:t>
            </a:r>
            <a:r>
              <a:rPr lang="ko-KR" altLang="en-US" baseline="0" dirty="0" err="1"/>
              <a:t>파싱의</a:t>
            </a:r>
            <a:r>
              <a:rPr lang="ko-KR" altLang="en-US" baseline="0" dirty="0"/>
              <a:t> 접근 방식이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방식인 파서라는 것이며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반대로 탑 다운 파서는 </a:t>
            </a:r>
            <a:r>
              <a:rPr lang="ko-KR" altLang="en-US" baseline="0" dirty="0" err="1"/>
              <a:t>파싱의</a:t>
            </a:r>
            <a:r>
              <a:rPr lang="ko-KR" altLang="en-US" baseline="0" dirty="0"/>
              <a:t> 접근 방식이 탑 다운 방식인 파서라는 의미입니다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그러면 이어서 </a:t>
            </a:r>
            <a:r>
              <a:rPr lang="en-US" altLang="ko-KR" baseline="0" dirty="0"/>
              <a:t>Bottom up </a:t>
            </a:r>
            <a:r>
              <a:rPr lang="ko-KR" altLang="en-US" baseline="0" dirty="0"/>
              <a:t>차트 </a:t>
            </a:r>
            <a:r>
              <a:rPr lang="ko-KR" altLang="en-US" baseline="0" dirty="0" err="1"/>
              <a:t>파서에</a:t>
            </a:r>
            <a:r>
              <a:rPr lang="ko-KR" altLang="en-US" baseline="0" dirty="0"/>
              <a:t> 대해서 소개해드리겠습니다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기본적으로 간단한 파서는 같은 비교를 반복적으로 하기 때문에 성능이 좋지 못합니다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문제를 피하기 위해서 차트라고 불리는 자료구조를 사용합니다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차트는 파서가 반복된 연산을 피할 수 있도록 </a:t>
            </a:r>
            <a:r>
              <a:rPr lang="en-US" altLang="ko-KR" baseline="0" dirty="0"/>
              <a:t>DP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memoization</a:t>
            </a:r>
            <a:r>
              <a:rPr lang="ko-KR" altLang="en-US" baseline="0" dirty="0"/>
              <a:t>과 같은 테크닉을 발휘할 수 </a:t>
            </a:r>
            <a:r>
              <a:rPr lang="ko-KR" altLang="en-US" baseline="0" dirty="0" err="1"/>
              <a:t>있게하는</a:t>
            </a:r>
            <a:r>
              <a:rPr lang="ko-KR" altLang="en-US" baseline="0" dirty="0"/>
              <a:t> 자료구조로서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파싱시에</a:t>
            </a:r>
            <a:r>
              <a:rPr lang="ko-KR" altLang="en-US" baseline="0" dirty="0"/>
              <a:t> 매칭하는 과정의 부분결과를 저장하고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정리하자면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차트 파서는 </a:t>
            </a:r>
            <a:r>
              <a:rPr lang="ko-KR" altLang="en-US" baseline="0" dirty="0" err="1"/>
              <a:t>파싱에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방식을 사용하면서 동시에 차트라는 자료구조를 사용하는 파서다 라고 이해하시면 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88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이는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차트 파서의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주 알고리즘들을 나타낸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하나는 </a:t>
            </a:r>
            <a:r>
              <a:rPr lang="en-US" altLang="ko-KR" baseline="0" dirty="0"/>
              <a:t>arc extension algorithm</a:t>
            </a:r>
            <a:r>
              <a:rPr lang="ko-KR" altLang="en-US" baseline="0" dirty="0"/>
              <a:t>이고 하나는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차트를 </a:t>
            </a:r>
            <a:r>
              <a:rPr lang="ko-KR" altLang="en-US" baseline="0" dirty="0" err="1"/>
              <a:t>파싱하는</a:t>
            </a:r>
            <a:r>
              <a:rPr lang="ko-KR" altLang="en-US" baseline="0" dirty="0"/>
              <a:t> 알고리즘 자체입니다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ko-KR" altLang="en-US" baseline="0" dirty="0" err="1"/>
              <a:t>두가지는</a:t>
            </a:r>
            <a:r>
              <a:rPr lang="ko-KR" altLang="en-US" baseline="0" dirty="0"/>
              <a:t> 뒤의 예제를 통해서 함께 살펴보도록 하겠습니다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endParaRPr lang="en-US" altLang="ko-KR" baseline="0" dirty="0"/>
          </a:p>
          <a:p>
            <a:r>
              <a:rPr lang="ko-KR" altLang="en-US" baseline="0" dirty="0"/>
              <a:t>간단하게 설명하면 </a:t>
            </a:r>
            <a:r>
              <a:rPr lang="ko-KR" altLang="en-US" baseline="0" dirty="0" err="1"/>
              <a:t>바텀업</a:t>
            </a:r>
            <a:r>
              <a:rPr lang="ko-KR" altLang="en-US" baseline="0" dirty="0"/>
              <a:t> 차트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알고리즘은 현재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가 비어있다면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새로운 문장 성분을 읽어옵니다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이 문장성분을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보관합니다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이어서 이 문장성분에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를 생성하여 추가합니다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현재는 아무것도 탐색하지 않았기 때문에 </a:t>
            </a:r>
            <a:r>
              <a:rPr lang="en-US" altLang="ko-KR" baseline="0" dirty="0"/>
              <a:t>X -&gt; o C X1 … </a:t>
            </a:r>
            <a:r>
              <a:rPr lang="ko-KR" altLang="en-US" baseline="0" dirty="0"/>
              <a:t>과 같은 형태가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이후에 생성된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parsin</a:t>
            </a:r>
            <a:r>
              <a:rPr lang="ko-KR" altLang="en-US" baseline="0" dirty="0"/>
              <a:t>을 진행하면서 다른 문장성분들을 확인하고 </a:t>
            </a:r>
            <a:r>
              <a:rPr lang="en-US" altLang="ko-KR" baseline="0" dirty="0"/>
              <a:t>arc extension </a:t>
            </a:r>
            <a:r>
              <a:rPr lang="ko-KR" altLang="en-US" baseline="0" dirty="0"/>
              <a:t>알고리즘에 의해서 확장됩니다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만일 완전하게 룰이 완성된다면 </a:t>
            </a:r>
            <a:r>
              <a:rPr lang="en-US" altLang="ko-KR" baseline="0" dirty="0"/>
              <a:t>chart</a:t>
            </a:r>
            <a:r>
              <a:rPr lang="ko-KR" altLang="en-US" baseline="0" dirty="0"/>
              <a:t>에 추가됩니다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&lt;Arc Extension Algorithm </a:t>
            </a:r>
            <a:r>
              <a:rPr lang="ko-KR" altLang="en-US" baseline="0" dirty="0"/>
              <a:t>이해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위치 </a:t>
            </a:r>
            <a:r>
              <a:rPr lang="en-US" altLang="ko-KR" baseline="0" dirty="0"/>
              <a:t>p1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p2 </a:t>
            </a:r>
            <a:r>
              <a:rPr lang="ko-KR" altLang="en-US" baseline="0" dirty="0"/>
              <a:t>사이에 구성성분 </a:t>
            </a:r>
            <a:r>
              <a:rPr lang="en-US" altLang="ko-KR" baseline="0" dirty="0"/>
              <a:t>C</a:t>
            </a:r>
            <a:r>
              <a:rPr lang="ko-KR" altLang="en-US" baseline="0" dirty="0"/>
              <a:t>를 추가하기 위해서</a:t>
            </a:r>
            <a:r>
              <a:rPr lang="en-US" altLang="ko-KR" baseline="0" dirty="0"/>
              <a:t>:</a:t>
            </a:r>
          </a:p>
          <a:p>
            <a:r>
              <a:rPr lang="en-US" altLang="ko-KR" baseline="0" dirty="0"/>
              <a:t>1. C</a:t>
            </a:r>
            <a:r>
              <a:rPr lang="ko-KR" altLang="en-US" baseline="0" dirty="0"/>
              <a:t>를 위치 </a:t>
            </a:r>
            <a:r>
              <a:rPr lang="en-US" altLang="ko-KR" baseline="0" dirty="0"/>
              <a:t>p1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p2 </a:t>
            </a:r>
            <a:r>
              <a:rPr lang="ko-KR" altLang="en-US" baseline="0" dirty="0"/>
              <a:t>사이에 집어넣는다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2.  p0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p1 </a:t>
            </a:r>
            <a:r>
              <a:rPr lang="ko-KR" altLang="en-US" baseline="0" dirty="0"/>
              <a:t>사이에 있는 </a:t>
            </a:r>
            <a:r>
              <a:rPr lang="en-US" altLang="ko-KR" baseline="0" dirty="0"/>
              <a:t>X-&gt; X1 .. O C .. </a:t>
            </a:r>
            <a:r>
              <a:rPr lang="en-US" altLang="ko-KR" baseline="0" dirty="0" err="1"/>
              <a:t>Xn</a:t>
            </a:r>
            <a:r>
              <a:rPr lang="en-US" altLang="ko-KR" baseline="0" dirty="0"/>
              <a:t> </a:t>
            </a:r>
            <a:r>
              <a:rPr lang="ko-KR" altLang="en-US" baseline="0" dirty="0"/>
              <a:t>형태의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에 대하여</a:t>
            </a:r>
            <a:r>
              <a:rPr lang="en-US" altLang="ko-KR" baseline="0" dirty="0"/>
              <a:t>, p0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p2 </a:t>
            </a:r>
            <a:r>
              <a:rPr lang="ko-KR" altLang="en-US" baseline="0" dirty="0"/>
              <a:t>사이에 </a:t>
            </a:r>
            <a:r>
              <a:rPr lang="en-US" altLang="ko-KR" baseline="0" dirty="0"/>
              <a:t>X -&gt; X1 … C o … </a:t>
            </a:r>
            <a:r>
              <a:rPr lang="en-US" altLang="ko-KR" baseline="0" dirty="0" err="1"/>
              <a:t>Xn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새로운 액티브 </a:t>
            </a:r>
            <a:r>
              <a:rPr lang="ko-KR" altLang="en-US" baseline="0" dirty="0" err="1"/>
              <a:t>아크를</a:t>
            </a:r>
            <a:r>
              <a:rPr lang="ko-KR" altLang="en-US" baseline="0" dirty="0"/>
              <a:t> 삽입한다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-&gt;&gt; </a:t>
            </a:r>
            <a:r>
              <a:rPr lang="ko-KR" altLang="en-US" baseline="0" dirty="0"/>
              <a:t>그림의 예에서 </a:t>
            </a:r>
            <a:r>
              <a:rPr lang="en-US" altLang="ko-KR" baseline="0" dirty="0"/>
              <a:t>NP -&gt; ART o ADJ N 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ADJ1</a:t>
            </a:r>
            <a:r>
              <a:rPr lang="ko-KR" altLang="en-US" baseline="0" dirty="0"/>
              <a:t>이 삽입되면서</a:t>
            </a:r>
            <a:r>
              <a:rPr lang="en-US" altLang="ko-KR" baseline="0" dirty="0"/>
              <a:t>, NP -&gt; ART ADJ o N </a:t>
            </a:r>
            <a:r>
              <a:rPr lang="ko-KR" altLang="en-US" baseline="0" dirty="0"/>
              <a:t>으로 확장된 것이 바로 이 예이다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 p0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p1 </a:t>
            </a:r>
            <a:r>
              <a:rPr lang="ko-KR" altLang="en-US" baseline="0" dirty="0"/>
              <a:t>사이에 있는 </a:t>
            </a:r>
            <a:r>
              <a:rPr lang="en-US" altLang="ko-KR" baseline="0" dirty="0"/>
              <a:t>X-&gt; X1 … </a:t>
            </a:r>
            <a:r>
              <a:rPr lang="en-US" altLang="ko-KR" baseline="0" dirty="0" err="1"/>
              <a:t>Xn</a:t>
            </a:r>
            <a:r>
              <a:rPr lang="en-US" altLang="ko-KR" baseline="0" dirty="0"/>
              <a:t> o C </a:t>
            </a:r>
            <a:r>
              <a:rPr lang="ko-KR" altLang="en-US" baseline="0" dirty="0"/>
              <a:t>형태의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에 대해서</a:t>
            </a:r>
            <a:r>
              <a:rPr lang="en-US" altLang="ko-KR" baseline="0" dirty="0"/>
              <a:t>, p0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p2 </a:t>
            </a:r>
            <a:r>
              <a:rPr lang="ko-KR" altLang="en-US" baseline="0" dirty="0"/>
              <a:t>사이에 있는 새로운 구성성분 </a:t>
            </a:r>
            <a:r>
              <a:rPr lang="en-US" altLang="ko-KR" baseline="0" dirty="0"/>
              <a:t>X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agend</a:t>
            </a:r>
            <a:r>
              <a:rPr lang="ko-KR" altLang="en-US" baseline="0" dirty="0"/>
              <a:t>에 추가한다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&lt;&lt;&lt;</a:t>
            </a:r>
            <a:r>
              <a:rPr lang="ko-KR" altLang="en-US" baseline="0" dirty="0"/>
              <a:t>완전 이해</a:t>
            </a:r>
            <a:r>
              <a:rPr lang="en-US" altLang="ko-KR" baseline="0" dirty="0"/>
              <a:t>&gt;&gt;&gt;</a:t>
            </a:r>
          </a:p>
          <a:p>
            <a:r>
              <a:rPr lang="en-US" altLang="ko-KR" baseline="0" dirty="0"/>
              <a:t>1.</a:t>
            </a:r>
            <a:r>
              <a:rPr lang="ko-KR" altLang="en-US" baseline="0" dirty="0"/>
              <a:t>단어 시퀀스를 탐색하며 가다가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단어의 </a:t>
            </a:r>
            <a:r>
              <a:rPr lang="en-US" altLang="ko-KR" baseline="0" dirty="0"/>
              <a:t>Category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살펴본다음</a:t>
            </a:r>
            <a:r>
              <a:rPr lang="ko-KR" altLang="en-US" baseline="0" dirty="0"/>
              <a:t> 해당하는 </a:t>
            </a:r>
            <a:r>
              <a:rPr lang="en-US" altLang="ko-KR" baseline="0" dirty="0"/>
              <a:t>CFG </a:t>
            </a:r>
            <a:r>
              <a:rPr lang="ko-KR" altLang="en-US" baseline="0" dirty="0"/>
              <a:t>룰을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삽입한다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단어 시퀀스가 한 차례 끝나고 나서 해당 </a:t>
            </a:r>
            <a:r>
              <a:rPr lang="en-US" altLang="ko-KR" baseline="0" dirty="0"/>
              <a:t>CFG </a:t>
            </a:r>
            <a:r>
              <a:rPr lang="ko-KR" altLang="en-US" baseline="0" dirty="0"/>
              <a:t>룰이 상위 카테고리와 끝까지 일치하게 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룰을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에서 삭제하고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왼편에 있는 </a:t>
            </a:r>
            <a:r>
              <a:rPr lang="en-US" altLang="ko-KR" baseline="0" dirty="0"/>
              <a:t>Mother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Chart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끼워넣음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/>
              <a:t>이를 반복함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&lt;&lt; Bottom-up chart parsing algorithm &gt;&gt;</a:t>
            </a:r>
          </a:p>
          <a:p>
            <a:r>
              <a:rPr lang="en-US" altLang="ko-KR" baseline="0" dirty="0"/>
              <a:t>1. Agenda</a:t>
            </a:r>
            <a:r>
              <a:rPr lang="ko-KR" altLang="en-US" baseline="0" dirty="0"/>
              <a:t>가 비어있는 상황이면 새로운 단어를 </a:t>
            </a:r>
            <a:r>
              <a:rPr lang="ko-KR" altLang="en-US" baseline="0" dirty="0" err="1"/>
              <a:t>읽어들이고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그에 해당하는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삽입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2. Agenda</a:t>
            </a:r>
            <a:r>
              <a:rPr lang="ko-KR" altLang="en-US" baseline="0" dirty="0"/>
              <a:t>에 있는 녀석을 집어냄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/>
              <a:t>만일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들어있는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이</a:t>
            </a:r>
            <a:r>
              <a:rPr lang="en-US" altLang="ko-KR" baseline="0" dirty="0"/>
              <a:t>, X -&gt; C X1 ... </a:t>
            </a:r>
            <a:r>
              <a:rPr lang="en-US" altLang="ko-KR" baseline="0" dirty="0" err="1"/>
              <a:t>Xn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이라면 해당 위치에서 </a:t>
            </a:r>
            <a:r>
              <a:rPr lang="en-US" altLang="ko-KR" baseline="0" dirty="0"/>
              <a:t>X -&gt; o X1 ... </a:t>
            </a:r>
            <a:r>
              <a:rPr lang="en-US" altLang="ko-KR" baseline="0" dirty="0" err="1"/>
              <a:t>Xn</a:t>
            </a:r>
            <a:r>
              <a:rPr lang="ko-KR" altLang="en-US" baseline="0" dirty="0"/>
              <a:t>과 같은 형태로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를 생성함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arc extension algorithm</a:t>
            </a:r>
            <a:r>
              <a:rPr lang="ko-KR" altLang="en-US" baseline="0" dirty="0"/>
              <a:t>을 사용해서 </a:t>
            </a:r>
            <a:r>
              <a:rPr lang="en-US" altLang="ko-KR" baseline="0" dirty="0"/>
              <a:t>C</a:t>
            </a:r>
            <a:r>
              <a:rPr lang="ko-KR" altLang="en-US" baseline="0" dirty="0"/>
              <a:t>에다가 추가함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 </a:t>
            </a:r>
          </a:p>
          <a:p>
            <a:r>
              <a:rPr lang="en-US" altLang="ko-KR" baseline="0" dirty="0"/>
              <a:t> top-down parsers</a:t>
            </a:r>
            <a:r>
              <a:rPr lang="ko-KR" altLang="en-US" baseline="0" dirty="0"/>
              <a:t>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당신은 깊이 우선 혹은 너비 우선 전략을 사용할 것인데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</a:t>
            </a:r>
            <a:r>
              <a:rPr lang="en-US" altLang="ko-KR" baseline="0" dirty="0" err="1"/>
              <a:t>agend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스택으로</a:t>
            </a:r>
            <a:r>
              <a:rPr lang="ko-KR" altLang="en-US" baseline="0" dirty="0"/>
              <a:t> 구현되었는지 큐로 구현되었는지에 따라 다르다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완전 너비 우선 탐색의 경우에는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당신은 </a:t>
            </a:r>
            <a:r>
              <a:rPr lang="ko-KR" altLang="en-US" baseline="0" dirty="0" err="1"/>
              <a:t>알고리즘ㅇ르</a:t>
            </a:r>
            <a:r>
              <a:rPr lang="ko-KR" altLang="en-US" baseline="0" dirty="0"/>
              <a:t> 시작하기 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입력을 </a:t>
            </a:r>
            <a:r>
              <a:rPr lang="ko-KR" altLang="en-US" baseline="0" dirty="0" err="1"/>
              <a:t>읽어들이고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단어의 해석들을 </a:t>
            </a:r>
            <a:r>
              <a:rPr lang="en-US" altLang="ko-KR" baseline="0" dirty="0" err="1"/>
              <a:t>agend</a:t>
            </a:r>
            <a:r>
              <a:rPr lang="ko-KR" altLang="en-US" baseline="0" dirty="0"/>
              <a:t>에다가 </a:t>
            </a:r>
            <a:r>
              <a:rPr lang="ko-KR" altLang="en-US" baseline="0" dirty="0" err="1"/>
              <a:t>추가해야할</a:t>
            </a:r>
            <a:r>
              <a:rPr lang="ko-KR" altLang="en-US" baseline="0" dirty="0"/>
              <a:t> 필요가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아래의 예제에서 깊이 우선 탐색 전략을 한다고 가정해보자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집중 </a:t>
            </a:r>
            <a:r>
              <a:rPr lang="en-US" altLang="ko-KR" baseline="0" dirty="0"/>
              <a:t>: bottom up chart based parser</a:t>
            </a:r>
            <a:r>
              <a:rPr lang="ko-KR" altLang="en-US" baseline="0" dirty="0"/>
              <a:t>는 가장 구체적인 단말 상징부터 시작해서 아주 불분명한 </a:t>
            </a:r>
            <a:r>
              <a:rPr lang="en-US" altLang="ko-KR" baseline="0" dirty="0"/>
              <a:t>S </a:t>
            </a:r>
            <a:r>
              <a:rPr lang="ko-KR" altLang="en-US" baseline="0" dirty="0"/>
              <a:t>심볼까지 거꾸로 도달하는 것임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large can hold the water</a:t>
            </a:r>
            <a:r>
              <a:rPr lang="ko-KR" altLang="en-US" baseline="0" dirty="0"/>
              <a:t>을 문법 </a:t>
            </a:r>
            <a:r>
              <a:rPr lang="en-US" altLang="ko-KR" baseline="0" dirty="0"/>
              <a:t>3.8</a:t>
            </a:r>
            <a:r>
              <a:rPr lang="ko-KR" altLang="en-US" baseline="0" dirty="0"/>
              <a:t>을 사용하고 아래의 사전을 활용해서 알고리즘 처리해보자</a:t>
            </a:r>
            <a:endParaRPr lang="en-US" altLang="ko-KR" baseline="0" dirty="0"/>
          </a:p>
          <a:p>
            <a:r>
              <a:rPr lang="en-US" altLang="ko-KR" baseline="0" dirty="0"/>
              <a:t>The : ART</a:t>
            </a:r>
          </a:p>
          <a:p>
            <a:r>
              <a:rPr lang="en-US" altLang="ko-KR" baseline="0" dirty="0"/>
              <a:t>Large : ADJ</a:t>
            </a:r>
          </a:p>
          <a:p>
            <a:r>
              <a:rPr lang="en-US" altLang="ko-KR" baseline="0" dirty="0"/>
              <a:t>Can : N , AUX, V</a:t>
            </a:r>
          </a:p>
          <a:p>
            <a:r>
              <a:rPr lang="en-US" altLang="ko-KR" baseline="0" dirty="0"/>
              <a:t>Hold : N ,V</a:t>
            </a:r>
          </a:p>
          <a:p>
            <a:r>
              <a:rPr lang="en-US" altLang="ko-KR" baseline="0" dirty="0"/>
              <a:t>Water : N ,V</a:t>
            </a:r>
          </a:p>
          <a:p>
            <a:r>
              <a:rPr lang="ko-KR" altLang="en-US" baseline="0" dirty="0"/>
              <a:t>이해를 돕기 위해 각 알고리즘 스텝마다 차트를 그린다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Agenda</a:t>
            </a:r>
            <a:r>
              <a:rPr lang="ko-KR" altLang="en-US" baseline="0" dirty="0"/>
              <a:t>는 초기에는 비어있어서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</a:t>
            </a:r>
            <a:r>
              <a:rPr lang="en-US" altLang="ko-KR" baseline="0" dirty="0"/>
              <a:t>the</a:t>
            </a:r>
            <a:r>
              <a:rPr lang="ko-KR" altLang="en-US" baseline="0" dirty="0"/>
              <a:t>는 읽혀지고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구성성분 </a:t>
            </a:r>
            <a:r>
              <a:rPr lang="en-US" altLang="ko-KR" baseline="0" dirty="0"/>
              <a:t>ART1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agend</a:t>
            </a:r>
            <a:r>
              <a:rPr lang="ko-KR" altLang="en-US" baseline="0" dirty="0"/>
              <a:t>에 놓인다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Entering ART1 : (the from 1 to 2)</a:t>
            </a:r>
          </a:p>
          <a:p>
            <a:r>
              <a:rPr lang="en-US" altLang="ko-KR" baseline="0" dirty="0"/>
              <a:t>	adds active arc NP -&gt; ART o ADJ N from 1 to 2</a:t>
            </a:r>
          </a:p>
          <a:p>
            <a:r>
              <a:rPr lang="en-US" altLang="ko-KR" baseline="0" dirty="0"/>
              <a:t>	adds active arc NP -&gt; ART o N from 1 to 2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2</a:t>
            </a:r>
            <a:r>
              <a:rPr lang="ko-KR" altLang="en-US" baseline="0" dirty="0"/>
              <a:t>사이에 있는 </a:t>
            </a:r>
            <a:r>
              <a:rPr lang="en-US" altLang="ko-KR" baseline="0" dirty="0"/>
              <a:t>ART1</a:t>
            </a:r>
            <a:r>
              <a:rPr lang="ko-KR" altLang="en-US" baseline="0" dirty="0"/>
              <a:t>으로 진입해서</a:t>
            </a:r>
            <a:r>
              <a:rPr lang="en-US" altLang="ko-KR" baseline="0" dirty="0"/>
              <a:t>, NP -&gt; ART o ADJ N from 1 to 2 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를 추가한다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ART ADJ o N from 1 to 2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를 추가한다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두 </a:t>
            </a:r>
            <a:r>
              <a:rPr lang="en-US" altLang="ko-KR" baseline="0" dirty="0"/>
              <a:t>active arcs</a:t>
            </a:r>
            <a:r>
              <a:rPr lang="ko-KR" altLang="en-US" baseline="0" dirty="0"/>
              <a:t>들은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알고리즘의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번째 단계에 의해서 추가된다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문법 </a:t>
            </a:r>
            <a:r>
              <a:rPr lang="en-US" altLang="ko-KR" baseline="0" dirty="0"/>
              <a:t>2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3 </a:t>
            </a:r>
            <a:r>
              <a:rPr lang="ko-KR" altLang="en-US" baseline="0" dirty="0"/>
              <a:t>규칙에 의해서 유도된다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 단어 </a:t>
            </a:r>
            <a:r>
              <a:rPr lang="en-US" altLang="ko-KR" baseline="0" dirty="0"/>
              <a:t>large</a:t>
            </a:r>
            <a:r>
              <a:rPr lang="ko-KR" altLang="en-US" baseline="0" dirty="0"/>
              <a:t>가 읽혀지고 구성성분 </a:t>
            </a:r>
            <a:r>
              <a:rPr lang="en-US" altLang="ko-KR" baseline="0" dirty="0"/>
              <a:t>ADJ1</a:t>
            </a:r>
            <a:r>
              <a:rPr lang="ko-KR" altLang="en-US" baseline="0" dirty="0"/>
              <a:t>은 생성된다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Entering ADJ1 : (large from 2 to 3)</a:t>
            </a:r>
          </a:p>
          <a:p>
            <a:r>
              <a:rPr lang="en-US" altLang="ko-KR" baseline="0" dirty="0"/>
              <a:t>	Adds arc NP -&gt; ADJ o N from 2 to 3</a:t>
            </a:r>
          </a:p>
          <a:p>
            <a:r>
              <a:rPr lang="en-US" altLang="ko-KR" baseline="0" dirty="0"/>
              <a:t>	Adds arc NP -&gt; ART ADJ o N from 1 to 3</a:t>
            </a:r>
          </a:p>
          <a:p>
            <a:r>
              <a:rPr lang="ko-KR" altLang="en-US" baseline="0" dirty="0"/>
              <a:t>첫 번째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알고리즘즘</a:t>
            </a:r>
            <a:r>
              <a:rPr lang="ko-KR" altLang="en-US" baseline="0" dirty="0"/>
              <a:t> 스텝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 추가된다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여기에 추가된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ART1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arc extension </a:t>
            </a:r>
            <a:r>
              <a:rPr lang="ko-KR" altLang="en-US" baseline="0" dirty="0"/>
              <a:t>알고리즘을 사용하는 차트에 추가될 때 추가되는 첫 번째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의 확장이다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그림에서 위에서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번째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NP -&gt; ART ADJ o 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번째인 </a:t>
            </a:r>
            <a:r>
              <a:rPr lang="en-US" altLang="ko-KR" baseline="0" dirty="0"/>
              <a:t>NP -&gt; ADJ o N</a:t>
            </a:r>
            <a:r>
              <a:rPr lang="ko-KR" altLang="en-US" baseline="0" dirty="0"/>
              <a:t>의 확장이란 뜻임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Active</a:t>
            </a:r>
            <a:r>
              <a:rPr lang="ko-KR" altLang="en-US" baseline="0" dirty="0"/>
              <a:t> </a:t>
            </a:r>
            <a:r>
              <a:rPr lang="en-US" altLang="ko-KR" baseline="0" dirty="0"/>
              <a:t>arcs</a:t>
            </a:r>
            <a:r>
              <a:rPr lang="ko-KR" altLang="en-US" baseline="0" dirty="0"/>
              <a:t>들은 차트로부터 지워지지 않는다는 점을 유념하라</a:t>
            </a:r>
            <a:endParaRPr lang="en-US" altLang="ko-KR" baseline="0" dirty="0"/>
          </a:p>
          <a:p>
            <a:r>
              <a:rPr lang="en-US" altLang="ko-KR" baseline="0" dirty="0"/>
              <a:t>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2</a:t>
            </a:r>
            <a:r>
              <a:rPr lang="ko-KR" altLang="en-US" baseline="0" dirty="0"/>
              <a:t>사이에 있는 </a:t>
            </a:r>
            <a:r>
              <a:rPr lang="en-US" altLang="ko-KR" baseline="0" dirty="0"/>
              <a:t>NP -&gt; ART o ADJ N</a:t>
            </a:r>
            <a:r>
              <a:rPr lang="ko-KR" altLang="en-US" baseline="0" dirty="0"/>
              <a:t>이 확장되었을 때</a:t>
            </a:r>
            <a:r>
              <a:rPr lang="en-US" altLang="ko-KR" baseline="0" dirty="0"/>
              <a:t>, 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3</a:t>
            </a:r>
            <a:r>
              <a:rPr lang="ko-KR" altLang="en-US" baseline="0" dirty="0"/>
              <a:t>사이에 있는 호를 생성하면서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</a:t>
            </a:r>
            <a:r>
              <a:rPr lang="ko-KR" altLang="en-US" baseline="0" dirty="0" err="1"/>
              <a:t>아크는</a:t>
            </a:r>
            <a:r>
              <a:rPr lang="ko-KR" altLang="en-US" baseline="0" dirty="0"/>
              <a:t> 차트에 남는다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확장되었다고 해서 지워지는 것이 아니라 남는다는 것임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나중에 다른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시에 사용될 수 있기 때문에 </a:t>
            </a:r>
            <a:r>
              <a:rPr lang="ko-KR" altLang="en-US" baseline="0" dirty="0" err="1"/>
              <a:t>이런식으로</a:t>
            </a:r>
            <a:r>
              <a:rPr lang="ko-KR" altLang="en-US" baseline="0" dirty="0"/>
              <a:t> 저장하는 것은 필요함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 단어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세번째</a:t>
            </a:r>
            <a:r>
              <a:rPr lang="ko-KR" altLang="en-US" baseline="0" dirty="0"/>
              <a:t> 구성성분으로</a:t>
            </a:r>
            <a:r>
              <a:rPr lang="en-US" altLang="ko-KR" baseline="0" dirty="0"/>
              <a:t>, N1, AUX1,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V1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Entering N1 : (can from 3 to 4)</a:t>
            </a:r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4</a:t>
            </a:r>
            <a:r>
              <a:rPr lang="ko-KR" altLang="en-US" baseline="0" dirty="0"/>
              <a:t> 사이에 있는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step 2</a:t>
            </a:r>
            <a:r>
              <a:rPr lang="ko-KR" altLang="en-US" baseline="0" dirty="0"/>
              <a:t>에서는 액티브 </a:t>
            </a:r>
            <a:r>
              <a:rPr lang="ko-KR" altLang="en-US" baseline="0" dirty="0" err="1"/>
              <a:t>아크가</a:t>
            </a:r>
            <a:r>
              <a:rPr lang="ko-KR" altLang="en-US" baseline="0" dirty="0"/>
              <a:t> 추가되지 않는다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그렇지만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아크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익스텐션</a:t>
            </a:r>
            <a:r>
              <a:rPr lang="ko-KR" altLang="en-US" baseline="0" dirty="0"/>
              <a:t> 알고리즘에 의해서 스텝 </a:t>
            </a:r>
            <a:r>
              <a:rPr lang="en-US" altLang="ko-KR" baseline="0" dirty="0"/>
              <a:t>4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개가 완료되고</a:t>
            </a:r>
            <a:r>
              <a:rPr lang="en-US" altLang="ko-KR" baseline="0" dirty="0"/>
              <a:t>, agenda</a:t>
            </a:r>
            <a:r>
              <a:rPr lang="ko-KR" altLang="en-US" baseline="0" dirty="0"/>
              <a:t>에 추가되는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를 생성한다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첫번째는</a:t>
            </a:r>
            <a:r>
              <a:rPr lang="en-US" altLang="ko-KR" baseline="0" dirty="0"/>
              <a:t>, 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4</a:t>
            </a:r>
            <a:r>
              <a:rPr lang="ko-KR" altLang="en-US" baseline="0" dirty="0" err="1"/>
              <a:t>ㄱ</a:t>
            </a:r>
            <a:r>
              <a:rPr lang="ko-KR" altLang="en-US" baseline="0" dirty="0"/>
              <a:t> 사이에 있는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규칙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 의해서 만들어진다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반면에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4</a:t>
            </a:r>
            <a:r>
              <a:rPr lang="ko-KR" altLang="en-US" baseline="0" dirty="0"/>
              <a:t>까지의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인데 규칙 </a:t>
            </a:r>
            <a:r>
              <a:rPr lang="en-US" altLang="ko-KR" baseline="0" dirty="0"/>
              <a:t>4</a:t>
            </a:r>
            <a:r>
              <a:rPr lang="ko-KR" altLang="en-US" baseline="0" dirty="0"/>
              <a:t>에 의해서 만들어진다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들은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top</a:t>
            </a:r>
            <a:r>
              <a:rPr lang="ko-KR" altLang="en-US" baseline="0" dirty="0"/>
              <a:t>에 위치하고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4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– </a:t>
            </a:r>
            <a:r>
              <a:rPr lang="ko-KR" altLang="en-US" dirty="0"/>
              <a:t>언어에서 허용가능한 구조의 형식 명세</a:t>
            </a:r>
            <a:endParaRPr lang="en-US" altLang="ko-KR" dirty="0"/>
          </a:p>
          <a:p>
            <a:r>
              <a:rPr lang="ko-KR" altLang="en-US" dirty="0"/>
              <a:t>더 쉽게 말하면 언어에서 허용되는 문장의 구조를 정의하는 체계</a:t>
            </a:r>
            <a:endParaRPr lang="en-US" altLang="ko-KR" dirty="0"/>
          </a:p>
          <a:p>
            <a:r>
              <a:rPr lang="ko-KR" altLang="en-US" dirty="0"/>
              <a:t>파싱 기술 </a:t>
            </a:r>
            <a:r>
              <a:rPr lang="en-US" altLang="ko-KR" dirty="0"/>
              <a:t>– </a:t>
            </a:r>
            <a:r>
              <a:rPr lang="ko-KR" altLang="en-US" dirty="0"/>
              <a:t>문법에 따라 그것의 구조를 결정하는 문장 분석 기법 </a:t>
            </a:r>
            <a:r>
              <a:rPr lang="en-US" altLang="ko-KR" dirty="0"/>
              <a:t>(Parse : </a:t>
            </a:r>
            <a:r>
              <a:rPr lang="ko-KR" altLang="en-US" dirty="0"/>
              <a:t>독해하다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문장의 구조를 문법에 따라 분석하는 과정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83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&lt;</a:t>
            </a:r>
            <a:r>
              <a:rPr lang="ko-KR" altLang="en-US" baseline="0" dirty="0"/>
              <a:t>차트 정의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앞서 </a:t>
            </a:r>
            <a:r>
              <a:rPr lang="ko-KR" altLang="en-US" baseline="0" dirty="0" err="1"/>
              <a:t>말씀드린</a:t>
            </a:r>
            <a:r>
              <a:rPr lang="ko-KR" altLang="en-US" baseline="0" dirty="0"/>
              <a:t> 것과 같이 간단한 파서는 경제적이지 못해서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파서들은</a:t>
            </a:r>
            <a:r>
              <a:rPr lang="ko-KR" altLang="en-US" baseline="0" dirty="0"/>
              <a:t> 같은 </a:t>
            </a:r>
            <a:r>
              <a:rPr lang="ko-KR" altLang="en-US" baseline="0" dirty="0" err="1"/>
              <a:t>매칭을</a:t>
            </a:r>
            <a:r>
              <a:rPr lang="ko-KR" altLang="en-US" baseline="0" dirty="0"/>
              <a:t> 계속 반복하려고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그러므로 중복된 불필요한 작업들이 </a:t>
            </a:r>
            <a:r>
              <a:rPr lang="ko-KR" altLang="en-US" baseline="0" dirty="0" err="1"/>
              <a:t>늘어나게됩니다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이러한 문제를 피하기 위해서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어느 순간까지 진행된 </a:t>
            </a:r>
            <a:r>
              <a:rPr lang="ko-KR" altLang="en-US" baseline="0" dirty="0" err="1"/>
              <a:t>매칭의</a:t>
            </a:r>
            <a:r>
              <a:rPr lang="ko-KR" altLang="en-US" baseline="0" dirty="0"/>
              <a:t> 부분 결과를 저장하도록 하는 </a:t>
            </a:r>
            <a:r>
              <a:rPr lang="en-US" altLang="ko-KR" baseline="0" dirty="0"/>
              <a:t>chart</a:t>
            </a:r>
            <a:r>
              <a:rPr lang="ko-KR" altLang="en-US" baseline="0" dirty="0"/>
              <a:t>라고 불리는 자료구조를 사용합니다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&lt;Key </a:t>
            </a:r>
            <a:r>
              <a:rPr lang="ko-KR" altLang="en-US" baseline="0" dirty="0"/>
              <a:t>정의</a:t>
            </a:r>
            <a:r>
              <a:rPr lang="en-US" altLang="ko-KR" baseline="0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분석이 되는 구성성분을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라고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매칭은</a:t>
            </a:r>
            <a:r>
              <a:rPr lang="ko-KR" altLang="en-US" baseline="0" dirty="0"/>
              <a:t> 이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라고 불리는 한 구성성분의 관점에서 진행된다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예를 들어 문법의 </a:t>
            </a:r>
            <a:r>
              <a:rPr lang="en-US" altLang="ko-KR" baseline="0" dirty="0"/>
              <a:t>s -&gt; np </a:t>
            </a:r>
            <a:r>
              <a:rPr lang="en-US" altLang="ko-KR" baseline="0" dirty="0" err="1"/>
              <a:t>vp</a:t>
            </a:r>
            <a:r>
              <a:rPr lang="ko-KR" altLang="en-US" baseline="0" dirty="0"/>
              <a:t>가 수행될 때는 </a:t>
            </a:r>
            <a:r>
              <a:rPr lang="en-US" altLang="ko-KR" baseline="0" dirty="0"/>
              <a:t>S</a:t>
            </a:r>
            <a:r>
              <a:rPr lang="ko-KR" altLang="en-US" baseline="0" dirty="0"/>
              <a:t>가 키입니다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</a:t>
            </a:r>
            <a:r>
              <a:rPr lang="en-US" altLang="ko-KR" baseline="0" dirty="0"/>
              <a:t>NP -&gt; ART ADJ N</a:t>
            </a:r>
            <a:r>
              <a:rPr lang="ko-KR" altLang="en-US" baseline="0" dirty="0" err="1"/>
              <a:t>일때는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키가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이처럼 </a:t>
            </a:r>
            <a:r>
              <a:rPr lang="ko-KR" altLang="en-US" baseline="0" dirty="0" err="1"/>
              <a:t>파싱시에</a:t>
            </a:r>
            <a:r>
              <a:rPr lang="ko-KR" altLang="en-US" baseline="0" dirty="0"/>
              <a:t> 기준 관점이 되는 구성성분을 키라고 부릅니다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도트 정의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도트는 </a:t>
            </a:r>
            <a:r>
              <a:rPr lang="ko-KR" altLang="en-US" baseline="0" dirty="0" err="1"/>
              <a:t>파싱이</a:t>
            </a:r>
            <a:r>
              <a:rPr lang="ko-KR" altLang="en-US" baseline="0" dirty="0"/>
              <a:t> 어디까지 진행되었나를 표시하는 표시기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예컨대 그림을 보시면 </a:t>
            </a:r>
            <a:r>
              <a:rPr lang="en-US" altLang="ko-KR" baseline="0" dirty="0"/>
              <a:t>NP -&gt; ART o ADJ 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NP -&gt; ART N</a:t>
            </a:r>
            <a:r>
              <a:rPr lang="ko-KR" altLang="en-US" baseline="0" dirty="0"/>
              <a:t>이라는 것이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파싱이</a:t>
            </a:r>
            <a:r>
              <a:rPr lang="ko-KR" altLang="en-US" baseline="0" dirty="0"/>
              <a:t> 시작되기 전에는 </a:t>
            </a:r>
            <a:r>
              <a:rPr lang="en-US" altLang="ko-KR" baseline="0" dirty="0"/>
              <a:t>NP -&gt; o ART ADJ N , NP -&gt; o ART N </a:t>
            </a:r>
            <a:r>
              <a:rPr lang="ko-KR" altLang="en-US" baseline="0" dirty="0" err="1"/>
              <a:t>과같은</a:t>
            </a:r>
            <a:r>
              <a:rPr lang="ko-KR" altLang="en-US" baseline="0" dirty="0"/>
              <a:t> 형태로 존재합니다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다음 단어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를 만났을 때는</a:t>
            </a:r>
            <a:r>
              <a:rPr lang="en-US" altLang="ko-KR" baseline="0" dirty="0"/>
              <a:t> 2``. NP -&gt; ART ADJ o N </a:t>
            </a:r>
            <a:r>
              <a:rPr lang="ko-KR" altLang="en-US" baseline="0" dirty="0"/>
              <a:t>을 나타내게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 현재 단어가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라고 올바르게 </a:t>
            </a:r>
            <a:r>
              <a:rPr lang="ko-KR" altLang="en-US" baseline="0" dirty="0" err="1"/>
              <a:t>파싱되었을</a:t>
            </a:r>
            <a:r>
              <a:rPr lang="ko-KR" altLang="en-US" baseline="0" dirty="0"/>
              <a:t> 경우에는 도트는 위치를 옮겨서 다음 </a:t>
            </a:r>
            <a:r>
              <a:rPr lang="ko-KR" altLang="en-US" baseline="0" dirty="0" err="1"/>
              <a:t>파싱될</a:t>
            </a:r>
            <a:r>
              <a:rPr lang="ko-KR" altLang="en-US" baseline="0" dirty="0"/>
              <a:t> 단어의 앞으로 옮겨갑니다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이처럼 도트를 통해서 현재 어디까지 </a:t>
            </a:r>
            <a:r>
              <a:rPr lang="ko-KR" altLang="en-US" baseline="0" dirty="0" err="1"/>
              <a:t>파싱이</a:t>
            </a:r>
            <a:r>
              <a:rPr lang="ko-KR" altLang="en-US" baseline="0" dirty="0"/>
              <a:t> 되었는지 알아볼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&lt;Active Arcs </a:t>
            </a:r>
            <a:r>
              <a:rPr lang="ko-KR" altLang="en-US" baseline="0" dirty="0"/>
              <a:t>정의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또 부분적으로 매치되었지만 아직 완성되지 않은 룰들을 </a:t>
            </a:r>
            <a:r>
              <a:rPr lang="en-US" altLang="ko-KR" baseline="0" dirty="0"/>
              <a:t>active arcs</a:t>
            </a:r>
            <a:r>
              <a:rPr lang="ko-KR" altLang="en-US" baseline="0" dirty="0"/>
              <a:t>라고 부른다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 </a:t>
            </a:r>
            <a:r>
              <a:rPr lang="en-US" altLang="ko-KR" baseline="0" dirty="0"/>
              <a:t>3.9</a:t>
            </a:r>
            <a:r>
              <a:rPr lang="ko-KR" altLang="en-US" baseline="0" dirty="0"/>
              <a:t>에서처럼 화살표로 표현되고 위부터 아래까지 전부 해석할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 </a:t>
            </a:r>
            <a:r>
              <a:rPr lang="en-US" altLang="ko-KR" baseline="0" dirty="0"/>
              <a:t>3.9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개의 </a:t>
            </a:r>
            <a:r>
              <a:rPr lang="ko-KR" altLang="en-US" baseline="0" dirty="0" err="1"/>
              <a:t>매칭이</a:t>
            </a:r>
            <a:r>
              <a:rPr lang="ko-KR" altLang="en-US" baseline="0" dirty="0"/>
              <a:t> 완료된 구성성분들이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2</a:t>
            </a:r>
            <a:r>
              <a:rPr lang="ko-KR" altLang="en-US" baseline="0" dirty="0"/>
              <a:t> 사이의 </a:t>
            </a:r>
            <a:r>
              <a:rPr lang="en-US" altLang="ko-KR" baseline="0" dirty="0"/>
              <a:t>ART1</a:t>
            </a:r>
            <a:r>
              <a:rPr lang="ko-KR" altLang="en-US" baseline="0" dirty="0"/>
              <a:t>와 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3</a:t>
            </a:r>
            <a:r>
              <a:rPr lang="ko-KR" altLang="en-US" baseline="0" dirty="0"/>
              <a:t>사이의 </a:t>
            </a:r>
            <a:r>
              <a:rPr lang="en-US" altLang="ko-KR" baseline="0" dirty="0"/>
              <a:t>ADJ1.</a:t>
            </a:r>
          </a:p>
          <a:p>
            <a:r>
              <a:rPr lang="ko-KR" altLang="en-US" baseline="0" dirty="0"/>
              <a:t>이에 따른 가능한 구성성분을 나타내는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active arcs</a:t>
            </a:r>
            <a:r>
              <a:rPr lang="ko-KR" altLang="en-US" baseline="0" dirty="0"/>
              <a:t>가 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이것들은 화살표로 표현되고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위부터 아래까지 해석된다</a:t>
            </a:r>
            <a:r>
              <a:rPr lang="en-US" altLang="ko-KR" baseline="0" dirty="0"/>
              <a:t>. (4</a:t>
            </a:r>
            <a:r>
              <a:rPr lang="ko-KR" altLang="en-US" baseline="0" dirty="0"/>
              <a:t>개의 가능한 한 경우의 수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에서 시작하는 가능성 있는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는 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시작하는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를 필요로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 다른 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에서 시작하는 잠재적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는 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시작하는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을 필요로 한다</a:t>
            </a:r>
            <a:r>
              <a:rPr lang="en-US" altLang="ko-KR" baseline="0" dirty="0"/>
              <a:t>. ( NP -&gt; 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 있는데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위에꺼랑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아래꺼</a:t>
            </a:r>
            <a:r>
              <a:rPr lang="ko-KR" altLang="en-US" baseline="0" dirty="0"/>
              <a:t> 각각 설명하는 것임</a:t>
            </a:r>
            <a:r>
              <a:rPr lang="en-US" altLang="ko-KR" baseline="0" dirty="0"/>
              <a:t>. ART </a:t>
            </a:r>
            <a:r>
              <a:rPr lang="ko-KR" altLang="en-US" baseline="0" dirty="0"/>
              <a:t>다음에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오고 하나는 </a:t>
            </a:r>
            <a:r>
              <a:rPr lang="en-US" altLang="ko-KR" baseline="0" dirty="0"/>
              <a:t>ART </a:t>
            </a:r>
            <a:r>
              <a:rPr lang="ko-KR" altLang="en-US" baseline="0" dirty="0"/>
              <a:t>뒤에 </a:t>
            </a:r>
            <a:r>
              <a:rPr lang="en-US" altLang="ko-KR" baseline="0" dirty="0"/>
              <a:t>N </a:t>
            </a:r>
            <a:r>
              <a:rPr lang="ko-KR" altLang="en-US" baseline="0" dirty="0"/>
              <a:t>옴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 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</a:t>
            </a:r>
            <a:r>
              <a:rPr lang="en-US" altLang="ko-KR" baseline="0" dirty="0"/>
              <a:t> ADJ</a:t>
            </a:r>
            <a:r>
              <a:rPr lang="ko-KR" altLang="en-US" baseline="0" dirty="0"/>
              <a:t>로 시작하는 잠재적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위치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N</a:t>
            </a:r>
            <a:r>
              <a:rPr lang="ko-KR" altLang="en-US" baseline="0" dirty="0"/>
              <a:t>으로 시작하는 녀석이 필요하다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끝으로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가지고 위치 </a:t>
            </a:r>
            <a:r>
              <a:rPr lang="en-US" altLang="ko-KR" baseline="0" dirty="0"/>
              <a:t>1</a:t>
            </a:r>
            <a:r>
              <a:rPr lang="ko-KR" altLang="en-US" baseline="0" dirty="0"/>
              <a:t>에서 시작하는 잠재적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위치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가 있는데</a:t>
            </a:r>
            <a:r>
              <a:rPr lang="en-US" altLang="ko-KR" baseline="0" dirty="0"/>
              <a:t>,</a:t>
            </a:r>
            <a:r>
              <a:rPr lang="ko-KR" altLang="en-US" baseline="0" dirty="0"/>
              <a:t> 이는 위치 </a:t>
            </a:r>
            <a:r>
              <a:rPr lang="en-US" altLang="ko-KR" baseline="0" dirty="0"/>
              <a:t>3</a:t>
            </a:r>
            <a:r>
              <a:rPr lang="ko-KR" altLang="en-US" baseline="0" dirty="0"/>
              <a:t>에서 시작하는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이 필요하다</a:t>
            </a:r>
            <a:r>
              <a:rPr lang="en-US" altLang="ko-KR" baseline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>
                <a:sym typeface="Wingdings" panose="05000000000000000000" pitchFamily="2" charset="2"/>
              </a:rPr>
              <a:t>총 </a:t>
            </a:r>
            <a:r>
              <a:rPr lang="en-US" altLang="ko-KR" baseline="0" dirty="0">
                <a:sym typeface="Wingdings" panose="05000000000000000000" pitchFamily="2" charset="2"/>
              </a:rPr>
              <a:t>4</a:t>
            </a:r>
            <a:r>
              <a:rPr lang="ko-KR" altLang="en-US" baseline="0" dirty="0">
                <a:sym typeface="Wingdings" panose="05000000000000000000" pitchFamily="2" charset="2"/>
              </a:rPr>
              <a:t>개의 가능한 경우의 수 모두 설명</a:t>
            </a:r>
            <a:endParaRPr lang="en-US" altLang="ko-KR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기본적인 차트 기반 파서의 연산은 완료된 구성성분들과 </a:t>
            </a:r>
            <a:r>
              <a:rPr lang="en-US" altLang="ko-KR" baseline="0" dirty="0"/>
              <a:t>active arcs</a:t>
            </a:r>
            <a:r>
              <a:rPr lang="ko-KR" altLang="en-US" baseline="0" dirty="0"/>
              <a:t>들을 연결하는 것이다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결과는 새로 완료된 구성성분이거나 혹은 본래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의 확장인 새로운 </a:t>
            </a:r>
            <a:r>
              <a:rPr lang="en-US" altLang="ko-KR" baseline="0" dirty="0"/>
              <a:t>active arc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새로운 완료된 구성성분은 그들 스스로 차트에 추가될 </a:t>
            </a:r>
            <a:r>
              <a:rPr lang="ko-KR" altLang="en-US" baseline="0" dirty="0" err="1"/>
              <a:t>떄까지</a:t>
            </a:r>
            <a:r>
              <a:rPr lang="ko-KR" altLang="en-US" baseline="0" dirty="0"/>
              <a:t>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라고 불리는 리스트에 머문다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완료된 애들이 차트에 추가되기 전까지 머무르는 곳이 </a:t>
            </a:r>
            <a:r>
              <a:rPr lang="en-US" altLang="ko-KR" baseline="0" dirty="0"/>
              <a:t>agenda list</a:t>
            </a:r>
            <a:r>
              <a:rPr lang="ko-KR" altLang="en-US" baseline="0" dirty="0"/>
              <a:t>임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과정은 그림 </a:t>
            </a:r>
            <a:r>
              <a:rPr lang="en-US" altLang="ko-KR" baseline="0" dirty="0"/>
              <a:t>3.10</a:t>
            </a:r>
            <a:r>
              <a:rPr lang="ko-KR" altLang="en-US" baseline="0" dirty="0"/>
              <a:t>에 나타난 </a:t>
            </a:r>
            <a:r>
              <a:rPr lang="en-US" altLang="ko-KR" baseline="0" dirty="0"/>
              <a:t>arc extension algorithm</a:t>
            </a:r>
            <a:r>
              <a:rPr lang="ko-KR" altLang="en-US" baseline="0" dirty="0"/>
              <a:t>에 의해서 더 정확히 표현된다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49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 다음으로 </a:t>
            </a:r>
            <a:r>
              <a:rPr lang="ko-KR" altLang="en-US" baseline="0" dirty="0" err="1"/>
              <a:t>들어와야하는</a:t>
            </a:r>
            <a:r>
              <a:rPr lang="ko-KR" altLang="en-US" baseline="0" dirty="0"/>
              <a:t> 녀석은 </a:t>
            </a:r>
            <a:r>
              <a:rPr lang="en-US" altLang="ko-KR" baseline="0" dirty="0"/>
              <a:t>ART ADJ </a:t>
            </a:r>
            <a:r>
              <a:rPr lang="ko-KR" altLang="en-US" baseline="0" dirty="0" err="1"/>
              <a:t>순서니까</a:t>
            </a:r>
            <a:r>
              <a:rPr lang="ko-KR" altLang="en-US" baseline="0" dirty="0"/>
              <a:t>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들어와야함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 들어온 단어는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인데 </a:t>
            </a:r>
            <a:r>
              <a:rPr lang="en-US" altLang="ko-KR" baseline="0" dirty="0"/>
              <a:t>Lexicon</a:t>
            </a:r>
            <a:r>
              <a:rPr lang="ko-KR" altLang="en-US" baseline="0" dirty="0"/>
              <a:t>을 보니 </a:t>
            </a:r>
            <a:r>
              <a:rPr lang="en-US" altLang="ko-KR" baseline="0" dirty="0"/>
              <a:t>N, AUX, V</a:t>
            </a:r>
            <a:r>
              <a:rPr lang="ko-KR" altLang="en-US" baseline="0" dirty="0"/>
              <a:t>가 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근데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의 룰에 따르면 </a:t>
            </a:r>
            <a:r>
              <a:rPr lang="en-US" altLang="ko-KR" baseline="0" dirty="0"/>
              <a:t>ART ADJ</a:t>
            </a:r>
            <a:r>
              <a:rPr lang="ko-KR" altLang="en-US" baseline="0" dirty="0"/>
              <a:t>에 연결되는 품사는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밖에 없으므로 </a:t>
            </a:r>
            <a:r>
              <a:rPr lang="en-US" altLang="ko-KR" baseline="0" dirty="0"/>
              <a:t>N </a:t>
            </a:r>
            <a:r>
              <a:rPr lang="ko-KR" altLang="en-US" baseline="0" dirty="0"/>
              <a:t>채택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때 바로 </a:t>
            </a:r>
            <a:r>
              <a:rPr lang="en-US" altLang="ko-KR" baseline="0" dirty="0"/>
              <a:t>Bottom up </a:t>
            </a:r>
            <a:r>
              <a:rPr lang="en-US" altLang="ko-KR" baseline="0" dirty="0" err="1"/>
              <a:t>approac</a:t>
            </a:r>
            <a:r>
              <a:rPr lang="ko-KR" altLang="en-US" baseline="0" dirty="0"/>
              <a:t>가 발생하는데</a:t>
            </a:r>
            <a:r>
              <a:rPr lang="en-US" altLang="ko-KR" baseline="0" dirty="0"/>
              <a:t>, ART ADJ N</a:t>
            </a:r>
            <a:r>
              <a:rPr lang="ko-KR" altLang="en-US" baseline="0" dirty="0"/>
              <a:t>이라는 </a:t>
            </a:r>
            <a:r>
              <a:rPr lang="en-US" altLang="ko-KR" baseline="0" dirty="0"/>
              <a:t>Sequence</a:t>
            </a:r>
            <a:r>
              <a:rPr lang="ko-KR" altLang="en-US" baseline="0" dirty="0"/>
              <a:t>를 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룰을 확인해서 거꾸로</a:t>
            </a:r>
            <a:endParaRPr lang="en-US" altLang="ko-KR" baseline="0" dirty="0"/>
          </a:p>
          <a:p>
            <a:r>
              <a:rPr lang="en-US" altLang="ko-KR" baseline="0" dirty="0"/>
              <a:t>NP</a:t>
            </a:r>
            <a:r>
              <a:rPr lang="ko-KR" altLang="en-US" baseline="0" dirty="0"/>
              <a:t>에서 파생되었다는 것을 확인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최초에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확인하자마자</a:t>
            </a:r>
            <a:r>
              <a:rPr lang="ko-KR" altLang="en-US" baseline="0" dirty="0"/>
              <a:t> 이는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에서 파생된 </a:t>
            </a:r>
            <a:r>
              <a:rPr lang="ko-KR" altLang="en-US" baseline="0" dirty="0" err="1"/>
              <a:t>아이기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떄문에</a:t>
            </a:r>
            <a:r>
              <a:rPr lang="en-US" altLang="ko-KR" baseline="0" dirty="0"/>
              <a:t>, NP -&gt; ART ADJ N</a:t>
            </a:r>
            <a:r>
              <a:rPr lang="ko-KR" altLang="en-US" baseline="0" dirty="0"/>
              <a:t>이라는 녀석이 원래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포함이 되어 있었음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근데 이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가 완료가 되었기 때문에 얘를 차트에 추가해버리는 것임</a:t>
            </a:r>
            <a:endParaRPr lang="en-US" altLang="ko-KR" baseline="0" dirty="0"/>
          </a:p>
          <a:p>
            <a:r>
              <a:rPr lang="ko-KR" altLang="en-US" baseline="0" dirty="0"/>
              <a:t>그러면서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에서는 이 저장 상태를 </a:t>
            </a:r>
            <a:r>
              <a:rPr lang="ko-KR" altLang="en-US" baseline="0" dirty="0" err="1"/>
              <a:t>삭제해버림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NP -&gt; ART ADJ N o  </a:t>
            </a:r>
            <a:r>
              <a:rPr lang="ko-KR" altLang="en-US" baseline="0" dirty="0"/>
              <a:t>이렇게 되어있을 녀석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 다음으로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파싱할</a:t>
            </a:r>
            <a:r>
              <a:rPr lang="ko-KR" altLang="en-US" baseline="0" dirty="0"/>
              <a:t> 때</a:t>
            </a:r>
            <a:r>
              <a:rPr lang="en-US" altLang="ko-KR" baseline="0" dirty="0"/>
              <a:t>, ADJ</a:t>
            </a:r>
            <a:r>
              <a:rPr lang="ko-KR" altLang="en-US" baseline="0" dirty="0"/>
              <a:t>에 따른 룰로 </a:t>
            </a:r>
            <a:r>
              <a:rPr lang="en-US" altLang="ko-KR" baseline="0" dirty="0"/>
              <a:t>NP -&gt; ADJ N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추가 되었음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NP -&gt; ADJ N o </a:t>
            </a:r>
            <a:r>
              <a:rPr lang="ko-KR" altLang="en-US" baseline="0" dirty="0" err="1"/>
              <a:t>이런식으로</a:t>
            </a:r>
            <a:r>
              <a:rPr lang="ko-KR" altLang="en-US" baseline="0" dirty="0"/>
              <a:t> 종료되어 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에서 이를 삭제하고</a:t>
            </a:r>
            <a:r>
              <a:rPr lang="en-US" altLang="ko-KR" baseline="0" dirty="0"/>
              <a:t>, NP2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을 차트에 삽입함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 다음으로는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파생되었으니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를 파생시킨 근원을 </a:t>
            </a:r>
            <a:r>
              <a:rPr lang="ko-KR" altLang="en-US" baseline="0" dirty="0" err="1"/>
              <a:t>찾아감</a:t>
            </a:r>
            <a:r>
              <a:rPr lang="en-US" altLang="ko-KR" baseline="0" dirty="0"/>
              <a:t>. NP</a:t>
            </a:r>
            <a:r>
              <a:rPr lang="ko-KR" altLang="en-US" baseline="0" dirty="0"/>
              <a:t>를 파생시키는 애는 </a:t>
            </a:r>
            <a:r>
              <a:rPr lang="en-US" altLang="ko-KR" baseline="0" dirty="0"/>
              <a:t>S</a:t>
            </a:r>
            <a:r>
              <a:rPr lang="ko-KR" altLang="en-US" baseline="0" dirty="0"/>
              <a:t>임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NP1 ,2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개가 파생되었으니 </a:t>
            </a:r>
            <a:r>
              <a:rPr lang="en-US" altLang="ko-KR" baseline="0" dirty="0"/>
              <a:t>S- &gt; NP o VP (3</a:t>
            </a:r>
            <a:r>
              <a:rPr lang="ko-KR" altLang="en-US" baseline="0" dirty="0"/>
              <a:t>개 품사에 모두 걸친</a:t>
            </a:r>
            <a:r>
              <a:rPr lang="en-US" altLang="ko-KR" baseline="0" dirty="0"/>
              <a:t> </a:t>
            </a:r>
            <a:r>
              <a:rPr lang="ko-KR" altLang="en-US" baseline="0" dirty="0"/>
              <a:t>것과 </a:t>
            </a:r>
            <a:r>
              <a:rPr lang="en-US" altLang="ko-KR" baseline="0" dirty="0"/>
              <a:t>ADJ N</a:t>
            </a:r>
            <a:r>
              <a:rPr lang="ko-KR" altLang="en-US" baseline="0" dirty="0"/>
              <a:t>에 걸친</a:t>
            </a:r>
            <a:r>
              <a:rPr lang="en-US" altLang="ko-KR" baseline="0" dirty="0"/>
              <a:t> </a:t>
            </a:r>
            <a:r>
              <a:rPr lang="ko-KR" altLang="en-US" baseline="0" dirty="0"/>
              <a:t>녀석</a:t>
            </a:r>
            <a:r>
              <a:rPr lang="en-US" altLang="ko-KR" baseline="0" dirty="0"/>
              <a:t> </a:t>
            </a:r>
            <a:r>
              <a:rPr lang="ko-KR" altLang="en-US" baseline="0" dirty="0"/>
              <a:t>두개가 생성됨</a:t>
            </a:r>
            <a:r>
              <a:rPr lang="en-US" altLang="ko-KR" baseline="0" dirty="0"/>
              <a:t>.)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조동사는 </a:t>
            </a:r>
            <a:r>
              <a:rPr lang="en-US" altLang="ko-KR" baseline="0" dirty="0"/>
              <a:t>N </a:t>
            </a:r>
            <a:r>
              <a:rPr lang="ko-KR" altLang="en-US" baseline="0" dirty="0"/>
              <a:t>뿐만 아니라 </a:t>
            </a:r>
            <a:r>
              <a:rPr lang="en-US" altLang="ko-KR" baseline="0" dirty="0"/>
              <a:t>AUX, V</a:t>
            </a:r>
            <a:r>
              <a:rPr lang="ko-KR" altLang="en-US" baseline="0" dirty="0"/>
              <a:t>를 가질 수 있음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그럼 각각의 경우에 대하여 근원을 탐색하게 되는데</a:t>
            </a:r>
            <a:r>
              <a:rPr lang="en-US" altLang="ko-KR" baseline="0" dirty="0"/>
              <a:t>, AUX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먼저나오는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CFG</a:t>
            </a:r>
            <a:r>
              <a:rPr lang="ko-KR" altLang="en-US" baseline="0" dirty="0"/>
              <a:t>룰은 </a:t>
            </a:r>
            <a:r>
              <a:rPr lang="en-US" altLang="ko-KR" baseline="0" dirty="0"/>
              <a:t>VP -&gt; AUX VP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있꼬</a:t>
            </a:r>
            <a:r>
              <a:rPr lang="en-US" altLang="ko-KR" baseline="0" dirty="0"/>
              <a:t/>
            </a:r>
            <a:br>
              <a:rPr lang="en-US" altLang="ko-KR" baseline="0" dirty="0"/>
            </a:br>
            <a:r>
              <a:rPr lang="en-US" altLang="ko-KR" baseline="0" dirty="0"/>
              <a:t>VP -&gt; V NP</a:t>
            </a:r>
            <a:r>
              <a:rPr lang="ko-KR" altLang="en-US" baseline="0" dirty="0"/>
              <a:t>가 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얘네를 각각 추가함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 다음에 </a:t>
            </a:r>
            <a:r>
              <a:rPr lang="en-US" altLang="ko-KR" baseline="0" dirty="0">
                <a:sym typeface="Wingdings" panose="05000000000000000000" pitchFamily="2" charset="2"/>
              </a:rPr>
              <a:t>4,5</a:t>
            </a:r>
            <a:r>
              <a:rPr lang="ko-KR" altLang="en-US" baseline="0" dirty="0">
                <a:sym typeface="Wingdings" panose="05000000000000000000" pitchFamily="2" charset="2"/>
              </a:rPr>
              <a:t> 번 사이에 있는 </a:t>
            </a:r>
            <a:r>
              <a:rPr lang="en-US" altLang="ko-KR" baseline="0" dirty="0">
                <a:sym typeface="Wingdings" panose="05000000000000000000" pitchFamily="2" charset="2"/>
              </a:rPr>
              <a:t>CAN</a:t>
            </a:r>
            <a:r>
              <a:rPr lang="ko-KR" altLang="en-US" baseline="0" dirty="0">
                <a:sym typeface="Wingdings" panose="05000000000000000000" pitchFamily="2" charset="2"/>
              </a:rPr>
              <a:t>에서 다시 저런 </a:t>
            </a:r>
            <a:r>
              <a:rPr lang="en-US" altLang="ko-KR" baseline="0" dirty="0">
                <a:sym typeface="Wingdings" panose="05000000000000000000" pitchFamily="2" charset="2"/>
              </a:rPr>
              <a:t>Active arc</a:t>
            </a:r>
            <a:r>
              <a:rPr lang="ko-KR" altLang="en-US" baseline="0" dirty="0">
                <a:sym typeface="Wingdings" panose="05000000000000000000" pitchFamily="2" charset="2"/>
              </a:rPr>
              <a:t>가 생긴 이유를 살펴보겠습니다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한 차례 </a:t>
            </a:r>
            <a:r>
              <a:rPr lang="en-US" altLang="ko-KR" baseline="0" dirty="0">
                <a:sym typeface="Wingdings" panose="05000000000000000000" pitchFamily="2" charset="2"/>
              </a:rPr>
              <a:t>NP</a:t>
            </a:r>
            <a:r>
              <a:rPr lang="ko-KR" altLang="en-US" baseline="0" dirty="0">
                <a:sym typeface="Wingdings" panose="05000000000000000000" pitchFamily="2" charset="2"/>
              </a:rPr>
              <a:t>가 끝났기 </a:t>
            </a:r>
            <a:r>
              <a:rPr lang="ko-KR" altLang="en-US" baseline="0" dirty="0" err="1">
                <a:sym typeface="Wingdings" panose="05000000000000000000" pitchFamily="2" charset="2"/>
              </a:rPr>
              <a:t>떄문에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S -&gt; NP VP</a:t>
            </a:r>
            <a:r>
              <a:rPr lang="ko-KR" altLang="en-US" baseline="0" dirty="0">
                <a:sym typeface="Wingdings" panose="05000000000000000000" pitchFamily="2" charset="2"/>
              </a:rPr>
              <a:t>의 룰에 의해서 </a:t>
            </a:r>
            <a:r>
              <a:rPr lang="en-US" altLang="ko-KR" baseline="0" dirty="0">
                <a:sym typeface="Wingdings" panose="05000000000000000000" pitchFamily="2" charset="2"/>
              </a:rPr>
              <a:t>NP </a:t>
            </a:r>
            <a:r>
              <a:rPr lang="ko-KR" altLang="en-US" baseline="0" dirty="0">
                <a:sym typeface="Wingdings" panose="05000000000000000000" pitchFamily="2" charset="2"/>
              </a:rPr>
              <a:t>다음에는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가 오게 되어있음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근데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에는 </a:t>
            </a:r>
            <a:r>
              <a:rPr lang="en-US" altLang="ko-KR" baseline="0" dirty="0">
                <a:sym typeface="Wingdings" panose="05000000000000000000" pitchFamily="2" charset="2"/>
              </a:rPr>
              <a:t>VP -&gt; AUX VP</a:t>
            </a:r>
            <a:r>
              <a:rPr lang="ko-KR" altLang="en-US" baseline="0" dirty="0">
                <a:sym typeface="Wingdings" panose="05000000000000000000" pitchFamily="2" charset="2"/>
              </a:rPr>
              <a:t>와 </a:t>
            </a:r>
            <a:r>
              <a:rPr lang="en-US" altLang="ko-KR" baseline="0" dirty="0">
                <a:sym typeface="Wingdings" panose="05000000000000000000" pitchFamily="2" charset="2"/>
              </a:rPr>
              <a:t>VP -&gt; VP</a:t>
            </a:r>
            <a:r>
              <a:rPr lang="ko-KR" altLang="en-US" baseline="0" dirty="0">
                <a:sym typeface="Wingdings" panose="05000000000000000000" pitchFamily="2" charset="2"/>
              </a:rPr>
              <a:t>룰이 존재함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그래서 이 </a:t>
            </a:r>
            <a:r>
              <a:rPr lang="en-US" altLang="ko-KR" baseline="0" dirty="0">
                <a:sym typeface="Wingdings" panose="05000000000000000000" pitchFamily="2" charset="2"/>
              </a:rPr>
              <a:t>Agenda</a:t>
            </a:r>
            <a:r>
              <a:rPr lang="ko-KR" altLang="en-US" baseline="0" dirty="0">
                <a:sym typeface="Wingdings" panose="05000000000000000000" pitchFamily="2" charset="2"/>
              </a:rPr>
              <a:t>에 얘네가 추가되고 </a:t>
            </a:r>
            <a:r>
              <a:rPr lang="en-US" altLang="ko-KR" baseline="0" dirty="0">
                <a:sym typeface="Wingdings" panose="05000000000000000000" pitchFamily="2" charset="2"/>
              </a:rPr>
              <a:t>Active arc</a:t>
            </a:r>
            <a:r>
              <a:rPr lang="ko-KR" altLang="en-US" baseline="0" dirty="0">
                <a:sym typeface="Wingdings" panose="05000000000000000000" pitchFamily="2" charset="2"/>
              </a:rPr>
              <a:t>가 생성됨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한 마디로 </a:t>
            </a:r>
            <a:r>
              <a:rPr lang="en-US" altLang="ko-KR" baseline="0" dirty="0">
                <a:sym typeface="Wingdings" panose="05000000000000000000" pitchFamily="2" charset="2"/>
              </a:rPr>
              <a:t>NP </a:t>
            </a:r>
            <a:r>
              <a:rPr lang="ko-KR" altLang="en-US" baseline="0" dirty="0">
                <a:sym typeface="Wingdings" panose="05000000000000000000" pitchFamily="2" charset="2"/>
              </a:rPr>
              <a:t>뒤에 나오는 </a:t>
            </a:r>
            <a:r>
              <a:rPr lang="en-US" altLang="ko-KR" baseline="0" dirty="0">
                <a:sym typeface="Wingdings" panose="05000000000000000000" pitchFamily="2" charset="2"/>
              </a:rPr>
              <a:t>Can</a:t>
            </a:r>
            <a:r>
              <a:rPr lang="ko-KR" altLang="en-US" baseline="0" dirty="0">
                <a:sym typeface="Wingdings" panose="05000000000000000000" pitchFamily="2" charset="2"/>
              </a:rPr>
              <a:t>에서 </a:t>
            </a:r>
            <a:r>
              <a:rPr lang="en-US" altLang="ko-KR" baseline="0" dirty="0">
                <a:sym typeface="Wingdings" panose="05000000000000000000" pitchFamily="2" charset="2"/>
              </a:rPr>
              <a:t>N</a:t>
            </a:r>
            <a:r>
              <a:rPr lang="ko-KR" altLang="en-US" baseline="0" dirty="0">
                <a:sym typeface="Wingdings" panose="05000000000000000000" pitchFamily="2" charset="2"/>
              </a:rPr>
              <a:t>과 </a:t>
            </a:r>
            <a:r>
              <a:rPr lang="en-US" altLang="ko-KR" baseline="0" dirty="0">
                <a:sym typeface="Wingdings" panose="05000000000000000000" pitchFamily="2" charset="2"/>
              </a:rPr>
              <a:t>AUX</a:t>
            </a:r>
            <a:r>
              <a:rPr lang="ko-KR" altLang="en-US" baseline="0" dirty="0">
                <a:sym typeface="Wingdings" panose="05000000000000000000" pitchFamily="2" charset="2"/>
              </a:rPr>
              <a:t>를 고려하지 않는 이유는 반드시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가 </a:t>
            </a:r>
            <a:r>
              <a:rPr lang="ko-KR" altLang="en-US" baseline="0" dirty="0" err="1">
                <a:sym typeface="Wingdings" panose="05000000000000000000" pitchFamily="2" charset="2"/>
              </a:rPr>
              <a:t>나와야하기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 err="1">
                <a:sym typeface="Wingdings" panose="05000000000000000000" pitchFamily="2" charset="2"/>
              </a:rPr>
              <a:t>떄문임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그게 아니면 </a:t>
            </a:r>
            <a:r>
              <a:rPr lang="en-US" altLang="ko-KR" baseline="0" dirty="0">
                <a:sym typeface="Wingdings" panose="05000000000000000000" pitchFamily="2" charset="2"/>
              </a:rPr>
              <a:t>parsing rule</a:t>
            </a:r>
            <a:r>
              <a:rPr lang="ko-KR" altLang="en-US" baseline="0" dirty="0">
                <a:sym typeface="Wingdings" panose="05000000000000000000" pitchFamily="2" charset="2"/>
              </a:rPr>
              <a:t>상 얘는 비문임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그래서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에 해당하는 룰들이</a:t>
            </a:r>
            <a:r>
              <a:rPr lang="en-US" altLang="ko-KR" baseline="0" dirty="0">
                <a:sym typeface="Wingdings" panose="05000000000000000000" pitchFamily="2" charset="2"/>
              </a:rPr>
              <a:t> Agenda</a:t>
            </a:r>
            <a:r>
              <a:rPr lang="ko-KR" altLang="en-US" baseline="0" dirty="0">
                <a:sym typeface="Wingdings" panose="05000000000000000000" pitchFamily="2" charset="2"/>
              </a:rPr>
              <a:t>로 들어오고</a:t>
            </a:r>
            <a:r>
              <a:rPr lang="en-US" altLang="ko-KR" baseline="0" dirty="0">
                <a:sym typeface="Wingdings" panose="05000000000000000000" pitchFamily="2" charset="2"/>
              </a:rPr>
              <a:t>, VP -&gt; AUX o VP</a:t>
            </a:r>
            <a:r>
              <a:rPr lang="ko-KR" altLang="en-US" baseline="0" dirty="0">
                <a:sym typeface="Wingdings" panose="05000000000000000000" pitchFamily="2" charset="2"/>
              </a:rPr>
              <a:t>와 </a:t>
            </a:r>
            <a:r>
              <a:rPr lang="en-US" altLang="ko-KR" baseline="0" dirty="0">
                <a:sym typeface="Wingdings" panose="05000000000000000000" pitchFamily="2" charset="2"/>
              </a:rPr>
              <a:t>VP -&gt; V o NP</a:t>
            </a:r>
            <a:r>
              <a:rPr lang="ko-KR" altLang="en-US" baseline="0" dirty="0">
                <a:sym typeface="Wingdings" panose="05000000000000000000" pitchFamily="2" charset="2"/>
              </a:rPr>
              <a:t>가 가능함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 이유는 일단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가 나온다는 룰만 맞으면 그 다음에는 </a:t>
            </a:r>
            <a:r>
              <a:rPr lang="en-US" altLang="ko-KR" baseline="0" dirty="0">
                <a:sym typeface="Wingdings" panose="05000000000000000000" pitchFamily="2" charset="2"/>
              </a:rPr>
              <a:t>Lexicon</a:t>
            </a:r>
            <a:r>
              <a:rPr lang="ko-KR" altLang="en-US" baseline="0" dirty="0">
                <a:sym typeface="Wingdings" panose="05000000000000000000" pitchFamily="2" charset="2"/>
              </a:rPr>
              <a:t>에서 이 품사가 있는지 체크하고 도트를 </a:t>
            </a:r>
            <a:endParaRPr lang="en-US" altLang="ko-KR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움직이는 작업만 함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그래서 </a:t>
            </a:r>
            <a:r>
              <a:rPr lang="en-US" altLang="ko-KR" baseline="0" dirty="0">
                <a:sym typeface="Wingdings" panose="05000000000000000000" pitchFamily="2" charset="2"/>
              </a:rPr>
              <a:t>AUX</a:t>
            </a:r>
            <a:r>
              <a:rPr lang="ko-KR" altLang="en-US" baseline="0" dirty="0">
                <a:sym typeface="Wingdings" panose="05000000000000000000" pitchFamily="2" charset="2"/>
              </a:rPr>
              <a:t>도 되고</a:t>
            </a:r>
            <a:r>
              <a:rPr lang="en-US" altLang="ko-KR" baseline="0" dirty="0">
                <a:sym typeface="Wingdings" panose="05000000000000000000" pitchFamily="2" charset="2"/>
              </a:rPr>
              <a:t>, V</a:t>
            </a:r>
            <a:r>
              <a:rPr lang="ko-KR" altLang="en-US" baseline="0" dirty="0">
                <a:sym typeface="Wingdings" panose="05000000000000000000" pitchFamily="2" charset="2"/>
              </a:rPr>
              <a:t>도 가능하기 때문에 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기본적으로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의 원소라는 전제가 있기 때문에 이게 </a:t>
            </a:r>
            <a:r>
              <a:rPr lang="ko-KR" altLang="en-US" baseline="0" dirty="0" err="1">
                <a:sym typeface="Wingdings" panose="05000000000000000000" pitchFamily="2" charset="2"/>
              </a:rPr>
              <a:t>가능한거</a:t>
            </a:r>
            <a:r>
              <a:rPr lang="en-US" altLang="ko-KR" baseline="0" dirty="0"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도트 위치를 옮겨서 </a:t>
            </a:r>
            <a:r>
              <a:rPr lang="en-US" altLang="ko-KR" baseline="0" dirty="0">
                <a:sym typeface="Wingdings" panose="05000000000000000000" pitchFamily="2" charset="2"/>
              </a:rPr>
              <a:t>Active arc</a:t>
            </a:r>
            <a:r>
              <a:rPr lang="ko-KR" altLang="en-US" baseline="0" dirty="0">
                <a:sym typeface="Wingdings" panose="05000000000000000000" pitchFamily="2" charset="2"/>
              </a:rPr>
              <a:t>를 생성함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>
                <a:sym typeface="Wingdings" panose="05000000000000000000" pitchFamily="2" charset="2"/>
              </a:rPr>
              <a:t>그 다음에는 </a:t>
            </a:r>
            <a:r>
              <a:rPr lang="en-US" altLang="ko-KR" baseline="0" dirty="0">
                <a:sym typeface="Wingdings" panose="05000000000000000000" pitchFamily="2" charset="2"/>
              </a:rPr>
              <a:t>VP</a:t>
            </a:r>
            <a:r>
              <a:rPr lang="ko-KR" altLang="en-US" baseline="0" dirty="0">
                <a:sym typeface="Wingdings" panose="05000000000000000000" pitchFamily="2" charset="2"/>
              </a:rPr>
              <a:t>가 들어오는데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나도 왜 </a:t>
            </a:r>
            <a:r>
              <a:rPr lang="en-US" altLang="ko-KR" baseline="0" dirty="0">
                <a:sym typeface="Wingdings" panose="05000000000000000000" pitchFamily="2" charset="2"/>
              </a:rPr>
              <a:t>NP -&gt; </a:t>
            </a:r>
            <a:r>
              <a:rPr lang="ko-KR" altLang="en-US" baseline="0" dirty="0">
                <a:sym typeface="Wingdings" panose="05000000000000000000" pitchFamily="2" charset="2"/>
              </a:rPr>
              <a:t>시리즈가 </a:t>
            </a:r>
            <a:r>
              <a:rPr lang="ko-KR" altLang="en-US" baseline="0" dirty="0" err="1">
                <a:sym typeface="Wingdings" panose="05000000000000000000" pitchFamily="2" charset="2"/>
              </a:rPr>
              <a:t>안들어왔는지</a:t>
            </a:r>
            <a:r>
              <a:rPr lang="ko-KR" altLang="en-US" baseline="0" dirty="0">
                <a:sym typeface="Wingdings" panose="05000000000000000000" pitchFamily="2" charset="2"/>
              </a:rPr>
              <a:t> 알 수가 없음 </a:t>
            </a:r>
            <a:r>
              <a:rPr lang="ko-KR" altLang="en-US" baseline="0" dirty="0" err="1">
                <a:sym typeface="Wingdings" panose="05000000000000000000" pitchFamily="2" charset="2"/>
              </a:rPr>
              <a:t>ㅋㅋㅋㅋㅋ</a:t>
            </a:r>
            <a:endParaRPr lang="en-US" altLang="ko-KR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2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이전 슬라이드까지 정리된 것을 보여주는 것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3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최종적인 차트인데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맨 뒤의 </a:t>
            </a:r>
            <a:r>
              <a:rPr lang="en-US" altLang="ko-KR" b="1" baseline="0" dirty="0"/>
              <a:t>NP3</a:t>
            </a:r>
            <a:r>
              <a:rPr lang="ko-KR" altLang="en-US" b="1" baseline="0" dirty="0"/>
              <a:t>가 생성되고</a:t>
            </a:r>
            <a:r>
              <a:rPr lang="en-US" altLang="ko-KR" b="1" baseline="0" dirty="0"/>
              <a:t>, NP</a:t>
            </a:r>
            <a:r>
              <a:rPr lang="ko-KR" altLang="en-US" b="1" baseline="0" dirty="0"/>
              <a:t>의 문법 근원을 </a:t>
            </a:r>
            <a:r>
              <a:rPr lang="ko-KR" altLang="en-US" b="1" baseline="0" dirty="0" err="1"/>
              <a:t>거실러가보니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NP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VP -&gt; V NP</a:t>
            </a:r>
            <a:r>
              <a:rPr lang="ko-KR" altLang="en-US" b="1" baseline="0" dirty="0"/>
              <a:t>로 나옴</a:t>
            </a:r>
            <a:endParaRPr lang="en-US" altLang="ko-KR" b="1" baseline="0" dirty="0"/>
          </a:p>
          <a:p>
            <a:r>
              <a:rPr lang="ko-KR" altLang="en-US" b="1" baseline="0" dirty="0"/>
              <a:t>그럼 그 앞은 </a:t>
            </a:r>
            <a:r>
              <a:rPr lang="en-US" altLang="ko-KR" b="1" baseline="0" dirty="0"/>
              <a:t>V</a:t>
            </a:r>
            <a:r>
              <a:rPr lang="ko-KR" altLang="en-US" b="1" baseline="0" dirty="0"/>
              <a:t>가 됨</a:t>
            </a:r>
            <a:r>
              <a:rPr lang="en-US" altLang="ko-KR" b="1" baseline="0" dirty="0"/>
              <a:t>. </a:t>
            </a:r>
            <a:r>
              <a:rPr lang="ko-KR" altLang="en-US" b="1" baseline="0" dirty="0"/>
              <a:t>따라서 </a:t>
            </a:r>
            <a:r>
              <a:rPr lang="en-US" altLang="ko-KR" b="1" baseline="0" dirty="0"/>
              <a:t>V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NP</a:t>
            </a:r>
            <a:r>
              <a:rPr lang="ko-KR" altLang="en-US" b="1" baseline="0" dirty="0"/>
              <a:t>이므로 그 위는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라고 또 정의할 수 있음</a:t>
            </a:r>
            <a:r>
              <a:rPr lang="en-US" altLang="ko-KR" b="1" baseline="0" dirty="0"/>
              <a:t>.</a:t>
            </a:r>
          </a:p>
          <a:p>
            <a:r>
              <a:rPr lang="ko-KR" altLang="en-US" b="1" baseline="0" dirty="0"/>
              <a:t>그리고 그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는 다시 </a:t>
            </a:r>
            <a:r>
              <a:rPr lang="en-US" altLang="ko-KR" b="1" baseline="0" dirty="0"/>
              <a:t>AUX VP</a:t>
            </a:r>
            <a:r>
              <a:rPr lang="ko-KR" altLang="en-US" b="1" baseline="0" dirty="0"/>
              <a:t>를 따라서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가 생성됨</a:t>
            </a:r>
            <a:r>
              <a:rPr lang="en-US" altLang="ko-KR" b="1" baseline="0" dirty="0"/>
              <a:t>. </a:t>
            </a:r>
          </a:p>
          <a:p>
            <a:r>
              <a:rPr lang="ko-KR" altLang="en-US" b="1" baseline="0" dirty="0"/>
              <a:t>그리고 </a:t>
            </a:r>
            <a:r>
              <a:rPr lang="en-US" altLang="ko-KR" b="1" baseline="0" dirty="0"/>
              <a:t>NP2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VP2</a:t>
            </a:r>
            <a:r>
              <a:rPr lang="ko-KR" altLang="en-US" b="1" baseline="0" dirty="0"/>
              <a:t>가 만나서 </a:t>
            </a:r>
            <a:r>
              <a:rPr lang="en-US" altLang="ko-KR" b="1" baseline="0" dirty="0"/>
              <a:t>S2</a:t>
            </a:r>
            <a:r>
              <a:rPr lang="ko-KR" altLang="en-US" b="1" baseline="0" dirty="0"/>
              <a:t>가 되고</a:t>
            </a:r>
            <a:r>
              <a:rPr lang="en-US" altLang="ko-KR" b="1" baseline="0" dirty="0"/>
              <a:t>, NP1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VP2</a:t>
            </a:r>
            <a:r>
              <a:rPr lang="ko-KR" altLang="en-US" b="1" baseline="0" dirty="0"/>
              <a:t>가 만나서 </a:t>
            </a:r>
            <a:r>
              <a:rPr lang="en-US" altLang="ko-KR" b="1" baseline="0" dirty="0"/>
              <a:t>S1</a:t>
            </a:r>
            <a:r>
              <a:rPr lang="ko-KR" altLang="en-US" b="1" baseline="0" dirty="0"/>
              <a:t>이 됨</a:t>
            </a:r>
            <a:r>
              <a:rPr lang="en-US" altLang="ko-KR" b="1" baseline="0" dirty="0"/>
              <a:t>.</a:t>
            </a:r>
          </a:p>
          <a:p>
            <a:endParaRPr lang="en-US" altLang="ko-KR" b="1" baseline="0" dirty="0"/>
          </a:p>
          <a:p>
            <a:r>
              <a:rPr lang="ko-KR" altLang="en-US" b="1" baseline="0" dirty="0"/>
              <a:t>이해를 돕기 위해 다른 예제 준비</a:t>
            </a:r>
            <a:r>
              <a:rPr lang="en-US" altLang="ko-KR" b="1" baseline="0" dirty="0"/>
              <a:t>. ( </a:t>
            </a:r>
            <a:r>
              <a:rPr lang="ko-KR" altLang="en-US" b="1" baseline="0" dirty="0"/>
              <a:t>인터넷 창 켜서 </a:t>
            </a:r>
            <a:r>
              <a:rPr lang="ko-KR" altLang="en-US" b="1" baseline="0" dirty="0" err="1"/>
              <a:t>보여드리기</a:t>
            </a:r>
            <a:r>
              <a:rPr lang="en-US" altLang="ko-KR" b="1" baseline="0" dirty="0"/>
              <a:t>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60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앞서 제가 </a:t>
            </a:r>
            <a:r>
              <a:rPr lang="ko-KR" altLang="en-US" baseline="0" dirty="0" err="1"/>
              <a:t>말씀드린</a:t>
            </a:r>
            <a:r>
              <a:rPr lang="ko-KR" altLang="en-US" baseline="0" dirty="0"/>
              <a:t> 설명 중에서 문법을 표현하기 위한 형태는 </a:t>
            </a:r>
            <a:r>
              <a:rPr lang="en-US" altLang="ko-KR" baseline="0" dirty="0"/>
              <a:t>context-free rewrites </a:t>
            </a:r>
            <a:r>
              <a:rPr lang="ko-KR" altLang="en-US" baseline="0" dirty="0"/>
              <a:t>규칙만을 말씀 드렸습니다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여기서는 또 다른 형태인 </a:t>
            </a:r>
            <a:r>
              <a:rPr lang="en-US" altLang="ko-KR" baseline="0" dirty="0"/>
              <a:t>Transition network</a:t>
            </a:r>
            <a:r>
              <a:rPr lang="ko-KR" altLang="en-US" baseline="0" dirty="0"/>
              <a:t>에 대해서 소개해드리겠습니다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표현법은 응용 프로그램에서 광범위하게 사용되는 개념입니다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네트워크는 </a:t>
            </a:r>
            <a:r>
              <a:rPr lang="ko-KR" altLang="en-US" baseline="0" dirty="0" err="1"/>
              <a:t>노드들과</a:t>
            </a:r>
            <a:r>
              <a:rPr lang="ko-KR" altLang="en-US" baseline="0" dirty="0"/>
              <a:t> </a:t>
            </a:r>
            <a:r>
              <a:rPr lang="en-US" altLang="ko-KR" baseline="0" dirty="0"/>
              <a:t>Labeled Arc</a:t>
            </a:r>
            <a:r>
              <a:rPr lang="ko-KR" altLang="en-US" baseline="0" dirty="0"/>
              <a:t> 들로 이루어져있습니다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r>
              <a:rPr lang="ko-KR" altLang="en-US" baseline="0" dirty="0" err="1"/>
              <a:t>노드들은</a:t>
            </a:r>
            <a:r>
              <a:rPr lang="ko-KR" altLang="en-US" baseline="0" dirty="0"/>
              <a:t> 문장에서 앞에서 </a:t>
            </a:r>
            <a:r>
              <a:rPr lang="ko-KR" altLang="en-US" baseline="0" dirty="0" err="1"/>
              <a:t>말씀드렸던</a:t>
            </a:r>
            <a:r>
              <a:rPr lang="ko-KR" altLang="en-US" baseline="0" dirty="0"/>
              <a:t> </a:t>
            </a:r>
            <a:r>
              <a:rPr lang="en-US" altLang="ko-KR" baseline="0" dirty="0"/>
              <a:t>word </a:t>
            </a:r>
            <a:r>
              <a:rPr lang="en-US" altLang="ko-KR" baseline="0" dirty="0" err="1"/>
              <a:t>positio</a:t>
            </a:r>
            <a:r>
              <a:rPr lang="ko-KR" altLang="en-US" baseline="0" dirty="0"/>
              <a:t>과 같은 역할을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Labeled Arc</a:t>
            </a:r>
            <a:r>
              <a:rPr lang="ko-KR" altLang="en-US" baseline="0" dirty="0"/>
              <a:t>는 문법 룰에 기반한 문장 내 구성요소의 품사들을 나타냅니다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이니셜 </a:t>
            </a:r>
            <a:r>
              <a:rPr lang="ko-KR" altLang="en-US" baseline="0" dirty="0" err="1"/>
              <a:t>스테이트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스타트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스테이트는</a:t>
            </a:r>
            <a:r>
              <a:rPr lang="ko-KR" altLang="en-US" baseline="0" dirty="0"/>
              <a:t> 네트워크의 시작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가리킵니다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그림의 </a:t>
            </a:r>
            <a:r>
              <a:rPr lang="ko-KR" altLang="en-US" baseline="0" dirty="0" err="1"/>
              <a:t>그래마</a:t>
            </a:r>
            <a:r>
              <a:rPr lang="ko-KR" altLang="en-US" baseline="0" dirty="0"/>
              <a:t> </a:t>
            </a:r>
            <a:r>
              <a:rPr lang="en-US" altLang="ko-KR" baseline="0" dirty="0"/>
              <a:t>3.16</a:t>
            </a:r>
            <a:r>
              <a:rPr lang="ko-KR" altLang="en-US" baseline="0" dirty="0"/>
              <a:t>을 보시면</a:t>
            </a:r>
            <a:r>
              <a:rPr lang="en-US" altLang="ko-KR" baseline="0" dirty="0"/>
              <a:t>, NP</a:t>
            </a:r>
            <a:r>
              <a:rPr lang="ko-KR" altLang="en-US" baseline="0" dirty="0"/>
              <a:t>라고 </a:t>
            </a:r>
            <a:r>
              <a:rPr lang="ko-KR" altLang="en-US" baseline="0" dirty="0" err="1"/>
              <a:t>라벨링된</a:t>
            </a:r>
            <a:r>
              <a:rPr lang="ko-KR" altLang="en-US" baseline="0" dirty="0"/>
              <a:t> 이니셜 </a:t>
            </a:r>
            <a:r>
              <a:rPr lang="ko-KR" altLang="en-US" baseline="0" dirty="0" err="1"/>
              <a:t>스테이트가</a:t>
            </a:r>
            <a:r>
              <a:rPr lang="ko-KR" altLang="en-US" baseline="0" dirty="0"/>
              <a:t> 있고 각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들에는 단어 품사들이 붙여져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만약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에 있는 품사와 문장의 현재 단어가 일치한다면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이니셜 </a:t>
            </a:r>
            <a:r>
              <a:rPr lang="ko-KR" altLang="en-US" baseline="0" dirty="0" err="1"/>
              <a:t>스테이트부터</a:t>
            </a:r>
            <a:r>
              <a:rPr lang="ko-KR" altLang="en-US" baseline="0" dirty="0"/>
              <a:t> 시작해서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따라서 이동할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만일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따라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이동하게 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현재 단어는 </a:t>
            </a:r>
            <a:r>
              <a:rPr lang="ko-KR" altLang="en-US" baseline="0" dirty="0" err="1"/>
              <a:t>파싱할</a:t>
            </a:r>
            <a:r>
              <a:rPr lang="ko-KR" altLang="en-US" baseline="0" dirty="0"/>
              <a:t> 다음 단어로 업데이트 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Pop Arc</a:t>
            </a:r>
            <a:r>
              <a:rPr lang="ko-KR" altLang="en-US" baseline="0" dirty="0"/>
              <a:t>는 문장의 </a:t>
            </a:r>
            <a:r>
              <a:rPr lang="ko-KR" altLang="en-US" baseline="0" dirty="0" err="1"/>
              <a:t>파싱이</a:t>
            </a:r>
            <a:r>
              <a:rPr lang="ko-KR" altLang="en-US" baseline="0" dirty="0"/>
              <a:t> 올바르게 끝났다는 것을 알려주는 지시기로 문장의 마지막 </a:t>
            </a:r>
            <a:r>
              <a:rPr lang="en-US" altLang="ko-KR" baseline="0" dirty="0"/>
              <a:t>Word position</a:t>
            </a:r>
            <a:r>
              <a:rPr lang="ko-KR" altLang="en-US" baseline="0" dirty="0"/>
              <a:t>과 같은 역할을 한다고 생각하시면 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 err="1"/>
              <a:t>노드</a:t>
            </a:r>
            <a:r>
              <a:rPr lang="ko-KR" altLang="en-US" baseline="0" dirty="0"/>
              <a:t>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pop arc</a:t>
            </a:r>
            <a:r>
              <a:rPr lang="ko-KR" altLang="en-US" baseline="0" dirty="0"/>
              <a:t>까지 연결하여 나타낼 수 있는 경로가 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구는 </a:t>
            </a:r>
            <a:r>
              <a:rPr lang="ko-KR" altLang="en-US" baseline="0" dirty="0" err="1"/>
              <a:t>파싱에</a:t>
            </a:r>
            <a:r>
              <a:rPr lang="ko-KR" altLang="en-US" baseline="0" dirty="0"/>
              <a:t> 성공할 수 있으며 올바른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임을 나타냅니다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예를 들어 </a:t>
            </a:r>
            <a:r>
              <a:rPr lang="en-US" altLang="ko-KR" baseline="0" dirty="0"/>
              <a:t>A purple cow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트렌지션</a:t>
            </a:r>
            <a:r>
              <a:rPr lang="ko-KR" altLang="en-US" baseline="0" dirty="0"/>
              <a:t> 네트워크로 </a:t>
            </a:r>
            <a:r>
              <a:rPr lang="ko-KR" altLang="en-US" baseline="0" dirty="0" err="1"/>
              <a:t>파싱한다고</a:t>
            </a:r>
            <a:r>
              <a:rPr lang="ko-KR" altLang="en-US" baseline="0" dirty="0"/>
              <a:t> 가정해보겠습니다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&lt; </a:t>
            </a:r>
            <a:r>
              <a:rPr lang="ko-KR" altLang="en-US" baseline="0" dirty="0"/>
              <a:t>이면지 가지고 설명</a:t>
            </a:r>
            <a:r>
              <a:rPr lang="en-US" altLang="ko-KR" baseline="0" dirty="0"/>
              <a:t> A Purple Cow </a:t>
            </a:r>
            <a:r>
              <a:rPr lang="ko-KR" altLang="en-US" baseline="0" dirty="0" err="1"/>
              <a:t>예쪠</a:t>
            </a:r>
            <a:r>
              <a:rPr lang="en-US" altLang="ko-KR" baseline="0" dirty="0"/>
              <a:t>&gt;</a:t>
            </a:r>
          </a:p>
          <a:p>
            <a:r>
              <a:rPr lang="en-US" altLang="ko-KR" baseline="0" dirty="0"/>
              <a:t>NP -&gt; ART NP1</a:t>
            </a:r>
          </a:p>
          <a:p>
            <a:r>
              <a:rPr lang="en-US" altLang="ko-KR" baseline="0" dirty="0"/>
              <a:t>NP1 -&gt; ADJ NP1</a:t>
            </a:r>
          </a:p>
          <a:p>
            <a:r>
              <a:rPr lang="en-US" altLang="ko-KR" baseline="0" dirty="0"/>
              <a:t>NP1 -&gt; N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 단어는 </a:t>
            </a:r>
            <a:r>
              <a:rPr lang="en-US" altLang="ko-KR" baseline="0" dirty="0"/>
              <a:t>A</a:t>
            </a:r>
            <a:r>
              <a:rPr lang="ko-KR" altLang="en-US" baseline="0" dirty="0"/>
              <a:t>이므로 관사입니다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이녀석이</a:t>
            </a:r>
            <a:r>
              <a:rPr lang="ko-KR" altLang="en-US" baseline="0" dirty="0"/>
              <a:t> 관사인지 아닌지는 당연히 </a:t>
            </a:r>
            <a:r>
              <a:rPr lang="en-US" altLang="ko-KR" baseline="0" dirty="0"/>
              <a:t>Lexicon</a:t>
            </a:r>
            <a:r>
              <a:rPr lang="ko-KR" altLang="en-US" baseline="0" dirty="0"/>
              <a:t>이라는 사전에서 품사를 확인하게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그럼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 일치하는 품사는 관사 하나이므로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이어지는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라벨링하고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있어야합니다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그럼 </a:t>
            </a:r>
            <a:r>
              <a:rPr lang="en-US" altLang="ko-KR" baseline="0" dirty="0"/>
              <a:t>NP –&gt; ART NP1</a:t>
            </a:r>
            <a:r>
              <a:rPr lang="ko-KR" altLang="en-US" baseline="0" dirty="0"/>
              <a:t>이 되었다가 </a:t>
            </a:r>
            <a:r>
              <a:rPr lang="en-US" altLang="ko-KR" baseline="0" dirty="0"/>
              <a:t>NP1</a:t>
            </a:r>
            <a:r>
              <a:rPr lang="ko-KR" altLang="en-US" baseline="0" dirty="0"/>
              <a:t>은 다시 </a:t>
            </a:r>
            <a:r>
              <a:rPr lang="en-US" altLang="ko-KR" baseline="0" dirty="0"/>
              <a:t>ADJ NP1</a:t>
            </a:r>
            <a:r>
              <a:rPr lang="ko-KR" altLang="en-US" baseline="0" dirty="0"/>
              <a:t>이 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다시 </a:t>
            </a:r>
            <a:r>
              <a:rPr lang="en-US" altLang="ko-KR" baseline="0" dirty="0"/>
              <a:t>NP1 -&gt; N</a:t>
            </a:r>
            <a:r>
              <a:rPr lang="ko-KR" altLang="en-US" baseline="0" dirty="0"/>
              <a:t>이 되는 구조를 설명할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간단한 전이 네트워크는 </a:t>
            </a:r>
            <a:r>
              <a:rPr lang="ko-KR" altLang="en-US" baseline="0" dirty="0" err="1"/>
              <a:t>유한상태머신</a:t>
            </a:r>
            <a:r>
              <a:rPr lang="ko-KR" altLang="en-US" baseline="0" dirty="0"/>
              <a:t> </a:t>
            </a:r>
            <a:r>
              <a:rPr lang="en-US" altLang="ko-KR" baseline="0" dirty="0"/>
              <a:t>Finite state </a:t>
            </a:r>
            <a:r>
              <a:rPr lang="en-US" altLang="ko-KR" baseline="0" dirty="0" err="1"/>
              <a:t>machin</a:t>
            </a:r>
            <a:r>
              <a:rPr lang="ko-KR" altLang="en-US" baseline="0" dirty="0"/>
              <a:t>이라고도 불립니다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유한 상태 </a:t>
            </a:r>
            <a:r>
              <a:rPr lang="ko-KR" altLang="en-US" baseline="0" dirty="0" err="1"/>
              <a:t>머신은</a:t>
            </a:r>
            <a:r>
              <a:rPr lang="ko-KR" altLang="en-US" baseline="0" dirty="0"/>
              <a:t> 일반적으로 정규문법과 동등한 표현력을 </a:t>
            </a:r>
            <a:r>
              <a:rPr lang="ko-KR" altLang="en-US" baseline="0" dirty="0" err="1"/>
              <a:t>갖게됩니다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때문에 앞서 말씀 </a:t>
            </a:r>
            <a:r>
              <a:rPr lang="ko-KR" altLang="en-US" baseline="0" dirty="0" err="1"/>
              <a:t>드렸떤</a:t>
            </a:r>
            <a:r>
              <a:rPr lang="ko-KR" altLang="en-US" baseline="0" dirty="0"/>
              <a:t> </a:t>
            </a:r>
            <a:r>
              <a:rPr lang="en-US" altLang="ko-KR" baseline="0" dirty="0"/>
              <a:t>Chomsky </a:t>
            </a:r>
            <a:r>
              <a:rPr lang="en-US" altLang="ko-KR" baseline="0" dirty="0" err="1"/>
              <a:t>Hieracrchy</a:t>
            </a:r>
            <a:r>
              <a:rPr lang="ko-KR" altLang="en-US" baseline="0" dirty="0"/>
              <a:t>에 의해서 </a:t>
            </a:r>
            <a:r>
              <a:rPr lang="en-US" altLang="ko-KR" baseline="0" dirty="0"/>
              <a:t>CFG</a:t>
            </a:r>
            <a:r>
              <a:rPr lang="ko-KR" altLang="en-US" baseline="0" dirty="0"/>
              <a:t>로 표현되는 모든 언어들을 표현하기에는 부족하게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더욱 </a:t>
            </a:r>
            <a:r>
              <a:rPr lang="en-US" altLang="ko-KR" baseline="0" dirty="0"/>
              <a:t>general</a:t>
            </a:r>
            <a:r>
              <a:rPr lang="ko-KR" altLang="en-US" baseline="0" dirty="0"/>
              <a:t>한 표현력을 갖는 형태는 </a:t>
            </a:r>
            <a:r>
              <a:rPr lang="en-US" altLang="ko-KR" baseline="0" dirty="0"/>
              <a:t>Chomsky </a:t>
            </a:r>
            <a:r>
              <a:rPr lang="en-US" altLang="ko-KR" baseline="0" dirty="0" err="1"/>
              <a:t>Hieracrchy</a:t>
            </a:r>
            <a:r>
              <a:rPr lang="ko-KR" altLang="en-US" baseline="0" dirty="0"/>
              <a:t>의 상위인 </a:t>
            </a:r>
            <a:r>
              <a:rPr lang="en-US" altLang="ko-KR" baseline="0" dirty="0"/>
              <a:t>Type0</a:t>
            </a:r>
            <a:r>
              <a:rPr lang="ko-KR" altLang="en-US" baseline="0" dirty="0"/>
              <a:t> 방향에 있기 때문입니다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네트워크가 </a:t>
            </a:r>
            <a:r>
              <a:rPr lang="en-US" altLang="ko-KR" baseline="0" dirty="0"/>
              <a:t>CFG</a:t>
            </a:r>
            <a:r>
              <a:rPr lang="ko-KR" altLang="en-US" baseline="0" dirty="0"/>
              <a:t>와 비슷한 표현력을 갖기 위해서 </a:t>
            </a:r>
            <a:r>
              <a:rPr lang="en-US" altLang="ko-KR" baseline="0" dirty="0"/>
              <a:t>recursion</a:t>
            </a:r>
            <a:r>
              <a:rPr lang="ko-KR" altLang="en-US" baseline="0" dirty="0"/>
              <a:t>이라는 개념을 도입합니다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recursive</a:t>
            </a:r>
            <a:r>
              <a:rPr lang="ko-KR" altLang="en-US" baseline="0" dirty="0"/>
              <a:t> </a:t>
            </a:r>
            <a:r>
              <a:rPr lang="en-US" altLang="ko-KR" baseline="0" dirty="0"/>
              <a:t>transition</a:t>
            </a:r>
            <a:r>
              <a:rPr lang="ko-KR" altLang="en-US" baseline="0" dirty="0"/>
              <a:t> 네트워크는 </a:t>
            </a:r>
            <a:r>
              <a:rPr lang="ko-KR" altLang="en-US" baseline="0" dirty="0" err="1"/>
              <a:t>라벨링된</a:t>
            </a:r>
            <a:r>
              <a:rPr lang="ko-KR" altLang="en-US" baseline="0" dirty="0"/>
              <a:t>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들이 단어 품사 뿐만 아니라 다른 네트워크를 가리킬 수도 있다는 점을 제외하면 간단한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네트워크와 거의 유사합니다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3.17 </a:t>
            </a:r>
            <a:r>
              <a:rPr lang="ko-KR" altLang="en-US" baseline="0" dirty="0"/>
              <a:t>문법에는 간단한 영어 문장이 표현될 수 있는 네트워크가 나타나있습니다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명사 구 </a:t>
            </a:r>
            <a:r>
              <a:rPr lang="en-US" altLang="ko-KR" baseline="0" dirty="0"/>
              <a:t>+ </a:t>
            </a:r>
            <a:r>
              <a:rPr lang="ko-KR" altLang="en-US" baseline="0" dirty="0"/>
              <a:t>동사 </a:t>
            </a:r>
            <a:r>
              <a:rPr lang="en-US" altLang="ko-KR" baseline="0" dirty="0"/>
              <a:t>+ </a:t>
            </a:r>
            <a:r>
              <a:rPr lang="ko-KR" altLang="en-US" baseline="0" dirty="0"/>
              <a:t>명사 구로 나타나 있는 문장이다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이러한 문장은 문장의 시작부터 </a:t>
            </a:r>
            <a:r>
              <a:rPr lang="en-US" altLang="ko-KR" baseline="0" dirty="0"/>
              <a:t>pop</a:t>
            </a:r>
            <a:r>
              <a:rPr lang="ko-KR" altLang="en-US" baseline="0" dirty="0"/>
              <a:t>되는 말미까지 네트워크를 그릴 수 있으므로 </a:t>
            </a:r>
            <a:r>
              <a:rPr lang="en-US" altLang="ko-KR" baseline="0" dirty="0"/>
              <a:t>legal sentence</a:t>
            </a:r>
            <a:r>
              <a:rPr lang="ko-KR" altLang="en-US" baseline="0" dirty="0"/>
              <a:t>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그림의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에서 대문자로 표현된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들은 서브 네트워크를 나타내는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</a:t>
            </a:r>
            <a:r>
              <a:rPr lang="ko-KR" altLang="en-US" baseline="0" dirty="0" err="1"/>
              <a:t>파싱시에</a:t>
            </a:r>
            <a:r>
              <a:rPr lang="ko-KR" altLang="en-US" baseline="0" dirty="0"/>
              <a:t> 저와 같은 </a:t>
            </a:r>
            <a:r>
              <a:rPr lang="en-US" altLang="ko-KR" baseline="0" dirty="0"/>
              <a:t>NP </a:t>
            </a:r>
            <a:r>
              <a:rPr lang="ko-KR" altLang="en-US" baseline="0" dirty="0"/>
              <a:t>등의 구를 만나면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구는 스스로의 네트워크를 구축하여 </a:t>
            </a:r>
            <a:r>
              <a:rPr lang="ko-KR" altLang="en-US" baseline="0" dirty="0" err="1"/>
              <a:t>그래마</a:t>
            </a:r>
            <a:r>
              <a:rPr lang="ko-KR" altLang="en-US" baseline="0" dirty="0"/>
              <a:t> </a:t>
            </a:r>
            <a:r>
              <a:rPr lang="en-US" altLang="ko-KR" baseline="0" dirty="0"/>
              <a:t>3.16</a:t>
            </a:r>
            <a:r>
              <a:rPr lang="ko-KR" altLang="en-US" baseline="0" dirty="0"/>
              <a:t>에 있는 그림처럼 독자적으로 </a:t>
            </a:r>
            <a:r>
              <a:rPr lang="ko-KR" altLang="en-US" baseline="0" dirty="0" err="1"/>
              <a:t>파싱을</a:t>
            </a:r>
            <a:r>
              <a:rPr lang="ko-KR" altLang="en-US" baseline="0" dirty="0"/>
              <a:t> 진행하게 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마치 이러한 과정이 재귀함수가 작동하는 과정과 비슷하기 때문에 </a:t>
            </a:r>
            <a:r>
              <a:rPr lang="en-US" altLang="ko-KR" baseline="0" dirty="0"/>
              <a:t>Recursive</a:t>
            </a:r>
            <a:r>
              <a:rPr lang="ko-KR" altLang="en-US" baseline="0" dirty="0"/>
              <a:t>라고 부르는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그럼 다시 예를 들어서 </a:t>
            </a:r>
            <a:r>
              <a:rPr lang="en-US" altLang="ko-KR" baseline="0" dirty="0"/>
              <a:t>Recursive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네트워크로 </a:t>
            </a:r>
            <a:r>
              <a:rPr lang="en-US" altLang="ko-KR" baseline="0" dirty="0"/>
              <a:t>The purple cow ate the grass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파싱하는</a:t>
            </a:r>
            <a:r>
              <a:rPr lang="ko-KR" altLang="en-US" baseline="0" dirty="0"/>
              <a:t> 과정을 설명해드리겠습니다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r>
              <a:rPr lang="en-US" altLang="ko-KR" baseline="0" dirty="0"/>
              <a:t>The purple cow</a:t>
            </a:r>
            <a:r>
              <a:rPr lang="ko-KR" altLang="en-US" baseline="0" dirty="0"/>
              <a:t>는 명사구이므로 서브 네트워크를 구축하여 </a:t>
            </a:r>
            <a:r>
              <a:rPr lang="en-US" altLang="ko-KR" baseline="0" dirty="0"/>
              <a:t>3.16</a:t>
            </a:r>
            <a:r>
              <a:rPr lang="ko-KR" altLang="en-US" baseline="0" dirty="0"/>
              <a:t>과 같이 </a:t>
            </a:r>
            <a:r>
              <a:rPr lang="ko-KR" altLang="en-US" baseline="0" dirty="0" err="1"/>
              <a:t>파싱됩니다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과정이 성공적으로 마쳐지게 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서브 네트워크로부터 다시 본래의 </a:t>
            </a:r>
            <a:r>
              <a:rPr lang="en-US" altLang="ko-KR" baseline="0" dirty="0"/>
              <a:t>S</a:t>
            </a:r>
            <a:r>
              <a:rPr lang="ko-KR" altLang="en-US" baseline="0" dirty="0"/>
              <a:t>네트워크로 돌아오게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나머지 과정은 이를 반복하는 과정입니다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이면지 보고 설명</a:t>
            </a:r>
            <a:r>
              <a:rPr lang="en-US" altLang="ko-KR" baseline="0" dirty="0"/>
              <a:t>&gt;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리컬시브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시스템에서는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의 타입을 표현하는 추상 표현형을 사용합니다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반드시 </a:t>
            </a:r>
            <a:r>
              <a:rPr lang="ko-KR" altLang="en-US" baseline="0" dirty="0" err="1"/>
              <a:t>사용해야하는</a:t>
            </a:r>
            <a:r>
              <a:rPr lang="ko-KR" altLang="en-US" baseline="0" dirty="0"/>
              <a:t> 형식은 아니나 표기에 도움을 준다고 하여 자료에 함께 실어보았습니다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중요한 내용이 아니니 간단히 </a:t>
            </a:r>
            <a:r>
              <a:rPr lang="ko-KR" altLang="en-US" baseline="0" dirty="0" err="1"/>
              <a:t>설명드리면</a:t>
            </a:r>
            <a:r>
              <a:rPr lang="ko-KR" altLang="en-US" baseline="0" dirty="0"/>
              <a:t> </a:t>
            </a:r>
            <a:r>
              <a:rPr lang="en-US" altLang="ko-KR" baseline="0" dirty="0"/>
              <a:t>CAT</a:t>
            </a:r>
            <a:r>
              <a:rPr lang="ko-KR" altLang="en-US" baseline="0" dirty="0"/>
              <a:t>은 카테고리를 나타내는 </a:t>
            </a:r>
            <a:r>
              <a:rPr lang="ko-KR" altLang="en-US" baseline="0" dirty="0" err="1"/>
              <a:t>아크입니다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WRD</a:t>
            </a:r>
            <a:r>
              <a:rPr lang="ko-KR" altLang="en-US" baseline="0" dirty="0"/>
              <a:t>는 자기 자신과 동일한 이름을 가진 경우</a:t>
            </a:r>
            <a:r>
              <a:rPr lang="en-US" altLang="ko-KR" baseline="0" dirty="0"/>
              <a:t>. The purple cow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아크가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The</a:t>
            </a:r>
            <a:r>
              <a:rPr lang="ko-KR" altLang="en-US" baseline="0" dirty="0"/>
              <a:t>를 가진 경우에는 그냥 </a:t>
            </a:r>
            <a:r>
              <a:rPr lang="en-US" altLang="ko-KR" baseline="0" dirty="0"/>
              <a:t>pass</a:t>
            </a:r>
            <a:r>
              <a:rPr lang="ko-KR" altLang="en-US" baseline="0" dirty="0"/>
              <a:t>할 수 있는 것이죠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PUSH</a:t>
            </a:r>
            <a:r>
              <a:rPr lang="ko-KR" altLang="en-US" baseline="0" dirty="0"/>
              <a:t>는 서브 네트워크를 </a:t>
            </a:r>
            <a:r>
              <a:rPr lang="ko-KR" altLang="en-US" baseline="0" dirty="0" err="1"/>
              <a:t>파생해야하는</a:t>
            </a:r>
            <a:r>
              <a:rPr lang="ko-KR" altLang="en-US" baseline="0" dirty="0"/>
              <a:t> 경우</a:t>
            </a:r>
            <a:r>
              <a:rPr lang="en-US" altLang="ko-KR" baseline="0" dirty="0"/>
              <a:t>, 3.17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와 같은 녀석들을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로 표현합니다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JUMP</a:t>
            </a:r>
            <a:r>
              <a:rPr lang="ko-KR" altLang="en-US" baseline="0" dirty="0"/>
              <a:t>는 해당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반드시 통과하는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항상 참입니다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POP</a:t>
            </a:r>
            <a:r>
              <a:rPr lang="ko-KR" altLang="en-US" baseline="0" dirty="0"/>
              <a:t>은 문장 전체의 </a:t>
            </a:r>
            <a:r>
              <a:rPr lang="ko-KR" altLang="en-US" baseline="0" dirty="0" err="1"/>
              <a:t>파싱에</a:t>
            </a:r>
            <a:r>
              <a:rPr lang="ko-KR" altLang="en-US" baseline="0" dirty="0"/>
              <a:t> 성공한 것을 나타내는 표현입니다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2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리컬시브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네트워크에서의 </a:t>
            </a:r>
            <a:r>
              <a:rPr lang="ko-KR" altLang="en-US" baseline="0" dirty="0" err="1"/>
              <a:t>파싱시에는</a:t>
            </a:r>
            <a:r>
              <a:rPr lang="ko-KR" altLang="en-US" baseline="0" dirty="0"/>
              <a:t> 어떤 한 순간의 파스 상태를 </a:t>
            </a:r>
            <a:r>
              <a:rPr lang="en-US" altLang="ko-KR" baseline="0" dirty="0"/>
              <a:t>current position, current node, return points</a:t>
            </a:r>
            <a:r>
              <a:rPr lang="ko-KR" altLang="en-US" baseline="0" dirty="0"/>
              <a:t>로 설명할 수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세가지 상태로 전체 파스의 상태를 나타내는데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첫번째로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Current </a:t>
            </a:r>
            <a:r>
              <a:rPr lang="en-US" altLang="ko-KR" baseline="0" dirty="0" err="1"/>
              <a:t>positio</a:t>
            </a:r>
            <a:r>
              <a:rPr lang="ko-KR" altLang="en-US" baseline="0" dirty="0"/>
              <a:t>이 있으며 이는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파스되어야할</a:t>
            </a:r>
            <a:r>
              <a:rPr lang="ko-KR" altLang="en-US" baseline="0" dirty="0"/>
              <a:t> 다음 단어를 가리키는 포인터</a:t>
            </a:r>
            <a:endParaRPr lang="en-US" altLang="ko-KR" baseline="0" dirty="0"/>
          </a:p>
          <a:p>
            <a:r>
              <a:rPr lang="ko-KR" altLang="en-US" baseline="0" dirty="0" err="1"/>
              <a:t>두번째로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Current node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네트워크 내에서 현재 위치하고 </a:t>
            </a:r>
            <a:r>
              <a:rPr lang="ko-KR" altLang="en-US" baseline="0" dirty="0" err="1"/>
              <a:t>있는노드</a:t>
            </a:r>
            <a:endParaRPr lang="en-US" altLang="ko-KR" baseline="0" dirty="0"/>
          </a:p>
          <a:p>
            <a:r>
              <a:rPr lang="ko-KR" altLang="en-US" baseline="0" dirty="0"/>
              <a:t>끝으로 </a:t>
            </a:r>
            <a:r>
              <a:rPr lang="en-US" altLang="ko-KR" baseline="0" dirty="0"/>
              <a:t>Return points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만약 네트워크가 </a:t>
            </a:r>
            <a:r>
              <a:rPr lang="en-US" altLang="ko-KR" baseline="0" dirty="0"/>
              <a:t>Pop</a:t>
            </a:r>
            <a:r>
              <a:rPr lang="ko-KR" altLang="en-US" baseline="0" dirty="0"/>
              <a:t>되어서 끝났다면 어디로 </a:t>
            </a:r>
            <a:r>
              <a:rPr lang="ko-KR" altLang="en-US" baseline="0" dirty="0" err="1"/>
              <a:t>돌아가야할지</a:t>
            </a:r>
            <a:r>
              <a:rPr lang="ko-KR" altLang="en-US" baseline="0" dirty="0"/>
              <a:t> 알려주는 </a:t>
            </a:r>
            <a:r>
              <a:rPr lang="ko-KR" altLang="en-US" baseline="0" dirty="0" err="1"/>
              <a:t>스택입니다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인터럽트 서비스루틴을 마치고 본래의 </a:t>
            </a:r>
            <a:r>
              <a:rPr lang="en-US" altLang="ko-KR" baseline="0" dirty="0"/>
              <a:t>context</a:t>
            </a:r>
            <a:r>
              <a:rPr lang="ko-KR" altLang="en-US" baseline="0" dirty="0"/>
              <a:t>로 돌아가는 메커니즘에 빗대어서 이해하시면 좋을 것 같습니다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리컬시브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 상에서는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따라 이동이 가능한 경우가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가지로 나누어져 있습니다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만약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가 단어 품사로 이름 </a:t>
            </a:r>
            <a:r>
              <a:rPr lang="ko-KR" altLang="en-US" baseline="0" dirty="0" err="1"/>
              <a:t>지어져있고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문장의 다음 단어가 그 품사인 경우</a:t>
            </a:r>
            <a:r>
              <a:rPr lang="en-US" altLang="ko-KR" baseline="0" dirty="0"/>
              <a:t>, Current position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Current node</a:t>
            </a:r>
            <a:r>
              <a:rPr lang="ko-KR" altLang="en-US" baseline="0" dirty="0"/>
              <a:t>를 갱신합니다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만약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가 네트워크 </a:t>
            </a:r>
            <a:r>
              <a:rPr lang="en-US" altLang="ko-KR" baseline="0" dirty="0"/>
              <a:t>N</a:t>
            </a:r>
            <a:r>
              <a:rPr lang="ko-KR" altLang="en-US" baseline="0" dirty="0"/>
              <a:t>에 대해 </a:t>
            </a:r>
            <a:r>
              <a:rPr lang="ko-KR" altLang="en-US" baseline="0" dirty="0" err="1"/>
              <a:t>푸쉬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아크라면</a:t>
            </a:r>
            <a:r>
              <a:rPr lang="ko-KR" altLang="en-US" baseline="0" dirty="0"/>
              <a:t> </a:t>
            </a:r>
            <a:r>
              <a:rPr lang="en-US" altLang="ko-KR" baseline="0" dirty="0"/>
              <a:t>(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sub-network</a:t>
            </a:r>
            <a:r>
              <a:rPr lang="ko-KR" altLang="en-US" baseline="0" dirty="0"/>
              <a:t>로 재귀된 상황 </a:t>
            </a:r>
            <a:r>
              <a:rPr lang="en-US" altLang="ko-KR" baseline="0" dirty="0"/>
              <a:t>), return points </a:t>
            </a:r>
            <a:r>
              <a:rPr lang="ko-KR" altLang="en-US" baseline="0" dirty="0" err="1"/>
              <a:t>스택에다가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return address</a:t>
            </a:r>
            <a:r>
              <a:rPr lang="ko-KR" altLang="en-US" baseline="0" dirty="0"/>
              <a:t>를 추가한다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서브 네트워크 </a:t>
            </a:r>
            <a:r>
              <a:rPr lang="ko-KR" altLang="en-US" baseline="0" dirty="0" err="1"/>
              <a:t>파싱을</a:t>
            </a:r>
            <a:r>
              <a:rPr lang="ko-KR" altLang="en-US" baseline="0" dirty="0"/>
              <a:t> 시작하기 위해서</a:t>
            </a:r>
            <a:r>
              <a:rPr lang="en-US" altLang="ko-KR" baseline="0" dirty="0"/>
              <a:t> Current node</a:t>
            </a:r>
            <a:r>
              <a:rPr lang="ko-KR" altLang="en-US" baseline="0" dirty="0"/>
              <a:t>를 갱신한다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만약 </a:t>
            </a:r>
            <a:r>
              <a:rPr lang="ko-KR" altLang="en-US" baseline="0" dirty="0" err="1"/>
              <a:t>아크가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pop arc</a:t>
            </a:r>
            <a:r>
              <a:rPr lang="ko-KR" altLang="en-US" baseline="0" dirty="0"/>
              <a:t>이고 </a:t>
            </a:r>
            <a:r>
              <a:rPr lang="en-US" altLang="ko-KR" baseline="0" dirty="0"/>
              <a:t>return points </a:t>
            </a:r>
            <a:r>
              <a:rPr lang="ko-KR" altLang="en-US" baseline="0" dirty="0"/>
              <a:t>리스트가 비어있지 않다면</a:t>
            </a:r>
            <a:r>
              <a:rPr lang="en-US" altLang="ko-KR" baseline="0" dirty="0"/>
              <a:t>, return points </a:t>
            </a:r>
            <a:r>
              <a:rPr lang="ko-KR" altLang="en-US" baseline="0" dirty="0" err="1"/>
              <a:t>스택에서</a:t>
            </a:r>
            <a:r>
              <a:rPr lang="ko-KR" altLang="en-US" baseline="0" dirty="0"/>
              <a:t> 하나를 팝하고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그걸 </a:t>
            </a:r>
            <a:r>
              <a:rPr lang="en-US" altLang="ko-KR" baseline="0" dirty="0"/>
              <a:t>current node</a:t>
            </a:r>
            <a:r>
              <a:rPr lang="ko-KR" altLang="en-US" baseline="0" dirty="0"/>
              <a:t>로 만들어준다</a:t>
            </a:r>
            <a:r>
              <a:rPr lang="en-US" altLang="ko-KR" baseline="0" dirty="0"/>
              <a:t>. 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이 경우는 서브네트워크의 </a:t>
            </a:r>
            <a:r>
              <a:rPr lang="ko-KR" altLang="en-US" baseline="0" dirty="0" err="1">
                <a:sym typeface="Wingdings" panose="05000000000000000000" pitchFamily="2" charset="2"/>
              </a:rPr>
              <a:t>파싱이</a:t>
            </a:r>
            <a:r>
              <a:rPr lang="ko-KR" altLang="en-US" baseline="0" dirty="0">
                <a:sym typeface="Wingdings" panose="05000000000000000000" pitchFamily="2" charset="2"/>
              </a:rPr>
              <a:t> 종료된 경우로 본 네트워크로 </a:t>
            </a:r>
            <a:r>
              <a:rPr lang="ko-KR" altLang="en-US" baseline="0" dirty="0" err="1">
                <a:sym typeface="Wingdings" panose="05000000000000000000" pitchFamily="2" charset="2"/>
              </a:rPr>
              <a:t>돌아가야합니다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만약 </a:t>
            </a:r>
            <a:r>
              <a:rPr lang="ko-KR" altLang="en-US" baseline="0" dirty="0" err="1"/>
              <a:t>아크가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pop arc</a:t>
            </a:r>
            <a:r>
              <a:rPr lang="ko-KR" altLang="en-US" baseline="0" dirty="0"/>
              <a:t>이고</a:t>
            </a:r>
            <a:r>
              <a:rPr lang="en-US" altLang="ko-KR" baseline="0" dirty="0"/>
              <a:t>, return points </a:t>
            </a:r>
            <a:r>
              <a:rPr lang="ko-KR" altLang="en-US" baseline="0" dirty="0"/>
              <a:t>리스트가 비어있다면 남은 단어가 없으므로 파스가 성공적으로 끝난 것이다</a:t>
            </a:r>
            <a:r>
              <a:rPr lang="en-US" altLang="ko-KR" baseline="0" dirty="0"/>
              <a:t>. 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즉 </a:t>
            </a:r>
            <a:r>
              <a:rPr lang="ko-KR" altLang="en-US" baseline="0" dirty="0" err="1">
                <a:sym typeface="Wingdings" panose="05000000000000000000" pitchFamily="2" charset="2"/>
              </a:rPr>
              <a:t>이경우는</a:t>
            </a:r>
            <a:r>
              <a:rPr lang="ko-KR" altLang="en-US" baseline="0" dirty="0">
                <a:sym typeface="Wingdings" panose="05000000000000000000" pitchFamily="2" charset="2"/>
              </a:rPr>
              <a:t> 본래의 네트워크가 </a:t>
            </a:r>
            <a:r>
              <a:rPr lang="ko-KR" altLang="en-US" baseline="0" dirty="0" err="1">
                <a:sym typeface="Wingdings" panose="05000000000000000000" pitchFamily="2" charset="2"/>
              </a:rPr>
              <a:t>파싱</a:t>
            </a:r>
            <a:r>
              <a:rPr lang="ko-KR" altLang="en-US" baseline="0" dirty="0">
                <a:sym typeface="Wingdings" panose="05000000000000000000" pitchFamily="2" charset="2"/>
              </a:rPr>
              <a:t> 종료된 것입니다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그림 </a:t>
            </a:r>
            <a:r>
              <a:rPr lang="en-US" altLang="ko-KR" baseline="0" dirty="0"/>
              <a:t>3.19</a:t>
            </a:r>
            <a:r>
              <a:rPr lang="ko-KR" altLang="en-US" baseline="0" dirty="0"/>
              <a:t>는 이 </a:t>
            </a:r>
            <a:r>
              <a:rPr lang="ko-KR" altLang="en-US" baseline="0" dirty="0" err="1"/>
              <a:t>리컬시브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트랜지션</a:t>
            </a:r>
            <a:r>
              <a:rPr lang="ko-KR" altLang="en-US" baseline="0" dirty="0"/>
              <a:t> 네트워크 그림입니다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ARc</a:t>
            </a:r>
            <a:r>
              <a:rPr lang="ko-KR" altLang="en-US" baseline="0" dirty="0"/>
              <a:t>들에 있는 숫자들은 </a:t>
            </a:r>
            <a:r>
              <a:rPr lang="ko-KR" altLang="en-US" baseline="0" dirty="0" err="1"/>
              <a:t>노드로부터</a:t>
            </a:r>
            <a:r>
              <a:rPr lang="ko-KR" altLang="en-US" baseline="0" dirty="0"/>
              <a:t> 나가는 </a:t>
            </a:r>
            <a:r>
              <a:rPr lang="ko-KR" altLang="en-US" baseline="0" dirty="0" err="1"/>
              <a:t>아크들의</a:t>
            </a:r>
            <a:r>
              <a:rPr lang="ko-KR" altLang="en-US" baseline="0" dirty="0"/>
              <a:t> 번호를 매겨놓은 것입니다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03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그림 </a:t>
            </a:r>
            <a:r>
              <a:rPr lang="en-US" altLang="ko-KR" baseline="0" dirty="0"/>
              <a:t>3.20</a:t>
            </a:r>
            <a:r>
              <a:rPr lang="ko-KR" altLang="en-US" baseline="0" dirty="0"/>
              <a:t>은 문장 </a:t>
            </a:r>
            <a:r>
              <a:rPr lang="en-US" altLang="ko-KR" baseline="0" dirty="0"/>
              <a:t>(1) The (2) old (3) man (4) cried (5) </a:t>
            </a:r>
            <a:r>
              <a:rPr lang="ko-KR" altLang="en-US" baseline="0" dirty="0"/>
              <a:t>문장을 처리하는 </a:t>
            </a:r>
            <a:r>
              <a:rPr lang="en-US" altLang="ko-KR" baseline="0" dirty="0"/>
              <a:t>trace</a:t>
            </a:r>
            <a:r>
              <a:rPr lang="ko-KR" altLang="en-US" baseline="0" dirty="0"/>
              <a:t>를 나타내는 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각 </a:t>
            </a:r>
            <a:r>
              <a:rPr lang="en-US" altLang="ko-KR" baseline="0" dirty="0" err="1"/>
              <a:t>ARc</a:t>
            </a:r>
            <a:r>
              <a:rPr lang="ko-KR" altLang="en-US" baseline="0" dirty="0"/>
              <a:t>는 떠나는 </a:t>
            </a:r>
            <a:r>
              <a:rPr lang="ko-KR" altLang="en-US" baseline="0" dirty="0" err="1"/>
              <a:t>노드의</a:t>
            </a:r>
            <a:r>
              <a:rPr lang="ko-KR" altLang="en-US" baseline="0" dirty="0"/>
              <a:t> 이름과 </a:t>
            </a:r>
            <a:r>
              <a:rPr lang="en-US" altLang="ko-KR" baseline="0" dirty="0"/>
              <a:t>Arc </a:t>
            </a:r>
            <a:r>
              <a:rPr lang="ko-KR" altLang="en-US" baseline="0" dirty="0"/>
              <a:t>번호를 결합해서 표현합니다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S/1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S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떠나는 </a:t>
            </a:r>
            <a:r>
              <a:rPr lang="en-US" altLang="ko-KR" baseline="0" dirty="0"/>
              <a:t>1</a:t>
            </a:r>
            <a:r>
              <a:rPr lang="ko-KR" altLang="en-US" baseline="0" dirty="0"/>
              <a:t>번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나타냅니다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이면지 참조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서브네트워크로 들어왔으므로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돌아가야할</a:t>
            </a:r>
            <a:r>
              <a:rPr lang="ko-KR" altLang="en-US" baseline="0" dirty="0"/>
              <a:t> </a:t>
            </a:r>
            <a:r>
              <a:rPr lang="en-US" altLang="ko-KR" baseline="0" dirty="0"/>
              <a:t>return address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S1 </a:t>
            </a:r>
            <a:r>
              <a:rPr lang="ko-KR" altLang="en-US" baseline="0" dirty="0" err="1"/>
              <a:t>노드가</a:t>
            </a:r>
            <a:r>
              <a:rPr lang="ko-KR" altLang="en-US" baseline="0" dirty="0"/>
              <a:t>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예제는 다행히도 성공적으로 끝난 경우이지만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만일 </a:t>
            </a:r>
            <a:r>
              <a:rPr lang="en-US" altLang="ko-KR" baseline="0" dirty="0"/>
              <a:t>The green faded</a:t>
            </a:r>
            <a:r>
              <a:rPr lang="ko-KR" altLang="en-US" baseline="0" dirty="0"/>
              <a:t>와 같이 어휘의 모호성을 가진 문장은 </a:t>
            </a:r>
            <a:r>
              <a:rPr lang="en-US" altLang="ko-KR" baseline="0" dirty="0"/>
              <a:t>green</a:t>
            </a:r>
            <a:r>
              <a:rPr lang="ko-KR" altLang="en-US" baseline="0" dirty="0"/>
              <a:t>이 형용사나 명사가 될 수 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따라서 이 알고리즘 만으로는 </a:t>
            </a:r>
            <a:r>
              <a:rPr lang="en-US" altLang="ko-KR" baseline="0" dirty="0"/>
              <a:t>green</a:t>
            </a:r>
            <a:r>
              <a:rPr lang="ko-KR" altLang="en-US" baseline="0" dirty="0"/>
              <a:t>을 형용사로 분류하고 명사를 찾지 못해서 실패할 수도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이와 같은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실패를 막기 위해서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파싱을</a:t>
            </a:r>
            <a:r>
              <a:rPr lang="ko-KR" altLang="en-US" baseline="0" dirty="0"/>
              <a:t> 진행할 때 가능한 모든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상태들을 </a:t>
            </a:r>
            <a:r>
              <a:rPr lang="ko-KR" altLang="en-US" baseline="0" dirty="0" err="1"/>
              <a:t>저장한하는</a:t>
            </a:r>
            <a:r>
              <a:rPr lang="ko-KR" altLang="en-US" baseline="0" dirty="0"/>
              <a:t> 방법을 사용하게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45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그림 </a:t>
            </a:r>
            <a:r>
              <a:rPr lang="en-US" altLang="ko-KR" baseline="0" dirty="0"/>
              <a:t>3.20</a:t>
            </a:r>
            <a:r>
              <a:rPr lang="ko-KR" altLang="en-US" baseline="0" dirty="0"/>
              <a:t>은 문장 </a:t>
            </a:r>
            <a:r>
              <a:rPr lang="en-US" altLang="ko-KR" baseline="0" dirty="0"/>
              <a:t>(1) The (2) old (3) man (4) cried (5) </a:t>
            </a:r>
            <a:r>
              <a:rPr lang="ko-KR" altLang="en-US" baseline="0" dirty="0"/>
              <a:t>문장을 처리하는 </a:t>
            </a:r>
            <a:r>
              <a:rPr lang="en-US" altLang="ko-KR" baseline="0" dirty="0"/>
              <a:t>trace</a:t>
            </a:r>
            <a:r>
              <a:rPr lang="ko-KR" altLang="en-US" baseline="0" dirty="0"/>
              <a:t>를 나타내는 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각 </a:t>
            </a:r>
            <a:r>
              <a:rPr lang="en-US" altLang="ko-KR" baseline="0" dirty="0" err="1"/>
              <a:t>ARc</a:t>
            </a:r>
            <a:r>
              <a:rPr lang="ko-KR" altLang="en-US" baseline="0" dirty="0"/>
              <a:t>는 떠나는 </a:t>
            </a:r>
            <a:r>
              <a:rPr lang="ko-KR" altLang="en-US" baseline="0" dirty="0" err="1"/>
              <a:t>노드의</a:t>
            </a:r>
            <a:r>
              <a:rPr lang="ko-KR" altLang="en-US" baseline="0" dirty="0"/>
              <a:t> 이름과 </a:t>
            </a:r>
            <a:r>
              <a:rPr lang="en-US" altLang="ko-KR" baseline="0" dirty="0"/>
              <a:t>Arc </a:t>
            </a:r>
            <a:r>
              <a:rPr lang="ko-KR" altLang="en-US" baseline="0" dirty="0"/>
              <a:t>번호를 결합해서 표현합니다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S/1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S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떠나는 </a:t>
            </a:r>
            <a:r>
              <a:rPr lang="en-US" altLang="ko-KR" baseline="0" dirty="0"/>
              <a:t>1</a:t>
            </a:r>
            <a:r>
              <a:rPr lang="ko-KR" altLang="en-US" baseline="0" dirty="0"/>
              <a:t>번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나타냅니다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이면지 참조</a:t>
            </a:r>
            <a:r>
              <a:rPr lang="en-US" altLang="ko-KR" baseline="0" dirty="0"/>
              <a:t>&gt;</a:t>
            </a:r>
          </a:p>
          <a:p>
            <a:r>
              <a:rPr lang="ko-KR" altLang="en-US" baseline="0" dirty="0"/>
              <a:t>서브네트워크로 들어왔으므로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돌아가야할</a:t>
            </a:r>
            <a:r>
              <a:rPr lang="ko-KR" altLang="en-US" baseline="0" dirty="0"/>
              <a:t> </a:t>
            </a:r>
            <a:r>
              <a:rPr lang="en-US" altLang="ko-KR" baseline="0" dirty="0"/>
              <a:t>return address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S1 </a:t>
            </a:r>
            <a:r>
              <a:rPr lang="ko-KR" altLang="en-US" baseline="0" dirty="0" err="1"/>
              <a:t>노드가</a:t>
            </a:r>
            <a:r>
              <a:rPr lang="ko-KR" altLang="en-US" baseline="0" dirty="0"/>
              <a:t>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예제는 다행히도 성공적으로 끝난 경우이지만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만일 </a:t>
            </a:r>
            <a:r>
              <a:rPr lang="en-US" altLang="ko-KR" baseline="0" dirty="0"/>
              <a:t>The green faded</a:t>
            </a:r>
            <a:r>
              <a:rPr lang="ko-KR" altLang="en-US" baseline="0" dirty="0"/>
              <a:t>와 같이 어휘의 모호성을 가진 문장은 </a:t>
            </a:r>
            <a:r>
              <a:rPr lang="en-US" altLang="ko-KR" baseline="0" dirty="0"/>
              <a:t>green</a:t>
            </a:r>
            <a:r>
              <a:rPr lang="ko-KR" altLang="en-US" baseline="0" dirty="0"/>
              <a:t>이 형용사나 명사가 될 수 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따라서 이 알고리즘 만으로는 </a:t>
            </a:r>
            <a:r>
              <a:rPr lang="en-US" altLang="ko-KR" baseline="0" dirty="0"/>
              <a:t>green</a:t>
            </a:r>
            <a:r>
              <a:rPr lang="ko-KR" altLang="en-US" baseline="0" dirty="0"/>
              <a:t>을 형용사로 분류하고 명사를 찾지 못해서 실패할 수도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이와 같은 </a:t>
            </a:r>
            <a:r>
              <a:rPr lang="ko-KR" altLang="en-US" baseline="0" dirty="0" err="1"/>
              <a:t>파싱</a:t>
            </a:r>
            <a:r>
              <a:rPr lang="ko-KR" altLang="en-US" baseline="0" dirty="0"/>
              <a:t> 실패를 막기 위해서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파싱을</a:t>
            </a:r>
            <a:r>
              <a:rPr lang="ko-KR" altLang="en-US" baseline="0" dirty="0"/>
              <a:t> 진행할 때 가능한 모든 </a:t>
            </a:r>
            <a:r>
              <a:rPr lang="ko-KR" altLang="en-US" baseline="0" dirty="0" err="1"/>
              <a:t>빽업</a:t>
            </a:r>
            <a:r>
              <a:rPr lang="ko-KR" altLang="en-US" baseline="0" dirty="0"/>
              <a:t> 상태들을 </a:t>
            </a:r>
            <a:r>
              <a:rPr lang="ko-KR" altLang="en-US" baseline="0" dirty="0" err="1"/>
              <a:t>저장한하는</a:t>
            </a:r>
            <a:r>
              <a:rPr lang="ko-KR" altLang="en-US" baseline="0" dirty="0"/>
              <a:t> 방법을 사용하게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여기까지 </a:t>
            </a:r>
            <a:r>
              <a:rPr lang="en-US" altLang="ko-KR" baseline="0" dirty="0"/>
              <a:t>CFG</a:t>
            </a:r>
            <a:r>
              <a:rPr lang="ko-KR" altLang="en-US" baseline="0" dirty="0"/>
              <a:t>를 위한 간단한 </a:t>
            </a:r>
            <a:r>
              <a:rPr lang="en-US" altLang="ko-KR" baseline="0" dirty="0"/>
              <a:t>top-down </a:t>
            </a:r>
            <a:r>
              <a:rPr lang="ko-KR" altLang="en-US" baseline="0" dirty="0"/>
              <a:t>방법과 </a:t>
            </a:r>
            <a:r>
              <a:rPr lang="en-US" altLang="ko-KR" baseline="0" dirty="0"/>
              <a:t>bottom-up chart-based </a:t>
            </a:r>
            <a:r>
              <a:rPr lang="en-US" altLang="ko-KR" baseline="0" dirty="0" err="1"/>
              <a:t>metho</a:t>
            </a:r>
            <a:r>
              <a:rPr lang="ko-KR" altLang="en-US" baseline="0" dirty="0"/>
              <a:t>을 공부했습니다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ko-KR" altLang="en-US" baseline="0" dirty="0" err="1"/>
              <a:t>두가지는</a:t>
            </a:r>
            <a:r>
              <a:rPr lang="ko-KR" altLang="en-US" baseline="0" dirty="0"/>
              <a:t> 각각의 장</a:t>
            </a:r>
            <a:r>
              <a:rPr lang="en-US" altLang="ko-KR" baseline="0" dirty="0"/>
              <a:t>,</a:t>
            </a:r>
            <a:r>
              <a:rPr lang="ko-KR" altLang="en-US" baseline="0" dirty="0"/>
              <a:t>단점이 있는데 이번 장에서는 </a:t>
            </a:r>
            <a:r>
              <a:rPr lang="en-US" altLang="ko-KR" baseline="0" dirty="0"/>
              <a:t>Top-down</a:t>
            </a:r>
            <a:r>
              <a:rPr lang="ko-KR" altLang="en-US" baseline="0" dirty="0"/>
              <a:t>이 가진 강한 예측력과 </a:t>
            </a:r>
            <a:r>
              <a:rPr lang="en-US" altLang="ko-KR" baseline="0" dirty="0" err="1"/>
              <a:t>Bottomup</a:t>
            </a:r>
            <a:r>
              <a:rPr lang="ko-KR" altLang="en-US" baseline="0" dirty="0"/>
              <a:t>이 가진 중복 비교 문제에 대한 솔루션을 결합한 </a:t>
            </a:r>
            <a:r>
              <a:rPr lang="en-US" altLang="ko-KR" baseline="0" dirty="0"/>
              <a:t>Top-down chart parsing</a:t>
            </a:r>
            <a:r>
              <a:rPr lang="ko-KR" altLang="en-US" baseline="0" dirty="0"/>
              <a:t>에 대해서 소개해드리겠습니다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Figure 3.22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Top-down chart parsing </a:t>
            </a:r>
            <a:r>
              <a:rPr lang="ko-KR" altLang="en-US" baseline="0" dirty="0"/>
              <a:t>알고리즘이 나타나있습니다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부분은 기본적으로 </a:t>
            </a:r>
            <a:r>
              <a:rPr lang="ko-KR" altLang="en-US" baseline="0" dirty="0" err="1"/>
              <a:t>파싱의</a:t>
            </a:r>
            <a:r>
              <a:rPr lang="ko-KR" altLang="en-US" baseline="0" dirty="0"/>
              <a:t> 형태가 </a:t>
            </a:r>
            <a:r>
              <a:rPr lang="en-US" altLang="ko-KR" baseline="0" dirty="0"/>
              <a:t>Top-down</a:t>
            </a:r>
            <a:r>
              <a:rPr lang="ko-KR" altLang="en-US" baseline="0" dirty="0"/>
              <a:t>이라는 것을 제외하고는 앞서 설명해드린 </a:t>
            </a:r>
            <a:r>
              <a:rPr lang="en-US" altLang="ko-KR" baseline="0" dirty="0"/>
              <a:t>Bottom-up chart parsing</a:t>
            </a:r>
            <a:r>
              <a:rPr lang="ko-KR" altLang="en-US" baseline="0" dirty="0"/>
              <a:t>가 동일합니다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뒤에 나오는 그림과 연결하여 단계별로 설명해드리도록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/>
              <a:t>파싱의</a:t>
            </a:r>
            <a:r>
              <a:rPr lang="ko-KR" altLang="en-US" baseline="0" dirty="0"/>
              <a:t> 대상인 예제로는 앞의 </a:t>
            </a:r>
            <a:r>
              <a:rPr lang="en-US" altLang="ko-KR" baseline="0" dirty="0"/>
              <a:t>Bottom-up chart </a:t>
            </a:r>
            <a:r>
              <a:rPr lang="en-US" altLang="ko-KR" baseline="0" dirty="0" err="1"/>
              <a:t>parsin</a:t>
            </a:r>
            <a:r>
              <a:rPr lang="ko-KR" altLang="en-US" baseline="0" dirty="0"/>
              <a:t>에서 사용했던 </a:t>
            </a:r>
            <a:r>
              <a:rPr lang="en-US" altLang="ko-KR" baseline="0" dirty="0"/>
              <a:t>The large can </a:t>
            </a:r>
            <a:r>
              <a:rPr lang="en-US" altLang="ko-KR" baseline="0" dirty="0" err="1"/>
              <a:t>can</a:t>
            </a:r>
            <a:r>
              <a:rPr lang="en-US" altLang="ko-KR" baseline="0" dirty="0"/>
              <a:t> hold the water</a:t>
            </a:r>
            <a:r>
              <a:rPr lang="ko-KR" altLang="en-US" baseline="0" dirty="0"/>
              <a:t>가 사용됩니다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따라서 그림 </a:t>
            </a:r>
            <a:r>
              <a:rPr lang="en-US" altLang="ko-KR" baseline="0" dirty="0"/>
              <a:t>3.23</a:t>
            </a:r>
            <a:r>
              <a:rPr lang="ko-KR" altLang="en-US" baseline="0" dirty="0"/>
              <a:t>에 나타나는 최초의 상태는 </a:t>
            </a:r>
            <a:r>
              <a:rPr lang="en-US" altLang="ko-KR" baseline="0" dirty="0"/>
              <a:t>initial chart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S -&gt; o NP VP</a:t>
            </a:r>
            <a:r>
              <a:rPr lang="ko-KR" altLang="en-US" baseline="0" dirty="0"/>
              <a:t>가 추가됩니다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이어서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 해당하는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들이 추가되는데</a:t>
            </a:r>
            <a:r>
              <a:rPr lang="en-US" altLang="ko-KR" baseline="0" dirty="0"/>
              <a:t>, NP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은 총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가지이므로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가지를 모두 </a:t>
            </a:r>
            <a:r>
              <a:rPr lang="en-US" altLang="ko-KR" baseline="0" dirty="0"/>
              <a:t>S-&gt; </a:t>
            </a:r>
            <a:r>
              <a:rPr lang="en-US" altLang="ko-KR" baseline="0" dirty="0" err="1"/>
              <a:t>oNP</a:t>
            </a:r>
            <a:r>
              <a:rPr lang="en-US" altLang="ko-KR" baseline="0" dirty="0"/>
              <a:t> VP</a:t>
            </a:r>
            <a:r>
              <a:rPr lang="ko-KR" altLang="en-US" baseline="0" dirty="0"/>
              <a:t>와 함께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추가하게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한 문장이 주요</a:t>
            </a:r>
            <a:r>
              <a:rPr lang="en-US" altLang="ko-KR" dirty="0"/>
              <a:t>(</a:t>
            </a:r>
            <a:r>
              <a:rPr lang="ko-KR" altLang="en-US" dirty="0"/>
              <a:t>하위</a:t>
            </a:r>
            <a:r>
              <a:rPr lang="en-US" altLang="ko-KR" dirty="0"/>
              <a:t>) </a:t>
            </a:r>
            <a:r>
              <a:rPr lang="ko-KR" altLang="en-US" dirty="0"/>
              <a:t>성분들로 쪼개질 수 있는지</a:t>
            </a:r>
            <a:endParaRPr lang="en-US" altLang="ko-KR" dirty="0"/>
          </a:p>
          <a:p>
            <a:r>
              <a:rPr lang="ko-KR" altLang="en-US" dirty="0"/>
              <a:t>어떻게 그러한 하위 성분들이 차례로 더 쪼개질 수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나타내는 가장 일반적인 방법은 트리 구조를 사용하는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85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예제문의 첫 번째 단어는 </a:t>
            </a:r>
            <a:r>
              <a:rPr lang="en-US" altLang="ko-KR" baseline="0" dirty="0"/>
              <a:t>the </a:t>
            </a:r>
            <a:r>
              <a:rPr lang="ko-KR" altLang="en-US" baseline="0" dirty="0"/>
              <a:t>이므로</a:t>
            </a:r>
            <a:r>
              <a:rPr lang="en-US" altLang="ko-KR" baseline="0" dirty="0"/>
              <a:t>, ART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와야합니다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NP </a:t>
            </a:r>
            <a:r>
              <a:rPr lang="ko-KR" altLang="en-US" baseline="0" dirty="0" err="1"/>
              <a:t>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ㄹ중</a:t>
            </a:r>
            <a:r>
              <a:rPr lang="ko-KR" altLang="en-US" baseline="0" dirty="0"/>
              <a:t>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가 나타나는 룰을 통해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생성합니다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</a:t>
            </a:r>
            <a:r>
              <a:rPr lang="en-US" altLang="ko-KR" baseline="0" dirty="0"/>
              <a:t>o</a:t>
            </a:r>
            <a:r>
              <a:rPr lang="ko-KR" altLang="en-US" baseline="0" dirty="0"/>
              <a:t>의 위치는 현재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를 만났으므로</a:t>
            </a:r>
            <a:r>
              <a:rPr lang="en-US" altLang="ko-KR" baseline="0" dirty="0"/>
              <a:t>, ART</a:t>
            </a:r>
            <a:r>
              <a:rPr lang="ko-KR" altLang="en-US" baseline="0" dirty="0"/>
              <a:t>의 뒤로 갱신하여 표현합니다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다음으로 나타나는 문장 성분은 </a:t>
            </a:r>
            <a:r>
              <a:rPr lang="en-US" altLang="ko-KR" baseline="0" dirty="0"/>
              <a:t>large</a:t>
            </a:r>
            <a:r>
              <a:rPr lang="ko-KR" altLang="en-US" baseline="0" dirty="0"/>
              <a:t>로 형용사입니다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따라서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이며</a:t>
            </a:r>
            <a:r>
              <a:rPr lang="en-US" altLang="ko-KR" baseline="0" dirty="0"/>
              <a:t>, ART </a:t>
            </a:r>
            <a:r>
              <a:rPr lang="ko-KR" altLang="en-US" baseline="0" dirty="0"/>
              <a:t>뒤에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가 오는 룰을 따라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생성하게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이미 </a:t>
            </a:r>
            <a:r>
              <a:rPr lang="en-US" altLang="ko-KR" baseline="0" dirty="0"/>
              <a:t>ART o ADJ N</a:t>
            </a:r>
            <a:r>
              <a:rPr lang="ko-KR" altLang="en-US" baseline="0" dirty="0"/>
              <a:t>이라는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가 있으므로</a:t>
            </a:r>
            <a:r>
              <a:rPr lang="en-US" altLang="ko-KR" baseline="0" dirty="0"/>
              <a:t>, Arc Extension </a:t>
            </a:r>
            <a:r>
              <a:rPr lang="ko-KR" altLang="en-US" baseline="0" dirty="0"/>
              <a:t>알고리즘에 의해서 기존의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에서 연장한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생성하게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다음으로는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이 나타나게 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은 룰에 따라 가능한 형태가 명사밖에 없으므로 </a:t>
            </a:r>
            <a:r>
              <a:rPr lang="en-US" altLang="ko-KR" baseline="0" dirty="0"/>
              <a:t>N</a:t>
            </a:r>
            <a:r>
              <a:rPr lang="ko-KR" altLang="en-US" baseline="0" dirty="0"/>
              <a:t>으로 설정됩니다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이에 따르면 </a:t>
            </a:r>
            <a:r>
              <a:rPr lang="en-US" altLang="ko-KR" baseline="0" dirty="0"/>
              <a:t>NP -&gt; ART ADJ o 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NP -&gt; ART ADJ N o</a:t>
            </a:r>
            <a:r>
              <a:rPr lang="ko-KR" altLang="en-US" baseline="0" dirty="0"/>
              <a:t>이 되므로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하나의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룰이 완성됩니다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차트에는 </a:t>
            </a:r>
            <a:r>
              <a:rPr lang="en-US" altLang="ko-KR" baseline="0" dirty="0"/>
              <a:t>NP1</a:t>
            </a:r>
            <a:r>
              <a:rPr lang="ko-KR" altLang="en-US" baseline="0" dirty="0"/>
              <a:t>이 추가되며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이와 동시에 </a:t>
            </a:r>
            <a:r>
              <a:rPr lang="en-US" altLang="ko-KR" baseline="0" dirty="0"/>
              <a:t>S-&gt; o NP  VP</a:t>
            </a:r>
            <a:r>
              <a:rPr lang="ko-KR" altLang="en-US" baseline="0" dirty="0"/>
              <a:t>라는 룰에서도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충족되어 </a:t>
            </a:r>
            <a:r>
              <a:rPr lang="en-US" altLang="ko-KR" baseline="0" dirty="0"/>
              <a:t>S -&gt; NP o VP</a:t>
            </a:r>
            <a:r>
              <a:rPr lang="ko-KR" altLang="en-US" baseline="0" dirty="0"/>
              <a:t>가 생성됩니다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다음으로는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 이어 </a:t>
            </a:r>
            <a:r>
              <a:rPr lang="en-US" altLang="ko-KR" baseline="0" dirty="0"/>
              <a:t>VP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등장해야합니다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VP</a:t>
            </a:r>
            <a:r>
              <a:rPr lang="ko-KR" altLang="en-US" baseline="0" dirty="0"/>
              <a:t>는 가지고 있는 룰이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개이며 따라서 각각의 룰에 해당하는 것들을 </a:t>
            </a:r>
            <a:r>
              <a:rPr lang="en-US" altLang="ko-KR" baseline="0" dirty="0"/>
              <a:t>agenda</a:t>
            </a:r>
            <a:r>
              <a:rPr lang="ko-KR" altLang="en-US" baseline="0" dirty="0"/>
              <a:t>에 삽입합니다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83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이어서 나오는 </a:t>
            </a:r>
            <a:r>
              <a:rPr lang="en-US" altLang="ko-KR" baseline="0" dirty="0"/>
              <a:t>can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AUX, V, N </a:t>
            </a:r>
            <a:r>
              <a:rPr lang="ko-KR" altLang="en-US" baseline="0" dirty="0"/>
              <a:t>세가지로 해석될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현재 나타날 수 있는 조합은 </a:t>
            </a:r>
            <a:r>
              <a:rPr lang="en-US" altLang="ko-KR" baseline="0" dirty="0"/>
              <a:t>AUX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V</a:t>
            </a:r>
            <a:r>
              <a:rPr lang="ko-KR" altLang="en-US" baseline="0" dirty="0"/>
              <a:t>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가능한 </a:t>
            </a:r>
            <a:r>
              <a:rPr lang="en-US" altLang="ko-KR" baseline="0" dirty="0"/>
              <a:t>AUX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V</a:t>
            </a:r>
            <a:r>
              <a:rPr lang="ko-KR" altLang="en-US" baseline="0" dirty="0"/>
              <a:t>를 통해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를 생성합니다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그림에서 보시는 것처럼 </a:t>
            </a:r>
            <a:r>
              <a:rPr lang="en-US" altLang="ko-KR" baseline="0" dirty="0"/>
              <a:t>VP -&gt; AUX o VP 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VP -&gt; V o NP</a:t>
            </a:r>
            <a:r>
              <a:rPr lang="ko-KR" altLang="en-US" baseline="0" dirty="0"/>
              <a:t>가 나타날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VP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 대한 </a:t>
            </a:r>
            <a:r>
              <a:rPr lang="ko-KR" altLang="en-US" baseline="0" dirty="0" err="1"/>
              <a:t>파생룰들이</a:t>
            </a:r>
            <a:r>
              <a:rPr lang="ko-KR" altLang="en-US" baseline="0" dirty="0"/>
              <a:t> 함께 가능한 경우의 수로 나타날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또한 그 뒤에 나타나는 </a:t>
            </a:r>
            <a:r>
              <a:rPr lang="en-US" altLang="ko-KR" baseline="0" dirty="0"/>
              <a:t>hold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파싱하는</a:t>
            </a:r>
            <a:r>
              <a:rPr lang="ko-KR" altLang="en-US" baseline="0" dirty="0"/>
              <a:t> 과정에서 </a:t>
            </a:r>
            <a:r>
              <a:rPr lang="en-US" altLang="ko-KR" baseline="0" dirty="0"/>
              <a:t>hold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V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을 가지고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Hold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될 수 없는 이유는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파생룰은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로 시작하게 되는데 </a:t>
            </a:r>
            <a:r>
              <a:rPr lang="en-US" altLang="ko-KR" baseline="0" dirty="0"/>
              <a:t>Hold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V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일 뿐 </a:t>
            </a:r>
            <a:r>
              <a:rPr lang="en-US" altLang="ko-KR" baseline="0" dirty="0"/>
              <a:t>ART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ADJ</a:t>
            </a:r>
            <a:r>
              <a:rPr lang="ko-KR" altLang="en-US" baseline="0" dirty="0"/>
              <a:t>의 품사는 가지고 있지 않습니다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배제되기 때문에 </a:t>
            </a:r>
            <a:r>
              <a:rPr lang="en-US" altLang="ko-KR" baseline="0" dirty="0"/>
              <a:t>AUX o VP </a:t>
            </a:r>
            <a:r>
              <a:rPr lang="ko-KR" altLang="en-US" baseline="0" dirty="0"/>
              <a:t>의 룰이 채택되고</a:t>
            </a:r>
            <a:r>
              <a:rPr lang="en-US" altLang="ko-KR" baseline="0" dirty="0"/>
              <a:t>, hold</a:t>
            </a:r>
            <a:r>
              <a:rPr lang="ko-KR" altLang="en-US" baseline="0" dirty="0"/>
              <a:t>는 마찬가지로 </a:t>
            </a:r>
            <a:r>
              <a:rPr lang="en-US" altLang="ko-KR" baseline="0" dirty="0"/>
              <a:t>AUX </a:t>
            </a:r>
            <a:r>
              <a:rPr lang="ko-KR" altLang="en-US" baseline="0" dirty="0"/>
              <a:t>품사도 가지고 있지 않기 때문에 </a:t>
            </a:r>
            <a:r>
              <a:rPr lang="en-US" altLang="ko-KR" baseline="0" dirty="0"/>
              <a:t> VP</a:t>
            </a:r>
            <a:r>
              <a:rPr lang="ko-KR" altLang="en-US" baseline="0" dirty="0"/>
              <a:t>에서 파생된 </a:t>
            </a:r>
            <a:r>
              <a:rPr lang="en-US" altLang="ko-KR" baseline="0" dirty="0"/>
              <a:t>V o NP</a:t>
            </a:r>
            <a:r>
              <a:rPr lang="ko-KR" altLang="en-US" baseline="0" dirty="0"/>
              <a:t>가 채택됩니다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마찬가지로 </a:t>
            </a:r>
            <a:r>
              <a:rPr lang="en-US" altLang="ko-KR" baseline="0" dirty="0"/>
              <a:t>NP</a:t>
            </a:r>
            <a:r>
              <a:rPr lang="ko-KR" altLang="en-US" baseline="0" dirty="0"/>
              <a:t>에서 가능한 룰들은 경우의 수로 표현됩니다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과정을 </a:t>
            </a:r>
            <a:r>
              <a:rPr lang="en-US" altLang="ko-KR" baseline="0" dirty="0"/>
              <a:t>the water</a:t>
            </a:r>
            <a:r>
              <a:rPr lang="ko-KR" altLang="en-US" baseline="0" dirty="0"/>
              <a:t>까지 반복하여 최종적으로 얻을 수 있는 </a:t>
            </a:r>
            <a:r>
              <a:rPr lang="en-US" altLang="ko-KR" baseline="0" dirty="0"/>
              <a:t>chart</a:t>
            </a:r>
            <a:r>
              <a:rPr lang="ko-KR" altLang="en-US" baseline="0" dirty="0"/>
              <a:t>는 그림 </a:t>
            </a:r>
            <a:r>
              <a:rPr lang="en-US" altLang="ko-KR" baseline="0" dirty="0"/>
              <a:t>3.26</a:t>
            </a:r>
            <a:r>
              <a:rPr lang="ko-KR" altLang="en-US" baseline="0" dirty="0"/>
              <a:t>과 같습니다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차트의 구성성분이 </a:t>
            </a:r>
            <a:r>
              <a:rPr lang="en-US" altLang="ko-KR" baseline="0" dirty="0"/>
              <a:t>bottom-up </a:t>
            </a:r>
            <a:r>
              <a:rPr lang="ko-KR" altLang="en-US" baseline="0" dirty="0"/>
              <a:t>방식보다 더욱 </a:t>
            </a:r>
            <a:r>
              <a:rPr lang="ko-KR" altLang="en-US" baseline="0" dirty="0" err="1"/>
              <a:t>간소화되어있습니다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Bottom up chart parsing</a:t>
            </a:r>
            <a:r>
              <a:rPr lang="ko-KR" altLang="en-US" baseline="0" dirty="0"/>
              <a:t>에서는 저러한 구성성분들이 </a:t>
            </a:r>
            <a:r>
              <a:rPr lang="en-US" altLang="ko-KR" baseline="0" dirty="0"/>
              <a:t>21</a:t>
            </a:r>
            <a:r>
              <a:rPr lang="ko-KR" altLang="en-US" baseline="0" dirty="0"/>
              <a:t>개 였지만 현재 </a:t>
            </a:r>
            <a:r>
              <a:rPr lang="en-US" altLang="ko-KR" baseline="0" dirty="0"/>
              <a:t>Top-down </a:t>
            </a:r>
            <a:r>
              <a:rPr lang="ko-KR" altLang="en-US" baseline="0" dirty="0"/>
              <a:t>방식에서는 </a:t>
            </a:r>
            <a:r>
              <a:rPr lang="en-US" altLang="ko-KR" baseline="0" dirty="0"/>
              <a:t>13</a:t>
            </a:r>
            <a:r>
              <a:rPr lang="ko-KR" altLang="en-US" baseline="0" dirty="0"/>
              <a:t>개로 떨어졌습니다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큰 차이라고 못 느끼실 수도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더 복잡한 문법을 가진 긴 문장에서는 커다란 차이를 보일 수도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드러난 연구결과로는 </a:t>
            </a:r>
            <a:r>
              <a:rPr lang="en-US" altLang="ko-KR" baseline="0" dirty="0" err="1"/>
              <a:t>Topd</a:t>
            </a:r>
            <a:r>
              <a:rPr lang="en-US" altLang="ko-KR" baseline="0" dirty="0"/>
              <a:t>-down chart parser</a:t>
            </a:r>
            <a:r>
              <a:rPr lang="ko-KR" altLang="en-US" baseline="0" dirty="0"/>
              <a:t>도 </a:t>
            </a:r>
            <a:r>
              <a:rPr lang="en-US" altLang="ko-KR" baseline="0" dirty="0"/>
              <a:t> bottom-up chart parser</a:t>
            </a:r>
            <a:r>
              <a:rPr lang="ko-KR" altLang="en-US" baseline="0" dirty="0"/>
              <a:t>와 동일하게 </a:t>
            </a:r>
            <a:r>
              <a:rPr lang="en-US" altLang="ko-KR" baseline="0" dirty="0"/>
              <a:t>worst-case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K*n^3</a:t>
            </a:r>
            <a:r>
              <a:rPr lang="ko-KR" altLang="en-US" baseline="0" dirty="0"/>
              <a:t>의 성능을 보인다고 밝혀졌습니다만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기본적으로 어떤 문법에든 상당히 효율적입니다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45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최종적인 차트인데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맨 뒤의 </a:t>
            </a:r>
            <a:r>
              <a:rPr lang="en-US" altLang="ko-KR" b="1" baseline="0" dirty="0"/>
              <a:t>NP3</a:t>
            </a:r>
            <a:r>
              <a:rPr lang="ko-KR" altLang="en-US" b="1" baseline="0" dirty="0"/>
              <a:t>가 생성되고</a:t>
            </a:r>
            <a:r>
              <a:rPr lang="en-US" altLang="ko-KR" b="1" baseline="0" dirty="0"/>
              <a:t>, NP</a:t>
            </a:r>
            <a:r>
              <a:rPr lang="ko-KR" altLang="en-US" b="1" baseline="0" dirty="0"/>
              <a:t>의 문법 근원을 </a:t>
            </a:r>
            <a:r>
              <a:rPr lang="ko-KR" altLang="en-US" b="1" baseline="0" dirty="0" err="1"/>
              <a:t>거실러가보니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NP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VP -&gt; V NP</a:t>
            </a:r>
            <a:r>
              <a:rPr lang="ko-KR" altLang="en-US" b="1" baseline="0" dirty="0"/>
              <a:t>로 나옴</a:t>
            </a:r>
            <a:endParaRPr lang="en-US" altLang="ko-KR" b="1" baseline="0" dirty="0"/>
          </a:p>
          <a:p>
            <a:r>
              <a:rPr lang="ko-KR" altLang="en-US" b="1" baseline="0" dirty="0"/>
              <a:t>그럼 그 앞은 </a:t>
            </a:r>
            <a:r>
              <a:rPr lang="en-US" altLang="ko-KR" b="1" baseline="0" dirty="0"/>
              <a:t>V</a:t>
            </a:r>
            <a:r>
              <a:rPr lang="ko-KR" altLang="en-US" b="1" baseline="0" dirty="0"/>
              <a:t>가 됨</a:t>
            </a:r>
            <a:r>
              <a:rPr lang="en-US" altLang="ko-KR" b="1" baseline="0" dirty="0"/>
              <a:t>. </a:t>
            </a:r>
            <a:r>
              <a:rPr lang="ko-KR" altLang="en-US" b="1" baseline="0" dirty="0"/>
              <a:t>따라서 </a:t>
            </a:r>
            <a:r>
              <a:rPr lang="en-US" altLang="ko-KR" b="1" baseline="0" dirty="0"/>
              <a:t>V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NP</a:t>
            </a:r>
            <a:r>
              <a:rPr lang="ko-KR" altLang="en-US" b="1" baseline="0" dirty="0"/>
              <a:t>이므로 그 위는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라고 또 정의할 수 있음</a:t>
            </a:r>
            <a:r>
              <a:rPr lang="en-US" altLang="ko-KR" b="1" baseline="0" dirty="0"/>
              <a:t>.</a:t>
            </a:r>
          </a:p>
          <a:p>
            <a:r>
              <a:rPr lang="ko-KR" altLang="en-US" b="1" baseline="0" dirty="0"/>
              <a:t>그리고 그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는 다시 </a:t>
            </a:r>
            <a:r>
              <a:rPr lang="en-US" altLang="ko-KR" b="1" baseline="0" dirty="0"/>
              <a:t>AUX VP</a:t>
            </a:r>
            <a:r>
              <a:rPr lang="ko-KR" altLang="en-US" b="1" baseline="0" dirty="0"/>
              <a:t>를 따라서 </a:t>
            </a:r>
            <a:r>
              <a:rPr lang="en-US" altLang="ko-KR" b="1" baseline="0" dirty="0"/>
              <a:t>VP</a:t>
            </a:r>
            <a:r>
              <a:rPr lang="ko-KR" altLang="en-US" b="1" baseline="0" dirty="0"/>
              <a:t>가 생성됨</a:t>
            </a:r>
            <a:r>
              <a:rPr lang="en-US" altLang="ko-KR" b="1" baseline="0" dirty="0"/>
              <a:t>. </a:t>
            </a:r>
          </a:p>
          <a:p>
            <a:r>
              <a:rPr lang="ko-KR" altLang="en-US" b="1" baseline="0" dirty="0"/>
              <a:t>그리고 </a:t>
            </a:r>
            <a:r>
              <a:rPr lang="en-US" altLang="ko-KR" b="1" baseline="0" dirty="0"/>
              <a:t>NP2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VP2</a:t>
            </a:r>
            <a:r>
              <a:rPr lang="ko-KR" altLang="en-US" b="1" baseline="0" dirty="0"/>
              <a:t>가 만나서 </a:t>
            </a:r>
            <a:r>
              <a:rPr lang="en-US" altLang="ko-KR" b="1" baseline="0" dirty="0"/>
              <a:t>S2</a:t>
            </a:r>
            <a:r>
              <a:rPr lang="ko-KR" altLang="en-US" b="1" baseline="0" dirty="0"/>
              <a:t>가 되고</a:t>
            </a:r>
            <a:r>
              <a:rPr lang="en-US" altLang="ko-KR" b="1" baseline="0" dirty="0"/>
              <a:t>, NP1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VP2</a:t>
            </a:r>
            <a:r>
              <a:rPr lang="ko-KR" altLang="en-US" b="1" baseline="0" dirty="0"/>
              <a:t>가 만나서 </a:t>
            </a:r>
            <a:r>
              <a:rPr lang="en-US" altLang="ko-KR" b="1" baseline="0" dirty="0"/>
              <a:t>S1</a:t>
            </a:r>
            <a:r>
              <a:rPr lang="ko-KR" altLang="en-US" b="1" baseline="0" dirty="0"/>
              <a:t>이 됨</a:t>
            </a:r>
            <a:r>
              <a:rPr lang="en-US" altLang="ko-KR" b="1" baseline="0" dirty="0"/>
              <a:t>.</a:t>
            </a:r>
          </a:p>
          <a:p>
            <a:endParaRPr lang="en-US" altLang="ko-KR" b="1" baseline="0" dirty="0"/>
          </a:p>
          <a:p>
            <a:r>
              <a:rPr lang="ko-KR" altLang="en-US" b="1" baseline="0" dirty="0"/>
              <a:t>이해를 돕기 위해 다른 예제 준비</a:t>
            </a:r>
            <a:r>
              <a:rPr lang="en-US" altLang="ko-KR" b="1" baseline="0" dirty="0"/>
              <a:t>. ( </a:t>
            </a:r>
            <a:r>
              <a:rPr lang="ko-KR" altLang="en-US" b="1" baseline="0" dirty="0"/>
              <a:t>인터넷 창 켜서 </a:t>
            </a:r>
            <a:r>
              <a:rPr lang="ko-KR" altLang="en-US" b="1" baseline="0" dirty="0" err="1"/>
              <a:t>보여드리기</a:t>
            </a:r>
            <a:r>
              <a:rPr lang="en-US" altLang="ko-KR" b="1" baseline="0" dirty="0"/>
              <a:t>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1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작은 시스템에서는 상관이 적지만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 커다란 어휘 사전을 가진 시스템은 </a:t>
            </a:r>
            <a:r>
              <a:rPr lang="en-US" altLang="ko-KR" baseline="0" dirty="0" err="1"/>
              <a:t>lexico</a:t>
            </a:r>
            <a:r>
              <a:rPr lang="ko-KR" altLang="en-US" baseline="0" dirty="0"/>
              <a:t>을 표현하는데 상당한 문제가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왜냐하면 단어는 굉장히 많을 뿐만 아니라 각각의 단어가 접사와 결합해서 </a:t>
            </a:r>
            <a:r>
              <a:rPr lang="ko-KR" altLang="en-US" baseline="0" dirty="0" err="1"/>
              <a:t>연관있는</a:t>
            </a:r>
            <a:r>
              <a:rPr lang="ko-KR" altLang="en-US" baseline="0" dirty="0"/>
              <a:t> 단어로 파생되기 때문입니다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이러한 문제를 다루는 방법 중 하나는 입력 문장을 형태소 단위로 </a:t>
            </a:r>
            <a:r>
              <a:rPr lang="ko-KR" altLang="en-US" baseline="0" dirty="0" err="1"/>
              <a:t>전처리하는</a:t>
            </a:r>
            <a:r>
              <a:rPr lang="ko-KR" altLang="en-US" baseline="0" dirty="0"/>
              <a:t>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단어는 단일 형태소로 구성되어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종종 원형의 형태에 접사가 붙기도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예를 들면 </a:t>
            </a:r>
            <a:r>
              <a:rPr lang="en-US" altLang="ko-KR" baseline="0" dirty="0"/>
              <a:t>eaten</a:t>
            </a:r>
            <a:r>
              <a:rPr lang="ko-KR" altLang="en-US" baseline="0" dirty="0"/>
              <a:t>은 원형은 </a:t>
            </a:r>
            <a:r>
              <a:rPr lang="en-US" altLang="ko-KR" baseline="0" dirty="0"/>
              <a:t>eat</a:t>
            </a:r>
            <a:r>
              <a:rPr lang="ko-KR" altLang="en-US" baseline="0" dirty="0"/>
              <a:t>에 접사 </a:t>
            </a:r>
            <a:r>
              <a:rPr lang="en-US" altLang="ko-KR" baseline="0" dirty="0" err="1"/>
              <a:t>en</a:t>
            </a:r>
            <a:r>
              <a:rPr lang="ko-KR" altLang="en-US" baseline="0" dirty="0"/>
              <a:t>이 결합한 형태이고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과거분사형태를 나타냅니다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어떤 전처리 없다면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사전은 이 </a:t>
            </a:r>
            <a:r>
              <a:rPr lang="en-US" altLang="ko-KR" baseline="0" dirty="0"/>
              <a:t>eat </a:t>
            </a:r>
            <a:r>
              <a:rPr lang="ko-KR" altLang="en-US" baseline="0" dirty="0"/>
              <a:t>형태를 가진 모든 것들을 리스트로 </a:t>
            </a:r>
            <a:r>
              <a:rPr lang="ko-KR" altLang="en-US" baseline="0" dirty="0" err="1"/>
              <a:t>달아놓아야합니다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예컨대</a:t>
            </a:r>
            <a:r>
              <a:rPr lang="en-US" altLang="ko-KR" baseline="0" dirty="0"/>
              <a:t>, eats, eating, ate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eaten </a:t>
            </a:r>
            <a:r>
              <a:rPr lang="ko-KR" altLang="en-US" baseline="0" dirty="0"/>
              <a:t>등등이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전처리를</a:t>
            </a:r>
            <a:r>
              <a:rPr lang="ko-KR" altLang="en-US" baseline="0" dirty="0"/>
              <a:t> 하게 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접사 </a:t>
            </a:r>
            <a:r>
              <a:rPr lang="en-US" altLang="ko-KR" baseline="0" dirty="0" err="1"/>
              <a:t>ing</a:t>
            </a:r>
            <a:r>
              <a:rPr lang="en-US" altLang="ko-KR" baseline="0" dirty="0"/>
              <a:t>, s, </a:t>
            </a:r>
            <a:r>
              <a:rPr lang="en-US" altLang="ko-KR" baseline="0" dirty="0" err="1"/>
              <a:t>en</a:t>
            </a:r>
            <a:r>
              <a:rPr lang="ko-KR" altLang="en-US" baseline="0" dirty="0"/>
              <a:t>와 결합한 한가지 형태소와 불규칙 변환 형태인 </a:t>
            </a:r>
            <a:r>
              <a:rPr lang="en-US" altLang="ko-KR" baseline="0" dirty="0"/>
              <a:t>ate</a:t>
            </a:r>
            <a:r>
              <a:rPr lang="ko-KR" altLang="en-US" baseline="0" dirty="0"/>
              <a:t> </a:t>
            </a:r>
            <a:r>
              <a:rPr lang="en-US" altLang="ko-KR" baseline="0" dirty="0"/>
              <a:t>entry </a:t>
            </a:r>
            <a:r>
              <a:rPr lang="ko-KR" altLang="en-US" baseline="0" dirty="0"/>
              <a:t>만 남게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 접사 </a:t>
            </a:r>
            <a:r>
              <a:rPr lang="en-US" altLang="ko-KR" baseline="0" dirty="0" err="1"/>
              <a:t>ing</a:t>
            </a:r>
            <a:r>
              <a:rPr lang="en-US" altLang="ko-KR" baseline="0" dirty="0"/>
              <a:t>, s , </a:t>
            </a:r>
            <a:r>
              <a:rPr lang="en-US" altLang="ko-KR" baseline="0" dirty="0" err="1"/>
              <a:t>en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같은 것들은 따로 빼두고</a:t>
            </a:r>
            <a:r>
              <a:rPr lang="en-US" altLang="ko-KR" baseline="0" dirty="0"/>
              <a:t>, eat </a:t>
            </a:r>
            <a:r>
              <a:rPr lang="ko-KR" altLang="en-US" baseline="0" dirty="0"/>
              <a:t>원형만 가지고 결합시켜서 </a:t>
            </a:r>
            <a:r>
              <a:rPr lang="en-US" altLang="ko-KR" baseline="0" dirty="0" err="1"/>
              <a:t>lexico</a:t>
            </a:r>
            <a:r>
              <a:rPr lang="ko-KR" altLang="en-US" baseline="0" dirty="0"/>
              <a:t>을 확인하게 되는 것임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그러면 </a:t>
            </a:r>
            <a:r>
              <a:rPr lang="en-US" altLang="ko-KR" baseline="0" dirty="0"/>
              <a:t>help, helped helping </a:t>
            </a:r>
            <a:r>
              <a:rPr lang="ko-KR" altLang="en-US" baseline="0" dirty="0"/>
              <a:t>과 같은 단어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동사 계열의 단어들에서 변환된 형태를 모두 기억할 필요 없이 접사들만을 따로 분리하여 기억하고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실제 단어는 원형인 </a:t>
            </a:r>
            <a:r>
              <a:rPr lang="en-US" altLang="ko-KR" baseline="0" dirty="0"/>
              <a:t>help, eat</a:t>
            </a:r>
            <a:r>
              <a:rPr lang="ko-KR" altLang="en-US" baseline="0" dirty="0"/>
              <a:t>만 기억하면 된다는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다만</a:t>
            </a:r>
            <a:r>
              <a:rPr lang="en-US" altLang="ko-KR" baseline="0" dirty="0"/>
              <a:t>,  </a:t>
            </a:r>
            <a:r>
              <a:rPr lang="ko-KR" altLang="en-US" baseline="0" dirty="0"/>
              <a:t>불규칙 형태는 예외이므로 당연히 따로 </a:t>
            </a:r>
            <a:r>
              <a:rPr lang="ko-KR" altLang="en-US" baseline="0" dirty="0" err="1"/>
              <a:t>기억해야합니다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그러므로 이러한 방식을 사용하게 되면 모든 단어를 개별적으로 기억할 필요 없이 사전은 </a:t>
            </a:r>
            <a:r>
              <a:rPr lang="en-US" altLang="ko-KR" baseline="0" dirty="0"/>
              <a:t>eat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ate</a:t>
            </a:r>
            <a:r>
              <a:rPr lang="ko-KR" altLang="en-US" baseline="0" dirty="0"/>
              <a:t>을 위한 공간만 가지고 있으면 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예컨대 </a:t>
            </a:r>
            <a:r>
              <a:rPr lang="en-US" altLang="ko-KR" baseline="0" dirty="0"/>
              <a:t>Happiest</a:t>
            </a:r>
            <a:r>
              <a:rPr lang="ko-KR" altLang="en-US" baseline="0" dirty="0"/>
              <a:t>는 원형 </a:t>
            </a:r>
            <a:r>
              <a:rPr lang="en-US" altLang="ko-KR" baseline="0" dirty="0"/>
              <a:t>happy</a:t>
            </a:r>
            <a:r>
              <a:rPr lang="ko-KR" altLang="en-US" baseline="0" dirty="0"/>
              <a:t>와 접사 </a:t>
            </a:r>
            <a:r>
              <a:rPr lang="en-US" altLang="ko-KR" baseline="0" dirty="0"/>
              <a:t>–</a:t>
            </a:r>
            <a:r>
              <a:rPr lang="en-US" altLang="ko-KR" baseline="0" dirty="0" err="1"/>
              <a:t>est</a:t>
            </a:r>
            <a:r>
              <a:rPr lang="ko-KR" altLang="en-US" baseline="0" dirty="0"/>
              <a:t>로 쪼개질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ko-KR" altLang="en-US" baseline="0" dirty="0" err="1"/>
              <a:t>사전안에서</a:t>
            </a:r>
            <a:r>
              <a:rPr lang="ko-KR" altLang="en-US" baseline="0" dirty="0"/>
              <a:t> 분리된 </a:t>
            </a:r>
            <a:r>
              <a:rPr lang="en-US" altLang="ko-KR" baseline="0" dirty="0"/>
              <a:t>entry</a:t>
            </a:r>
            <a:r>
              <a:rPr lang="ko-KR" altLang="en-US" baseline="0" dirty="0"/>
              <a:t>를 가질 필요는 없습니다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 </a:t>
            </a:r>
            <a:r>
              <a:rPr lang="en-US" altLang="ko-KR" baseline="0" dirty="0"/>
              <a:t>Happiest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happy</a:t>
            </a:r>
            <a:r>
              <a:rPr lang="ko-KR" altLang="en-US" baseline="0" dirty="0"/>
              <a:t>를 모두 기억할 필요가 없다는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물론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당연히 모든 형태가 그런 것은 아닙니다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들어 </a:t>
            </a:r>
            <a:r>
              <a:rPr lang="en-US" altLang="ko-KR" baseline="0" dirty="0"/>
              <a:t>seed</a:t>
            </a:r>
            <a:r>
              <a:rPr lang="ko-KR" altLang="en-US" baseline="0" dirty="0"/>
              <a:t>는 원형 </a:t>
            </a:r>
            <a:r>
              <a:rPr lang="en-US" altLang="ko-KR" baseline="0" dirty="0"/>
              <a:t>se(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see)</a:t>
            </a:r>
            <a:r>
              <a:rPr lang="ko-KR" altLang="en-US" baseline="0" dirty="0"/>
              <a:t>와 접사 </a:t>
            </a:r>
            <a:r>
              <a:rPr lang="en-US" altLang="ko-KR" baseline="0" dirty="0" err="1"/>
              <a:t>ed</a:t>
            </a:r>
            <a:r>
              <a:rPr lang="ko-KR" altLang="en-US" baseline="0" dirty="0"/>
              <a:t>로 분해될 수 없습니다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사전은 원형 형태로 유지될 수 있는 것들이 무엇이 있는지 분별할 수 있도록 프로그래밍이 </a:t>
            </a:r>
            <a:r>
              <a:rPr lang="ko-KR" altLang="en-US" baseline="0" dirty="0" err="1"/>
              <a:t>되어야합니다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Finite state transducers</a:t>
            </a:r>
            <a:r>
              <a:rPr lang="ko-KR" altLang="en-US" baseline="0" dirty="0"/>
              <a:t>는 주어진 </a:t>
            </a:r>
            <a:r>
              <a:rPr lang="ko-KR" altLang="en-US" baseline="0" dirty="0" err="1"/>
              <a:t>입력값에서</a:t>
            </a:r>
            <a:r>
              <a:rPr lang="ko-KR" altLang="en-US" baseline="0" dirty="0"/>
              <a:t> 결과값을 생성한다는 점을 제외하고는 </a:t>
            </a:r>
            <a:r>
              <a:rPr lang="en-US" altLang="ko-KR" baseline="0" dirty="0"/>
              <a:t>finite state </a:t>
            </a:r>
            <a:r>
              <a:rPr lang="en-US" altLang="ko-KR" baseline="0" dirty="0" err="1"/>
              <a:t>machin</a:t>
            </a:r>
            <a:r>
              <a:rPr lang="ko-KR" altLang="en-US" baseline="0" dirty="0"/>
              <a:t>과 동일합니다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</a:t>
            </a:r>
            <a:r>
              <a:rPr lang="ko-KR" altLang="en-US" baseline="0" dirty="0" err="1"/>
              <a:t>질문들어오면</a:t>
            </a:r>
            <a:r>
              <a:rPr lang="ko-KR" altLang="en-US" baseline="0" dirty="0"/>
              <a:t> 대답</a:t>
            </a:r>
            <a:r>
              <a:rPr lang="en-US" altLang="ko-KR" baseline="0" dirty="0"/>
              <a:t>&gt;</a:t>
            </a:r>
          </a:p>
          <a:p>
            <a:r>
              <a:rPr lang="en-US" altLang="ko-KR" baseline="0" dirty="0"/>
              <a:t>Finite state </a:t>
            </a:r>
            <a:r>
              <a:rPr lang="en-US" altLang="ko-KR" baseline="0" dirty="0" err="1"/>
              <a:t>machin</a:t>
            </a:r>
            <a:r>
              <a:rPr lang="ko-KR" altLang="en-US" baseline="0" dirty="0"/>
              <a:t>은 유한 상태 기계 또는 유한 </a:t>
            </a:r>
            <a:r>
              <a:rPr lang="ko-KR" altLang="en-US" baseline="0" dirty="0" err="1"/>
              <a:t>오토마톤이라는</a:t>
            </a:r>
            <a:r>
              <a:rPr lang="ko-KR" altLang="en-US" baseline="0" dirty="0"/>
              <a:t> 컴퓨터 프로그램과 전자 논리 회로를 설계하는데 쓰이는  수학적 모델입니다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간단히 상태기계라고도 부릅니다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유한 상태 기계는 유한한 개수의 상태를 가질 수 있는 오토마타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추상 기계라고 할 수 있습니다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유한 상태 </a:t>
            </a:r>
            <a:r>
              <a:rPr lang="ko-KR" altLang="en-US" baseline="0" dirty="0" err="1"/>
              <a:t>오토파톤이</a:t>
            </a:r>
            <a:r>
              <a:rPr lang="ko-KR" altLang="en-US" baseline="0" dirty="0"/>
              <a:t> 단일 테이프를 </a:t>
            </a:r>
            <a:r>
              <a:rPr lang="ko-KR" altLang="en-US" baseline="0" dirty="0" err="1"/>
              <a:t>가지고있는</a:t>
            </a:r>
            <a:r>
              <a:rPr lang="ko-KR" altLang="en-US" baseline="0" dirty="0"/>
              <a:t> 것에 비해 입력과 출력 각각에 대해서 테이프를 가지고 있다는 점에서 다릅니다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기계는 오로지 한번에 하나의 상태만을 가지게 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현재상태 </a:t>
            </a:r>
            <a:r>
              <a:rPr lang="en-US" altLang="ko-KR" baseline="0" dirty="0"/>
              <a:t>Current state</a:t>
            </a:r>
            <a:r>
              <a:rPr lang="ko-KR" altLang="en-US" baseline="0" dirty="0"/>
              <a:t>란 임의의 주어진 시간의 상태를 말합니다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기계는 어떠한 사건</a:t>
            </a:r>
            <a:r>
              <a:rPr lang="en-US" altLang="ko-KR" baseline="0" dirty="0"/>
              <a:t>(Event)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의해서 한 상태에서 다른 상태로 변화할 수 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이를 전이라고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특정한 유한 </a:t>
            </a:r>
            <a:r>
              <a:rPr lang="ko-KR" altLang="en-US" baseline="0" dirty="0" err="1"/>
              <a:t>오토마톤은</a:t>
            </a:r>
            <a:r>
              <a:rPr lang="ko-KR" altLang="en-US" baseline="0" dirty="0"/>
              <a:t> 현재 상태로부터 가능한 전이 상태와 이러한 전이를 유발하는 조건들의 집합으로 정의합니다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한마디로 더 쉽게 이야기 하자면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주어진 단위 시간에 하나의 상태만을 가지며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상태를 바꿀 수 있는 </a:t>
            </a:r>
            <a:r>
              <a:rPr lang="en-US" altLang="ko-KR" baseline="0" dirty="0" err="1"/>
              <a:t>operatio</a:t>
            </a:r>
            <a:r>
              <a:rPr lang="ko-KR" altLang="en-US" baseline="0" dirty="0"/>
              <a:t>들이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변할 수 있는 </a:t>
            </a:r>
            <a:r>
              <a:rPr lang="ko-KR" altLang="en-US" baseline="0" dirty="0" err="1"/>
              <a:t>상태드들의</a:t>
            </a:r>
            <a:r>
              <a:rPr lang="ko-KR" altLang="en-US" baseline="0" dirty="0"/>
              <a:t> 집합이라고 이해하시면 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&lt;&gt;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FST</a:t>
            </a:r>
            <a:r>
              <a:rPr lang="ko-KR" altLang="en-US" baseline="0" dirty="0"/>
              <a:t>에서의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는 상징의 쌍으로 </a:t>
            </a:r>
            <a:r>
              <a:rPr lang="ko-KR" altLang="en-US" baseline="0" dirty="0" err="1"/>
              <a:t>라벨링됩니다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들어 </a:t>
            </a:r>
            <a:r>
              <a:rPr lang="en-US" altLang="ko-KR" baseline="0" dirty="0"/>
              <a:t>i:y</a:t>
            </a:r>
            <a:r>
              <a:rPr lang="ko-KR" altLang="en-US" baseline="0" dirty="0"/>
              <a:t>라고 </a:t>
            </a:r>
            <a:r>
              <a:rPr lang="ko-KR" altLang="en-US" baseline="0" dirty="0" err="1"/>
              <a:t>라벨된</a:t>
            </a:r>
            <a:r>
              <a:rPr lang="ko-KR" altLang="en-US" baseline="0" dirty="0"/>
              <a:t> </a:t>
            </a:r>
            <a:r>
              <a:rPr lang="en-US" altLang="ko-KR" baseline="0" dirty="0"/>
              <a:t>Arc</a:t>
            </a:r>
            <a:r>
              <a:rPr lang="ko-KR" altLang="en-US" baseline="0" dirty="0"/>
              <a:t>는 현재 인풋이 문자 </a:t>
            </a:r>
            <a:r>
              <a:rPr lang="en-US" altLang="ko-KR" baseline="0" dirty="0" err="1"/>
              <a:t>i</a:t>
            </a:r>
            <a:r>
              <a:rPr lang="ko-KR" altLang="en-US" baseline="0" dirty="0"/>
              <a:t>이고 결과 문자가 </a:t>
            </a:r>
            <a:r>
              <a:rPr lang="en-US" altLang="ko-KR" baseline="0" dirty="0"/>
              <a:t>y</a:t>
            </a:r>
            <a:r>
              <a:rPr lang="ko-KR" altLang="en-US" baseline="0" dirty="0"/>
              <a:t>라면 따라갈 수 있는 것입니다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FST</a:t>
            </a:r>
            <a:r>
              <a:rPr lang="ko-KR" altLang="en-US" baseline="0" dirty="0"/>
              <a:t>는 간결하게 사전을 표현하고  형태소 문장에서 단어들의 겉 모양을 변환시키는데 사용됩니다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 </a:t>
            </a:r>
            <a:r>
              <a:rPr lang="en-US" altLang="ko-KR" baseline="0" dirty="0"/>
              <a:t>3.27</a:t>
            </a:r>
            <a:r>
              <a:rPr lang="ko-KR" altLang="en-US" baseline="0" dirty="0"/>
              <a:t>을 통해 </a:t>
            </a:r>
            <a:r>
              <a:rPr lang="en-US" altLang="ko-KR" baseline="0" dirty="0"/>
              <a:t>FST</a:t>
            </a:r>
            <a:r>
              <a:rPr lang="ko-KR" altLang="en-US" baseline="0" dirty="0"/>
              <a:t>가 하는 작업을 보여드리겠습니다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FST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Haapy</a:t>
            </a:r>
            <a:r>
              <a:rPr lang="ko-KR" altLang="en-US" baseline="0" dirty="0"/>
              <a:t>를 정의하고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그것의 파생 형들을 정의하고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이것은 </a:t>
            </a:r>
            <a:r>
              <a:rPr lang="en-US" altLang="ko-KR" baseline="0" dirty="0"/>
              <a:t>happier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happy+er</a:t>
            </a:r>
            <a:r>
              <a:rPr lang="ko-KR" altLang="en-US" baseline="0" dirty="0"/>
              <a:t>로 변환하고 </a:t>
            </a:r>
            <a:r>
              <a:rPr lang="en-US" altLang="ko-KR" baseline="0" dirty="0"/>
              <a:t>happiest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happy+est</a:t>
            </a:r>
            <a:r>
              <a:rPr lang="ko-KR" altLang="en-US" baseline="0" dirty="0"/>
              <a:t>로 변환할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그림의 </a:t>
            </a:r>
            <a:r>
              <a:rPr lang="en-US" altLang="ko-KR" baseline="0" dirty="0"/>
              <a:t>6</a:t>
            </a:r>
            <a:r>
              <a:rPr lang="ko-KR" altLang="en-US" baseline="0" dirty="0"/>
              <a:t>번은 만약 </a:t>
            </a:r>
            <a:r>
              <a:rPr lang="en-US" altLang="ko-KR" baseline="0" dirty="0"/>
              <a:t>happy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y</a:t>
            </a:r>
            <a:r>
              <a:rPr lang="ko-KR" altLang="en-US" baseline="0" dirty="0"/>
              <a:t>가 </a:t>
            </a:r>
            <a:r>
              <a:rPr lang="en-US" altLang="ko-KR" baseline="0" dirty="0" err="1"/>
              <a:t>i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끝나게된다면</a:t>
            </a:r>
            <a:r>
              <a:rPr lang="ko-KR" altLang="en-US" baseline="0" dirty="0"/>
              <a:t> </a:t>
            </a:r>
            <a:r>
              <a:rPr lang="en-US" altLang="ko-KR" baseline="0" dirty="0"/>
              <a:t>+</a:t>
            </a:r>
            <a:r>
              <a:rPr lang="en-US" altLang="ko-KR" baseline="0" dirty="0" err="1"/>
              <a:t>er</a:t>
            </a:r>
            <a:r>
              <a:rPr lang="ko-KR" altLang="en-US" baseline="0" dirty="0"/>
              <a:t>을 붙여서 </a:t>
            </a:r>
            <a:r>
              <a:rPr lang="en-US" altLang="ko-KR" baseline="0" dirty="0"/>
              <a:t>happier</a:t>
            </a:r>
            <a:r>
              <a:rPr lang="ko-KR" altLang="en-US" baseline="0" dirty="0"/>
              <a:t>을 만들고</a:t>
            </a:r>
            <a:r>
              <a:rPr lang="en-US" altLang="ko-KR" baseline="0" dirty="0"/>
              <a:t>, 9</a:t>
            </a:r>
            <a:r>
              <a:rPr lang="ko-KR" altLang="en-US" baseline="0" dirty="0"/>
              <a:t>번에서 </a:t>
            </a:r>
            <a:r>
              <a:rPr lang="en-US" altLang="ko-KR" baseline="0" dirty="0"/>
              <a:t>s</a:t>
            </a:r>
            <a:r>
              <a:rPr lang="ko-KR" altLang="en-US" baseline="0" dirty="0"/>
              <a:t>로 시작한다면 </a:t>
            </a:r>
            <a:r>
              <a:rPr lang="en-US" altLang="ko-KR" baseline="0" dirty="0"/>
              <a:t>happiest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파싱하는</a:t>
            </a:r>
            <a:r>
              <a:rPr lang="ko-KR" altLang="en-US" baseline="0" dirty="0"/>
              <a:t>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단일 문자로 </a:t>
            </a:r>
            <a:r>
              <a:rPr lang="ko-KR" altLang="en-US" baseline="0" dirty="0" err="1"/>
              <a:t>라벨링된</a:t>
            </a:r>
            <a:r>
              <a:rPr lang="ko-KR" altLang="en-US" baseline="0" dirty="0"/>
              <a:t> 호들은 그 단일 문자들을 그대로 입력과 출력으로 다루게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h</a:t>
            </a:r>
            <a:r>
              <a:rPr lang="ko-KR" altLang="en-US" baseline="0" dirty="0"/>
              <a:t>가 입력이자 출력인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두겹의</a:t>
            </a:r>
            <a:r>
              <a:rPr lang="ko-KR" altLang="en-US" baseline="0" dirty="0"/>
              <a:t> 원으로 만들어진 </a:t>
            </a:r>
            <a:r>
              <a:rPr lang="ko-KR" altLang="en-US" baseline="0" dirty="0" err="1"/>
              <a:t>노드는</a:t>
            </a:r>
            <a:r>
              <a:rPr lang="ko-KR" altLang="en-US" baseline="0" dirty="0"/>
              <a:t> 성공 상태를 일컫고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올바르게 </a:t>
            </a:r>
            <a:r>
              <a:rPr lang="ko-KR" altLang="en-US" baseline="0" dirty="0" err="1"/>
              <a:t>파싱되는</a:t>
            </a:r>
            <a:r>
              <a:rPr lang="ko-KR" altLang="en-US" baseline="0" dirty="0"/>
              <a:t> 단어임을 나타냅니다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만약 </a:t>
            </a:r>
            <a:r>
              <a:rPr lang="en-US" altLang="ko-KR" baseline="0" dirty="0"/>
              <a:t>state 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happier </a:t>
            </a:r>
            <a:r>
              <a:rPr lang="ko-KR" altLang="en-US" baseline="0" dirty="0"/>
              <a:t>입력단어를 처리한다고 </a:t>
            </a:r>
            <a:r>
              <a:rPr lang="ko-KR" altLang="en-US" baseline="0" dirty="0" err="1"/>
              <a:t>생각하보겠습니다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만약 </a:t>
            </a:r>
            <a:r>
              <a:rPr lang="en-US" altLang="ko-KR" baseline="0" dirty="0"/>
              <a:t>happier </a:t>
            </a:r>
            <a:r>
              <a:rPr lang="ko-KR" altLang="en-US" baseline="0" dirty="0"/>
              <a:t>단어라면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상태 </a:t>
            </a:r>
            <a:r>
              <a:rPr lang="en-US" altLang="ko-KR" baseline="0" dirty="0"/>
              <a:t>6</a:t>
            </a:r>
            <a:r>
              <a:rPr lang="ko-KR" altLang="en-US" baseline="0" dirty="0"/>
              <a:t>으로 점프하게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다음 단어는</a:t>
            </a:r>
            <a:r>
              <a:rPr lang="en-US" altLang="ko-KR" baseline="0" dirty="0"/>
              <a:t> y</a:t>
            </a:r>
            <a:r>
              <a:rPr lang="ko-KR" altLang="en-US" baseline="0" dirty="0"/>
              <a:t>로 변환될 </a:t>
            </a:r>
            <a:r>
              <a:rPr lang="en-US" altLang="ko-KR" baseline="0" dirty="0" err="1"/>
              <a:t>i</a:t>
            </a:r>
            <a:r>
              <a:rPr lang="ko-KR" altLang="en-US" baseline="0" dirty="0"/>
              <a:t>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입력으로 </a:t>
            </a:r>
            <a:r>
              <a:rPr lang="en-US" altLang="ko-KR" baseline="0" dirty="0" err="1"/>
              <a:t>i</a:t>
            </a:r>
            <a:r>
              <a:rPr lang="ko-KR" altLang="en-US" baseline="0" dirty="0"/>
              <a:t>가 들어오고 출력으로 </a:t>
            </a:r>
            <a:r>
              <a:rPr lang="en-US" altLang="ko-KR" baseline="0" dirty="0"/>
              <a:t>y</a:t>
            </a:r>
            <a:r>
              <a:rPr lang="ko-KR" altLang="en-US" baseline="0" dirty="0"/>
              <a:t>가 나타나게 되는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</a:t>
            </a:r>
            <a:r>
              <a:rPr lang="en-US" altLang="ko-KR" baseline="0" dirty="0"/>
              <a:t>empty </a:t>
            </a:r>
            <a:r>
              <a:rPr lang="en-US" altLang="ko-KR" baseline="0" dirty="0" err="1"/>
              <a:t>symbo</a:t>
            </a:r>
            <a:r>
              <a:rPr lang="ko-KR" altLang="en-US" baseline="0" dirty="0"/>
              <a:t>인 </a:t>
            </a:r>
            <a:r>
              <a:rPr lang="ko-KR" altLang="en-US" baseline="0" dirty="0" err="1"/>
              <a:t>입실론이</a:t>
            </a:r>
            <a:r>
              <a:rPr lang="ko-KR" altLang="en-US" baseline="0" dirty="0"/>
              <a:t> 입력으로 들어오고 출력으로는 </a:t>
            </a:r>
            <a:r>
              <a:rPr lang="en-US" altLang="ko-KR" baseline="0" dirty="0"/>
              <a:t>+</a:t>
            </a:r>
            <a:r>
              <a:rPr lang="ko-KR" altLang="en-US" baseline="0" dirty="0"/>
              <a:t>가 나오게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이어서 </a:t>
            </a:r>
            <a:r>
              <a:rPr lang="en-US" altLang="ko-KR" baseline="0" dirty="0"/>
              <a:t>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이 차례로 나오며 성공 상태에 도달하게 됩니다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이는 </a:t>
            </a:r>
            <a:endParaRPr lang="en-US" altLang="ko-KR" baseline="0" dirty="0"/>
          </a:p>
          <a:p>
            <a:r>
              <a:rPr lang="ko-KR" altLang="en-US" baseline="0" dirty="0"/>
              <a:t>결과값은 </a:t>
            </a:r>
            <a:r>
              <a:rPr lang="en-US" altLang="ko-KR" baseline="0" dirty="0" err="1"/>
              <a:t>happy+er</a:t>
            </a:r>
            <a:r>
              <a:rPr lang="ko-KR" altLang="en-US" baseline="0" dirty="0"/>
              <a:t>이 출력됩니다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적절한 형태를 받아들였고 만족스러운 형태소 순서를 출력했다고 판단합니다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왜 </a:t>
            </a:r>
            <a:r>
              <a:rPr lang="en-US" altLang="ko-KR" baseline="0" dirty="0"/>
              <a:t>Happier</a:t>
            </a:r>
            <a:r>
              <a:rPr lang="ko-KR" altLang="en-US" baseline="0" dirty="0"/>
              <a:t>가 출력되지 않는가 하는 문제는 이게 상태 전이기이기 때문입니다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Happier</a:t>
            </a:r>
            <a:r>
              <a:rPr lang="ko-KR" altLang="en-US" baseline="0" dirty="0"/>
              <a:t>가 들어왔는데 </a:t>
            </a:r>
            <a:r>
              <a:rPr lang="en-US" altLang="ko-KR" baseline="0" dirty="0"/>
              <a:t>happier</a:t>
            </a:r>
            <a:r>
              <a:rPr lang="ko-KR" altLang="en-US" baseline="0" dirty="0"/>
              <a:t>를 출력해버리면 의미가 없습니다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Happier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들어왓을</a:t>
            </a:r>
            <a:r>
              <a:rPr lang="ko-KR" altLang="en-US" baseline="0" dirty="0"/>
              <a:t> 때 </a:t>
            </a:r>
            <a:r>
              <a:rPr lang="en-US" altLang="ko-KR" baseline="0" dirty="0" err="1"/>
              <a:t>happy+er</a:t>
            </a:r>
            <a:r>
              <a:rPr lang="ko-KR" altLang="en-US" baseline="0" dirty="0"/>
              <a:t>로 전이해야 하는 것이죠</a:t>
            </a:r>
            <a:endParaRPr lang="en-US" altLang="ko-KR" baseline="0" dirty="0"/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Happier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표현하는게</a:t>
            </a:r>
            <a:r>
              <a:rPr lang="ko-KR" altLang="en-US" baseline="0" dirty="0"/>
              <a:t> 아니라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y</a:t>
            </a:r>
            <a:r>
              <a:rPr lang="ko-KR" altLang="en-US" baseline="0" dirty="0"/>
              <a:t>로 바꾸고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er</a:t>
            </a:r>
            <a:r>
              <a:rPr lang="ko-KR" altLang="en-US" baseline="0" dirty="0"/>
              <a:t>을 붙여서 뱉는 것이라고 생각합니다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모든 사전들은 모든 올바른 입력 단어들과 그들을 형태소 순서로 바꿀 수 있게 하기 위해 </a:t>
            </a:r>
            <a:r>
              <a:rPr lang="en-US" altLang="ko-KR" baseline="0" dirty="0"/>
              <a:t>FST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코딩되어져야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FST</a:t>
            </a:r>
            <a:r>
              <a:rPr lang="ko-KR" altLang="en-US" baseline="0" dirty="0"/>
              <a:t>에서 다른 접사들은 한번만 정의되면 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접사를 허용하는 모든 원형들은 같은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가리키면 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 </a:t>
            </a:r>
            <a:r>
              <a:rPr lang="en-US" altLang="ko-KR" baseline="0" dirty="0" err="1"/>
              <a:t>ing</a:t>
            </a:r>
            <a:r>
              <a:rPr lang="en-US" altLang="ko-KR" baseline="0" dirty="0"/>
              <a:t>, -s, -</a:t>
            </a:r>
            <a:r>
              <a:rPr lang="en-US" altLang="ko-KR" baseline="0" dirty="0" err="1"/>
              <a:t>en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같은 것들은 모두 공통으로 사용할 수 있으니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원형이 되는 녀석이 접사 </a:t>
            </a:r>
            <a:r>
              <a:rPr lang="ko-KR" altLang="en-US" baseline="0" dirty="0" err="1"/>
              <a:t>노드들의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주소값을</a:t>
            </a:r>
            <a:r>
              <a:rPr lang="ko-KR" altLang="en-US" baseline="0" dirty="0"/>
              <a:t> 알고 있으면 결합할 수 있다는 의미이고</a:t>
            </a:r>
            <a:endParaRPr lang="en-US" altLang="ko-KR" baseline="0" dirty="0"/>
          </a:p>
          <a:p>
            <a:r>
              <a:rPr lang="ko-KR" altLang="en-US" baseline="0" dirty="0"/>
              <a:t>저장공간을 더 효율적으로 관리할 수 있게 된다는 의미입니다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같은 접두사를 공유하는 </a:t>
            </a:r>
            <a:r>
              <a:rPr lang="en-US" altLang="ko-KR" baseline="0" dirty="0"/>
              <a:t>(torch, toss and to)</a:t>
            </a:r>
            <a:r>
              <a:rPr lang="ko-KR" altLang="en-US" baseline="0" dirty="0"/>
              <a:t>들은 또한 같은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공유할 수 있어서 </a:t>
            </a:r>
            <a:r>
              <a:rPr lang="en-US" altLang="ko-KR" baseline="0" dirty="0"/>
              <a:t>network </a:t>
            </a:r>
            <a:r>
              <a:rPr lang="ko-KR" altLang="en-US" baseline="0" dirty="0"/>
              <a:t>사이즈를 줄일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3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그림 </a:t>
            </a:r>
            <a:r>
              <a:rPr lang="en-US" altLang="ko-KR" baseline="0" dirty="0"/>
              <a:t>3.28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t</a:t>
            </a:r>
            <a:r>
              <a:rPr lang="ko-KR" altLang="en-US" baseline="0" dirty="0"/>
              <a:t>로 시작하는 단어들을 </a:t>
            </a:r>
            <a:r>
              <a:rPr lang="ko-KR" altLang="en-US" baseline="0" dirty="0" err="1"/>
              <a:t>입력받습니다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Tie(state 4), ties(10), trap(7), traps(10), try(11), tries(15), to (16), torch(19), torches(15), toss(21) and tosses(15).</a:t>
            </a:r>
          </a:p>
          <a:p>
            <a:r>
              <a:rPr lang="ko-KR" altLang="en-US" baseline="0" dirty="0"/>
              <a:t>적절한 출력을 보이는 것을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Tie</a:t>
            </a:r>
            <a:r>
              <a:rPr lang="ko-KR" altLang="en-US" baseline="0" dirty="0"/>
              <a:t>는 입실론 </a:t>
            </a:r>
            <a:r>
              <a:rPr lang="en-US" altLang="ko-KR" baseline="0" dirty="0"/>
              <a:t>+ </a:t>
            </a:r>
            <a:r>
              <a:rPr lang="ko-KR" altLang="en-US" baseline="0" dirty="0"/>
              <a:t>를 가리키면서 </a:t>
            </a:r>
            <a:r>
              <a:rPr lang="en-US" altLang="ko-KR" baseline="0" dirty="0"/>
              <a:t>s</a:t>
            </a:r>
            <a:r>
              <a:rPr lang="ko-KR" altLang="en-US" baseline="0" dirty="0"/>
              <a:t>를 붙여서 </a:t>
            </a:r>
            <a:r>
              <a:rPr lang="en-US" altLang="ko-KR" baseline="0" dirty="0"/>
              <a:t>ties, traps</a:t>
            </a:r>
            <a:r>
              <a:rPr lang="ko-KR" altLang="en-US" baseline="0" dirty="0"/>
              <a:t>를 공유합니다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때문에 접소 </a:t>
            </a:r>
            <a:r>
              <a:rPr lang="en-US" altLang="ko-KR" baseline="0" dirty="0"/>
              <a:t>s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tie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trap</a:t>
            </a:r>
            <a:r>
              <a:rPr lang="ko-KR" altLang="en-US" baseline="0" dirty="0"/>
              <a:t>에 각각 만들어줄 필요가 없게 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이것이 앞서 </a:t>
            </a:r>
            <a:r>
              <a:rPr lang="ko-KR" altLang="en-US" baseline="0" dirty="0" err="1"/>
              <a:t>말씀드렸던</a:t>
            </a:r>
            <a:r>
              <a:rPr lang="ko-KR" altLang="en-US" baseline="0" dirty="0"/>
              <a:t> 공간 효율성을 증대시키는 방법이고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전체 네트워크 복잡도를 낮추는 방법입니다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이처럼 </a:t>
            </a:r>
            <a:r>
              <a:rPr lang="en-US" altLang="ko-KR" baseline="0" dirty="0"/>
              <a:t>FST</a:t>
            </a:r>
            <a:r>
              <a:rPr lang="ko-KR" altLang="en-US" baseline="0" dirty="0"/>
              <a:t>를 사용하면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입력문장은 형태소의 순서들로 처리될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1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http://cs.kangwon.ac.kr/~leeck/NLP/07_parsing.pdf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트리는 값을 가진 노드들이 링크로 연결된 구조이다</a:t>
            </a:r>
            <a:r>
              <a:rPr lang="en-US" altLang="ko-KR" dirty="0"/>
              <a:t>. S, NP </a:t>
            </a:r>
            <a:r>
              <a:rPr lang="ko-KR" altLang="en-US" dirty="0"/>
              <a:t>등등이 노드에 붙은 라벨들이다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거꾸로된</a:t>
            </a:r>
            <a:r>
              <a:rPr lang="ko-KR" altLang="en-US" dirty="0"/>
              <a:t> 나무를 닮았다고 하여 트리라고 불린다</a:t>
            </a:r>
            <a:r>
              <a:rPr lang="en-US" altLang="ko-KR" dirty="0"/>
              <a:t>. </a:t>
            </a:r>
            <a:r>
              <a:rPr lang="ko-KR" altLang="en-US" dirty="0"/>
              <a:t>꼭대기에 있는 노드는 트리의 루트라고 불리며</a:t>
            </a:r>
            <a:r>
              <a:rPr lang="en-US" altLang="ko-KR" dirty="0"/>
              <a:t>, </a:t>
            </a:r>
            <a:r>
              <a:rPr lang="ko-KR" altLang="en-US" dirty="0"/>
              <a:t>단말 노드</a:t>
            </a:r>
            <a:r>
              <a:rPr lang="en-US" altLang="ko-KR" dirty="0"/>
              <a:t>(</a:t>
            </a:r>
            <a:r>
              <a:rPr lang="ko-KR" altLang="en-US" dirty="0"/>
              <a:t>자식이 없는</a:t>
            </a:r>
            <a:r>
              <a:rPr lang="en-US" altLang="ko-KR" dirty="0"/>
              <a:t>)</a:t>
            </a:r>
            <a:r>
              <a:rPr lang="ko-KR" altLang="en-US" dirty="0"/>
              <a:t>는 잎이라고 불린다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S </a:t>
            </a:r>
            <a:r>
              <a:rPr lang="ko-KR" altLang="en-US" dirty="0"/>
              <a:t>노드는 </a:t>
            </a:r>
            <a:r>
              <a:rPr lang="en-US" altLang="ko-KR" dirty="0"/>
              <a:t>NP</a:t>
            </a:r>
            <a:r>
              <a:rPr lang="ko-KR" altLang="en-US" dirty="0"/>
              <a:t>와 </a:t>
            </a:r>
            <a:r>
              <a:rPr lang="en-US" altLang="ko-KR" dirty="0"/>
              <a:t>VP</a:t>
            </a:r>
            <a:r>
              <a:rPr lang="ko-KR" altLang="en-US" dirty="0"/>
              <a:t> 노드의 </a:t>
            </a:r>
            <a:r>
              <a:rPr lang="ko-KR" altLang="en-US" dirty="0" err="1"/>
              <a:t>부모노드이다</a:t>
            </a:r>
            <a:r>
              <a:rPr lang="en-US" altLang="ko-KR" dirty="0"/>
              <a:t>. NP</a:t>
            </a:r>
            <a:r>
              <a:rPr lang="ko-KR" altLang="en-US" dirty="0"/>
              <a:t>는 </a:t>
            </a:r>
            <a:r>
              <a:rPr lang="en-US" altLang="ko-KR" dirty="0"/>
              <a:t>NAME</a:t>
            </a:r>
            <a:r>
              <a:rPr lang="ko-KR" altLang="en-US" dirty="0"/>
              <a:t>의 </a:t>
            </a:r>
            <a:r>
              <a:rPr lang="ko-KR" altLang="en-US" dirty="0" err="1"/>
              <a:t>부모노드이다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자식들은 유일한 부모를 갖지만</a:t>
            </a:r>
            <a:r>
              <a:rPr lang="en-US" altLang="ko-KR" dirty="0"/>
              <a:t>, </a:t>
            </a:r>
            <a:r>
              <a:rPr lang="ko-KR" altLang="en-US" dirty="0"/>
              <a:t>부모는 여러 자녀를 갖는다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노드 </a:t>
            </a:r>
            <a:r>
              <a:rPr lang="en-US" altLang="ko-KR" dirty="0"/>
              <a:t>N</a:t>
            </a:r>
            <a:r>
              <a:rPr lang="ko-KR" altLang="en-US" dirty="0"/>
              <a:t>의 조상은 </a:t>
            </a:r>
            <a:r>
              <a:rPr lang="en-US" altLang="ko-KR" dirty="0"/>
              <a:t>N</a:t>
            </a:r>
            <a:r>
              <a:rPr lang="ko-KR" altLang="en-US" dirty="0"/>
              <a:t>의 부모</a:t>
            </a:r>
            <a:r>
              <a:rPr lang="en-US" altLang="ko-KR" dirty="0"/>
              <a:t>, N</a:t>
            </a:r>
            <a:r>
              <a:rPr lang="ko-KR" altLang="en-US" dirty="0"/>
              <a:t>의 부모의 부모 등으로 정의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6. </a:t>
            </a:r>
            <a:r>
              <a:rPr lang="ko-KR" altLang="en-US" dirty="0" err="1"/>
              <a:t>루트노드는</a:t>
            </a:r>
            <a:r>
              <a:rPr lang="ko-KR" altLang="en-US" dirty="0"/>
              <a:t> 트리에서 모든 다른 노드들을 파생시킨다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꼭 </a:t>
            </a:r>
            <a:r>
              <a:rPr lang="ko-KR" altLang="en-US" dirty="0" err="1"/>
              <a:t>알고가셔야하는</a:t>
            </a:r>
            <a:r>
              <a:rPr lang="ko-KR" altLang="en-US" dirty="0"/>
              <a:t> 개념의 첫 </a:t>
            </a:r>
            <a:r>
              <a:rPr lang="ko-KR" altLang="en-US" dirty="0" err="1"/>
              <a:t>번쨰로</a:t>
            </a:r>
            <a:r>
              <a:rPr lang="ko-KR" altLang="en-US" dirty="0"/>
              <a:t> </a:t>
            </a:r>
            <a:r>
              <a:rPr lang="en-US" altLang="ko-KR" dirty="0"/>
              <a:t>rewrite rule</a:t>
            </a:r>
            <a:r>
              <a:rPr lang="ko-KR" altLang="en-US" dirty="0"/>
              <a:t>이 있음</a:t>
            </a:r>
            <a:r>
              <a:rPr lang="en-US" altLang="ko-KR" dirty="0"/>
              <a:t>. </a:t>
            </a:r>
            <a:r>
              <a:rPr lang="ko-KR" altLang="en-US" dirty="0"/>
              <a:t>트리 구조에서 표현 가능한 것들의 집합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 </a:t>
            </a:r>
            <a:r>
              <a:rPr lang="en-US" altLang="ko-KR" dirty="0"/>
              <a:t>3.2</a:t>
            </a:r>
            <a:r>
              <a:rPr lang="ko-KR" altLang="en-US" dirty="0"/>
              <a:t>가 </a:t>
            </a:r>
            <a:r>
              <a:rPr lang="en-US" altLang="ko-KR" dirty="0"/>
              <a:t>rewrite rule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 err="1"/>
              <a:t>재작성</a:t>
            </a:r>
            <a:r>
              <a:rPr lang="ko-KR" altLang="en-US" dirty="0"/>
              <a:t> 표기법 정도로 이해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문법은 </a:t>
            </a:r>
            <a:r>
              <a:rPr lang="en-US" altLang="ko-KR" dirty="0"/>
              <a:t>start symbol</a:t>
            </a:r>
            <a:r>
              <a:rPr lang="ko-KR" altLang="en-US" dirty="0"/>
              <a:t>이라고 부르는 </a:t>
            </a:r>
            <a:r>
              <a:rPr lang="en-US" altLang="ko-KR" dirty="0"/>
              <a:t>special symbol</a:t>
            </a:r>
            <a:r>
              <a:rPr lang="ko-KR" altLang="en-US" dirty="0"/>
              <a:t>이 있음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S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좌측의 심볼은 모어</a:t>
            </a:r>
            <a:r>
              <a:rPr lang="en-US" altLang="ko-KR" dirty="0"/>
              <a:t>(mother)</a:t>
            </a:r>
            <a:r>
              <a:rPr lang="ko-KR" altLang="en-US" dirty="0"/>
              <a:t>라고 불리며 </a:t>
            </a:r>
            <a:r>
              <a:rPr lang="en-US" altLang="ko-KR" dirty="0"/>
              <a:t>Context-free grammars(CFGs)</a:t>
            </a:r>
            <a:r>
              <a:rPr lang="ko-KR" altLang="en-US" dirty="0"/>
              <a:t>라고 불림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문맥자유문법 이라고 부름</a:t>
            </a:r>
            <a:r>
              <a:rPr lang="en-US" altLang="ko-KR" dirty="0"/>
              <a:t>. </a:t>
            </a:r>
            <a:r>
              <a:rPr lang="ko-KR" altLang="en-US" dirty="0"/>
              <a:t>형식 문법의 한 종류로</a:t>
            </a:r>
            <a:r>
              <a:rPr lang="en-US" altLang="ko-KR" dirty="0"/>
              <a:t>, </a:t>
            </a:r>
            <a:r>
              <a:rPr lang="ko-KR" altLang="en-US" dirty="0"/>
              <a:t>다음과 같은 문법을 의미 </a:t>
            </a:r>
            <a:r>
              <a:rPr lang="en-US" altLang="ko-KR" dirty="0"/>
              <a:t>V -&gt;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ko-KR" altLang="en-US" dirty="0" err="1"/>
              <a:t>비단말</a:t>
            </a:r>
            <a:r>
              <a:rPr lang="ko-KR" altLang="en-US" dirty="0"/>
              <a:t> 기호이고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ko-KR" altLang="en-US" dirty="0" err="1"/>
              <a:t>비단말과</a:t>
            </a:r>
            <a:r>
              <a:rPr lang="ko-KR" altLang="en-US" dirty="0"/>
              <a:t> 말단 기호들로 구성된 문자열이다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즉 문맥 자유 문법의 각 생성 규칙의 좌측에는 단 하나의 </a:t>
            </a:r>
            <a:r>
              <a:rPr lang="ko-KR" altLang="en-US" dirty="0" err="1"/>
              <a:t>비말단</a:t>
            </a:r>
            <a:r>
              <a:rPr lang="ko-KR" altLang="en-US" dirty="0"/>
              <a:t> 기호만 관계한다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단어 및 품사기호를 </a:t>
            </a:r>
            <a:r>
              <a:rPr lang="en-US" altLang="ko-KR" dirty="0"/>
              <a:t>terminal</a:t>
            </a:r>
            <a:r>
              <a:rPr lang="ko-KR" altLang="en-US" dirty="0"/>
              <a:t>로 표현하고</a:t>
            </a:r>
            <a:r>
              <a:rPr lang="en-US" altLang="ko-KR" dirty="0"/>
              <a:t>, </a:t>
            </a:r>
            <a:r>
              <a:rPr lang="ko-KR" altLang="en-US" dirty="0"/>
              <a:t>구문기호를 </a:t>
            </a:r>
            <a:r>
              <a:rPr lang="en-US" altLang="ko-KR" dirty="0" err="1"/>
              <a:t>nonterminals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  <a:r>
              <a:rPr lang="ko-KR" altLang="en-US" dirty="0"/>
              <a:t>그리고 문법 규칙은 </a:t>
            </a:r>
            <a:r>
              <a:rPr lang="en-US" altLang="ko-KR" dirty="0"/>
              <a:t>Arrow</a:t>
            </a:r>
            <a:r>
              <a:rPr lang="en-US" altLang="ko-KR" baseline="0" dirty="0"/>
              <a:t> </a:t>
            </a:r>
            <a:r>
              <a:rPr lang="ko-KR" altLang="en-US" baseline="0" dirty="0"/>
              <a:t>화살표를 넣어서 표현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CFG 2</a:t>
            </a:r>
            <a:r>
              <a:rPr lang="ko-KR" altLang="en-US" dirty="0"/>
              <a:t>가지 장점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대부분의 자연어 구조를 표현하기에 충분히 강력하고</a:t>
            </a:r>
            <a:r>
              <a:rPr lang="en-US" altLang="ko-KR" dirty="0"/>
              <a:t>, </a:t>
            </a:r>
            <a:r>
              <a:rPr lang="ko-KR" altLang="en-US" dirty="0"/>
              <a:t>문장을 분석하기 위해 효율적인 </a:t>
            </a:r>
            <a:r>
              <a:rPr lang="ko-KR" altLang="en-US" dirty="0" err="1"/>
              <a:t>파서를</a:t>
            </a:r>
            <a:r>
              <a:rPr lang="ko-KR" altLang="en-US" dirty="0"/>
              <a:t>  구축하기에는 충분히 제한적이다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더 이상 분해될 수 없는 것들은 </a:t>
            </a:r>
            <a:r>
              <a:rPr lang="en-US" altLang="ko-KR" dirty="0"/>
              <a:t>terminal symbols </a:t>
            </a:r>
            <a:r>
              <a:rPr lang="ko-KR" altLang="en-US" dirty="0"/>
              <a:t>단말 상징이라고 부른다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그렇지 않은 애들은 </a:t>
            </a:r>
            <a:r>
              <a:rPr lang="ko-KR" altLang="en-US" dirty="0" err="1"/>
              <a:t>비단말</a:t>
            </a:r>
            <a:r>
              <a:rPr lang="ko-KR" altLang="en-US" dirty="0"/>
              <a:t> 상징 </a:t>
            </a:r>
            <a:r>
              <a:rPr lang="en-US" altLang="ko-KR" dirty="0"/>
              <a:t>nonterminal symbols</a:t>
            </a:r>
          </a:p>
          <a:p>
            <a:pPr marL="0" indent="0">
              <a:buFontTx/>
              <a:buNone/>
            </a:pPr>
            <a:r>
              <a:rPr lang="ko-KR" altLang="en-US" dirty="0"/>
              <a:t>단어 카테고리</a:t>
            </a:r>
            <a:r>
              <a:rPr lang="en-US" altLang="ko-KR" dirty="0"/>
              <a:t>(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형용사</a:t>
            </a:r>
            <a:r>
              <a:rPr lang="en-US" altLang="ko-KR" dirty="0"/>
              <a:t>, </a:t>
            </a:r>
            <a:r>
              <a:rPr lang="ko-KR" altLang="en-US" dirty="0"/>
              <a:t>관사</a:t>
            </a:r>
            <a:r>
              <a:rPr lang="en-US" altLang="ko-KR" dirty="0"/>
              <a:t>)</a:t>
            </a:r>
            <a:r>
              <a:rPr lang="ko-KR" altLang="en-US" dirty="0"/>
              <a:t>를 나타내는 심볼들은 </a:t>
            </a:r>
            <a:r>
              <a:rPr lang="en-US" altLang="ko-KR" dirty="0"/>
              <a:t>lexical symbol </a:t>
            </a:r>
            <a:r>
              <a:rPr lang="ko-KR" altLang="en-US" dirty="0"/>
              <a:t>어휘기호 </a:t>
            </a:r>
            <a:r>
              <a:rPr lang="ko-KR" altLang="en-US" dirty="0" err="1"/>
              <a:t>라고함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한 단어는 여러 카테고리를 가질 수 있음</a:t>
            </a:r>
            <a:r>
              <a:rPr lang="en-US" altLang="ko-KR" dirty="0"/>
              <a:t>. Can</a:t>
            </a:r>
            <a:r>
              <a:rPr lang="ko-KR" altLang="en-US" dirty="0"/>
              <a:t>이 동사</a:t>
            </a:r>
            <a:r>
              <a:rPr lang="en-US" altLang="ko-KR" dirty="0"/>
              <a:t>(</a:t>
            </a:r>
            <a:r>
              <a:rPr lang="ko-KR" altLang="en-US" dirty="0"/>
              <a:t>정확히는 조동사</a:t>
            </a:r>
            <a:r>
              <a:rPr lang="en-US" altLang="ko-KR" dirty="0"/>
              <a:t>), </a:t>
            </a:r>
            <a:r>
              <a:rPr lang="ko-KR" altLang="en-US" dirty="0"/>
              <a:t>명사가 되는 것처럼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제가 생각했을 때</a:t>
            </a:r>
            <a:r>
              <a:rPr lang="en-US" altLang="ko-KR" baseline="0" dirty="0"/>
              <a:t> 3,4 </a:t>
            </a:r>
            <a:r>
              <a:rPr lang="ko-KR" altLang="en-US" baseline="0" dirty="0"/>
              <a:t>룰을 생각하면 </a:t>
            </a:r>
            <a:r>
              <a:rPr lang="en-US" altLang="ko-KR" baseline="0" dirty="0"/>
              <a:t>NP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NAME</a:t>
            </a:r>
            <a:r>
              <a:rPr lang="ko-KR" altLang="en-US" baseline="0" dirty="0"/>
              <a:t>도 될 수 있고 </a:t>
            </a:r>
            <a:r>
              <a:rPr lang="en-US" altLang="ko-KR" baseline="0" dirty="0"/>
              <a:t>ART N</a:t>
            </a:r>
            <a:r>
              <a:rPr lang="ko-KR" altLang="en-US" baseline="0" dirty="0"/>
              <a:t>도 될 수 있는데 </a:t>
            </a:r>
            <a:r>
              <a:rPr lang="ko-KR" altLang="en-US" baseline="0" dirty="0" err="1"/>
              <a:t>첫번쨰</a:t>
            </a:r>
            <a:r>
              <a:rPr lang="ko-KR" altLang="en-US" baseline="0" dirty="0"/>
              <a:t> </a:t>
            </a:r>
            <a:r>
              <a:rPr lang="en-US" altLang="ko-KR" baseline="0" dirty="0"/>
              <a:t>NP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NAME</a:t>
            </a:r>
            <a:r>
              <a:rPr lang="ko-KR" altLang="en-US" baseline="0" dirty="0"/>
              <a:t>이 되고 </a:t>
            </a:r>
            <a:r>
              <a:rPr lang="en-US" altLang="ko-KR" baseline="0" dirty="0"/>
              <a:t>John</a:t>
            </a:r>
            <a:r>
              <a:rPr lang="ko-KR" altLang="en-US" baseline="0" dirty="0"/>
              <a:t>이 되는 이유는</a:t>
            </a:r>
            <a:r>
              <a:rPr lang="en-US" altLang="ko-KR" baseline="0" dirty="0"/>
              <a:t>,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Parsing</a:t>
            </a:r>
            <a:r>
              <a:rPr lang="ko-KR" altLang="en-US" baseline="0" dirty="0"/>
              <a:t>을 한다는 개념이 아니라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그냥 </a:t>
            </a:r>
            <a:r>
              <a:rPr lang="en-US" altLang="ko-KR" baseline="0" dirty="0"/>
              <a:t>John ate the cat</a:t>
            </a:r>
            <a:r>
              <a:rPr lang="ko-KR" altLang="en-US" baseline="0" dirty="0"/>
              <a:t>을 표현하기 위해서 </a:t>
            </a:r>
            <a:r>
              <a:rPr lang="en-US" altLang="ko-KR" baseline="0" dirty="0"/>
              <a:t>root</a:t>
            </a:r>
            <a:r>
              <a:rPr lang="ko-KR" altLang="en-US" baseline="0" dirty="0"/>
              <a:t>를 차용한 것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John ate the cat</a:t>
            </a:r>
            <a:r>
              <a:rPr lang="ko-KR" altLang="en-US" baseline="0" dirty="0"/>
              <a:t>을 바탕으로 거꾸로 </a:t>
            </a:r>
            <a:r>
              <a:rPr lang="en-US" altLang="ko-KR" baseline="0" dirty="0"/>
              <a:t>Tree</a:t>
            </a:r>
            <a:r>
              <a:rPr lang="ko-KR" altLang="en-US" baseline="0" dirty="0"/>
              <a:t>를 구축한 것임</a:t>
            </a:r>
            <a:r>
              <a:rPr lang="en-US" altLang="ko-KR" baseline="0" dirty="0"/>
              <a:t>.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유도에 기반한 </a:t>
            </a:r>
            <a:r>
              <a:rPr lang="en-US" altLang="ko-KR" dirty="0"/>
              <a:t>2</a:t>
            </a:r>
            <a:r>
              <a:rPr lang="ko-KR" altLang="en-US" dirty="0"/>
              <a:t>가지 중요한 프로세스가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Sentence generation : </a:t>
            </a:r>
            <a:r>
              <a:rPr lang="ko-KR" altLang="en-US" dirty="0"/>
              <a:t>문장 생성</a:t>
            </a:r>
            <a:r>
              <a:rPr lang="en-US" altLang="ko-KR" dirty="0"/>
              <a:t>. </a:t>
            </a:r>
            <a:r>
              <a:rPr lang="ko-KR" altLang="en-US" dirty="0"/>
              <a:t>올바른 문장들을 구축하기 위해서 유도를 사용하는 것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일련의 문법적 구조에 의해서 문장을 생성한다고 생각하면 유도라고 이해할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Parsing(</a:t>
            </a:r>
            <a:r>
              <a:rPr lang="ko-KR" altLang="en-US" dirty="0"/>
              <a:t>해석하다</a:t>
            </a:r>
            <a:r>
              <a:rPr lang="en-US" altLang="ko-KR" dirty="0"/>
              <a:t>.) : </a:t>
            </a:r>
            <a:r>
              <a:rPr lang="ko-KR" altLang="en-US" dirty="0"/>
              <a:t>주어진 문법에서 문장 구조를 확인하는 것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일련의 문법적 구조에 의해서 문장을 해석한다고 생각하면 유도라고 이해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검색에 있어서 기본적인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Top-down : S </a:t>
            </a:r>
            <a:r>
              <a:rPr lang="ko-KR" altLang="en-US" dirty="0"/>
              <a:t>심볼로 시작해서 입력문장이 생성되거나 혹은 모든 경우의 수가 탐색될 때 까지 여러 다른 경로들을 검색하는 방식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Bottom-up : </a:t>
            </a:r>
            <a:r>
              <a:rPr lang="ko-KR" altLang="en-US" dirty="0"/>
              <a:t>문장 내 단어들로 시작해서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오로지 </a:t>
            </a:r>
            <a:r>
              <a:rPr lang="en-US" altLang="ko-KR" baseline="0" dirty="0"/>
              <a:t>S</a:t>
            </a:r>
            <a:r>
              <a:rPr lang="ko-KR" altLang="en-US" baseline="0" dirty="0"/>
              <a:t>만으로 구성될 </a:t>
            </a:r>
            <a:r>
              <a:rPr lang="ko-KR" altLang="en-US" baseline="0" dirty="0" err="1"/>
              <a:t>떄까지</a:t>
            </a:r>
            <a:r>
              <a:rPr lang="ko-KR" altLang="en-US" baseline="0" dirty="0"/>
              <a:t> 상징들의 순서를 줄여가며 </a:t>
            </a:r>
            <a:r>
              <a:rPr lang="ko-KR" altLang="en-US" baseline="0" dirty="0" err="1"/>
              <a:t>백워드</a:t>
            </a:r>
            <a:r>
              <a:rPr lang="ko-KR" altLang="en-US" baseline="0" dirty="0"/>
              <a:t> 식으로 </a:t>
            </a:r>
            <a:r>
              <a:rPr lang="ko-KR" altLang="en-US" baseline="0" dirty="0" err="1"/>
              <a:t>재작성</a:t>
            </a:r>
            <a:r>
              <a:rPr lang="ko-KR" altLang="en-US" baseline="0" dirty="0"/>
              <a:t> 규칙을 사용하는 것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문장을 </a:t>
            </a:r>
            <a:r>
              <a:rPr lang="en-US" altLang="ko-KR" dirty="0"/>
              <a:t>botto</a:t>
            </a:r>
            <a:r>
              <a:rPr lang="en-US" altLang="ko-KR" baseline="0" dirty="0"/>
              <a:t>m up </a:t>
            </a:r>
            <a:r>
              <a:rPr lang="ko-KR" altLang="en-US" baseline="0" dirty="0"/>
              <a:t>방식으로 처리한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좌에서 우로 말단에 있는 단어들이 다시 거꾸로 </a:t>
            </a:r>
            <a:r>
              <a:rPr lang="en-US" altLang="ko-KR" baseline="0" dirty="0"/>
              <a:t>rewrite</a:t>
            </a:r>
            <a:r>
              <a:rPr lang="ko-KR" altLang="en-US" baseline="0" dirty="0"/>
              <a:t>룰의 반대로 치환됩니다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 다음에는 다시 좌에서 우로 더 큰 </a:t>
            </a:r>
            <a:r>
              <a:rPr lang="en-US" altLang="ko-KR" baseline="0" dirty="0"/>
              <a:t>rewrite</a:t>
            </a:r>
            <a:r>
              <a:rPr lang="ko-KR" altLang="en-US" baseline="0" dirty="0"/>
              <a:t>룰로 묶어 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마지막에는 </a:t>
            </a:r>
            <a:r>
              <a:rPr lang="en-US" altLang="ko-KR" baseline="0" dirty="0"/>
              <a:t>S</a:t>
            </a:r>
            <a:r>
              <a:rPr lang="ko-KR" altLang="en-US" baseline="0" dirty="0"/>
              <a:t>로 귀결됩니다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7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Generality – </a:t>
            </a:r>
            <a:r>
              <a:rPr lang="ko-KR" altLang="en-US" dirty="0"/>
              <a:t>일반성 </a:t>
            </a:r>
            <a:r>
              <a:rPr lang="en-US" altLang="ko-KR" dirty="0"/>
              <a:t>: </a:t>
            </a:r>
            <a:r>
              <a:rPr lang="ko-KR" altLang="en-US" dirty="0"/>
              <a:t>문법이 정확하게 분석하는 문장의 범위</a:t>
            </a:r>
            <a:endParaRPr lang="en-US" altLang="ko-KR" dirty="0"/>
          </a:p>
          <a:p>
            <a:r>
              <a:rPr lang="en-US" altLang="ko-KR" dirty="0"/>
              <a:t>Selectivity : </a:t>
            </a:r>
            <a:r>
              <a:rPr lang="ko-KR" altLang="en-US" dirty="0"/>
              <a:t>그것이 문제라고 규정하는 비문의 범위</a:t>
            </a:r>
            <a:endParaRPr lang="en-US" altLang="ko-KR" dirty="0"/>
          </a:p>
          <a:p>
            <a:r>
              <a:rPr lang="en-US" altLang="ko-KR" dirty="0"/>
              <a:t>Understandability</a:t>
            </a:r>
            <a:r>
              <a:rPr lang="en-US" altLang="ko-KR" baseline="0" dirty="0"/>
              <a:t>  - </a:t>
            </a:r>
            <a:r>
              <a:rPr lang="ko-KR" altLang="en-US" baseline="0" dirty="0"/>
              <a:t>문법 </a:t>
            </a:r>
            <a:r>
              <a:rPr lang="ko-KR" altLang="en-US" baseline="0" dirty="0" err="1"/>
              <a:t>그자체의</a:t>
            </a:r>
            <a:r>
              <a:rPr lang="ko-KR" altLang="en-US" baseline="0" dirty="0"/>
              <a:t> 간단함</a:t>
            </a:r>
            <a:endParaRPr lang="en-US" altLang="ko-KR" baseline="0" dirty="0"/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가지가 갖춰져야 좋은 문법이라고 판단함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Constituents</a:t>
            </a:r>
            <a:r>
              <a:rPr lang="ko-KR" altLang="en-US" baseline="0" dirty="0"/>
              <a:t>는 문장을 과자라고 </a:t>
            </a:r>
            <a:r>
              <a:rPr lang="ko-KR" altLang="en-US" baseline="0" dirty="0" err="1"/>
              <a:t>생각했을때</a:t>
            </a:r>
            <a:r>
              <a:rPr lang="ko-KR" altLang="en-US" baseline="0" dirty="0"/>
              <a:t> 과자를 부시면 생기는 부스러기를 </a:t>
            </a:r>
            <a:r>
              <a:rPr lang="en-US" altLang="ko-KR" baseline="0" dirty="0"/>
              <a:t>Constituent</a:t>
            </a:r>
            <a:r>
              <a:rPr lang="ko-KR" altLang="en-US" baseline="0" dirty="0"/>
              <a:t>라고 이해하시면 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문장을 쪼개었을 때 파생되는 구성성분임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  <a:r>
              <a:rPr lang="ko-KR" altLang="en-US" baseline="0" dirty="0"/>
              <a:t> </a:t>
            </a:r>
            <a:r>
              <a:rPr lang="en-US" altLang="ko-KR" baseline="0" dirty="0"/>
              <a:t>3.3</a:t>
            </a:r>
            <a:r>
              <a:rPr lang="ko-KR" altLang="en-US" baseline="0" dirty="0"/>
              <a:t>은 접속형태의 예시이고 아래의 </a:t>
            </a:r>
            <a:r>
              <a:rPr lang="en-US" altLang="ko-KR" baseline="0" dirty="0"/>
              <a:t>3</a:t>
            </a:r>
            <a:r>
              <a:rPr lang="ko-KR" altLang="en-US" baseline="0" dirty="0"/>
              <a:t>문장은 접속이 </a:t>
            </a:r>
            <a:r>
              <a:rPr lang="ko-KR" altLang="en-US" baseline="0" dirty="0" err="1"/>
              <a:t>안되는</a:t>
            </a:r>
            <a:r>
              <a:rPr lang="ko-KR" altLang="en-US" baseline="0" dirty="0"/>
              <a:t> 문장들이다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햄버거는 명사고 </a:t>
            </a:r>
            <a:r>
              <a:rPr lang="en-US" altLang="ko-KR" baseline="0" dirty="0"/>
              <a:t>on the stove</a:t>
            </a:r>
            <a:r>
              <a:rPr lang="ko-KR" altLang="en-US" baseline="0" dirty="0"/>
              <a:t>는 전치사 구</a:t>
            </a:r>
            <a:endParaRPr lang="en-US" altLang="ko-KR" baseline="0" dirty="0"/>
          </a:p>
          <a:p>
            <a:r>
              <a:rPr lang="en-US" altLang="ko-KR" baseline="0" dirty="0"/>
              <a:t>Cold hot dog</a:t>
            </a:r>
            <a:r>
              <a:rPr lang="ko-KR" altLang="en-US" baseline="0" dirty="0"/>
              <a:t>는 명사인데 </a:t>
            </a:r>
            <a:r>
              <a:rPr lang="en-US" altLang="ko-KR" baseline="0" dirty="0"/>
              <a:t>well burned</a:t>
            </a:r>
            <a:r>
              <a:rPr lang="ko-KR" altLang="en-US" baseline="0" dirty="0"/>
              <a:t> 분사 형용사 </a:t>
            </a:r>
            <a:r>
              <a:rPr lang="en-US" altLang="ko-KR" baseline="0" dirty="0"/>
              <a:t> -- ADJ- ADJ</a:t>
            </a:r>
            <a:r>
              <a:rPr lang="ko-KR" altLang="en-US" baseline="0" dirty="0"/>
              <a:t>에 잘못된 예시 나옴</a:t>
            </a:r>
            <a:endParaRPr lang="en-US" altLang="ko-KR" baseline="0" dirty="0"/>
          </a:p>
          <a:p>
            <a:r>
              <a:rPr lang="ko-KR" altLang="en-US" baseline="0" dirty="0"/>
              <a:t>핫도그를 천천히 먹었고 햄버거를 </a:t>
            </a:r>
            <a:r>
              <a:rPr lang="ko-KR" altLang="en-US" baseline="0" dirty="0" err="1"/>
              <a:t>먹었따</a:t>
            </a:r>
            <a:r>
              <a:rPr lang="ko-KR" altLang="en-US" baseline="0" dirty="0"/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 ADVP – ADVP </a:t>
            </a:r>
            <a:r>
              <a:rPr lang="ko-KR" altLang="en-US" baseline="0" dirty="0">
                <a:sym typeface="Wingdings" panose="05000000000000000000" pitchFamily="2" charset="2"/>
              </a:rPr>
              <a:t>부사</a:t>
            </a:r>
            <a:r>
              <a:rPr lang="en-US" altLang="ko-KR" baseline="0" dirty="0">
                <a:sym typeface="Wingdings" panose="05000000000000000000" pitchFamily="2" charset="2"/>
              </a:rPr>
              <a:t>-</a:t>
            </a:r>
            <a:r>
              <a:rPr lang="ko-KR" altLang="en-US" baseline="0" dirty="0">
                <a:sym typeface="Wingdings" panose="05000000000000000000" pitchFamily="2" charset="2"/>
              </a:rPr>
              <a:t>부사의 조합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만약 제안된 구성성분이 같은 클래스에 있는 구성성분과의 접속</a:t>
            </a:r>
            <a:r>
              <a:rPr lang="ko-KR" altLang="en-US" baseline="0" dirty="0"/>
              <a:t> 관계를 나타낼 수 없다면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그것은 잘못된 것이다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만일 명사 </a:t>
            </a:r>
            <a:r>
              <a:rPr lang="en-US" altLang="ko-KR" baseline="0" dirty="0"/>
              <a:t>and </a:t>
            </a:r>
            <a:r>
              <a:rPr lang="ko-KR" altLang="en-US" baseline="0" dirty="0"/>
              <a:t>명사인데 </a:t>
            </a:r>
            <a:r>
              <a:rPr lang="ko-KR" altLang="en-US" baseline="0" dirty="0" err="1"/>
              <a:t>안된다는</a:t>
            </a:r>
            <a:r>
              <a:rPr lang="ko-KR" altLang="en-US" baseline="0" dirty="0"/>
              <a:t> 등</a:t>
            </a:r>
            <a:r>
              <a:rPr lang="en-US" altLang="ko-KR" baseline="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3.3</a:t>
            </a:r>
            <a:r>
              <a:rPr lang="ko-KR" altLang="en-US" dirty="0"/>
              <a:t>에서 나타나는 접속사의 형태가 준수되어야 좋은 문법이라고 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6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문장들은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John’s hitting of Mary</a:t>
            </a:r>
            <a:r>
              <a:rPr lang="ko-KR" altLang="en-US" baseline="0" dirty="0"/>
              <a:t>라는 문장성분이 다른 문장성분에도 알맞게 들어가는지 확인하는 테스트이다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존이 </a:t>
            </a:r>
            <a:r>
              <a:rPr lang="ko-KR" altLang="en-US" dirty="0" err="1"/>
              <a:t>메리를</a:t>
            </a:r>
            <a:r>
              <a:rPr lang="ko-KR" altLang="en-US" dirty="0"/>
              <a:t> 때렸다는 사실이 수를 </a:t>
            </a:r>
            <a:r>
              <a:rPr lang="ko-KR" altLang="en-US" dirty="0" err="1"/>
              <a:t>깜짝놀라게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존이 </a:t>
            </a:r>
            <a:r>
              <a:rPr lang="ko-KR" altLang="en-US" dirty="0" err="1"/>
              <a:t>메리를</a:t>
            </a:r>
            <a:r>
              <a:rPr lang="ko-KR" altLang="en-US" dirty="0"/>
              <a:t> 때렸다는 </a:t>
            </a:r>
            <a:r>
              <a:rPr lang="en-US" altLang="ko-KR" dirty="0"/>
              <a:t>NP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나는 존이 </a:t>
            </a:r>
            <a:r>
              <a:rPr lang="ko-KR" altLang="en-US" dirty="0" err="1"/>
              <a:t>메리를</a:t>
            </a:r>
            <a:r>
              <a:rPr lang="ko-KR" altLang="en-US" dirty="0"/>
              <a:t> 때렸다는 사실을 설명할 수 없다</a:t>
            </a:r>
            <a:endParaRPr lang="en-US" altLang="ko-KR" dirty="0"/>
          </a:p>
          <a:p>
            <a:r>
              <a:rPr lang="ko-KR" altLang="en-US" dirty="0"/>
              <a:t>수는 존이 </a:t>
            </a:r>
            <a:r>
              <a:rPr lang="ko-KR" altLang="en-US" dirty="0" err="1"/>
              <a:t>메리를</a:t>
            </a:r>
            <a:r>
              <a:rPr lang="ko-KR" altLang="en-US" dirty="0"/>
              <a:t> 때렸다는 사실로 </a:t>
            </a:r>
            <a:r>
              <a:rPr lang="ko-KR" altLang="en-US" dirty="0" err="1"/>
              <a:t>깜짝놀랐다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결론은 </a:t>
            </a:r>
            <a:r>
              <a:rPr lang="en-US" altLang="ko-KR" dirty="0"/>
              <a:t>John’s hitting of Mary</a:t>
            </a:r>
            <a:r>
              <a:rPr lang="ko-KR" altLang="en-US" dirty="0"/>
              <a:t>라는 구문이 </a:t>
            </a:r>
            <a:r>
              <a:rPr lang="en-US" altLang="ko-KR" dirty="0"/>
              <a:t>NP</a:t>
            </a:r>
            <a:r>
              <a:rPr lang="ko-KR" altLang="en-US" dirty="0"/>
              <a:t>처럼 작동함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명사구처럼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2A037-5477-4EC1-BFDD-48426103E6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298BF0-C967-4D7E-8578-B43BB72F0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67A9492-E93D-4D05-88FB-C4260043B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B67057-4247-4998-9379-19CA5F8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46B9C8-CBAC-415C-9294-DEE47630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09B44F-2C6F-4232-858C-19A8921B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664370-2A2F-4F4A-8545-6F77A62F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F21229-09A1-44D1-AAAA-2A07E760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378D9D-6B0B-43FB-AC87-B9D0AB8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F0E488-41D4-43BE-9CDA-5F0F694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2B753C-B59A-4223-938B-8522AF27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6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3D44B3-F23D-48DC-A9C3-227C3330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832662-119F-447C-9DD7-68F01E8B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B5EB61-E845-41A9-88DB-9989C288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8682C3-B826-4496-9D1C-AD4D26EF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DAB46B-2B4F-41DB-9F74-3D3BE2D8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4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09D286-A91B-4540-8AC9-DCDE9B64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D3721C-960B-4E00-B8D0-4BF4047E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95C870-B91F-4CB0-8B27-AA72C68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59A26D-B4E5-4760-8A63-97138DD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91DF23-6338-4949-8692-13091C72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7798D3-3D41-4A4D-8F1A-978A3147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DACBE0-B8C6-461D-8831-08103969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D418C5-51AB-4251-A9E5-1466C89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27EC6A-07E0-45EE-B663-CE5E32BD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881741-2176-470A-A7B6-273D0A9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8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7C0BAE-63ED-41ED-9F19-EF1ED057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64862-62A0-48D2-9FCF-06920FFBA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5B3FCA-17DC-4C04-A376-83D0B5FC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8D0975-7EAC-444A-8E3E-373BB3B9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89384F-6497-44BA-8642-43D41300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FAFECE-FD9B-4C74-8888-C7C4455E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D7AA0F-DB9D-4D91-B9C8-CA146C3C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3C5067-09C1-4DB6-91FD-4662726F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8CB0B6E-3F94-406E-ACCE-351C8EE44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672C773-EE89-4A45-8172-416D6B314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84AF59-D2D7-4413-A6B4-8DA73D250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22C01D-DE50-4E8A-ADDA-3611EAC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F71FE45-B278-4E8B-AF6E-E0570F2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890C6E-A41D-45CA-B4A9-CBE0378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ABEDEA-F628-45FE-96DA-DEEA7508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7233692-CE03-45D5-ABC0-83902B2D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6808778-DAC7-4B8E-954B-7C207B7C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6397074-D644-41B7-A4EB-0F4199A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1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2D87644-AFED-45CF-8156-F343882F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7FEA4D1-1921-48B8-936D-C02EC18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074C9E7-440F-4562-B27A-975B8EE5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9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694AF3-9A70-4B1E-B39C-3327EE01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14E316-2804-440B-9A87-5A4F4625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C6C18A-6848-4F92-A8B9-B59E35AE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9258C9D-E20E-4721-8866-72BA41B8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19E057-02DA-40E2-A2B2-729F5AEF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E7E6B6-BDE8-401B-A088-297E05AD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8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280B39-DF00-4148-B9A0-A70F8C38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63C5790-0EAF-49F0-BE76-3111DCCF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9C00A2-7375-42EC-9DD1-308951CE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850E8C0-E64B-4B23-85CE-6E582A24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7DB55A-FE26-4218-830F-6B3E2EFA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165A69-2133-47F5-A0AA-176979BA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FAA0839-3A45-458E-9CFA-A6902E6D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73B003-F3E8-437A-915B-5AB36E8E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F26985-0D65-4201-BA03-26FE8E6A8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EA99-8CE2-49D6-8AB5-99C3154FFE4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0DD2CB-881D-4B4F-9473-4E02B9A3E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991B28-FEBE-463E-8DE9-69AFF473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FB8D-C039-44FC-B55F-AACC261EE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5%B8%EC%97%84_%EC%B4%98%EC%8A%A4%ED%82%A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lkingaboutme.tistory.com/498?category=484576" TargetMode="External"/><Relationship Id="rId4" Type="http://schemas.openxmlformats.org/officeDocument/2006/relationships/hyperlink" Target="http://www.aistudy.co.kr/linguistics/chomsky_hierarchy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49BFC16-B352-44CA-A416-E56586FE0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Natural Language Processing</a:t>
            </a:r>
            <a:br>
              <a:rPr lang="en-US" altLang="ko-KR" sz="4800" dirty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3600" dirty="0"/>
              <a:t>Chapter #3 Grammars and Parsing</a:t>
            </a:r>
            <a:endParaRPr lang="ko-KR" altLang="en-US" sz="4800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xmlns="" id="{3969FBED-389C-4AED-833A-3958F8E8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1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2018120305 </a:t>
            </a:r>
            <a:r>
              <a:rPr lang="ko-KR" altLang="en-US" dirty="0"/>
              <a:t>컴퓨터공학과 고성욱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2018-03-21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361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John’s hitting of Mary alarmed Sue.</a:t>
            </a:r>
          </a:p>
          <a:p>
            <a:r>
              <a:rPr lang="en-US" altLang="ko-KR" dirty="0"/>
              <a:t>John’s hitting of Mary is NP.</a:t>
            </a:r>
          </a:p>
          <a:p>
            <a:endParaRPr lang="en-US" altLang="ko-KR" dirty="0"/>
          </a:p>
          <a:p>
            <a:r>
              <a:rPr lang="en-US" altLang="ko-KR" dirty="0"/>
              <a:t>I cannot explain John’s hitting of Mary.</a:t>
            </a:r>
          </a:p>
          <a:p>
            <a:r>
              <a:rPr lang="en-US" altLang="ko-KR" dirty="0"/>
              <a:t>Sue was alarmed by John’s hitting of Mary.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Conclusion</a:t>
            </a:r>
          </a:p>
          <a:p>
            <a:r>
              <a:rPr lang="en-US" altLang="ko-KR" dirty="0"/>
              <a:t>The proposed constituent appears to behave just like other NPs.</a:t>
            </a:r>
          </a:p>
        </p:txBody>
      </p:sp>
    </p:spTree>
    <p:extLst>
      <p:ext uri="{BB962C8B-B14F-4D97-AF65-F5344CB8AC3E}">
        <p14:creationId xmlns:p14="http://schemas.microsoft.com/office/powerpoint/2010/main" val="16170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&lt;Case 1&gt;</a:t>
            </a:r>
          </a:p>
          <a:p>
            <a:r>
              <a:rPr lang="en-US" altLang="ko-KR" dirty="0"/>
              <a:t>I looked up John’s phone number.</a:t>
            </a:r>
          </a:p>
          <a:p>
            <a:r>
              <a:rPr lang="en-US" altLang="ko-KR" dirty="0"/>
              <a:t>I looked up John’s chimney.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&lt;Case 2&gt;</a:t>
            </a:r>
          </a:p>
          <a:p>
            <a:r>
              <a:rPr lang="en-US" altLang="ko-KR" dirty="0"/>
              <a:t>I looked up John’s phone number and in his cupboards.</a:t>
            </a:r>
          </a:p>
          <a:p>
            <a:r>
              <a:rPr lang="en-US" altLang="ko-KR" dirty="0"/>
              <a:t>I looked up John’s chimney and in his cupboards.</a:t>
            </a:r>
          </a:p>
          <a:p>
            <a:endParaRPr lang="en-US" altLang="ko-KR" dirty="0"/>
          </a:p>
          <a:p>
            <a:r>
              <a:rPr lang="en-US" altLang="ko-KR" dirty="0"/>
              <a:t>‘up John’s phone number’ is not a PP.</a:t>
            </a:r>
          </a:p>
        </p:txBody>
      </p:sp>
    </p:spTree>
    <p:extLst>
      <p:ext uri="{BB962C8B-B14F-4D97-AF65-F5344CB8AC3E}">
        <p14:creationId xmlns:p14="http://schemas.microsoft.com/office/powerpoint/2010/main" val="40121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&lt;Case 1&gt;</a:t>
            </a:r>
          </a:p>
          <a:p>
            <a:r>
              <a:rPr lang="en-US" altLang="ko-KR" dirty="0"/>
              <a:t>Up John’s phone number, I looked.</a:t>
            </a:r>
          </a:p>
          <a:p>
            <a:r>
              <a:rPr lang="en-US" altLang="ko-KR" dirty="0"/>
              <a:t>Up John’s chimney, I looked.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&lt;Case 2&gt;</a:t>
            </a:r>
          </a:p>
          <a:p>
            <a:r>
              <a:rPr lang="en-US" altLang="ko-KR" dirty="0"/>
              <a:t>John’s phone number </a:t>
            </a:r>
            <a:r>
              <a:rPr lang="en-US" altLang="ko-KR" dirty="0">
                <a:sym typeface="Wingdings" panose="05000000000000000000" pitchFamily="2" charset="2"/>
              </a:rPr>
              <a:t> it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I looked up John’s phone number.  I looked up it.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I looked it up.( = I looked John’s phone number up. 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3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2164181" cy="4863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Therefore, different analysis is needed for each of two sentences</a:t>
            </a:r>
          </a:p>
          <a:p>
            <a:r>
              <a:rPr lang="en-US" altLang="ko-KR" dirty="0"/>
              <a:t>‘up john’s phone number’ != PP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1. The VP could be the complex verb looked up followed by NP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2. it could consist of three components : the V looked, a particle up, and an NP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When a new rule is proposed for a grammar, you must carefully consider its interaction with existing grammar.</a:t>
            </a:r>
          </a:p>
        </p:txBody>
      </p:sp>
    </p:spTree>
    <p:extLst>
      <p:ext uri="{BB962C8B-B14F-4D97-AF65-F5344CB8AC3E}">
        <p14:creationId xmlns:p14="http://schemas.microsoft.com/office/powerpoint/2010/main" val="116015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2164181" cy="4863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Box 3.1 Generative capacity</a:t>
            </a:r>
          </a:p>
          <a:p>
            <a:pPr marL="0" indent="0">
              <a:buNone/>
            </a:pPr>
            <a:r>
              <a:rPr lang="en-US" altLang="ko-KR" dirty="0"/>
              <a:t>: the range of languages that each formalism can describe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 natural language can characterized precisely enough to define generative capacity.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Formal Languages allow a precise mathematical characterization.</a:t>
            </a:r>
          </a:p>
        </p:txBody>
      </p:sp>
    </p:spTree>
    <p:extLst>
      <p:ext uri="{BB962C8B-B14F-4D97-AF65-F5344CB8AC3E}">
        <p14:creationId xmlns:p14="http://schemas.microsoft.com/office/powerpoint/2010/main" val="423701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3.3 A Top-Down Parser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Parsing algorithm ?</a:t>
            </a:r>
          </a:p>
          <a:p>
            <a:r>
              <a:rPr lang="en-US" altLang="ko-KR" dirty="0"/>
              <a:t>Top-down Parser?</a:t>
            </a:r>
          </a:p>
          <a:p>
            <a:r>
              <a:rPr lang="en-US" altLang="ko-KR" dirty="0"/>
              <a:t>Symbol list ?</a:t>
            </a:r>
          </a:p>
          <a:p>
            <a:pPr marL="457200" lvl="1" indent="0">
              <a:buNone/>
            </a:pPr>
            <a:r>
              <a:rPr lang="en-US" altLang="ko-KR" dirty="0"/>
              <a:t>Ex) S -&gt; NP VP ( Symbol list : (NP VP) )</a:t>
            </a:r>
          </a:p>
          <a:p>
            <a:pPr marL="457200" lvl="1" indent="0">
              <a:buNone/>
            </a:pPr>
            <a:r>
              <a:rPr lang="en-US" altLang="ko-KR" dirty="0"/>
              <a:t>Ex) NP -&gt; ART N ( Symbol list : (ART N VP) )</a:t>
            </a:r>
          </a:p>
          <a:p>
            <a:r>
              <a:rPr lang="en-US" altLang="ko-KR" dirty="0"/>
              <a:t>Lexicon ?</a:t>
            </a:r>
          </a:p>
          <a:p>
            <a:r>
              <a:rPr lang="en-US" altLang="ko-KR" dirty="0"/>
              <a:t>Backtracking ?</a:t>
            </a:r>
          </a:p>
          <a:p>
            <a:endParaRPr lang="en-US" altLang="ko-KR" dirty="0"/>
          </a:p>
          <a:p>
            <a:endParaRPr lang="en-US" altLang="ko-KR" sz="2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BF9B50B-DD7A-4020-9E3C-DF0A7C8D9D0A}"/>
              </a:ext>
            </a:extLst>
          </p:cNvPr>
          <p:cNvGrpSpPr/>
          <p:nvPr/>
        </p:nvGrpSpPr>
        <p:grpSpPr>
          <a:xfrm>
            <a:off x="6299455" y="2381121"/>
            <a:ext cx="7374211" cy="4111754"/>
            <a:chOff x="6291915" y="2629874"/>
            <a:chExt cx="7374211" cy="41117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19179AE-7A13-465D-A5AE-4516FF91B9B4}"/>
                </a:ext>
              </a:extLst>
            </p:cNvPr>
            <p:cNvSpPr txBox="1"/>
            <p:nvPr/>
          </p:nvSpPr>
          <p:spPr>
            <a:xfrm>
              <a:off x="7722664" y="2629874"/>
              <a:ext cx="594346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3200" dirty="0"/>
                <a:t>S</a:t>
              </a:r>
              <a:r>
                <a:rPr lang="ko-KR" altLang="en-US" sz="3200" dirty="0"/>
                <a:t> </a:t>
              </a:r>
              <a:r>
                <a:rPr lang="en-US" altLang="ko-KR" sz="3200" dirty="0">
                  <a:sym typeface="Wingdings" panose="05000000000000000000" pitchFamily="2" charset="2"/>
                </a:rPr>
                <a:t> NP VP</a:t>
              </a:r>
            </a:p>
            <a:p>
              <a:pPr marL="342900" indent="-342900">
                <a:buAutoNum type="arabicPeriod"/>
              </a:pPr>
              <a:r>
                <a:rPr lang="en-US" altLang="ko-KR" sz="3200" dirty="0">
                  <a:sym typeface="Wingdings" panose="05000000000000000000" pitchFamily="2" charset="2"/>
                </a:rPr>
                <a:t>NP  ART N                    </a:t>
              </a:r>
            </a:p>
            <a:p>
              <a:pPr marL="342900" indent="-342900">
                <a:buAutoNum type="arabicPeriod"/>
              </a:pPr>
              <a:r>
                <a:rPr lang="en-US" altLang="ko-KR" sz="3200" dirty="0">
                  <a:sym typeface="Wingdings" panose="05000000000000000000" pitchFamily="2" charset="2"/>
                </a:rPr>
                <a:t>NP  ART ADJ N                   </a:t>
              </a:r>
            </a:p>
            <a:p>
              <a:pPr marL="342900" indent="-342900">
                <a:buAutoNum type="arabicPeriod"/>
              </a:pPr>
              <a:r>
                <a:rPr lang="en-US" altLang="ko-KR" sz="3200" dirty="0">
                  <a:sym typeface="Wingdings" panose="05000000000000000000" pitchFamily="2" charset="2"/>
                </a:rPr>
                <a:t>VP  V</a:t>
              </a:r>
            </a:p>
            <a:p>
              <a:pPr marL="342900" indent="-342900">
                <a:buAutoNum type="arabicPeriod"/>
              </a:pPr>
              <a:r>
                <a:rPr lang="en-US" altLang="ko-KR" sz="3200" dirty="0">
                  <a:sym typeface="Wingdings" panose="05000000000000000000" pitchFamily="2" charset="2"/>
                </a:rPr>
                <a:t>VP  V NP</a:t>
              </a: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998A22-7DB6-4E9A-AD48-BA84F3EA6E12}"/>
                </a:ext>
              </a:extLst>
            </p:cNvPr>
            <p:cNvSpPr txBox="1"/>
            <p:nvPr/>
          </p:nvSpPr>
          <p:spPr>
            <a:xfrm>
              <a:off x="6291915" y="6372296"/>
              <a:ext cx="570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2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1325563"/>
          </a:xfrm>
        </p:spPr>
        <p:txBody>
          <a:bodyPr/>
          <a:lstStyle/>
          <a:p>
            <a:pPr algn="ctr"/>
            <a:r>
              <a:rPr lang="en-US" altLang="ko-KR" dirty="0"/>
              <a:t>3.3 A Simple Top-Down Parsing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Possibilities list ?</a:t>
            </a:r>
          </a:p>
          <a:p>
            <a:r>
              <a:rPr lang="en-US" altLang="ko-KR" dirty="0"/>
              <a:t>Current state ?</a:t>
            </a:r>
          </a:p>
          <a:p>
            <a:r>
              <a:rPr lang="en-US" altLang="ko-KR" dirty="0"/>
              <a:t>Backup stats ?</a:t>
            </a:r>
          </a:p>
          <a:p>
            <a:endParaRPr lang="en-US" altLang="ko-KR" dirty="0"/>
          </a:p>
          <a:p>
            <a:endParaRPr lang="en-US" altLang="ko-KR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61E282BE-EC2C-4974-935B-2ABAF41CB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99987"/>
              </p:ext>
            </p:extLst>
          </p:nvPr>
        </p:nvGraphicFramePr>
        <p:xfrm>
          <a:off x="3264743" y="1315970"/>
          <a:ext cx="8808723" cy="543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89">
                  <a:extLst>
                    <a:ext uri="{9D8B030D-6E8A-4147-A177-3AD203B41FA5}">
                      <a16:colId xmlns:a16="http://schemas.microsoft.com/office/drawing/2014/main" xmlns="" val="212972643"/>
                    </a:ext>
                  </a:extLst>
                </a:gridCol>
                <a:gridCol w="2248786">
                  <a:extLst>
                    <a:ext uri="{9D8B030D-6E8A-4147-A177-3AD203B41FA5}">
                      <a16:colId xmlns:a16="http://schemas.microsoft.com/office/drawing/2014/main" xmlns="" val="4232996936"/>
                    </a:ext>
                  </a:extLst>
                </a:gridCol>
                <a:gridCol w="2248786">
                  <a:extLst>
                    <a:ext uri="{9D8B030D-6E8A-4147-A177-3AD203B41FA5}">
                      <a16:colId xmlns:a16="http://schemas.microsoft.com/office/drawing/2014/main" xmlns="" val="4005420265"/>
                    </a:ext>
                  </a:extLst>
                </a:gridCol>
                <a:gridCol w="3413762">
                  <a:extLst>
                    <a:ext uri="{9D8B030D-6E8A-4147-A177-3AD203B41FA5}">
                      <a16:colId xmlns:a16="http://schemas.microsoft.com/office/drawing/2014/main" xmlns="" val="1035742654"/>
                    </a:ext>
                  </a:extLst>
                </a:gridCol>
              </a:tblGrid>
              <a:tr h="34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Backup States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05947"/>
                  </a:ext>
                </a:extLst>
              </a:tr>
              <a:tr h="34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((S)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Initial position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5080807"/>
                  </a:ext>
                </a:extLst>
              </a:tr>
              <a:tr h="34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((NP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Rewriting S by rule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51966"/>
                  </a:ext>
                </a:extLst>
              </a:tr>
              <a:tr h="601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((ART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Rewriting NP by rules 2 &amp;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239104"/>
                  </a:ext>
                </a:extLst>
              </a:tr>
              <a:tr h="601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 VP)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Matching ART with the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102942"/>
                  </a:ext>
                </a:extLst>
              </a:tr>
              <a:tr h="601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((VP)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Matching N with dogs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20812"/>
                  </a:ext>
                </a:extLst>
              </a:tr>
              <a:tr h="859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((V)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3)</a:t>
                      </a:r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Rewriting VP by rules 5-8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2978470"/>
                  </a:ext>
                </a:extLst>
              </a:tr>
              <a:tr h="150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 parse succeeds as V is matched to cried, leaving an empty grammatical symbol list with an empty sentence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21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3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1325563"/>
          </a:xfrm>
        </p:spPr>
        <p:txBody>
          <a:bodyPr/>
          <a:lstStyle/>
          <a:p>
            <a:pPr algn="ctr"/>
            <a:r>
              <a:rPr lang="en-US" altLang="ko-KR" dirty="0"/>
              <a:t>3.3 A Simple Top-Down Parsing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endParaRPr lang="en-US" altLang="ko-KR" dirty="0"/>
          </a:p>
          <a:p>
            <a:endParaRPr lang="en-US" altLang="ko-KR" sz="2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59A590B-997B-408D-9F83-2741785A7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46445"/>
              </p:ext>
            </p:extLst>
          </p:nvPr>
        </p:nvGraphicFramePr>
        <p:xfrm>
          <a:off x="1938866" y="1371600"/>
          <a:ext cx="831426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17">
                  <a:extLst>
                    <a:ext uri="{9D8B030D-6E8A-4147-A177-3AD203B41FA5}">
                      <a16:colId xmlns:a16="http://schemas.microsoft.com/office/drawing/2014/main" xmlns="" val="212972643"/>
                    </a:ext>
                  </a:extLst>
                </a:gridCol>
                <a:gridCol w="2122556">
                  <a:extLst>
                    <a:ext uri="{9D8B030D-6E8A-4147-A177-3AD203B41FA5}">
                      <a16:colId xmlns:a16="http://schemas.microsoft.com/office/drawing/2014/main" xmlns="" val="4232996936"/>
                    </a:ext>
                  </a:extLst>
                </a:gridCol>
                <a:gridCol w="2122556">
                  <a:extLst>
                    <a:ext uri="{9D8B030D-6E8A-4147-A177-3AD203B41FA5}">
                      <a16:colId xmlns:a16="http://schemas.microsoft.com/office/drawing/2014/main" xmlns="" val="4005420265"/>
                    </a:ext>
                  </a:extLst>
                </a:gridCol>
                <a:gridCol w="3222139">
                  <a:extLst>
                    <a:ext uri="{9D8B030D-6E8A-4147-A177-3AD203B41FA5}">
                      <a16:colId xmlns:a16="http://schemas.microsoft.com/office/drawing/2014/main" xmlns="" val="1035742654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Backup States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05947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((S)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5080807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((NP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 rewritten to NP VP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51966"/>
                  </a:ext>
                </a:extLst>
              </a:tr>
              <a:tr h="60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((ART N VP)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 rewritten producing two new states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239104"/>
                  </a:ext>
                </a:extLst>
              </a:tr>
              <a:tr h="60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 VP)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102942"/>
                  </a:ext>
                </a:extLst>
              </a:tr>
              <a:tr h="60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((VP)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backup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20812"/>
                  </a:ext>
                </a:extLst>
              </a:tr>
              <a:tr h="870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((V)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((V NP) 3)</a:t>
                      </a:r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2978470"/>
                  </a:ext>
                </a:extLst>
              </a:tr>
              <a:tr h="870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 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((V NP) 3)</a:t>
                      </a:r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217473"/>
                  </a:ext>
                </a:extLst>
              </a:tr>
              <a:tr h="609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 NP)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 first backup is chosen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65003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CE1CAE0-F445-4351-8C0E-1790D914E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3851"/>
              </p:ext>
            </p:extLst>
          </p:nvPr>
        </p:nvGraphicFramePr>
        <p:xfrm>
          <a:off x="1811866" y="1199006"/>
          <a:ext cx="8314268" cy="561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17">
                  <a:extLst>
                    <a:ext uri="{9D8B030D-6E8A-4147-A177-3AD203B41FA5}">
                      <a16:colId xmlns:a16="http://schemas.microsoft.com/office/drawing/2014/main" xmlns="" val="814007774"/>
                    </a:ext>
                  </a:extLst>
                </a:gridCol>
                <a:gridCol w="2122556">
                  <a:extLst>
                    <a:ext uri="{9D8B030D-6E8A-4147-A177-3AD203B41FA5}">
                      <a16:colId xmlns:a16="http://schemas.microsoft.com/office/drawing/2014/main" xmlns="" val="899746692"/>
                    </a:ext>
                  </a:extLst>
                </a:gridCol>
                <a:gridCol w="2122556">
                  <a:extLst>
                    <a:ext uri="{9D8B030D-6E8A-4147-A177-3AD203B41FA5}">
                      <a16:colId xmlns:a16="http://schemas.microsoft.com/office/drawing/2014/main" xmlns="" val="4137027462"/>
                    </a:ext>
                  </a:extLst>
                </a:gridCol>
                <a:gridCol w="3222139">
                  <a:extLst>
                    <a:ext uri="{9D8B030D-6E8A-4147-A177-3AD203B41FA5}">
                      <a16:colId xmlns:a16="http://schemas.microsoft.com/office/drawing/2014/main" xmlns="" val="3220641101"/>
                    </a:ext>
                  </a:extLst>
                </a:gridCol>
              </a:tblGrid>
              <a:tr h="85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((NP)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310581"/>
                  </a:ext>
                </a:extLst>
              </a:tr>
              <a:tr h="85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((ART N)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N) 4)</a:t>
                      </a:r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Looking for ART at fails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74736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((ART ADJ N)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948092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((ART ADJ N VP)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 exploring backup state saved in step3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854361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((ADJ N VP)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63221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((N VP)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958681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((VP)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2137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((V)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((V NP) 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5205975"/>
                  </a:ext>
                </a:extLst>
              </a:tr>
              <a:tr h="76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(( ) 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Success!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547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1325563"/>
          </a:xfrm>
        </p:spPr>
        <p:txBody>
          <a:bodyPr/>
          <a:lstStyle/>
          <a:p>
            <a:pPr algn="ctr"/>
            <a:r>
              <a:rPr lang="en-US" altLang="ko-KR" dirty="0"/>
              <a:t>3.3 Parsing</a:t>
            </a:r>
            <a:r>
              <a:rPr lang="ko-KR" altLang="en-US" dirty="0"/>
              <a:t> </a:t>
            </a:r>
            <a:r>
              <a:rPr lang="en-US" altLang="ko-KR" dirty="0"/>
              <a:t>as a Search Procedure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endParaRPr lang="en-US" altLang="ko-KR" dirty="0"/>
          </a:p>
          <a:p>
            <a:endParaRPr lang="en-US" altLang="ko-KR" sz="28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 txBox="1">
            <a:spLocks/>
          </p:cNvSpPr>
          <p:nvPr/>
        </p:nvSpPr>
        <p:spPr>
          <a:xfrm>
            <a:off x="296333" y="1978025"/>
            <a:ext cx="11929533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Search problem ?</a:t>
            </a:r>
          </a:p>
          <a:p>
            <a:r>
              <a:rPr lang="en-US" altLang="ko-KR" dirty="0"/>
              <a:t>Depth-first strategy ?</a:t>
            </a:r>
          </a:p>
          <a:p>
            <a:r>
              <a:rPr lang="en-US" altLang="ko-KR" dirty="0"/>
              <a:t>Last-in First-Out(LIFO) strategy ?</a:t>
            </a:r>
          </a:p>
          <a:p>
            <a:r>
              <a:rPr lang="en-US" altLang="ko-KR" dirty="0"/>
              <a:t>Breath-first strategy ?</a:t>
            </a:r>
          </a:p>
          <a:p>
            <a:r>
              <a:rPr lang="en-US" altLang="ko-KR" dirty="0"/>
              <a:t>First-in first-out(FIFO) strategy ?</a:t>
            </a:r>
          </a:p>
          <a:p>
            <a:endParaRPr lang="en-US" altLang="ko-KR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245441E8-D88F-4C9D-8AE5-AD3D84540302}"/>
              </a:ext>
            </a:extLst>
          </p:cNvPr>
          <p:cNvGrpSpPr/>
          <p:nvPr/>
        </p:nvGrpSpPr>
        <p:grpSpPr>
          <a:xfrm>
            <a:off x="4733580" y="1364762"/>
            <a:ext cx="7644686" cy="5323905"/>
            <a:chOff x="4547314" y="1186692"/>
            <a:chExt cx="8040265" cy="72421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009EF25D-A7C5-4FEC-B78D-5C6D0DA22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7102" y="2392803"/>
              <a:ext cx="1211973" cy="230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CED8710-36AD-4FBC-80D3-32447E6F31D7}"/>
                </a:ext>
              </a:extLst>
            </p:cNvPr>
            <p:cNvSpPr txBox="1"/>
            <p:nvPr/>
          </p:nvSpPr>
          <p:spPr>
            <a:xfrm>
              <a:off x="7346457" y="1186692"/>
              <a:ext cx="162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 ((S) 1) 1</a:t>
              </a:r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35352465-68DA-4420-97BA-B22FD1C235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9941" y="2332265"/>
              <a:ext cx="1204280" cy="22670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13E60CD9-1D1B-4242-BCDE-3BFC3C96B3D8}"/>
                </a:ext>
              </a:extLst>
            </p:cNvPr>
            <p:cNvCxnSpPr/>
            <p:nvPr/>
          </p:nvCxnSpPr>
          <p:spPr>
            <a:xfrm flipH="1">
              <a:off x="5751898" y="5007581"/>
              <a:ext cx="574515" cy="50903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305D3AE5-0BED-4FED-806D-FED10F14D59A}"/>
                </a:ext>
              </a:extLst>
            </p:cNvPr>
            <p:cNvCxnSpPr>
              <a:cxnSpLocks/>
            </p:cNvCxnSpPr>
            <p:nvPr/>
          </p:nvCxnSpPr>
          <p:spPr>
            <a:xfrm rot="6300000" flipH="1">
              <a:off x="6637160" y="4885573"/>
              <a:ext cx="379404" cy="7708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6F1778F8-5655-4677-9658-10B399996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3096" y="5857745"/>
              <a:ext cx="574515" cy="50903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3F309F0A-2C37-4755-9877-5A368B4E47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82182" y="5878613"/>
              <a:ext cx="532578" cy="466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B73613A9-B8C2-4C00-82F3-4ACBF9E4A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4687" y="1549170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15F50052-A545-46B6-91BE-73E1967DF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0549" y="6750890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05B4207-07FB-44DA-B164-F014203C85DD}"/>
                </a:ext>
              </a:extLst>
            </p:cNvPr>
            <p:cNvSpPr txBox="1"/>
            <p:nvPr/>
          </p:nvSpPr>
          <p:spPr>
            <a:xfrm>
              <a:off x="7346457" y="2161807"/>
              <a:ext cx="188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 ((NP VP) 1) 2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94AC564-469B-4C49-A538-030E90C30699}"/>
                </a:ext>
              </a:extLst>
            </p:cNvPr>
            <p:cNvSpPr txBox="1"/>
            <p:nvPr/>
          </p:nvSpPr>
          <p:spPr>
            <a:xfrm>
              <a:off x="5397683" y="2707510"/>
              <a:ext cx="2454479" cy="50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 ((ART N VP) 1) 3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83B3BD2-12E4-42C5-87D4-501A6A864737}"/>
                </a:ext>
              </a:extLst>
            </p:cNvPr>
            <p:cNvSpPr txBox="1"/>
            <p:nvPr/>
          </p:nvSpPr>
          <p:spPr>
            <a:xfrm>
              <a:off x="9358275" y="2670092"/>
              <a:ext cx="286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12 ((ART ADJ N VP) 1) 4</a:t>
              </a:r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C1192BCC-BC7D-4F19-9E8C-190A7A262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316" y="3057929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27074ACE-DFAE-4D2F-8F78-410242971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146" y="3042689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701ED74-4E13-4516-A56D-EBA196D8F7D2}"/>
                </a:ext>
              </a:extLst>
            </p:cNvPr>
            <p:cNvSpPr txBox="1"/>
            <p:nvPr/>
          </p:nvSpPr>
          <p:spPr>
            <a:xfrm>
              <a:off x="5397684" y="3684409"/>
              <a:ext cx="220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 (( N VP) 2) 5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FC0E2AC-97EE-4D0B-A761-93D41C811E0D}"/>
                </a:ext>
              </a:extLst>
            </p:cNvPr>
            <p:cNvSpPr txBox="1"/>
            <p:nvPr/>
          </p:nvSpPr>
          <p:spPr>
            <a:xfrm>
              <a:off x="9618975" y="3684409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 (( ADJ N VP) 2 6</a:t>
              </a:r>
              <a:endParaRPr lang="ko-KR" altLang="en-US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56CEC7F0-C2C0-4D9D-9C21-1CDFEAB2B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316" y="4018037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47437C67-D69F-4833-A554-01C10191F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146" y="4002797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2A53861-A941-4B9D-84AA-FC6FD0E89ED5}"/>
                </a:ext>
              </a:extLst>
            </p:cNvPr>
            <p:cNvSpPr txBox="1"/>
            <p:nvPr/>
          </p:nvSpPr>
          <p:spPr>
            <a:xfrm>
              <a:off x="5397684" y="4644517"/>
              <a:ext cx="220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 ((VP) 3) 7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D1F7ACF7-E107-48EB-8396-44FF0541CEA5}"/>
                </a:ext>
              </a:extLst>
            </p:cNvPr>
            <p:cNvSpPr txBox="1"/>
            <p:nvPr/>
          </p:nvSpPr>
          <p:spPr>
            <a:xfrm>
              <a:off x="9618975" y="4566138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14 ((N VP) 3) 8</a:t>
              </a:r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A0415A75-4C54-45AE-843C-BC39DBF55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146" y="4948448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23BA591-6773-432B-B568-367C743E8A75}"/>
                </a:ext>
              </a:extLst>
            </p:cNvPr>
            <p:cNvSpPr txBox="1"/>
            <p:nvPr/>
          </p:nvSpPr>
          <p:spPr>
            <a:xfrm>
              <a:off x="9618975" y="5481676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15 ((VP) 4) 11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39C4497-1238-4FA4-8E71-2D213B845162}"/>
                </a:ext>
              </a:extLst>
            </p:cNvPr>
            <p:cNvSpPr txBox="1"/>
            <p:nvPr/>
          </p:nvSpPr>
          <p:spPr>
            <a:xfrm>
              <a:off x="8483308" y="6381558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16 ((V) 4) 14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0555152B-122D-4FFB-B33B-91D12D64DC80}"/>
                </a:ext>
              </a:extLst>
            </p:cNvPr>
            <p:cNvSpPr txBox="1"/>
            <p:nvPr/>
          </p:nvSpPr>
          <p:spPr>
            <a:xfrm>
              <a:off x="10133096" y="6381558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((V NP) 4) 15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B362306-76FB-48C4-910A-789A4551C8D3}"/>
                </a:ext>
              </a:extLst>
            </p:cNvPr>
            <p:cNvSpPr txBox="1"/>
            <p:nvPr/>
          </p:nvSpPr>
          <p:spPr>
            <a:xfrm>
              <a:off x="8483308" y="7445120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17 ((() 5) 18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C3A64C5-5234-4F21-8223-125D7B74522C}"/>
                </a:ext>
              </a:extLst>
            </p:cNvPr>
            <p:cNvSpPr txBox="1"/>
            <p:nvPr/>
          </p:nvSpPr>
          <p:spPr>
            <a:xfrm>
              <a:off x="4547314" y="5617902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 ((V) 3) 9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4F50048-2558-456F-AA75-A3AA52F1E983}"/>
                </a:ext>
              </a:extLst>
            </p:cNvPr>
            <p:cNvSpPr txBox="1"/>
            <p:nvPr/>
          </p:nvSpPr>
          <p:spPr>
            <a:xfrm>
              <a:off x="6197102" y="5617902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 ((V NP) 3) 10</a:t>
              </a:r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E16ADC6E-D13A-4052-A592-DAEB6949B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807" y="5987234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1A61645D-E183-4482-9A44-7ED967B4F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232" y="5987234"/>
              <a:ext cx="0" cy="5529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4908FD7-C645-4D7A-926A-6826ABD7B910}"/>
                </a:ext>
              </a:extLst>
            </p:cNvPr>
            <p:cNvSpPr txBox="1"/>
            <p:nvPr/>
          </p:nvSpPr>
          <p:spPr>
            <a:xfrm>
              <a:off x="4547314" y="6611313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 ((( ) 4) 12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FBD84ED2-9A77-4018-9B3B-B1EC5440DD6F}"/>
                </a:ext>
              </a:extLst>
            </p:cNvPr>
            <p:cNvSpPr txBox="1"/>
            <p:nvPr/>
          </p:nvSpPr>
          <p:spPr>
            <a:xfrm>
              <a:off x="6197102" y="6611313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9 ((NP) 4) 13</a:t>
              </a:r>
              <a:endParaRPr lang="ko-KR" altLang="en-US" dirty="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3A9038AA-9037-463A-923A-3BCCE7992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368" y="7039085"/>
              <a:ext cx="644865" cy="5123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B824AA61-467A-4B38-8553-96C89D58058B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548112" y="7039085"/>
              <a:ext cx="477366" cy="102042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7457A47-CD99-4950-9981-2E361F23096E}"/>
                </a:ext>
              </a:extLst>
            </p:cNvPr>
            <p:cNvSpPr txBox="1"/>
            <p:nvPr/>
          </p:nvSpPr>
          <p:spPr>
            <a:xfrm>
              <a:off x="5271074" y="7601245"/>
              <a:ext cx="245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 ((ART N) 4) 16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52D346D-E26A-4128-81FA-858CD375FAD9}"/>
                </a:ext>
              </a:extLst>
            </p:cNvPr>
            <p:cNvSpPr txBox="1"/>
            <p:nvPr/>
          </p:nvSpPr>
          <p:spPr>
            <a:xfrm>
              <a:off x="6692680" y="8059508"/>
              <a:ext cx="266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11 ((ART ADJ N) 4) 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92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3.4 A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Dif</a:t>
            </a:r>
            <a:r>
              <a:rPr lang="en-US" altLang="ko-KR" dirty="0"/>
              <a:t>ference between Top-down parsing and Bottom-up parsing ?</a:t>
            </a:r>
          </a:p>
          <a:p>
            <a:endParaRPr lang="en-US" altLang="ko-KR" dirty="0"/>
          </a:p>
          <a:p>
            <a:r>
              <a:rPr lang="en-US" altLang="ko-KR" dirty="0"/>
              <a:t>Bottom-up parser?</a:t>
            </a:r>
          </a:p>
          <a:p>
            <a:endParaRPr lang="en-US" altLang="ko-KR" dirty="0"/>
          </a:p>
          <a:p>
            <a:r>
              <a:rPr lang="en-US" altLang="ko-KR" dirty="0"/>
              <a:t>Bottom-up chart parser?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1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49BFC16-B352-44CA-A416-E56586FE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902229"/>
            <a:ext cx="10024533" cy="5380037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/>
              <a:t>Contents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3200" dirty="0"/>
              <a:t>1. Grammars and Sentence Structure</a:t>
            </a:r>
            <a:br>
              <a:rPr lang="en-US" altLang="ko-KR" sz="3200" dirty="0"/>
            </a:br>
            <a:r>
              <a:rPr lang="en-US" altLang="ko-KR" sz="3200" dirty="0"/>
              <a:t>2. What makes a Good Grammar</a:t>
            </a:r>
            <a:br>
              <a:rPr lang="en-US" altLang="ko-KR" sz="3200" dirty="0"/>
            </a:br>
            <a:r>
              <a:rPr lang="en-US" altLang="ko-KR" sz="3200" dirty="0"/>
              <a:t>3. A Top-Down Parser</a:t>
            </a:r>
            <a:br>
              <a:rPr lang="en-US" altLang="ko-KR" sz="3200" dirty="0"/>
            </a:br>
            <a:r>
              <a:rPr lang="en-US" altLang="ko-KR" sz="3200" dirty="0"/>
              <a:t>4. A Bottom –Up Chart Parser</a:t>
            </a:r>
            <a:br>
              <a:rPr lang="en-US" altLang="ko-KR" sz="3200" dirty="0"/>
            </a:br>
            <a:r>
              <a:rPr lang="en-US" altLang="ko-KR" sz="3200" dirty="0"/>
              <a:t>5. Transition Network Grammars</a:t>
            </a:r>
            <a:br>
              <a:rPr lang="en-US" altLang="ko-KR" sz="3200" dirty="0"/>
            </a:br>
            <a:r>
              <a:rPr lang="en-US" altLang="ko-KR" sz="3200" dirty="0"/>
              <a:t>6. Top-Down Chart Parsing</a:t>
            </a:r>
            <a:br>
              <a:rPr lang="en-US" altLang="ko-KR" sz="3200" dirty="0"/>
            </a:br>
            <a:r>
              <a:rPr lang="en-US" altLang="ko-KR" sz="3200" dirty="0"/>
              <a:t>7. Finite State Models and Morphological Processing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xmlns="" id="{BB347397-211C-433C-8CFA-7B108687B27B}"/>
              </a:ext>
            </a:extLst>
          </p:cNvPr>
          <p:cNvSpPr txBox="1">
            <a:spLocks/>
          </p:cNvSpPr>
          <p:nvPr/>
        </p:nvSpPr>
        <p:spPr>
          <a:xfrm>
            <a:off x="1524000" y="-600075"/>
            <a:ext cx="9144000" cy="1722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096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3.4 A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BD1C31-ACBD-45D9-B610-B82DDB0078CE}"/>
              </a:ext>
            </a:extLst>
          </p:cNvPr>
          <p:cNvSpPr txBox="1"/>
          <p:nvPr/>
        </p:nvSpPr>
        <p:spPr>
          <a:xfrm>
            <a:off x="650489" y="1633218"/>
            <a:ext cx="8168640" cy="179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add a constituent C from position p1 to p2: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Insert C into the chart from position p1 to p2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For any active arc of the form X -&gt; X … o C … </a:t>
            </a:r>
            <a:r>
              <a:rPr lang="en-US" altLang="ko-KR" dirty="0" err="1"/>
              <a:t>Xn</a:t>
            </a:r>
            <a:r>
              <a:rPr lang="en-US" altLang="ko-KR" dirty="0"/>
              <a:t> from position p0 to p1, add a new active arc X -&gt; X1 … C o … </a:t>
            </a:r>
            <a:r>
              <a:rPr lang="en-US" altLang="ko-KR" dirty="0" err="1"/>
              <a:t>Xn</a:t>
            </a:r>
            <a:r>
              <a:rPr lang="en-US" altLang="ko-KR" dirty="0"/>
              <a:t> from position p0 to p2.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For any active arc of the form X -&gt; X1 … </a:t>
            </a:r>
            <a:r>
              <a:rPr lang="en-US" altLang="ko-KR" dirty="0" err="1"/>
              <a:t>Xn</a:t>
            </a:r>
            <a:r>
              <a:rPr lang="en-US" altLang="ko-KR" dirty="0"/>
              <a:t> o C from position p0 to p1, then add a new constituent of type X from p0 to p2 to the agenda.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798295-35B5-432F-AD9B-D9237C228916}"/>
              </a:ext>
            </a:extLst>
          </p:cNvPr>
          <p:cNvSpPr txBox="1"/>
          <p:nvPr/>
        </p:nvSpPr>
        <p:spPr>
          <a:xfrm>
            <a:off x="650489" y="3938784"/>
            <a:ext cx="8168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until there is no input left: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the agenda is empty, look up the interpretations </a:t>
            </a:r>
            <a:r>
              <a:rPr lang="en-US" altLang="ko-KR" dirty="0" err="1"/>
              <a:t>fro</a:t>
            </a:r>
            <a:r>
              <a:rPr lang="en-US" altLang="ko-KR" dirty="0"/>
              <a:t> the next word in the input and add them to the agenda.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Select a constituent from the agenda (let’s call it constituent C from position p1 to p2).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For each rule in the grammar of form X -&gt; C X1 … </a:t>
            </a:r>
            <a:r>
              <a:rPr lang="en-US" altLang="ko-KR" dirty="0" err="1"/>
              <a:t>Xn</a:t>
            </a:r>
            <a:r>
              <a:rPr lang="en-US" altLang="ko-KR" dirty="0"/>
              <a:t>, add an active arc of form X -&gt; o C X1 … </a:t>
            </a:r>
            <a:r>
              <a:rPr lang="en-US" altLang="ko-KR" dirty="0" err="1"/>
              <a:t>Xn</a:t>
            </a:r>
            <a:r>
              <a:rPr lang="en-US" altLang="ko-KR" dirty="0"/>
              <a:t> from position p1 to p2.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C to the chart using the arc extension algorithm above.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0C52D3-6A86-490C-92B9-6C784ACE4925}"/>
              </a:ext>
            </a:extLst>
          </p:cNvPr>
          <p:cNvSpPr txBox="1"/>
          <p:nvPr/>
        </p:nvSpPr>
        <p:spPr>
          <a:xfrm>
            <a:off x="2148840" y="342900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3.10 The arc extension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9F256E-10CA-4458-96DB-0685FAFD4AF3}"/>
              </a:ext>
            </a:extLst>
          </p:cNvPr>
          <p:cNvSpPr txBox="1"/>
          <p:nvPr/>
        </p:nvSpPr>
        <p:spPr>
          <a:xfrm>
            <a:off x="1813560" y="6247108"/>
            <a:ext cx="53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3.11 A bottom-up chart parsing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27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3.4 A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159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Chart ?</a:t>
            </a:r>
          </a:p>
          <a:p>
            <a:r>
              <a:rPr lang="en-US" altLang="ko-KR" dirty="0"/>
              <a:t>Key ?</a:t>
            </a:r>
          </a:p>
          <a:p>
            <a:r>
              <a:rPr lang="en-US" altLang="ko-KR" dirty="0"/>
              <a:t>A dot (o) ?</a:t>
            </a:r>
          </a:p>
          <a:p>
            <a:r>
              <a:rPr lang="en-US" altLang="ko-KR" dirty="0"/>
              <a:t>Active arcs ?</a:t>
            </a:r>
          </a:p>
          <a:p>
            <a:r>
              <a:rPr lang="en-US" altLang="ko-KR" dirty="0"/>
              <a:t>Agenda ?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281729-C634-408E-B06F-4682AB4C62CE}"/>
              </a:ext>
            </a:extLst>
          </p:cNvPr>
          <p:cNvSpPr txBox="1"/>
          <p:nvPr/>
        </p:nvSpPr>
        <p:spPr>
          <a:xfrm>
            <a:off x="2171700" y="1700213"/>
            <a:ext cx="3854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S:The large can </a:t>
            </a:r>
            <a:r>
              <a:rPr lang="en-US" altLang="ko-KR" dirty="0" err="1"/>
              <a:t>can</a:t>
            </a:r>
            <a:r>
              <a:rPr lang="en-US" altLang="ko-KR" dirty="0"/>
              <a:t> hold the water</a:t>
            </a:r>
          </a:p>
          <a:p>
            <a:r>
              <a:rPr lang="en-US" altLang="ko-KR" dirty="0"/>
              <a:t>Lexicon:</a:t>
            </a:r>
          </a:p>
          <a:p>
            <a:pPr algn="ctr"/>
            <a:r>
              <a:rPr lang="en-US" altLang="ko-KR" dirty="0"/>
              <a:t>The : ART</a:t>
            </a:r>
          </a:p>
          <a:p>
            <a:pPr algn="ctr"/>
            <a:r>
              <a:rPr lang="en-US" altLang="ko-KR" dirty="0"/>
              <a:t>Large : ADJ</a:t>
            </a:r>
          </a:p>
          <a:p>
            <a:pPr algn="ctr"/>
            <a:r>
              <a:rPr lang="en-US" altLang="ko-KR" dirty="0"/>
              <a:t>Can : N, AUX, V</a:t>
            </a:r>
          </a:p>
          <a:p>
            <a:pPr algn="ctr"/>
            <a:r>
              <a:rPr lang="en-US" altLang="ko-KR" dirty="0"/>
              <a:t>Hold : N, V</a:t>
            </a:r>
          </a:p>
          <a:p>
            <a:pPr algn="ctr"/>
            <a:r>
              <a:rPr lang="en-US" altLang="ko-KR" dirty="0"/>
              <a:t>Water : N, V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0687E4-E042-452D-8A89-5C9B69A3DD31}"/>
              </a:ext>
            </a:extLst>
          </p:cNvPr>
          <p:cNvSpPr txBox="1"/>
          <p:nvPr/>
        </p:nvSpPr>
        <p:spPr>
          <a:xfrm>
            <a:off x="2885287" y="3892131"/>
            <a:ext cx="391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S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NP VP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ART ADJ N            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ART N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ADJ N      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VP  AUX VP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VP  V NP</a:t>
            </a:r>
            <a:endParaRPr lang="ko-KR" altLang="en-US" sz="2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6BDAAA2-2E61-4566-AC9B-3F74D4DE2B1C}"/>
              </a:ext>
            </a:extLst>
          </p:cNvPr>
          <p:cNvGrpSpPr/>
          <p:nvPr/>
        </p:nvGrpSpPr>
        <p:grpSpPr>
          <a:xfrm>
            <a:off x="5821680" y="2133600"/>
            <a:ext cx="6351882" cy="4359275"/>
            <a:chOff x="5821680" y="2133600"/>
            <a:chExt cx="6351882" cy="43592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1E4854E-7268-451B-8B38-6FBE9B0A0562}"/>
                </a:ext>
              </a:extLst>
            </p:cNvPr>
            <p:cNvSpPr/>
            <p:nvPr/>
          </p:nvSpPr>
          <p:spPr>
            <a:xfrm>
              <a:off x="6026492" y="2438400"/>
              <a:ext cx="2873668" cy="5274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4E8BD4D-492D-435A-9509-FE27176C7E58}"/>
                </a:ext>
              </a:extLst>
            </p:cNvPr>
            <p:cNvSpPr/>
            <p:nvPr/>
          </p:nvSpPr>
          <p:spPr>
            <a:xfrm>
              <a:off x="8900160" y="2438400"/>
              <a:ext cx="2873668" cy="5274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ADJ1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013C67B-4744-458F-9D73-82220648A1F3}"/>
                </a:ext>
              </a:extLst>
            </p:cNvPr>
            <p:cNvSpPr txBox="1"/>
            <p:nvPr/>
          </p:nvSpPr>
          <p:spPr>
            <a:xfrm>
              <a:off x="5821680" y="3059668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 the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06F3CEC-9284-4392-8858-44C14298CAAC}"/>
                </a:ext>
              </a:extLst>
            </p:cNvPr>
            <p:cNvSpPr txBox="1"/>
            <p:nvPr/>
          </p:nvSpPr>
          <p:spPr>
            <a:xfrm>
              <a:off x="8705804" y="3059668"/>
              <a:ext cx="97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 large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BE9885D-7D87-405B-8105-56A55C6F082E}"/>
                </a:ext>
              </a:extLst>
            </p:cNvPr>
            <p:cNvSpPr txBox="1"/>
            <p:nvPr/>
          </p:nvSpPr>
          <p:spPr>
            <a:xfrm>
              <a:off x="11624922" y="3059668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xmlns="" id="{0B6D1D91-C802-43E4-8B2B-33BACD0C3D60}"/>
                </a:ext>
              </a:extLst>
            </p:cNvPr>
            <p:cNvSpPr/>
            <p:nvPr/>
          </p:nvSpPr>
          <p:spPr>
            <a:xfrm>
              <a:off x="6241710" y="3578644"/>
              <a:ext cx="2346960" cy="28999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xmlns="" id="{343539D2-1F24-44F1-ADDB-AA69D5501A8E}"/>
                </a:ext>
              </a:extLst>
            </p:cNvPr>
            <p:cNvSpPr/>
            <p:nvPr/>
          </p:nvSpPr>
          <p:spPr>
            <a:xfrm>
              <a:off x="6241710" y="4373048"/>
              <a:ext cx="2346960" cy="28999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xmlns="" id="{EF6107E7-AED6-46C2-9B53-13F331E4604E}"/>
                </a:ext>
              </a:extLst>
            </p:cNvPr>
            <p:cNvSpPr/>
            <p:nvPr/>
          </p:nvSpPr>
          <p:spPr>
            <a:xfrm>
              <a:off x="9178290" y="5046293"/>
              <a:ext cx="2346960" cy="28999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xmlns="" id="{B59730E9-DF71-4896-8C4E-F418C550B691}"/>
                </a:ext>
              </a:extLst>
            </p:cNvPr>
            <p:cNvSpPr/>
            <p:nvPr/>
          </p:nvSpPr>
          <p:spPr>
            <a:xfrm>
              <a:off x="6241710" y="5816793"/>
              <a:ext cx="5283540" cy="28999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01E1AE4-ADE7-4766-8B50-71C69AAD18A9}"/>
                </a:ext>
              </a:extLst>
            </p:cNvPr>
            <p:cNvSpPr txBox="1"/>
            <p:nvPr/>
          </p:nvSpPr>
          <p:spPr>
            <a:xfrm>
              <a:off x="6241710" y="3230880"/>
              <a:ext cx="21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ART o ADJ N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810D50A-D526-4920-9A8F-58EDA158AB17}"/>
                </a:ext>
              </a:extLst>
            </p:cNvPr>
            <p:cNvSpPr txBox="1"/>
            <p:nvPr/>
          </p:nvSpPr>
          <p:spPr>
            <a:xfrm>
              <a:off x="6241710" y="3992421"/>
              <a:ext cx="21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ART o N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B6CBA9B-25B8-4228-B8DC-C7E432246FF5}"/>
                </a:ext>
              </a:extLst>
            </p:cNvPr>
            <p:cNvSpPr txBox="1"/>
            <p:nvPr/>
          </p:nvSpPr>
          <p:spPr>
            <a:xfrm>
              <a:off x="9276861" y="4640379"/>
              <a:ext cx="21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ADJ o N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FF4AE96-7647-4291-BAD3-1F9693E1E285}"/>
                </a:ext>
              </a:extLst>
            </p:cNvPr>
            <p:cNvSpPr txBox="1"/>
            <p:nvPr/>
          </p:nvSpPr>
          <p:spPr>
            <a:xfrm>
              <a:off x="7726680" y="5420691"/>
              <a:ext cx="234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ART ADJ o N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0A7777E-AA12-42DE-8E91-5B8CBC367605}"/>
                </a:ext>
              </a:extLst>
            </p:cNvPr>
            <p:cNvSpPr/>
            <p:nvPr/>
          </p:nvSpPr>
          <p:spPr>
            <a:xfrm>
              <a:off x="5821680" y="2133600"/>
              <a:ext cx="6154420" cy="43592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57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3.4 A</a:t>
            </a:r>
            <a:r>
              <a:rPr lang="ko-KR" altLang="en-US" dirty="0"/>
              <a:t> </a:t>
            </a:r>
            <a:r>
              <a:rPr lang="en-US" altLang="ko-KR" dirty="0"/>
              <a:t>Bottom-Up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47BFE7-BED3-479B-812A-E161351864F7}"/>
              </a:ext>
            </a:extLst>
          </p:cNvPr>
          <p:cNvSpPr txBox="1"/>
          <p:nvPr/>
        </p:nvSpPr>
        <p:spPr>
          <a:xfrm>
            <a:off x="56457" y="1360489"/>
            <a:ext cx="391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S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NP VP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ART ADJ N            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ART N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NP  ADJ N            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VP  AUX VP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VP  V NP</a:t>
            </a:r>
            <a:endParaRPr lang="ko-KR" altLang="en-US" sz="24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5D6DFEED-EFC7-42E3-927D-9BA51924CBEF}"/>
              </a:ext>
            </a:extLst>
          </p:cNvPr>
          <p:cNvGrpSpPr/>
          <p:nvPr/>
        </p:nvGrpSpPr>
        <p:grpSpPr>
          <a:xfrm>
            <a:off x="2912796" y="1360489"/>
            <a:ext cx="9039929" cy="5357857"/>
            <a:chOff x="2912796" y="1360489"/>
            <a:chExt cx="9039929" cy="53578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3D82A2B-8FAE-404D-BF66-3BDA7F6A3032}"/>
                </a:ext>
              </a:extLst>
            </p:cNvPr>
            <p:cNvSpPr txBox="1"/>
            <p:nvPr/>
          </p:nvSpPr>
          <p:spPr>
            <a:xfrm>
              <a:off x="2912796" y="2117850"/>
              <a:ext cx="818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 the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04913E4-A1CE-4431-A250-1D799C612F8D}"/>
                </a:ext>
              </a:extLst>
            </p:cNvPr>
            <p:cNvSpPr/>
            <p:nvPr/>
          </p:nvSpPr>
          <p:spPr>
            <a:xfrm>
              <a:off x="3108311" y="1696134"/>
              <a:ext cx="2857221" cy="3869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CFF6371-27FF-479D-8D57-09C2B7177B78}"/>
                </a:ext>
              </a:extLst>
            </p:cNvPr>
            <p:cNvSpPr/>
            <p:nvPr/>
          </p:nvSpPr>
          <p:spPr>
            <a:xfrm>
              <a:off x="5965533" y="1696134"/>
              <a:ext cx="2857221" cy="3869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ADJ1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DC6D038-782E-47EB-927A-F0162EBDF9BC}"/>
                </a:ext>
              </a:extLst>
            </p:cNvPr>
            <p:cNvSpPr txBox="1"/>
            <p:nvPr/>
          </p:nvSpPr>
          <p:spPr>
            <a:xfrm>
              <a:off x="5772288" y="2151878"/>
              <a:ext cx="100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 large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3346C5F-D09D-4DB4-82BF-4E0D81E3F3AA}"/>
                </a:ext>
              </a:extLst>
            </p:cNvPr>
            <p:cNvSpPr txBox="1"/>
            <p:nvPr/>
          </p:nvSpPr>
          <p:spPr>
            <a:xfrm>
              <a:off x="8822754" y="2865903"/>
              <a:ext cx="79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 can</a:t>
              </a:r>
              <a:endParaRPr lang="ko-KR" altLang="en-US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xmlns="" id="{769DDAFA-AC1B-4989-B371-FBB79D644B7A}"/>
                </a:ext>
              </a:extLst>
            </p:cNvPr>
            <p:cNvSpPr/>
            <p:nvPr/>
          </p:nvSpPr>
          <p:spPr>
            <a:xfrm>
              <a:off x="3322297" y="2532583"/>
              <a:ext cx="2333527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xmlns="" id="{41BAB0C7-C3E8-4F64-A084-03F722B6478D}"/>
                </a:ext>
              </a:extLst>
            </p:cNvPr>
            <p:cNvSpPr/>
            <p:nvPr/>
          </p:nvSpPr>
          <p:spPr>
            <a:xfrm>
              <a:off x="3322297" y="3115335"/>
              <a:ext cx="2333527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xmlns="" id="{3B30ECBE-C228-4F6A-B620-421859459E4F}"/>
                </a:ext>
              </a:extLst>
            </p:cNvPr>
            <p:cNvSpPr/>
            <p:nvPr/>
          </p:nvSpPr>
          <p:spPr>
            <a:xfrm>
              <a:off x="6242071" y="3609207"/>
              <a:ext cx="2333527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xmlns="" id="{D20691C1-D588-4559-BDBD-D9496256FBEE}"/>
                </a:ext>
              </a:extLst>
            </p:cNvPr>
            <p:cNvSpPr/>
            <p:nvPr/>
          </p:nvSpPr>
          <p:spPr>
            <a:xfrm>
              <a:off x="3322297" y="4174423"/>
              <a:ext cx="5253301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A956E2B-BA62-40FA-AFED-F1A642CB49D6}"/>
                </a:ext>
              </a:extLst>
            </p:cNvPr>
            <p:cNvSpPr txBox="1"/>
            <p:nvPr/>
          </p:nvSpPr>
          <p:spPr>
            <a:xfrm>
              <a:off x="3322297" y="2277474"/>
              <a:ext cx="2108131" cy="27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ART o ADJ N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B2CDB24-3D75-41F7-B6DE-549B4286E9B2}"/>
                </a:ext>
              </a:extLst>
            </p:cNvPr>
            <p:cNvSpPr txBox="1"/>
            <p:nvPr/>
          </p:nvSpPr>
          <p:spPr>
            <a:xfrm>
              <a:off x="3322297" y="2836118"/>
              <a:ext cx="2108131" cy="27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ART o 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D6E909-3DEE-40C6-B071-58A40313B434}"/>
                </a:ext>
              </a:extLst>
            </p:cNvPr>
            <p:cNvSpPr txBox="1"/>
            <p:nvPr/>
          </p:nvSpPr>
          <p:spPr>
            <a:xfrm>
              <a:off x="6340078" y="3311441"/>
              <a:ext cx="2108131" cy="27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ADJ o N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F40AB78-0F51-4980-9669-DE2B92647EDD}"/>
                </a:ext>
              </a:extLst>
            </p:cNvPr>
            <p:cNvSpPr txBox="1"/>
            <p:nvPr/>
          </p:nvSpPr>
          <p:spPr>
            <a:xfrm>
              <a:off x="4798769" y="3883855"/>
              <a:ext cx="2333527" cy="27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r>
                <a:rPr lang="en-US" altLang="ko-KR" dirty="0">
                  <a:sym typeface="Wingdings" panose="05000000000000000000" pitchFamily="2" charset="2"/>
                </a:rPr>
                <a:t> ART ADJ o N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FD02DDE-164A-4F3E-BAEA-A2B3E142BCFB}"/>
                </a:ext>
              </a:extLst>
            </p:cNvPr>
            <p:cNvSpPr/>
            <p:nvPr/>
          </p:nvSpPr>
          <p:spPr>
            <a:xfrm>
              <a:off x="2986627" y="1360489"/>
              <a:ext cx="8844414" cy="53578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AB2615B6-64EA-4953-AA56-532E37E9A14C}"/>
                </a:ext>
              </a:extLst>
            </p:cNvPr>
            <p:cNvSpPr/>
            <p:nvPr/>
          </p:nvSpPr>
          <p:spPr>
            <a:xfrm>
              <a:off x="8822754" y="1696134"/>
              <a:ext cx="2857221" cy="3869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FA3AF9E-83F5-4F5B-97C1-242257D663F3}"/>
                </a:ext>
              </a:extLst>
            </p:cNvPr>
            <p:cNvSpPr/>
            <p:nvPr/>
          </p:nvSpPr>
          <p:spPr>
            <a:xfrm>
              <a:off x="8822754" y="2071981"/>
              <a:ext cx="2857221" cy="3869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AUX1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64A3F1B-8174-4B1B-8CE3-FDD640CAAC76}"/>
                </a:ext>
              </a:extLst>
            </p:cNvPr>
            <p:cNvSpPr/>
            <p:nvPr/>
          </p:nvSpPr>
          <p:spPr>
            <a:xfrm>
              <a:off x="8822754" y="2445481"/>
              <a:ext cx="2857221" cy="3869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E0FAC8D-DC68-479B-B077-D3586888F49D}"/>
                </a:ext>
              </a:extLst>
            </p:cNvPr>
            <p:cNvSpPr txBox="1"/>
            <p:nvPr/>
          </p:nvSpPr>
          <p:spPr>
            <a:xfrm>
              <a:off x="11407225" y="2865903"/>
              <a:ext cx="54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xmlns="" id="{C4BC01E4-08A6-4E5D-A569-9153F2CE3D2E}"/>
                </a:ext>
              </a:extLst>
            </p:cNvPr>
            <p:cNvSpPr/>
            <p:nvPr/>
          </p:nvSpPr>
          <p:spPr>
            <a:xfrm>
              <a:off x="3322297" y="4690712"/>
              <a:ext cx="8214383" cy="21922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6CAFA2E-DB94-4EF6-97EC-537C60239067}"/>
                </a:ext>
              </a:extLst>
            </p:cNvPr>
            <p:cNvSpPr txBox="1"/>
            <p:nvPr/>
          </p:nvSpPr>
          <p:spPr>
            <a:xfrm>
              <a:off x="4798769" y="4387155"/>
              <a:ext cx="233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dirty="0">
                  <a:sym typeface="Wingdings" panose="05000000000000000000" pitchFamily="2" charset="2"/>
                </a:rPr>
                <a:t> NP o VP</a:t>
              </a:r>
              <a:endParaRPr lang="ko-KR" altLang="en-US" dirty="0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xmlns="" id="{18F8D895-A07E-40A1-9E3B-06E6D423B276}"/>
                </a:ext>
              </a:extLst>
            </p:cNvPr>
            <p:cNvSpPr/>
            <p:nvPr/>
          </p:nvSpPr>
          <p:spPr>
            <a:xfrm>
              <a:off x="6340078" y="5166509"/>
              <a:ext cx="5253301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A481D60-0DDC-4893-B40F-2C82378D8E07}"/>
                </a:ext>
              </a:extLst>
            </p:cNvPr>
            <p:cNvSpPr txBox="1"/>
            <p:nvPr/>
          </p:nvSpPr>
          <p:spPr>
            <a:xfrm>
              <a:off x="7718543" y="4879546"/>
              <a:ext cx="233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dirty="0">
                  <a:sym typeface="Wingdings" panose="05000000000000000000" pitchFamily="2" charset="2"/>
                </a:rPr>
                <a:t> NP o VP</a:t>
              </a:r>
              <a:endParaRPr lang="ko-KR" altLang="en-US" dirty="0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xmlns="" id="{E1DD900B-935F-4700-AE35-5570FF131483}"/>
                </a:ext>
              </a:extLst>
            </p:cNvPr>
            <p:cNvSpPr/>
            <p:nvPr/>
          </p:nvSpPr>
          <p:spPr>
            <a:xfrm>
              <a:off x="9259852" y="5616616"/>
              <a:ext cx="2333527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B39BC80-C21A-40A9-BEFA-901C0AB43ED7}"/>
                </a:ext>
              </a:extLst>
            </p:cNvPr>
            <p:cNvSpPr txBox="1"/>
            <p:nvPr/>
          </p:nvSpPr>
          <p:spPr>
            <a:xfrm>
              <a:off x="9492713" y="5301587"/>
              <a:ext cx="233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VP</a:t>
              </a:r>
              <a:r>
                <a:rPr lang="en-US" altLang="ko-KR" dirty="0">
                  <a:sym typeface="Wingdings" panose="05000000000000000000" pitchFamily="2" charset="2"/>
                </a:rPr>
                <a:t> AUX o VP</a:t>
              </a:r>
              <a:endParaRPr lang="ko-KR" altLang="en-US" dirty="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xmlns="" id="{7D5FE19B-66B9-4DC4-8062-0856761CD2D3}"/>
                </a:ext>
              </a:extLst>
            </p:cNvPr>
            <p:cNvSpPr/>
            <p:nvPr/>
          </p:nvSpPr>
          <p:spPr>
            <a:xfrm>
              <a:off x="9259852" y="6177694"/>
              <a:ext cx="2333527" cy="2127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FD02393-F39F-42D3-8DE4-9AB247E26326}"/>
                </a:ext>
              </a:extLst>
            </p:cNvPr>
            <p:cNvSpPr txBox="1"/>
            <p:nvPr/>
          </p:nvSpPr>
          <p:spPr>
            <a:xfrm>
              <a:off x="9492713" y="5862665"/>
              <a:ext cx="233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VP</a:t>
              </a:r>
              <a:r>
                <a:rPr lang="en-US" altLang="ko-KR" dirty="0">
                  <a:sym typeface="Wingdings" panose="05000000000000000000" pitchFamily="2" charset="2"/>
                </a:rPr>
                <a:t> V o NP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5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F0FC8569-921B-4D98-B166-4451DCDD8957}"/>
              </a:ext>
            </a:extLst>
          </p:cNvPr>
          <p:cNvGrpSpPr/>
          <p:nvPr/>
        </p:nvGrpSpPr>
        <p:grpSpPr>
          <a:xfrm>
            <a:off x="282918" y="146830"/>
            <a:ext cx="11626164" cy="6564340"/>
            <a:chOff x="108636" y="255527"/>
            <a:chExt cx="11626164" cy="656434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E714FB1-CFD6-4A83-BAA9-F673F6F0DBAF}"/>
                </a:ext>
              </a:extLst>
            </p:cNvPr>
            <p:cNvSpPr/>
            <p:nvPr/>
          </p:nvSpPr>
          <p:spPr>
            <a:xfrm>
              <a:off x="173205" y="255527"/>
              <a:ext cx="11442390" cy="656433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39C7544-56DA-4E81-B6FD-CC101CDC39A7}"/>
                </a:ext>
              </a:extLst>
            </p:cNvPr>
            <p:cNvSpPr txBox="1"/>
            <p:nvPr/>
          </p:nvSpPr>
          <p:spPr>
            <a:xfrm>
              <a:off x="108636" y="1505111"/>
              <a:ext cx="626482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the</a:t>
              </a:r>
              <a:endParaRPr lang="ko-KR" altLang="en-US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C68626B-8204-4864-944C-863EACE95067}"/>
                </a:ext>
              </a:extLst>
            </p:cNvPr>
            <p:cNvSpPr/>
            <p:nvPr/>
          </p:nvSpPr>
          <p:spPr>
            <a:xfrm>
              <a:off x="258347" y="1125182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ART1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C1B60AD-61D9-4D20-9DFE-408D00CA5668}"/>
                </a:ext>
              </a:extLst>
            </p:cNvPr>
            <p:cNvSpPr/>
            <p:nvPr/>
          </p:nvSpPr>
          <p:spPr>
            <a:xfrm>
              <a:off x="2446197" y="1125182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ADJ1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789BF02-5EEB-438F-B1E5-85A89A6B1DE9}"/>
                </a:ext>
              </a:extLst>
            </p:cNvPr>
            <p:cNvSpPr txBox="1"/>
            <p:nvPr/>
          </p:nvSpPr>
          <p:spPr>
            <a:xfrm>
              <a:off x="2298226" y="1535767"/>
              <a:ext cx="772715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 large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7A07FD2-0F3D-4131-A5CE-775E40060518}"/>
                </a:ext>
              </a:extLst>
            </p:cNvPr>
            <p:cNvSpPr txBox="1"/>
            <p:nvPr/>
          </p:nvSpPr>
          <p:spPr>
            <a:xfrm>
              <a:off x="4377169" y="1591472"/>
              <a:ext cx="607747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 can</a:t>
              </a:r>
              <a:endParaRPr lang="ko-KR" altLang="en-US" sz="1600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xmlns="" id="{E66DE87C-22CB-4E9B-82C0-7D6622B37449}"/>
                </a:ext>
              </a:extLst>
            </p:cNvPr>
            <p:cNvSpPr/>
            <p:nvPr/>
          </p:nvSpPr>
          <p:spPr>
            <a:xfrm>
              <a:off x="576404" y="1766984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xmlns="" id="{E44AFB6A-B512-469C-ADFF-2A6419F966A0}"/>
                </a:ext>
              </a:extLst>
            </p:cNvPr>
            <p:cNvSpPr/>
            <p:nvPr/>
          </p:nvSpPr>
          <p:spPr>
            <a:xfrm>
              <a:off x="576404" y="2291992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xmlns="" id="{CD5CC75F-1EB7-4818-8826-9018B7622824}"/>
                </a:ext>
              </a:extLst>
            </p:cNvPr>
            <p:cNvSpPr/>
            <p:nvPr/>
          </p:nvSpPr>
          <p:spPr>
            <a:xfrm>
              <a:off x="2812151" y="2736926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xmlns="" id="{5D919FF5-13CD-4261-A7D3-24C2BE5C09F5}"/>
                </a:ext>
              </a:extLst>
            </p:cNvPr>
            <p:cNvSpPr/>
            <p:nvPr/>
          </p:nvSpPr>
          <p:spPr>
            <a:xfrm>
              <a:off x="576404" y="3246137"/>
              <a:ext cx="4022591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A984B1A-DA98-4F9F-8BA7-10F1212EF726}"/>
                </a:ext>
              </a:extLst>
            </p:cNvPr>
            <p:cNvSpPr txBox="1"/>
            <p:nvPr/>
          </p:nvSpPr>
          <p:spPr>
            <a:xfrm>
              <a:off x="576405" y="1537153"/>
              <a:ext cx="1880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NP</a:t>
              </a:r>
              <a:r>
                <a:rPr lang="en-US" altLang="ko-KR" sz="1600" dirty="0">
                  <a:sym typeface="Wingdings" panose="05000000000000000000" pitchFamily="2" charset="2"/>
                </a:rPr>
                <a:t>ART o ADJ N</a:t>
              </a:r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965991E-C657-4B22-9D1F-5AE16F3AC294}"/>
                </a:ext>
              </a:extLst>
            </p:cNvPr>
            <p:cNvSpPr txBox="1"/>
            <p:nvPr/>
          </p:nvSpPr>
          <p:spPr>
            <a:xfrm>
              <a:off x="576405" y="2040442"/>
              <a:ext cx="1880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NP</a:t>
              </a:r>
              <a:r>
                <a:rPr lang="en-US" altLang="ko-KR" sz="1600" dirty="0">
                  <a:sym typeface="Wingdings" panose="05000000000000000000" pitchFamily="2" charset="2"/>
                </a:rPr>
                <a:t> ART o N</a:t>
              </a:r>
              <a:endParaRPr lang="ko-KR" alt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8A7AACA-A58A-41CF-B1DD-A3A4BAEAC10A}"/>
                </a:ext>
              </a:extLst>
            </p:cNvPr>
            <p:cNvSpPr txBox="1"/>
            <p:nvPr/>
          </p:nvSpPr>
          <p:spPr>
            <a:xfrm>
              <a:off x="2887196" y="2468666"/>
              <a:ext cx="178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NP</a:t>
              </a:r>
              <a:r>
                <a:rPr lang="en-US" altLang="ko-KR" sz="1600" dirty="0">
                  <a:sym typeface="Wingdings" panose="05000000000000000000" pitchFamily="2" charset="2"/>
                </a:rPr>
                <a:t> ADJ o N</a:t>
              </a:r>
              <a:endParaRPr lang="ko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AD1B9E7-2419-4142-AC26-B83F1A0C4D9F}"/>
                </a:ext>
              </a:extLst>
            </p:cNvPr>
            <p:cNvSpPr txBox="1"/>
            <p:nvPr/>
          </p:nvSpPr>
          <p:spPr>
            <a:xfrm>
              <a:off x="1706977" y="2984360"/>
              <a:ext cx="2235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NP</a:t>
              </a:r>
              <a:r>
                <a:rPr lang="en-US" altLang="ko-KR" sz="1600" dirty="0">
                  <a:sym typeface="Wingdings" panose="05000000000000000000" pitchFamily="2" charset="2"/>
                </a:rPr>
                <a:t> ART ADJ o N</a:t>
              </a:r>
              <a:endParaRPr lang="ko-KR" altLang="en-US" sz="16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A07FE56-53F3-4661-BBE1-FF0F8315926C}"/>
                </a:ext>
              </a:extLst>
            </p:cNvPr>
            <p:cNvSpPr/>
            <p:nvPr/>
          </p:nvSpPr>
          <p:spPr>
            <a:xfrm>
              <a:off x="4634047" y="380429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C8C718CB-2695-40D9-9D6E-5108E8613E2B}"/>
                </a:ext>
              </a:extLst>
            </p:cNvPr>
            <p:cNvSpPr/>
            <p:nvPr/>
          </p:nvSpPr>
          <p:spPr>
            <a:xfrm>
              <a:off x="4634047" y="1124722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AUX1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D56165B-C5DA-44C8-9ADE-058C22EFC3D4}"/>
                </a:ext>
              </a:extLst>
            </p:cNvPr>
            <p:cNvSpPr/>
            <p:nvPr/>
          </p:nvSpPr>
          <p:spPr>
            <a:xfrm>
              <a:off x="4634047" y="732263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V1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2D211DA-F1F2-49EA-AC1B-73863760F520}"/>
                </a:ext>
              </a:extLst>
            </p:cNvPr>
            <p:cNvSpPr txBox="1"/>
            <p:nvPr/>
          </p:nvSpPr>
          <p:spPr>
            <a:xfrm>
              <a:off x="6613044" y="1608544"/>
              <a:ext cx="712587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 can</a:t>
              </a:r>
              <a:endParaRPr lang="ko-KR" altLang="en-US" sz="1600" dirty="0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xmlns="" id="{71120631-705D-4A69-AEF2-1DE36AFC4D87}"/>
                </a:ext>
              </a:extLst>
            </p:cNvPr>
            <p:cNvSpPr/>
            <p:nvPr/>
          </p:nvSpPr>
          <p:spPr>
            <a:xfrm>
              <a:off x="576404" y="3711268"/>
              <a:ext cx="6289970" cy="19750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C75DF50-F844-477D-94ED-E07FAA972B4E}"/>
                </a:ext>
              </a:extLst>
            </p:cNvPr>
            <p:cNvSpPr txBox="1"/>
            <p:nvPr/>
          </p:nvSpPr>
          <p:spPr>
            <a:xfrm>
              <a:off x="1706977" y="3437790"/>
              <a:ext cx="1786844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</a:t>
              </a:r>
              <a:r>
                <a:rPr lang="en-US" altLang="ko-KR" sz="1600" dirty="0">
                  <a:sym typeface="Wingdings" panose="05000000000000000000" pitchFamily="2" charset="2"/>
                </a:rPr>
                <a:t> NP o VP</a:t>
              </a:r>
              <a:endParaRPr lang="ko-KR" altLang="en-US" sz="1600" dirty="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xmlns="" id="{04EA0F32-1A97-42B3-943A-278D0444B28E}"/>
                </a:ext>
              </a:extLst>
            </p:cNvPr>
            <p:cNvSpPr/>
            <p:nvPr/>
          </p:nvSpPr>
          <p:spPr>
            <a:xfrm>
              <a:off x="2887199" y="4139918"/>
              <a:ext cx="4022591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1C169E7-BE68-4232-96E8-F6714DE27696}"/>
                </a:ext>
              </a:extLst>
            </p:cNvPr>
            <p:cNvSpPr txBox="1"/>
            <p:nvPr/>
          </p:nvSpPr>
          <p:spPr>
            <a:xfrm>
              <a:off x="3942725" y="3881390"/>
              <a:ext cx="1786844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</a:t>
              </a:r>
              <a:r>
                <a:rPr lang="en-US" altLang="ko-KR" sz="1600" dirty="0">
                  <a:sym typeface="Wingdings" panose="05000000000000000000" pitchFamily="2" charset="2"/>
                </a:rPr>
                <a:t> NP o VP</a:t>
              </a:r>
              <a:endParaRPr lang="ko-KR" altLang="en-US" sz="1600" dirty="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xmlns="" id="{5B1396F6-C030-4958-A2D6-8E7DBBBB3A93}"/>
                </a:ext>
              </a:extLst>
            </p:cNvPr>
            <p:cNvSpPr/>
            <p:nvPr/>
          </p:nvSpPr>
          <p:spPr>
            <a:xfrm>
              <a:off x="5122946" y="4545425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3D9FBEE-3497-478D-B1E9-C8B8CE92235F}"/>
                </a:ext>
              </a:extLst>
            </p:cNvPr>
            <p:cNvSpPr txBox="1"/>
            <p:nvPr/>
          </p:nvSpPr>
          <p:spPr>
            <a:xfrm>
              <a:off x="5301253" y="4261613"/>
              <a:ext cx="202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VP</a:t>
              </a:r>
              <a:r>
                <a:rPr lang="en-US" altLang="ko-KR" sz="1600" dirty="0">
                  <a:sym typeface="Wingdings" panose="05000000000000000000" pitchFamily="2" charset="2"/>
                </a:rPr>
                <a:t> AUX o VP</a:t>
              </a:r>
              <a:endParaRPr lang="ko-KR" altLang="en-US" sz="1600" dirty="0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xmlns="" id="{CAC441E9-1900-410B-9F41-A40E1EE49123}"/>
                </a:ext>
              </a:extLst>
            </p:cNvPr>
            <p:cNvSpPr/>
            <p:nvPr/>
          </p:nvSpPr>
          <p:spPr>
            <a:xfrm>
              <a:off x="5122946" y="5050907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CFAD376-2FB1-4C1A-BE6F-1E7123EB5FDF}"/>
                </a:ext>
              </a:extLst>
            </p:cNvPr>
            <p:cNvSpPr txBox="1"/>
            <p:nvPr/>
          </p:nvSpPr>
          <p:spPr>
            <a:xfrm>
              <a:off x="5301253" y="4767095"/>
              <a:ext cx="1786844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VP</a:t>
              </a:r>
              <a:r>
                <a:rPr lang="en-US" altLang="ko-KR" sz="1600" dirty="0">
                  <a:sym typeface="Wingdings" panose="05000000000000000000" pitchFamily="2" charset="2"/>
                </a:rPr>
                <a:t> V o NP</a:t>
              </a:r>
              <a:endParaRPr lang="ko-KR" altLang="en-US" sz="16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599219B2-E344-4B9E-9EB1-F6128D8CFCE1}"/>
                </a:ext>
              </a:extLst>
            </p:cNvPr>
            <p:cNvSpPr/>
            <p:nvPr/>
          </p:nvSpPr>
          <p:spPr>
            <a:xfrm>
              <a:off x="6821895" y="380429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05835783-DEEA-4BA5-A4D5-58602166A2E3}"/>
                </a:ext>
              </a:extLst>
            </p:cNvPr>
            <p:cNvSpPr/>
            <p:nvPr/>
          </p:nvSpPr>
          <p:spPr>
            <a:xfrm>
              <a:off x="6821895" y="1124722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AUX2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4F8A68E-20E6-4A53-8B80-0DD866716604}"/>
                </a:ext>
              </a:extLst>
            </p:cNvPr>
            <p:cNvSpPr/>
            <p:nvPr/>
          </p:nvSpPr>
          <p:spPr>
            <a:xfrm>
              <a:off x="6821895" y="732263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V2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28A4360-9DFD-409A-BD17-F232CFB5DA37}"/>
                </a:ext>
              </a:extLst>
            </p:cNvPr>
            <p:cNvSpPr txBox="1"/>
            <p:nvPr/>
          </p:nvSpPr>
          <p:spPr>
            <a:xfrm>
              <a:off x="8800893" y="1608544"/>
              <a:ext cx="712587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5 hold</a:t>
              </a:r>
              <a:endParaRPr lang="ko-KR" altLang="en-US" sz="16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1CDC718-FA81-4475-9455-3787AFE4125C}"/>
                </a:ext>
              </a:extLst>
            </p:cNvPr>
            <p:cNvSpPr/>
            <p:nvPr/>
          </p:nvSpPr>
          <p:spPr>
            <a:xfrm>
              <a:off x="9043215" y="1124722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94933869-1836-4715-A48A-E731B0DD06D5}"/>
                </a:ext>
              </a:extLst>
            </p:cNvPr>
            <p:cNvSpPr/>
            <p:nvPr/>
          </p:nvSpPr>
          <p:spPr>
            <a:xfrm>
              <a:off x="9043215" y="732263"/>
              <a:ext cx="2187850" cy="34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V3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9F8FE71-D22F-4DDC-A38B-9CD14C79D7E6}"/>
                </a:ext>
              </a:extLst>
            </p:cNvPr>
            <p:cNvSpPr txBox="1"/>
            <p:nvPr/>
          </p:nvSpPr>
          <p:spPr>
            <a:xfrm>
              <a:off x="11022213" y="1608544"/>
              <a:ext cx="712587" cy="32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xmlns="" id="{D3C3F97B-D25F-420E-ADEC-4BDE130DC409}"/>
                </a:ext>
              </a:extLst>
            </p:cNvPr>
            <p:cNvSpPr/>
            <p:nvPr/>
          </p:nvSpPr>
          <p:spPr>
            <a:xfrm>
              <a:off x="7012998" y="5637451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E0A4DFB-481B-4F13-94F0-FA45764DD484}"/>
                </a:ext>
              </a:extLst>
            </p:cNvPr>
            <p:cNvSpPr txBox="1"/>
            <p:nvPr/>
          </p:nvSpPr>
          <p:spPr>
            <a:xfrm>
              <a:off x="7191305" y="5353639"/>
              <a:ext cx="178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VP</a:t>
              </a:r>
              <a:r>
                <a:rPr lang="en-US" altLang="ko-KR" sz="1600" dirty="0">
                  <a:sym typeface="Wingdings" panose="05000000000000000000" pitchFamily="2" charset="2"/>
                </a:rPr>
                <a:t> AUX o VP</a:t>
              </a:r>
              <a:endParaRPr lang="ko-KR" altLang="en-US" sz="1600" dirty="0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xmlns="" id="{990DBA28-196B-443D-93C3-E1F01B3A0E6D}"/>
                </a:ext>
              </a:extLst>
            </p:cNvPr>
            <p:cNvSpPr/>
            <p:nvPr/>
          </p:nvSpPr>
          <p:spPr>
            <a:xfrm>
              <a:off x="7012998" y="6212756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78A45A1-ABFD-42C9-9D98-EB75AB39982E}"/>
                </a:ext>
              </a:extLst>
            </p:cNvPr>
            <p:cNvSpPr txBox="1"/>
            <p:nvPr/>
          </p:nvSpPr>
          <p:spPr>
            <a:xfrm>
              <a:off x="7191305" y="5928944"/>
              <a:ext cx="178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VP</a:t>
              </a:r>
              <a:r>
                <a:rPr lang="en-US" altLang="ko-KR" sz="1600" dirty="0">
                  <a:sym typeface="Wingdings" panose="05000000000000000000" pitchFamily="2" charset="2"/>
                </a:rPr>
                <a:t> V o NP</a:t>
              </a:r>
              <a:endParaRPr lang="ko-KR" altLang="en-US" sz="1600" dirty="0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xmlns="" id="{A076AFC8-4A76-4D76-88C8-C3FB0F7377B4}"/>
                </a:ext>
              </a:extLst>
            </p:cNvPr>
            <p:cNvSpPr/>
            <p:nvPr/>
          </p:nvSpPr>
          <p:spPr>
            <a:xfrm>
              <a:off x="9265914" y="6628214"/>
              <a:ext cx="1786843" cy="191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386CE0A-8ABF-4FC5-BE77-E1A536DA366B}"/>
                </a:ext>
              </a:extLst>
            </p:cNvPr>
            <p:cNvSpPr txBox="1"/>
            <p:nvPr/>
          </p:nvSpPr>
          <p:spPr>
            <a:xfrm>
              <a:off x="9444221" y="6344402"/>
              <a:ext cx="178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VP </a:t>
              </a:r>
              <a:r>
                <a:rPr lang="en-US" altLang="ko-KR" sz="1600" dirty="0">
                  <a:sym typeface="Wingdings" panose="05000000000000000000" pitchFamily="2" charset="2"/>
                </a:rPr>
                <a:t> V o NP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508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0ED9162-295D-4831-95B4-87809B72664C}"/>
              </a:ext>
            </a:extLst>
          </p:cNvPr>
          <p:cNvGrpSpPr/>
          <p:nvPr/>
        </p:nvGrpSpPr>
        <p:grpSpPr>
          <a:xfrm>
            <a:off x="199249" y="149615"/>
            <a:ext cx="12099432" cy="6558770"/>
            <a:chOff x="-90311" y="146831"/>
            <a:chExt cx="12099432" cy="655877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FEBCB8C-4C4C-42A3-8179-5AC3CA99BF0E}"/>
                </a:ext>
              </a:extLst>
            </p:cNvPr>
            <p:cNvSpPr/>
            <p:nvPr/>
          </p:nvSpPr>
          <p:spPr>
            <a:xfrm>
              <a:off x="3404" y="146831"/>
              <a:ext cx="11624522" cy="65587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187A329C-B345-433F-BA5C-08C9B6C20823}"/>
                </a:ext>
              </a:extLst>
            </p:cNvPr>
            <p:cNvGrpSpPr/>
            <p:nvPr/>
          </p:nvGrpSpPr>
          <p:grpSpPr>
            <a:xfrm>
              <a:off x="-90311" y="1062149"/>
              <a:ext cx="12099432" cy="5292387"/>
              <a:chOff x="-73472" y="-429394"/>
              <a:chExt cx="13657683" cy="529238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522C7F9-5418-4051-A538-268FC9A523C4}"/>
                  </a:ext>
                </a:extLst>
              </p:cNvPr>
              <p:cNvSpPr txBox="1"/>
              <p:nvPr/>
            </p:nvSpPr>
            <p:spPr>
              <a:xfrm>
                <a:off x="-73472" y="1309450"/>
                <a:ext cx="8654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1 the</a:t>
                </a:r>
                <a:endParaRPr lang="ko-KR" altLang="en-US" sz="16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804657EF-5A15-4592-8EB3-0525AAFF186C}"/>
                  </a:ext>
                </a:extLst>
              </p:cNvPr>
              <p:cNvSpPr/>
              <p:nvPr/>
            </p:nvSpPr>
            <p:spPr>
              <a:xfrm>
                <a:off x="405265" y="978827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ART1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320E688A-BE48-4B00-B854-2877BAD82BD5}"/>
                  </a:ext>
                </a:extLst>
              </p:cNvPr>
              <p:cNvSpPr/>
              <p:nvPr/>
            </p:nvSpPr>
            <p:spPr>
              <a:xfrm>
                <a:off x="2193225" y="978827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ADJ1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FC6D738-605A-4D8E-808D-52EA935E9C9D}"/>
                  </a:ext>
                </a:extLst>
              </p:cNvPr>
              <p:cNvSpPr txBox="1"/>
              <p:nvPr/>
            </p:nvSpPr>
            <p:spPr>
              <a:xfrm>
                <a:off x="2072300" y="1368650"/>
                <a:ext cx="1305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 2 large</a:t>
                </a:r>
                <a:endParaRPr lang="ko-KR" alt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16B1B2D-A777-4C07-99CC-7ABF85C8D1BA}"/>
                  </a:ext>
                </a:extLst>
              </p:cNvPr>
              <p:cNvSpPr txBox="1"/>
              <p:nvPr/>
            </p:nvSpPr>
            <p:spPr>
              <a:xfrm>
                <a:off x="3771259" y="1421538"/>
                <a:ext cx="903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3 can</a:t>
                </a:r>
                <a:endParaRPr lang="ko-KR" altLang="en-US" sz="1600" dirty="0"/>
              </a:p>
            </p:txBody>
          </p: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xmlns="" id="{0093D131-1129-4826-8F3C-23E6F058EC66}"/>
                  </a:ext>
                </a:extLst>
              </p:cNvPr>
              <p:cNvSpPr/>
              <p:nvPr/>
            </p:nvSpPr>
            <p:spPr>
              <a:xfrm>
                <a:off x="665189" y="1710958"/>
                <a:ext cx="1460248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xmlns="" id="{09462551-5C30-433E-AE1D-B4C3F313755E}"/>
                  </a:ext>
                </a:extLst>
              </p:cNvPr>
              <p:cNvSpPr/>
              <p:nvPr/>
            </p:nvSpPr>
            <p:spPr>
              <a:xfrm>
                <a:off x="665189" y="2086637"/>
                <a:ext cx="1460248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xmlns="" id="{66F9B876-66F9-438F-BC3A-EC4E0270DBAD}"/>
                  </a:ext>
                </a:extLst>
              </p:cNvPr>
              <p:cNvSpPr/>
              <p:nvPr/>
            </p:nvSpPr>
            <p:spPr>
              <a:xfrm>
                <a:off x="2492291" y="2509073"/>
                <a:ext cx="1460248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xmlns="" id="{297BB647-B2AA-4C69-9B5B-67181550C4E4}"/>
                  </a:ext>
                </a:extLst>
              </p:cNvPr>
              <p:cNvSpPr/>
              <p:nvPr/>
            </p:nvSpPr>
            <p:spPr>
              <a:xfrm>
                <a:off x="665189" y="2992536"/>
                <a:ext cx="3287352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7C79AE4F-BC67-4F90-85B0-F001D2D9D03C}"/>
                  </a:ext>
                </a:extLst>
              </p:cNvPr>
              <p:cNvSpPr txBox="1"/>
              <p:nvPr/>
            </p:nvSpPr>
            <p:spPr>
              <a:xfrm>
                <a:off x="451829" y="1475950"/>
                <a:ext cx="2260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NP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ART o ADJ N</a:t>
                </a:r>
                <a:endParaRPr lang="ko-KR" altLang="en-US" sz="16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5BE85F6-04D6-4B7A-9170-B25EB533881B}"/>
                  </a:ext>
                </a:extLst>
              </p:cNvPr>
              <p:cNvSpPr txBox="1"/>
              <p:nvPr/>
            </p:nvSpPr>
            <p:spPr>
              <a:xfrm>
                <a:off x="665189" y="1847806"/>
                <a:ext cx="1827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NP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ART o N</a:t>
                </a:r>
                <a:endParaRPr lang="ko-KR" altLang="en-US" sz="1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EFC1DD71-DE60-4618-865A-2E5C1E5E05BC}"/>
                  </a:ext>
                </a:extLst>
              </p:cNvPr>
              <p:cNvSpPr txBox="1"/>
              <p:nvPr/>
            </p:nvSpPr>
            <p:spPr>
              <a:xfrm>
                <a:off x="2553620" y="2254378"/>
                <a:ext cx="1787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NP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ADJ o N</a:t>
                </a:r>
                <a:endParaRPr lang="ko-KR" altLang="en-US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29E4A75E-E510-4FDB-8F47-488C0D344811}"/>
                  </a:ext>
                </a:extLst>
              </p:cNvPr>
              <p:cNvSpPr txBox="1"/>
              <p:nvPr/>
            </p:nvSpPr>
            <p:spPr>
              <a:xfrm>
                <a:off x="1589118" y="2743995"/>
                <a:ext cx="2182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NP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ART ADJ o N</a:t>
                </a:r>
                <a:endParaRPr lang="ko-KR" altLang="en-US" sz="16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D1AE06FE-16F5-435D-B8A0-508D751AEBA4}"/>
                  </a:ext>
                </a:extLst>
              </p:cNvPr>
              <p:cNvSpPr/>
              <p:nvPr/>
            </p:nvSpPr>
            <p:spPr>
              <a:xfrm>
                <a:off x="3981185" y="271732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D08975A-DBDE-4884-9836-6D2CFF74A602}"/>
                  </a:ext>
                </a:extLst>
              </p:cNvPr>
              <p:cNvSpPr/>
              <p:nvPr/>
            </p:nvSpPr>
            <p:spPr>
              <a:xfrm>
                <a:off x="3981185" y="978390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AUX1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4EBF837-1D5F-4E5E-B466-DCC9B9E24F0C}"/>
                  </a:ext>
                </a:extLst>
              </p:cNvPr>
              <p:cNvSpPr/>
              <p:nvPr/>
            </p:nvSpPr>
            <p:spPr>
              <a:xfrm>
                <a:off x="3981185" y="605776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V1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2BF7FC2-89F6-471D-BF62-AB6BD834ADEA}"/>
                  </a:ext>
                </a:extLst>
              </p:cNvPr>
              <p:cNvSpPr txBox="1"/>
              <p:nvPr/>
            </p:nvSpPr>
            <p:spPr>
              <a:xfrm>
                <a:off x="5598466" y="1437747"/>
                <a:ext cx="10766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4 can</a:t>
                </a:r>
                <a:endParaRPr lang="ko-KR" altLang="en-US" sz="1600" dirty="0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xmlns="" id="{060935B4-87DE-49F3-834B-9F461981DA3D}"/>
                  </a:ext>
                </a:extLst>
              </p:cNvPr>
              <p:cNvSpPr/>
              <p:nvPr/>
            </p:nvSpPr>
            <p:spPr>
              <a:xfrm>
                <a:off x="665189" y="3434147"/>
                <a:ext cx="5140305" cy="187514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CBD0CED4-90B1-4F9F-9B5B-A8D58CF97CEE}"/>
                  </a:ext>
                </a:extLst>
              </p:cNvPr>
              <p:cNvSpPr txBox="1"/>
              <p:nvPr/>
            </p:nvSpPr>
            <p:spPr>
              <a:xfrm>
                <a:off x="1589118" y="3174498"/>
                <a:ext cx="1788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NP o VP</a:t>
                </a:r>
                <a:endParaRPr lang="ko-KR" altLang="en-US" sz="1600" dirty="0"/>
              </a:p>
            </p:txBody>
          </p:sp>
          <p:sp>
            <p:nvSpPr>
              <p:cNvPr id="30" name="화살표: 오른쪽 29">
                <a:extLst>
                  <a:ext uri="{FF2B5EF4-FFF2-40B4-BE49-F238E27FC236}">
                    <a16:creationId xmlns:a16="http://schemas.microsoft.com/office/drawing/2014/main" xmlns="" id="{F5FD1822-1070-4EAC-A6E9-6316A3B079DE}"/>
                  </a:ext>
                </a:extLst>
              </p:cNvPr>
              <p:cNvSpPr/>
              <p:nvPr/>
            </p:nvSpPr>
            <p:spPr>
              <a:xfrm>
                <a:off x="2553622" y="3841123"/>
                <a:ext cx="3287352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3BFC9A3E-2FCF-4DE7-AAC5-D1E0D56F3792}"/>
                  </a:ext>
                </a:extLst>
              </p:cNvPr>
              <p:cNvSpPr txBox="1"/>
              <p:nvPr/>
            </p:nvSpPr>
            <p:spPr>
              <a:xfrm>
                <a:off x="3416222" y="3595667"/>
                <a:ext cx="1654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NP o VP</a:t>
                </a:r>
                <a:endParaRPr lang="ko-KR" altLang="en-US" sz="1600" dirty="0"/>
              </a:p>
            </p:txBody>
          </p:sp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xmlns="" id="{35F444E2-4089-4B8D-BB48-90937656D57C}"/>
                  </a:ext>
                </a:extLst>
              </p:cNvPr>
              <p:cNvSpPr/>
              <p:nvPr/>
            </p:nvSpPr>
            <p:spPr>
              <a:xfrm>
                <a:off x="4380725" y="4226125"/>
                <a:ext cx="1460248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5280F74B-0760-4D71-99F0-EC322EF6C215}"/>
                  </a:ext>
                </a:extLst>
              </p:cNvPr>
              <p:cNvSpPr txBox="1"/>
              <p:nvPr/>
            </p:nvSpPr>
            <p:spPr>
              <a:xfrm>
                <a:off x="4526441" y="3956664"/>
                <a:ext cx="1832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VP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AUX o VP</a:t>
                </a:r>
                <a:endParaRPr lang="ko-KR" altLang="en-US" sz="16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61FE7613-C6DE-4513-AD77-012AB8583552}"/>
                  </a:ext>
                </a:extLst>
              </p:cNvPr>
              <p:cNvSpPr/>
              <p:nvPr/>
            </p:nvSpPr>
            <p:spPr>
              <a:xfrm>
                <a:off x="5769144" y="271732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A3C92EE-B3E9-4885-943E-121490FCE6C4}"/>
                  </a:ext>
                </a:extLst>
              </p:cNvPr>
              <p:cNvSpPr/>
              <p:nvPr/>
            </p:nvSpPr>
            <p:spPr>
              <a:xfrm>
                <a:off x="5769144" y="978390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AUX2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C14F635B-9AF8-4D8A-B0BD-E83A6E06A0CE}"/>
                  </a:ext>
                </a:extLst>
              </p:cNvPr>
              <p:cNvSpPr/>
              <p:nvPr/>
            </p:nvSpPr>
            <p:spPr>
              <a:xfrm>
                <a:off x="5769144" y="605776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V2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5F215864-8989-4992-BDF0-D3AC924A9CA6}"/>
                  </a:ext>
                </a:extLst>
              </p:cNvPr>
              <p:cNvSpPr txBox="1"/>
              <p:nvPr/>
            </p:nvSpPr>
            <p:spPr>
              <a:xfrm>
                <a:off x="7386424" y="1437747"/>
                <a:ext cx="1076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5 hold</a:t>
                </a:r>
                <a:endParaRPr lang="ko-KR" altLang="en-US" sz="1600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0073DCB6-EBDA-4D1E-B0F3-94A7F6A98C75}"/>
                  </a:ext>
                </a:extLst>
              </p:cNvPr>
              <p:cNvSpPr/>
              <p:nvPr/>
            </p:nvSpPr>
            <p:spPr>
              <a:xfrm>
                <a:off x="7584456" y="978390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8628573B-87B2-4275-899D-88D5170D7CEA}"/>
                  </a:ext>
                </a:extLst>
              </p:cNvPr>
              <p:cNvSpPr/>
              <p:nvPr/>
            </p:nvSpPr>
            <p:spPr>
              <a:xfrm>
                <a:off x="7584456" y="605776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V3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826B8771-58F0-4E10-965D-70B96FF68A15}"/>
                  </a:ext>
                </a:extLst>
              </p:cNvPr>
              <p:cNvSpPr txBox="1"/>
              <p:nvPr/>
            </p:nvSpPr>
            <p:spPr>
              <a:xfrm>
                <a:off x="9201737" y="1437747"/>
                <a:ext cx="946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6 the</a:t>
                </a:r>
                <a:endParaRPr lang="ko-KR" altLang="en-US" sz="1600" dirty="0"/>
              </a:p>
            </p:txBody>
          </p:sp>
          <p:sp>
            <p:nvSpPr>
              <p:cNvPr id="43" name="화살표: 오른쪽 42">
                <a:extLst>
                  <a:ext uri="{FF2B5EF4-FFF2-40B4-BE49-F238E27FC236}">
                    <a16:creationId xmlns:a16="http://schemas.microsoft.com/office/drawing/2014/main" xmlns="" id="{B874D27C-9F44-4203-BA08-47E056ED621B}"/>
                  </a:ext>
                </a:extLst>
              </p:cNvPr>
              <p:cNvSpPr/>
              <p:nvPr/>
            </p:nvSpPr>
            <p:spPr>
              <a:xfrm>
                <a:off x="5925317" y="4681031"/>
                <a:ext cx="1460248" cy="18196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CF58020B-19A3-41E7-B464-9D7A6578EA43}"/>
                  </a:ext>
                </a:extLst>
              </p:cNvPr>
              <p:cNvSpPr txBox="1"/>
              <p:nvPr/>
            </p:nvSpPr>
            <p:spPr>
              <a:xfrm>
                <a:off x="6071032" y="4411570"/>
                <a:ext cx="19739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VP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AUX o VP</a:t>
                </a:r>
                <a:endParaRPr lang="ko-KR" altLang="en-US" sz="16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5716470A-8461-4D5F-93F6-4A8AABC460AE}"/>
                  </a:ext>
                </a:extLst>
              </p:cNvPr>
              <p:cNvSpPr/>
              <p:nvPr/>
            </p:nvSpPr>
            <p:spPr>
              <a:xfrm>
                <a:off x="9372416" y="978390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ART2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457E78C2-F25B-4227-8F70-5268BA940CE6}"/>
                  </a:ext>
                </a:extLst>
              </p:cNvPr>
              <p:cNvSpPr/>
              <p:nvPr/>
            </p:nvSpPr>
            <p:spPr>
              <a:xfrm>
                <a:off x="9372416" y="605776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2BC93509-7D36-4D55-AAEA-E851D960DBDC}"/>
                  </a:ext>
                </a:extLst>
              </p:cNvPr>
              <p:cNvSpPr/>
              <p:nvPr/>
            </p:nvSpPr>
            <p:spPr>
              <a:xfrm>
                <a:off x="11160376" y="978390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CA44378-62ED-46FD-9C31-38EB4FE7347C}"/>
                  </a:ext>
                </a:extLst>
              </p:cNvPr>
              <p:cNvSpPr/>
              <p:nvPr/>
            </p:nvSpPr>
            <p:spPr>
              <a:xfrm>
                <a:off x="11160376" y="605776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V4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996D7625-1994-4163-8486-381901B2B2CA}"/>
                  </a:ext>
                </a:extLst>
              </p:cNvPr>
              <p:cNvSpPr/>
              <p:nvPr/>
            </p:nvSpPr>
            <p:spPr>
              <a:xfrm>
                <a:off x="9372416" y="271732"/>
                <a:ext cx="3575920" cy="3519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NP3 (rule 3)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346721EF-FE8C-4BA2-AEC3-7D3CF80B38C4}"/>
                  </a:ext>
                </a:extLst>
              </p:cNvPr>
              <p:cNvSpPr/>
              <p:nvPr/>
            </p:nvSpPr>
            <p:spPr>
              <a:xfrm>
                <a:off x="7584456" y="269225"/>
                <a:ext cx="1787960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3769194-5E32-47ED-9C2A-352FD566A323}"/>
                  </a:ext>
                </a:extLst>
              </p:cNvPr>
              <p:cNvSpPr txBox="1"/>
              <p:nvPr/>
            </p:nvSpPr>
            <p:spPr>
              <a:xfrm>
                <a:off x="10793760" y="1437747"/>
                <a:ext cx="946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7 water</a:t>
                </a:r>
                <a:endParaRPr lang="ko-KR" altLang="en-US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91F39FF-DF0B-49D5-ADD3-537405F4DDB3}"/>
                  </a:ext>
                </a:extLst>
              </p:cNvPr>
              <p:cNvSpPr txBox="1"/>
              <p:nvPr/>
            </p:nvSpPr>
            <p:spPr>
              <a:xfrm>
                <a:off x="12637800" y="1437747"/>
                <a:ext cx="946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8</a:t>
                </a:r>
                <a:endParaRPr lang="ko-KR" altLang="en-US" sz="16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7FCF236A-3AF0-4745-A7DD-F4F7B369D99C}"/>
                  </a:ext>
                </a:extLst>
              </p:cNvPr>
              <p:cNvSpPr/>
              <p:nvPr/>
            </p:nvSpPr>
            <p:spPr>
              <a:xfrm>
                <a:off x="282918" y="-78831"/>
                <a:ext cx="5486227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NP1 (rule 2)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2F283EBF-9ADB-4180-93CF-2C6D16636ADC}"/>
                  </a:ext>
                </a:extLst>
              </p:cNvPr>
              <p:cNvSpPr/>
              <p:nvPr/>
            </p:nvSpPr>
            <p:spPr>
              <a:xfrm>
                <a:off x="2202004" y="-429394"/>
                <a:ext cx="3567141" cy="3309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NP2 (rule 4)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06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65128E6-6A13-44FE-A40E-ADDD091622FB}"/>
              </a:ext>
            </a:extLst>
          </p:cNvPr>
          <p:cNvSpPr/>
          <p:nvPr/>
        </p:nvSpPr>
        <p:spPr>
          <a:xfrm>
            <a:off x="54946" y="149615"/>
            <a:ext cx="11877973" cy="65587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10AD7FB3-C932-4B78-8706-543DC51DC332}"/>
              </a:ext>
            </a:extLst>
          </p:cNvPr>
          <p:cNvGrpSpPr/>
          <p:nvPr/>
        </p:nvGrpSpPr>
        <p:grpSpPr>
          <a:xfrm>
            <a:off x="88415" y="934942"/>
            <a:ext cx="11536107" cy="4882372"/>
            <a:chOff x="190024" y="2197496"/>
            <a:chExt cx="11536107" cy="30534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7D4AA85-A211-4259-A870-D5234F7DFD5A}"/>
                </a:ext>
              </a:extLst>
            </p:cNvPr>
            <p:cNvSpPr txBox="1"/>
            <p:nvPr/>
          </p:nvSpPr>
          <p:spPr>
            <a:xfrm>
              <a:off x="190024" y="4891657"/>
              <a:ext cx="766711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 the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2B1F2D5-4C76-4DC7-B728-38EC4C649B2F}"/>
                </a:ext>
              </a:extLst>
            </p:cNvPr>
            <p:cNvSpPr/>
            <p:nvPr/>
          </p:nvSpPr>
          <p:spPr>
            <a:xfrm>
              <a:off x="614140" y="4561034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1AEEAE5-843F-40C9-BFA7-273A58C3F33A}"/>
                </a:ext>
              </a:extLst>
            </p:cNvPr>
            <p:cNvSpPr/>
            <p:nvPr/>
          </p:nvSpPr>
          <p:spPr>
            <a:xfrm>
              <a:off x="2198106" y="4561034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ADJ1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3096F64-32BF-48BF-9EE1-1038B8B79208}"/>
                </a:ext>
              </a:extLst>
            </p:cNvPr>
            <p:cNvSpPr txBox="1"/>
            <p:nvPr/>
          </p:nvSpPr>
          <p:spPr>
            <a:xfrm>
              <a:off x="2090978" y="4950857"/>
              <a:ext cx="1156346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2 large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139F045-132A-4657-8BD1-1BD481F5285C}"/>
                </a:ext>
              </a:extLst>
            </p:cNvPr>
            <p:cNvSpPr txBox="1"/>
            <p:nvPr/>
          </p:nvSpPr>
          <p:spPr>
            <a:xfrm>
              <a:off x="3596097" y="5003745"/>
              <a:ext cx="800220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 can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3EA83B8-5F6F-46FE-9DB3-BAA939241172}"/>
                </a:ext>
              </a:extLst>
            </p:cNvPr>
            <p:cNvSpPr/>
            <p:nvPr/>
          </p:nvSpPr>
          <p:spPr>
            <a:xfrm>
              <a:off x="3782072" y="3853939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9A5932D-0156-444A-8716-352CEDC68BB5}"/>
                </a:ext>
              </a:extLst>
            </p:cNvPr>
            <p:cNvSpPr/>
            <p:nvPr/>
          </p:nvSpPr>
          <p:spPr>
            <a:xfrm>
              <a:off x="3782072" y="4560597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AUX1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4D0ED9DF-EE0E-4D2E-B181-3B2650E5D082}"/>
                </a:ext>
              </a:extLst>
            </p:cNvPr>
            <p:cNvSpPr/>
            <p:nvPr/>
          </p:nvSpPr>
          <p:spPr>
            <a:xfrm>
              <a:off x="3782072" y="4187983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CDA6526-5270-4270-BF2E-E76D4966DE48}"/>
                </a:ext>
              </a:extLst>
            </p:cNvPr>
            <p:cNvSpPr txBox="1"/>
            <p:nvPr/>
          </p:nvSpPr>
          <p:spPr>
            <a:xfrm>
              <a:off x="5214832" y="5019954"/>
              <a:ext cx="953815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 can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3EA0580D-B6CF-49AE-88ED-115D5EFE2C35}"/>
                </a:ext>
              </a:extLst>
            </p:cNvPr>
            <p:cNvSpPr/>
            <p:nvPr/>
          </p:nvSpPr>
          <p:spPr>
            <a:xfrm>
              <a:off x="5366036" y="3853939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0F9C2A9-80B0-40AE-912B-7183D921B20C}"/>
                </a:ext>
              </a:extLst>
            </p:cNvPr>
            <p:cNvSpPr/>
            <p:nvPr/>
          </p:nvSpPr>
          <p:spPr>
            <a:xfrm>
              <a:off x="5366036" y="4560597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AUX2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ED356E02-1355-4EA5-BD6D-6762EC1ABA96}"/>
                </a:ext>
              </a:extLst>
            </p:cNvPr>
            <p:cNvSpPr/>
            <p:nvPr/>
          </p:nvSpPr>
          <p:spPr>
            <a:xfrm>
              <a:off x="5366036" y="4187983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7DB6396-12E8-4909-9AD3-8F9C9CDE0097}"/>
                </a:ext>
              </a:extLst>
            </p:cNvPr>
            <p:cNvSpPr txBox="1"/>
            <p:nvPr/>
          </p:nvSpPr>
          <p:spPr>
            <a:xfrm>
              <a:off x="6798795" y="5019954"/>
              <a:ext cx="953814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 hold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58FB4BB-81F3-46C4-979B-A14ACBCC77EE}"/>
                </a:ext>
              </a:extLst>
            </p:cNvPr>
            <p:cNvSpPr/>
            <p:nvPr/>
          </p:nvSpPr>
          <p:spPr>
            <a:xfrm>
              <a:off x="6974233" y="4560597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4E5B390-A6F3-478F-8AC2-BA20C973C318}"/>
                </a:ext>
              </a:extLst>
            </p:cNvPr>
            <p:cNvSpPr/>
            <p:nvPr/>
          </p:nvSpPr>
          <p:spPr>
            <a:xfrm>
              <a:off x="6974233" y="4187983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951154D-42EB-4924-ADBA-106DD5BD4F2C}"/>
                </a:ext>
              </a:extLst>
            </p:cNvPr>
            <p:cNvSpPr txBox="1"/>
            <p:nvPr/>
          </p:nvSpPr>
          <p:spPr>
            <a:xfrm>
              <a:off x="8406993" y="5019954"/>
              <a:ext cx="838432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 the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E138CC0-DE21-4DB0-9D9F-29B469997E49}"/>
                </a:ext>
              </a:extLst>
            </p:cNvPr>
            <p:cNvSpPr/>
            <p:nvPr/>
          </p:nvSpPr>
          <p:spPr>
            <a:xfrm>
              <a:off x="8558199" y="4560597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E7EF59E-FDAB-4B6B-B496-A362C3BD8D6F}"/>
                </a:ext>
              </a:extLst>
            </p:cNvPr>
            <p:cNvSpPr/>
            <p:nvPr/>
          </p:nvSpPr>
          <p:spPr>
            <a:xfrm>
              <a:off x="8558199" y="4187983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6EA44986-0235-4C6F-9D4E-34A5B5399E70}"/>
                </a:ext>
              </a:extLst>
            </p:cNvPr>
            <p:cNvSpPr/>
            <p:nvPr/>
          </p:nvSpPr>
          <p:spPr>
            <a:xfrm>
              <a:off x="10142164" y="4560597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998E52E2-68C5-4BF1-9549-38D6C23DE9E9}"/>
                </a:ext>
              </a:extLst>
            </p:cNvPr>
            <p:cNvSpPr/>
            <p:nvPr/>
          </p:nvSpPr>
          <p:spPr>
            <a:xfrm>
              <a:off x="10142164" y="4187983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B22131DF-CB27-4D07-B14D-C3881484A148}"/>
                </a:ext>
              </a:extLst>
            </p:cNvPr>
            <p:cNvSpPr/>
            <p:nvPr/>
          </p:nvSpPr>
          <p:spPr>
            <a:xfrm>
              <a:off x="8558199" y="3853939"/>
              <a:ext cx="3167931" cy="3519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NP3 (rule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2A6F2C6-2BDB-485B-943C-6697FDB26557}"/>
                </a:ext>
              </a:extLst>
            </p:cNvPr>
            <p:cNvSpPr/>
            <p:nvPr/>
          </p:nvSpPr>
          <p:spPr>
            <a:xfrm>
              <a:off x="6974233" y="3851432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590FF3D-5D99-43ED-9FF9-8DAE13C94F4A}"/>
                </a:ext>
              </a:extLst>
            </p:cNvPr>
            <p:cNvSpPr txBox="1"/>
            <p:nvPr/>
          </p:nvSpPr>
          <p:spPr>
            <a:xfrm>
              <a:off x="9817377" y="5019954"/>
              <a:ext cx="1583966" cy="23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 water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ED1E3E06-E599-43A7-844B-EB813A178420}"/>
                </a:ext>
              </a:extLst>
            </p:cNvPr>
            <p:cNvSpPr/>
            <p:nvPr/>
          </p:nvSpPr>
          <p:spPr>
            <a:xfrm>
              <a:off x="505752" y="3503376"/>
              <a:ext cx="4860285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NP1 (rule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A1624CB5-3635-415F-85DC-764262F0AD66}"/>
                </a:ext>
              </a:extLst>
            </p:cNvPr>
            <p:cNvSpPr/>
            <p:nvPr/>
          </p:nvSpPr>
          <p:spPr>
            <a:xfrm>
              <a:off x="2205883" y="3152813"/>
              <a:ext cx="3160154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NP2 (rule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CE86C967-EE4B-4F73-ADAC-1BA2EFFB7AA2}"/>
                </a:ext>
              </a:extLst>
            </p:cNvPr>
            <p:cNvSpPr/>
            <p:nvPr/>
          </p:nvSpPr>
          <p:spPr>
            <a:xfrm>
              <a:off x="6984861" y="3483781"/>
              <a:ext cx="4741269" cy="383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VP1 (rule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5393C2EC-ED09-418A-AC6E-CADD31AAC14B}"/>
                </a:ext>
              </a:extLst>
            </p:cNvPr>
            <p:cNvSpPr/>
            <p:nvPr/>
          </p:nvSpPr>
          <p:spPr>
            <a:xfrm>
              <a:off x="5376664" y="3512780"/>
              <a:ext cx="1583966" cy="330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A5E75DA1-FF4B-4B92-ABD7-4DA40AF5C3C3}"/>
                </a:ext>
              </a:extLst>
            </p:cNvPr>
            <p:cNvSpPr/>
            <p:nvPr/>
          </p:nvSpPr>
          <p:spPr>
            <a:xfrm>
              <a:off x="5366037" y="3168545"/>
              <a:ext cx="6360094" cy="3246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VP2 (rule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A59F7F29-F374-40FA-BE42-AF5ADE8A4353}"/>
                </a:ext>
              </a:extLst>
            </p:cNvPr>
            <p:cNvSpPr/>
            <p:nvPr/>
          </p:nvSpPr>
          <p:spPr>
            <a:xfrm>
              <a:off x="3782072" y="2855452"/>
              <a:ext cx="7944059" cy="3177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VP3 (rule 5 with AUX1 and VP2)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36AB8B7-E875-44A8-A9D5-22D152AC5E40}"/>
                </a:ext>
              </a:extLst>
            </p:cNvPr>
            <p:cNvSpPr/>
            <p:nvPr/>
          </p:nvSpPr>
          <p:spPr>
            <a:xfrm>
              <a:off x="2198106" y="2504038"/>
              <a:ext cx="9528025" cy="333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S2 (rule 1 with NP2 and VP2)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AC4872F-2E29-4EB2-813A-DBC6E9EA9073}"/>
                </a:ext>
              </a:extLst>
            </p:cNvPr>
            <p:cNvSpPr/>
            <p:nvPr/>
          </p:nvSpPr>
          <p:spPr>
            <a:xfrm>
              <a:off x="505752" y="2197496"/>
              <a:ext cx="11220379" cy="306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X1 (rule 1 with NP1 and VP2)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25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3.5 Transition Network Grammars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Transition network ?</a:t>
            </a:r>
          </a:p>
          <a:p>
            <a:r>
              <a:rPr lang="en-US" altLang="ko-KR" dirty="0"/>
              <a:t>Nodes ?</a:t>
            </a:r>
          </a:p>
          <a:p>
            <a:r>
              <a:rPr lang="en-US" altLang="ko-KR" dirty="0"/>
              <a:t>Labeled arcs ?</a:t>
            </a:r>
          </a:p>
          <a:p>
            <a:r>
              <a:rPr lang="en-US" altLang="ko-KR" dirty="0"/>
              <a:t>Initial state or start state ?</a:t>
            </a:r>
          </a:p>
          <a:p>
            <a:r>
              <a:rPr lang="en-US" altLang="ko-KR" dirty="0"/>
              <a:t>Pop arc ?</a:t>
            </a:r>
          </a:p>
          <a:p>
            <a:r>
              <a:rPr lang="en-US" altLang="ko-KR" dirty="0"/>
              <a:t>Finite State Machines?</a:t>
            </a:r>
          </a:p>
          <a:p>
            <a:r>
              <a:rPr lang="en-US" altLang="ko-KR" sz="2800" dirty="0"/>
              <a:t>Recursive transition network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8B786763-E140-4F07-8C7A-8E84884EAC01}"/>
              </a:ext>
            </a:extLst>
          </p:cNvPr>
          <p:cNvGrpSpPr/>
          <p:nvPr/>
        </p:nvGrpSpPr>
        <p:grpSpPr>
          <a:xfrm>
            <a:off x="5341723" y="1380086"/>
            <a:ext cx="5812454" cy="2368954"/>
            <a:chOff x="5727233" y="1380086"/>
            <a:chExt cx="5812454" cy="23689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51C8F236-C4C3-4210-959B-7C54062A2463}"/>
                </a:ext>
              </a:extLst>
            </p:cNvPr>
            <p:cNvSpPr/>
            <p:nvPr/>
          </p:nvSpPr>
          <p:spPr>
            <a:xfrm>
              <a:off x="6598920" y="201168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B810481-5160-407A-AA82-2F2C1930093E}"/>
                </a:ext>
              </a:extLst>
            </p:cNvPr>
            <p:cNvSpPr/>
            <p:nvPr/>
          </p:nvSpPr>
          <p:spPr>
            <a:xfrm>
              <a:off x="7964593" y="201168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7D871DBC-DBA0-4C3E-9904-3F08BF7D53E8}"/>
                </a:ext>
              </a:extLst>
            </p:cNvPr>
            <p:cNvSpPr/>
            <p:nvPr/>
          </p:nvSpPr>
          <p:spPr>
            <a:xfrm>
              <a:off x="9330266" y="201168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U자형 13">
              <a:extLst>
                <a:ext uri="{FF2B5EF4-FFF2-40B4-BE49-F238E27FC236}">
                  <a16:creationId xmlns:a16="http://schemas.microsoft.com/office/drawing/2014/main" xmlns="" id="{16E68E5F-B19C-4D53-80AE-239253BA2003}"/>
                </a:ext>
              </a:extLst>
            </p:cNvPr>
            <p:cNvSpPr/>
            <p:nvPr/>
          </p:nvSpPr>
          <p:spPr>
            <a:xfrm>
              <a:off x="7193280" y="1690688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U자형 14">
              <a:extLst>
                <a:ext uri="{FF2B5EF4-FFF2-40B4-BE49-F238E27FC236}">
                  <a16:creationId xmlns:a16="http://schemas.microsoft.com/office/drawing/2014/main" xmlns="" id="{759DCB21-46F8-4D00-BE74-4E1C1C05E82C}"/>
                </a:ext>
              </a:extLst>
            </p:cNvPr>
            <p:cNvSpPr/>
            <p:nvPr/>
          </p:nvSpPr>
          <p:spPr>
            <a:xfrm>
              <a:off x="8633460" y="1695609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8A675C67-AFE7-4273-B1DF-F619D6B30D04}"/>
                </a:ext>
              </a:extLst>
            </p:cNvPr>
            <p:cNvSpPr/>
            <p:nvPr/>
          </p:nvSpPr>
          <p:spPr>
            <a:xfrm>
              <a:off x="5727233" y="1380087"/>
              <a:ext cx="5812454" cy="23689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화살표: U자형 16">
              <a:extLst>
                <a:ext uri="{FF2B5EF4-FFF2-40B4-BE49-F238E27FC236}">
                  <a16:creationId xmlns:a16="http://schemas.microsoft.com/office/drawing/2014/main" xmlns="" id="{EEC6F5C9-23C6-4689-9803-15323940D93E}"/>
                </a:ext>
              </a:extLst>
            </p:cNvPr>
            <p:cNvSpPr/>
            <p:nvPr/>
          </p:nvSpPr>
          <p:spPr>
            <a:xfrm rot="10800000">
              <a:off x="7896013" y="2818838"/>
              <a:ext cx="1051560" cy="415621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9965F67-92A2-4C9F-8D8D-5644F7D3AB37}"/>
                </a:ext>
              </a:extLst>
            </p:cNvPr>
            <p:cNvSpPr txBox="1"/>
            <p:nvPr/>
          </p:nvSpPr>
          <p:spPr>
            <a:xfrm>
              <a:off x="7438813" y="138008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A8B0BFD-6359-486F-BCC7-9D6D5B6F2519}"/>
                </a:ext>
              </a:extLst>
            </p:cNvPr>
            <p:cNvSpPr txBox="1"/>
            <p:nvPr/>
          </p:nvSpPr>
          <p:spPr>
            <a:xfrm>
              <a:off x="8989820" y="138008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noun</a:t>
              </a:r>
              <a:endParaRPr lang="ko-KR" altLang="en-US" dirty="0"/>
            </a:p>
          </p:txBody>
        </p:sp>
        <p:sp>
          <p:nvSpPr>
            <p:cNvPr id="21" name="화살표: U자형 20">
              <a:extLst>
                <a:ext uri="{FF2B5EF4-FFF2-40B4-BE49-F238E27FC236}">
                  <a16:creationId xmlns:a16="http://schemas.microsoft.com/office/drawing/2014/main" xmlns="" id="{256AC582-B772-40BF-B442-EFCA38833ED9}"/>
                </a:ext>
              </a:extLst>
            </p:cNvPr>
            <p:cNvSpPr/>
            <p:nvPr/>
          </p:nvSpPr>
          <p:spPr>
            <a:xfrm>
              <a:off x="10033891" y="1695609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E3F892B-70BE-4C64-A882-FB9F0881E726}"/>
                </a:ext>
              </a:extLst>
            </p:cNvPr>
            <p:cNvSpPr txBox="1"/>
            <p:nvPr/>
          </p:nvSpPr>
          <p:spPr>
            <a:xfrm>
              <a:off x="10390251" y="138008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2AA9AF8-2006-489E-93E3-C9E13734351F}"/>
                </a:ext>
              </a:extLst>
            </p:cNvPr>
            <p:cNvSpPr txBox="1"/>
            <p:nvPr/>
          </p:nvSpPr>
          <p:spPr>
            <a:xfrm>
              <a:off x="8244840" y="3234459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adj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D2F8164-338D-4F66-BB7A-D5E8B2985EFC}"/>
                </a:ext>
              </a:extLst>
            </p:cNvPr>
            <p:cNvSpPr txBox="1"/>
            <p:nvPr/>
          </p:nvSpPr>
          <p:spPr>
            <a:xfrm>
              <a:off x="5867400" y="216408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NP: 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AD8F260-48E8-4605-9C04-99BCBAE9BB17}"/>
              </a:ext>
            </a:extLst>
          </p:cNvPr>
          <p:cNvGrpSpPr/>
          <p:nvPr/>
        </p:nvGrpSpPr>
        <p:grpSpPr>
          <a:xfrm>
            <a:off x="5329956" y="3818487"/>
            <a:ext cx="6743510" cy="1772181"/>
            <a:chOff x="5329956" y="3818487"/>
            <a:chExt cx="6743510" cy="177218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DC85A40B-9DFF-4927-AEDC-691D1A7F46ED}"/>
                </a:ext>
              </a:extLst>
            </p:cNvPr>
            <p:cNvSpPr/>
            <p:nvPr/>
          </p:nvSpPr>
          <p:spPr>
            <a:xfrm>
              <a:off x="5887530" y="451104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A114BCB5-6E06-45EF-AAB6-E2DEC5191A9A}"/>
                </a:ext>
              </a:extLst>
            </p:cNvPr>
            <p:cNvSpPr/>
            <p:nvPr/>
          </p:nvSpPr>
          <p:spPr>
            <a:xfrm>
              <a:off x="7253203" y="451104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8404A7E-D92B-4556-8E8B-05418A59E917}"/>
                </a:ext>
              </a:extLst>
            </p:cNvPr>
            <p:cNvSpPr/>
            <p:nvPr/>
          </p:nvSpPr>
          <p:spPr>
            <a:xfrm>
              <a:off x="8618876" y="451104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화살표: U자형 29">
              <a:extLst>
                <a:ext uri="{FF2B5EF4-FFF2-40B4-BE49-F238E27FC236}">
                  <a16:creationId xmlns:a16="http://schemas.microsoft.com/office/drawing/2014/main" xmlns="" id="{12F69198-D8B1-411C-B1C7-DD4431BC8733}"/>
                </a:ext>
              </a:extLst>
            </p:cNvPr>
            <p:cNvSpPr/>
            <p:nvPr/>
          </p:nvSpPr>
          <p:spPr>
            <a:xfrm>
              <a:off x="6481890" y="4190048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U자형 30">
              <a:extLst>
                <a:ext uri="{FF2B5EF4-FFF2-40B4-BE49-F238E27FC236}">
                  <a16:creationId xmlns:a16="http://schemas.microsoft.com/office/drawing/2014/main" xmlns="" id="{40404E73-1B73-4AC1-8CD1-93016E9A2AC2}"/>
                </a:ext>
              </a:extLst>
            </p:cNvPr>
            <p:cNvSpPr/>
            <p:nvPr/>
          </p:nvSpPr>
          <p:spPr>
            <a:xfrm>
              <a:off x="7922070" y="4194969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B7547FEE-8C6F-4E2F-B3D3-F34454CE66BD}"/>
                </a:ext>
              </a:extLst>
            </p:cNvPr>
            <p:cNvSpPr/>
            <p:nvPr/>
          </p:nvSpPr>
          <p:spPr>
            <a:xfrm>
              <a:off x="5329956" y="3818487"/>
              <a:ext cx="6743510" cy="1772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B5C417B-7651-4A57-8444-DA5493C47A70}"/>
                </a:ext>
              </a:extLst>
            </p:cNvPr>
            <p:cNvSpPr txBox="1"/>
            <p:nvPr/>
          </p:nvSpPr>
          <p:spPr>
            <a:xfrm>
              <a:off x="6727423" y="387944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77333C3-C22E-44F3-A89C-A87889649BBA}"/>
                </a:ext>
              </a:extLst>
            </p:cNvPr>
            <p:cNvSpPr txBox="1"/>
            <p:nvPr/>
          </p:nvSpPr>
          <p:spPr>
            <a:xfrm>
              <a:off x="8278430" y="387944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verb</a:t>
              </a:r>
              <a:endParaRPr lang="ko-KR" altLang="en-US" dirty="0"/>
            </a:p>
          </p:txBody>
        </p:sp>
        <p:sp>
          <p:nvSpPr>
            <p:cNvPr id="36" name="화살표: U자형 35">
              <a:extLst>
                <a:ext uri="{FF2B5EF4-FFF2-40B4-BE49-F238E27FC236}">
                  <a16:creationId xmlns:a16="http://schemas.microsoft.com/office/drawing/2014/main" xmlns="" id="{5958EFF2-13BA-4436-8AB1-16051F5DD293}"/>
                </a:ext>
              </a:extLst>
            </p:cNvPr>
            <p:cNvSpPr/>
            <p:nvPr/>
          </p:nvSpPr>
          <p:spPr>
            <a:xfrm>
              <a:off x="9322501" y="4194969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D08D26B-D6A3-4DF0-A7CF-D356D01FC7B3}"/>
                </a:ext>
              </a:extLst>
            </p:cNvPr>
            <p:cNvSpPr txBox="1"/>
            <p:nvPr/>
          </p:nvSpPr>
          <p:spPr>
            <a:xfrm>
              <a:off x="9678861" y="387944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NP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1BCED03-0FA4-41BE-AECB-6756EDA4811F}"/>
                </a:ext>
              </a:extLst>
            </p:cNvPr>
            <p:cNvSpPr txBox="1"/>
            <p:nvPr/>
          </p:nvSpPr>
          <p:spPr>
            <a:xfrm>
              <a:off x="5470123" y="466344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S: 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433F5B13-A9B1-4091-94B3-3CFC24FC722A}"/>
                </a:ext>
              </a:extLst>
            </p:cNvPr>
            <p:cNvSpPr/>
            <p:nvPr/>
          </p:nvSpPr>
          <p:spPr>
            <a:xfrm>
              <a:off x="9955530" y="4511040"/>
              <a:ext cx="914400" cy="777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화살표: U자형 40">
              <a:extLst>
                <a:ext uri="{FF2B5EF4-FFF2-40B4-BE49-F238E27FC236}">
                  <a16:creationId xmlns:a16="http://schemas.microsoft.com/office/drawing/2014/main" xmlns="" id="{42B8A36D-DB15-471F-94BC-69B753255D41}"/>
                </a:ext>
              </a:extLst>
            </p:cNvPr>
            <p:cNvSpPr/>
            <p:nvPr/>
          </p:nvSpPr>
          <p:spPr>
            <a:xfrm>
              <a:off x="10526622" y="4194969"/>
              <a:ext cx="1051560" cy="320992"/>
            </a:xfrm>
            <a:prstGeom prst="uturn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D8D35D1-52EE-4352-ACAF-EE5F8C21855A}"/>
                </a:ext>
              </a:extLst>
            </p:cNvPr>
            <p:cNvSpPr txBox="1"/>
            <p:nvPr/>
          </p:nvSpPr>
          <p:spPr>
            <a:xfrm>
              <a:off x="10882982" y="3879446"/>
              <a:ext cx="105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pop</a:t>
              </a:r>
              <a:endParaRPr lang="ko-KR" altLang="en-US" dirty="0"/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D475F39-BF8E-4BB8-B6E1-706CF84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87403"/>
              </p:ext>
            </p:extLst>
          </p:nvPr>
        </p:nvGraphicFramePr>
        <p:xfrm>
          <a:off x="1166620" y="3503778"/>
          <a:ext cx="998755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67">
                  <a:extLst>
                    <a:ext uri="{9D8B030D-6E8A-4147-A177-3AD203B41FA5}">
                      <a16:colId xmlns:a16="http://schemas.microsoft.com/office/drawing/2014/main" xmlns="" val="2472250787"/>
                    </a:ext>
                  </a:extLst>
                </a:gridCol>
                <a:gridCol w="1584523">
                  <a:extLst>
                    <a:ext uri="{9D8B030D-6E8A-4147-A177-3AD203B41FA5}">
                      <a16:colId xmlns:a16="http://schemas.microsoft.com/office/drawing/2014/main" xmlns="" val="677545444"/>
                    </a:ext>
                  </a:extLst>
                </a:gridCol>
                <a:gridCol w="6871067">
                  <a:extLst>
                    <a:ext uri="{9D8B030D-6E8A-4147-A177-3AD203B41FA5}">
                      <a16:colId xmlns:a16="http://schemas.microsoft.com/office/drawing/2014/main" xmlns="" val="107788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Arc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 Used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10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Succeeds only if current word is of the named category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2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Succeeds only if current word is identical to the 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212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Succeeds only if named network can be successfully traversed always succeeds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5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Always succeeds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720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Succeeds and signals the successful end of the network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17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3.5 Top-Down Parsing with RTN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Current position</a:t>
            </a:r>
          </a:p>
          <a:p>
            <a:r>
              <a:rPr lang="en-US" altLang="ko-KR" dirty="0"/>
              <a:t>Current node</a:t>
            </a:r>
          </a:p>
          <a:p>
            <a:r>
              <a:rPr lang="en-US" altLang="ko-KR" dirty="0"/>
              <a:t>Return points</a:t>
            </a:r>
          </a:p>
          <a:p>
            <a:endParaRPr lang="en-US" altLang="ko-KR" sz="28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B41AE2D9-0D77-432A-BF01-6426DF251246}"/>
              </a:ext>
            </a:extLst>
          </p:cNvPr>
          <p:cNvGrpSpPr/>
          <p:nvPr/>
        </p:nvGrpSpPr>
        <p:grpSpPr>
          <a:xfrm>
            <a:off x="3520440" y="1364846"/>
            <a:ext cx="8527627" cy="5323821"/>
            <a:chOff x="4754275" y="1380086"/>
            <a:chExt cx="6743510" cy="511278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9AE00747-13AD-41BC-A0AA-8199AC073925}"/>
                </a:ext>
              </a:extLst>
            </p:cNvPr>
            <p:cNvGrpSpPr/>
            <p:nvPr/>
          </p:nvGrpSpPr>
          <p:grpSpPr>
            <a:xfrm>
              <a:off x="5082643" y="1380086"/>
              <a:ext cx="5812454" cy="2368954"/>
              <a:chOff x="5727233" y="1380086"/>
              <a:chExt cx="5812454" cy="2368954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621970A-BD34-4452-B653-1FA15AB8A6C2}"/>
                  </a:ext>
                </a:extLst>
              </p:cNvPr>
              <p:cNvSpPr/>
              <p:nvPr/>
            </p:nvSpPr>
            <p:spPr>
              <a:xfrm>
                <a:off x="6598920" y="2011680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CA19426F-C91F-4AF4-8BD0-6F4BC7D9CEF8}"/>
                  </a:ext>
                </a:extLst>
              </p:cNvPr>
              <p:cNvSpPr/>
              <p:nvPr/>
            </p:nvSpPr>
            <p:spPr>
              <a:xfrm>
                <a:off x="7964593" y="2011680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39C90DB6-F7BF-413D-9A97-D185CDB9D7EA}"/>
                  </a:ext>
                </a:extLst>
              </p:cNvPr>
              <p:cNvSpPr/>
              <p:nvPr/>
            </p:nvSpPr>
            <p:spPr>
              <a:xfrm>
                <a:off x="9330266" y="2011680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화살표: U자형 9">
                <a:extLst>
                  <a:ext uri="{FF2B5EF4-FFF2-40B4-BE49-F238E27FC236}">
                    <a16:creationId xmlns:a16="http://schemas.microsoft.com/office/drawing/2014/main" xmlns="" id="{73809A76-FF2C-42AB-8583-FDFA05206B93}"/>
                  </a:ext>
                </a:extLst>
              </p:cNvPr>
              <p:cNvSpPr/>
              <p:nvPr/>
            </p:nvSpPr>
            <p:spPr>
              <a:xfrm>
                <a:off x="7193280" y="1690688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화살표: U자형 10">
                <a:extLst>
                  <a:ext uri="{FF2B5EF4-FFF2-40B4-BE49-F238E27FC236}">
                    <a16:creationId xmlns:a16="http://schemas.microsoft.com/office/drawing/2014/main" xmlns="" id="{000B9763-5B3C-48BE-8C80-AD0C25F3184F}"/>
                  </a:ext>
                </a:extLst>
              </p:cNvPr>
              <p:cNvSpPr/>
              <p:nvPr/>
            </p:nvSpPr>
            <p:spPr>
              <a:xfrm>
                <a:off x="8633460" y="1695609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717B319C-6DFE-4725-92C0-8947CDDA40AB}"/>
                  </a:ext>
                </a:extLst>
              </p:cNvPr>
              <p:cNvSpPr/>
              <p:nvPr/>
            </p:nvSpPr>
            <p:spPr>
              <a:xfrm>
                <a:off x="5727233" y="1380087"/>
                <a:ext cx="5812454" cy="23689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화살표: U자형 12">
                <a:extLst>
                  <a:ext uri="{FF2B5EF4-FFF2-40B4-BE49-F238E27FC236}">
                    <a16:creationId xmlns:a16="http://schemas.microsoft.com/office/drawing/2014/main" xmlns="" id="{FBE378AD-34DC-4536-AA05-4F087326107D}"/>
                  </a:ext>
                </a:extLst>
              </p:cNvPr>
              <p:cNvSpPr/>
              <p:nvPr/>
            </p:nvSpPr>
            <p:spPr>
              <a:xfrm rot="10800000">
                <a:off x="7896013" y="2818838"/>
                <a:ext cx="1051560" cy="415621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66A3545-441D-4A3C-8C27-5B4DD358E28F}"/>
                  </a:ext>
                </a:extLst>
              </p:cNvPr>
              <p:cNvSpPr txBox="1"/>
              <p:nvPr/>
            </p:nvSpPr>
            <p:spPr>
              <a:xfrm>
                <a:off x="7438813" y="1380086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art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E9E0589-A2AC-4FA4-A09B-EE8DC7AA6A7C}"/>
                  </a:ext>
                </a:extLst>
              </p:cNvPr>
              <p:cNvSpPr txBox="1"/>
              <p:nvPr/>
            </p:nvSpPr>
            <p:spPr>
              <a:xfrm>
                <a:off x="8989820" y="1380086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 noun</a:t>
                </a:r>
                <a:endParaRPr lang="ko-KR" altLang="en-US" dirty="0"/>
              </a:p>
            </p:txBody>
          </p:sp>
          <p:sp>
            <p:nvSpPr>
              <p:cNvPr id="16" name="화살표: U자형 15">
                <a:extLst>
                  <a:ext uri="{FF2B5EF4-FFF2-40B4-BE49-F238E27FC236}">
                    <a16:creationId xmlns:a16="http://schemas.microsoft.com/office/drawing/2014/main" xmlns="" id="{C97EA6DD-6F19-46C0-9EC9-F16E54298FB9}"/>
                  </a:ext>
                </a:extLst>
              </p:cNvPr>
              <p:cNvSpPr/>
              <p:nvPr/>
            </p:nvSpPr>
            <p:spPr>
              <a:xfrm>
                <a:off x="10033891" y="1695609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70EFFF6-C904-493B-8D00-8371D6044396}"/>
                  </a:ext>
                </a:extLst>
              </p:cNvPr>
              <p:cNvSpPr txBox="1"/>
              <p:nvPr/>
            </p:nvSpPr>
            <p:spPr>
              <a:xfrm>
                <a:off x="10390251" y="1380086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pop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5069CD2B-63C1-4334-87B5-2CD1A9E24C9C}"/>
                  </a:ext>
                </a:extLst>
              </p:cNvPr>
              <p:cNvSpPr txBox="1"/>
              <p:nvPr/>
            </p:nvSpPr>
            <p:spPr>
              <a:xfrm>
                <a:off x="8244840" y="3234459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</a:t>
                </a:r>
                <a:r>
                  <a:rPr lang="en-US" altLang="ko-KR" dirty="0" err="1"/>
                  <a:t>adj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5CEC0F1-D4B5-4B48-BF9B-EE1D27CE587F}"/>
                  </a:ext>
                </a:extLst>
              </p:cNvPr>
              <p:cNvSpPr txBox="1"/>
              <p:nvPr/>
            </p:nvSpPr>
            <p:spPr>
              <a:xfrm>
                <a:off x="5867400" y="216408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NP: </a:t>
                </a:r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92392066-5F12-49FC-8E06-A37246A33350}"/>
                  </a:ext>
                </a:extLst>
              </p:cNvPr>
              <p:cNvSpPr txBox="1"/>
              <p:nvPr/>
            </p:nvSpPr>
            <p:spPr>
              <a:xfrm>
                <a:off x="7438813" y="2384964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art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640499D3-FAAE-49FE-9915-AE1E0344C970}"/>
                  </a:ext>
                </a:extLst>
              </p:cNvPr>
              <p:cNvSpPr txBox="1"/>
              <p:nvPr/>
            </p:nvSpPr>
            <p:spPr>
              <a:xfrm>
                <a:off x="9398899" y="3279233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BF49A2B-4F8D-4414-8249-C31A70645466}"/>
                  </a:ext>
                </a:extLst>
              </p:cNvPr>
              <p:cNvSpPr txBox="1"/>
              <p:nvPr/>
            </p:nvSpPr>
            <p:spPr>
              <a:xfrm>
                <a:off x="7228595" y="2852757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BD9F9BAF-C93B-4C79-854E-C8F2C3E2ED44}"/>
                </a:ext>
              </a:extLst>
            </p:cNvPr>
            <p:cNvGrpSpPr/>
            <p:nvPr/>
          </p:nvGrpSpPr>
          <p:grpSpPr>
            <a:xfrm>
              <a:off x="4754275" y="4087495"/>
              <a:ext cx="6743510" cy="2405380"/>
              <a:chOff x="4410667" y="4087495"/>
              <a:chExt cx="6743510" cy="240538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C8AEE05C-BCB6-4929-86FC-F3A6E514960C}"/>
                  </a:ext>
                </a:extLst>
              </p:cNvPr>
              <p:cNvSpPr/>
              <p:nvPr/>
            </p:nvSpPr>
            <p:spPr>
              <a:xfrm>
                <a:off x="4968241" y="4780048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BDA94393-D013-45EE-B5A6-77D0C86D6DA5}"/>
                  </a:ext>
                </a:extLst>
              </p:cNvPr>
              <p:cNvSpPr/>
              <p:nvPr/>
            </p:nvSpPr>
            <p:spPr>
              <a:xfrm>
                <a:off x="6333914" y="4780048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8D98C5DB-D005-4EB4-B01E-2E1DE43F7BE6}"/>
                  </a:ext>
                </a:extLst>
              </p:cNvPr>
              <p:cNvSpPr/>
              <p:nvPr/>
            </p:nvSpPr>
            <p:spPr>
              <a:xfrm>
                <a:off x="7699587" y="4780048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화살표: U자형 23">
                <a:extLst>
                  <a:ext uri="{FF2B5EF4-FFF2-40B4-BE49-F238E27FC236}">
                    <a16:creationId xmlns:a16="http://schemas.microsoft.com/office/drawing/2014/main" xmlns="" id="{AC3385DF-20FD-48EF-9D80-1CC9971780BC}"/>
                  </a:ext>
                </a:extLst>
              </p:cNvPr>
              <p:cNvSpPr/>
              <p:nvPr/>
            </p:nvSpPr>
            <p:spPr>
              <a:xfrm>
                <a:off x="5562601" y="4459056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화살표: U자형 24">
                <a:extLst>
                  <a:ext uri="{FF2B5EF4-FFF2-40B4-BE49-F238E27FC236}">
                    <a16:creationId xmlns:a16="http://schemas.microsoft.com/office/drawing/2014/main" xmlns="" id="{BB239B6F-8822-4A56-9635-DDF6397C9C95}"/>
                  </a:ext>
                </a:extLst>
              </p:cNvPr>
              <p:cNvSpPr/>
              <p:nvPr/>
            </p:nvSpPr>
            <p:spPr>
              <a:xfrm>
                <a:off x="7002781" y="4463977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2F3C5D26-DDAE-4E1E-9F5A-E9A523658B20}"/>
                  </a:ext>
                </a:extLst>
              </p:cNvPr>
              <p:cNvSpPr/>
              <p:nvPr/>
            </p:nvSpPr>
            <p:spPr>
              <a:xfrm>
                <a:off x="4410667" y="4087495"/>
                <a:ext cx="6743510" cy="2405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F4BBBEB-E50E-4378-8591-6C968AD963EA}"/>
                  </a:ext>
                </a:extLst>
              </p:cNvPr>
              <p:cNvSpPr txBox="1"/>
              <p:nvPr/>
            </p:nvSpPr>
            <p:spPr>
              <a:xfrm>
                <a:off x="5808134" y="4148454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NP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2A89C780-43B5-4E18-8557-733203898135}"/>
                  </a:ext>
                </a:extLst>
              </p:cNvPr>
              <p:cNvSpPr txBox="1"/>
              <p:nvPr/>
            </p:nvSpPr>
            <p:spPr>
              <a:xfrm>
                <a:off x="7359141" y="4148454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verb</a:t>
                </a:r>
                <a:endParaRPr lang="ko-KR" altLang="en-US" dirty="0"/>
              </a:p>
            </p:txBody>
          </p:sp>
          <p:sp>
            <p:nvSpPr>
              <p:cNvPr id="29" name="화살표: U자형 28">
                <a:extLst>
                  <a:ext uri="{FF2B5EF4-FFF2-40B4-BE49-F238E27FC236}">
                    <a16:creationId xmlns:a16="http://schemas.microsoft.com/office/drawing/2014/main" xmlns="" id="{9B0E5626-E5A3-4AF9-946D-7995A5A843B6}"/>
                  </a:ext>
                </a:extLst>
              </p:cNvPr>
              <p:cNvSpPr/>
              <p:nvPr/>
            </p:nvSpPr>
            <p:spPr>
              <a:xfrm>
                <a:off x="8403212" y="4463977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292FCC68-9360-4BB5-8043-8483E52B47C3}"/>
                  </a:ext>
                </a:extLst>
              </p:cNvPr>
              <p:cNvSpPr txBox="1"/>
              <p:nvPr/>
            </p:nvSpPr>
            <p:spPr>
              <a:xfrm>
                <a:off x="9298386" y="6036773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 NP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DC73525D-79D9-4B81-8F29-9358A66E65E7}"/>
                  </a:ext>
                </a:extLst>
              </p:cNvPr>
              <p:cNvSpPr txBox="1"/>
              <p:nvPr/>
            </p:nvSpPr>
            <p:spPr>
              <a:xfrm>
                <a:off x="4550834" y="493244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S: 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087D8C9B-1E6C-4075-9AD6-B09C186F5DD4}"/>
                  </a:ext>
                </a:extLst>
              </p:cNvPr>
              <p:cNvSpPr/>
              <p:nvPr/>
            </p:nvSpPr>
            <p:spPr>
              <a:xfrm>
                <a:off x="9036241" y="4780048"/>
                <a:ext cx="914400" cy="777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화살표: U자형 32">
                <a:extLst>
                  <a:ext uri="{FF2B5EF4-FFF2-40B4-BE49-F238E27FC236}">
                    <a16:creationId xmlns:a16="http://schemas.microsoft.com/office/drawing/2014/main" xmlns="" id="{10EB1C3A-6217-4505-8D02-57119945D5D6}"/>
                  </a:ext>
                </a:extLst>
              </p:cNvPr>
              <p:cNvSpPr/>
              <p:nvPr/>
            </p:nvSpPr>
            <p:spPr>
              <a:xfrm>
                <a:off x="9607333" y="4463977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F938088F-DEB2-4F90-9096-5CEF1D953FC5}"/>
                  </a:ext>
                </a:extLst>
              </p:cNvPr>
              <p:cNvSpPr txBox="1"/>
              <p:nvPr/>
            </p:nvSpPr>
            <p:spPr>
              <a:xfrm>
                <a:off x="9963693" y="4148454"/>
                <a:ext cx="105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pop</a:t>
                </a:r>
                <a:endParaRPr lang="ko-KR" altLang="en-US" dirty="0"/>
              </a:p>
            </p:txBody>
          </p:sp>
          <p:sp>
            <p:nvSpPr>
              <p:cNvPr id="35" name="화살표: U자형 34">
                <a:extLst>
                  <a:ext uri="{FF2B5EF4-FFF2-40B4-BE49-F238E27FC236}">
                    <a16:creationId xmlns:a16="http://schemas.microsoft.com/office/drawing/2014/main" xmlns="" id="{122EEEB7-BE50-400F-88FF-74CD62E4870C}"/>
                  </a:ext>
                </a:extLst>
              </p:cNvPr>
              <p:cNvSpPr/>
              <p:nvPr/>
            </p:nvSpPr>
            <p:spPr>
              <a:xfrm rot="10800000">
                <a:off x="9004682" y="5687304"/>
                <a:ext cx="1051560" cy="320992"/>
              </a:xfrm>
              <a:prstGeom prst="uturn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화살표: 위로 구부러짐 38">
              <a:extLst>
                <a:ext uri="{FF2B5EF4-FFF2-40B4-BE49-F238E27FC236}">
                  <a16:creationId xmlns:a16="http://schemas.microsoft.com/office/drawing/2014/main" xmlns="" id="{C84FB44C-8483-4115-9972-79C9D6A2726C}"/>
                </a:ext>
              </a:extLst>
            </p:cNvPr>
            <p:cNvSpPr/>
            <p:nvPr/>
          </p:nvSpPr>
          <p:spPr>
            <a:xfrm>
              <a:off x="6316882" y="2806943"/>
              <a:ext cx="1520255" cy="536978"/>
            </a:xfrm>
            <a:prstGeom prst="curvedUp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위로 구부러짐 39">
              <a:extLst>
                <a:ext uri="{FF2B5EF4-FFF2-40B4-BE49-F238E27FC236}">
                  <a16:creationId xmlns:a16="http://schemas.microsoft.com/office/drawing/2014/main" xmlns="" id="{2BB3D2E9-64C4-49A3-A234-D911AA60BEA8}"/>
                </a:ext>
              </a:extLst>
            </p:cNvPr>
            <p:cNvSpPr/>
            <p:nvPr/>
          </p:nvSpPr>
          <p:spPr>
            <a:xfrm>
              <a:off x="6226249" y="2867928"/>
              <a:ext cx="2916026" cy="786595"/>
            </a:xfrm>
            <a:prstGeom prst="curvedUp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35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3.5 Top-Down Parsing with RTN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097A5BC-F753-468B-8DAC-55D36DD8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0131"/>
              </p:ext>
            </p:extLst>
          </p:nvPr>
        </p:nvGraphicFramePr>
        <p:xfrm>
          <a:off x="441960" y="1481666"/>
          <a:ext cx="11445240" cy="474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3839034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xmlns="" val="12291155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xmlns="" val="217197421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xmlns="" val="51809766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xmlns="" val="2980640402"/>
                    </a:ext>
                  </a:extLst>
                </a:gridCol>
                <a:gridCol w="5044440">
                  <a:extLst>
                    <a:ext uri="{9D8B030D-6E8A-4147-A177-3AD203B41FA5}">
                      <a16:colId xmlns:a16="http://schemas.microsoft.com/office/drawing/2014/main" xmlns="" val="834583690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Points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Arc to be Followed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4709957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Initial position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86742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Followed push arc to NP network, to return ultimately to S1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61394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NP1/1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Followed arc NP/1 (the)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1570972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NP1/2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Followed arc NP1/1 (old)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482243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NP2/2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Followed arc NP1/2 (man) since NP1/1 is not applicable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412459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 pop arc gets us back to S1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74425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Followed arc S2/1 (cried)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342476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Parse succeeds on pop arc from S2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985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79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3.6 Top-down chart parsing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86F79F-4E57-4F1B-9933-D7308BC0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94223"/>
              </p:ext>
            </p:extLst>
          </p:nvPr>
        </p:nvGraphicFramePr>
        <p:xfrm>
          <a:off x="373380" y="59561"/>
          <a:ext cx="11445240" cy="675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285">
                  <a:extLst>
                    <a:ext uri="{9D8B030D-6E8A-4147-A177-3AD203B41FA5}">
                      <a16:colId xmlns:a16="http://schemas.microsoft.com/office/drawing/2014/main" xmlns="" val="3839034653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xmlns="" val="1229115552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xmlns="" val="2171974213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xmlns="" val="518097668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2980640402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xmlns="" val="83458369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Points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Arc to be Followed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4709957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86742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NP/2 (&amp; NP/3 for backup)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61394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NP1/2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 2, (S1))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1570972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NP2/1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 2, (S1))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482243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arc can be followed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 2, (S1))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412459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NP2/1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74425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342476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985554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063455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(NP1,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NP1/2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341083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(NP2,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NP2/1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9714350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(S2,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4291361"/>
                  </a:ext>
                </a:extLst>
              </a:tr>
              <a:tr h="47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Parse succeeds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64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0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Grammar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It is a formal specification of the structures allowable in the language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Parsing technique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It is the method of analyzing a sentence to determine its structure according to the grammar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957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6284A9-968F-47B0-8CBE-AF324A0BD798}"/>
              </a:ext>
            </a:extLst>
          </p:cNvPr>
          <p:cNvSpPr txBox="1"/>
          <p:nvPr/>
        </p:nvSpPr>
        <p:spPr>
          <a:xfrm>
            <a:off x="99059" y="147536"/>
            <a:ext cx="119938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Top-Down Arc Introduction Algorithm</a:t>
            </a:r>
          </a:p>
          <a:p>
            <a:r>
              <a:rPr lang="en-US" altLang="ko-KR" dirty="0"/>
              <a:t>To add an arc S </a:t>
            </a:r>
            <a:r>
              <a:rPr lang="en-US" altLang="ko-KR" dirty="0">
                <a:sym typeface="Wingdings" panose="05000000000000000000" pitchFamily="2" charset="2"/>
              </a:rPr>
              <a:t> C1 … o Ci … Cn encoding at position j, do the following: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For each rule in the grammar of form Ci  X1 … </a:t>
            </a:r>
            <a:r>
              <a:rPr lang="en-US" altLang="ko-KR" dirty="0" err="1">
                <a:sym typeface="Wingdings" panose="05000000000000000000" pitchFamily="2" charset="2"/>
              </a:rPr>
              <a:t>Xk</a:t>
            </a:r>
            <a:r>
              <a:rPr lang="en-US" altLang="ko-KR" dirty="0">
                <a:sym typeface="Wingdings" panose="05000000000000000000" pitchFamily="2" charset="2"/>
              </a:rPr>
              <a:t>, recursively add the new arc Ci  o X1 … </a:t>
            </a:r>
            <a:r>
              <a:rPr lang="en-US" altLang="ko-KR" dirty="0" err="1">
                <a:sym typeface="Wingdings" panose="05000000000000000000" pitchFamily="2" charset="2"/>
              </a:rPr>
              <a:t>Xk</a:t>
            </a:r>
            <a:r>
              <a:rPr lang="en-US" altLang="ko-KR" dirty="0">
                <a:sym typeface="Wingdings" panose="05000000000000000000" pitchFamily="2" charset="2"/>
              </a:rPr>
              <a:t> from position j to j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ym typeface="Wingdings" panose="05000000000000000000" pitchFamily="2" charset="2"/>
              </a:rPr>
              <a:t>Top-Down Chart Parsing Algorithm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Initialization : For every rule in the grammar of form S  X1 … </a:t>
            </a:r>
            <a:r>
              <a:rPr lang="en-US" altLang="ko-KR" dirty="0" err="1">
                <a:sym typeface="Wingdings" panose="05000000000000000000" pitchFamily="2" charset="2"/>
              </a:rPr>
              <a:t>Xk</a:t>
            </a:r>
            <a:r>
              <a:rPr lang="en-US" altLang="ko-KR" dirty="0">
                <a:sym typeface="Wingdings" panose="05000000000000000000" pitchFamily="2" charset="2"/>
              </a:rPr>
              <a:t>, add an arc labeled S  o X1 … </a:t>
            </a:r>
            <a:r>
              <a:rPr lang="en-US" altLang="ko-KR" dirty="0" err="1">
                <a:sym typeface="Wingdings" panose="05000000000000000000" pitchFamily="2" charset="2"/>
              </a:rPr>
              <a:t>Xk</a:t>
            </a:r>
            <a:r>
              <a:rPr lang="en-US" altLang="ko-KR" dirty="0">
                <a:sym typeface="Wingdings" panose="05000000000000000000" pitchFamily="2" charset="2"/>
              </a:rPr>
              <a:t> using the arc introduction algorithm.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Parsing : Do until there is no input left: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1. If the agenda is empty, look up the interpretations of the next word and add them to the agenda.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Select a constituent from the agenda (call it constituent C).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3. Using the arc extension algorithm, combine C with every active arc on the chart. Any new constituents are added to the agenda.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4. For any active arcs created in step3, add them to the chart using the top-down arc introduction algorithm.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1E5B7A1-D52A-4FAF-A115-7DE6250A6BC1}"/>
              </a:ext>
            </a:extLst>
          </p:cNvPr>
          <p:cNvGrpSpPr/>
          <p:nvPr/>
        </p:nvGrpSpPr>
        <p:grpSpPr>
          <a:xfrm>
            <a:off x="3688080" y="4273244"/>
            <a:ext cx="1691640" cy="1898956"/>
            <a:chOff x="3688080" y="4273244"/>
            <a:chExt cx="1691640" cy="189895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B372EE9E-A2AF-42A3-9B82-086A4E82800D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왼쪽 23">
              <a:extLst>
                <a:ext uri="{FF2B5EF4-FFF2-40B4-BE49-F238E27FC236}">
                  <a16:creationId xmlns:a16="http://schemas.microsoft.com/office/drawing/2014/main" xmlns="" id="{324C898B-A7B5-4877-A0E3-736C8529988F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80089EE-D6F7-48E9-A08A-FAE13CBEC681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02A50F-0446-47DD-A360-11965EC3EBAC}"/>
              </a:ext>
            </a:extLst>
          </p:cNvPr>
          <p:cNvSpPr txBox="1"/>
          <p:nvPr/>
        </p:nvSpPr>
        <p:spPr>
          <a:xfrm>
            <a:off x="6248400" y="4802415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</a:t>
            </a:r>
            <a:r>
              <a:rPr lang="en-US" altLang="ko-KR" dirty="0">
                <a:sym typeface="Wingdings" panose="05000000000000000000" pitchFamily="2" charset="2"/>
              </a:rPr>
              <a:t> o NP VP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ART ADJ 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6FFA6A-D4DE-4846-A483-1126D6CE8FE4}"/>
              </a:ext>
            </a:extLst>
          </p:cNvPr>
          <p:cNvSpPr txBox="1"/>
          <p:nvPr/>
        </p:nvSpPr>
        <p:spPr>
          <a:xfrm>
            <a:off x="3870960" y="6256418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Initial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79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ECCBB8D-2045-4939-BABB-4938B547033E}"/>
              </a:ext>
            </a:extLst>
          </p:cNvPr>
          <p:cNvSpPr/>
          <p:nvPr/>
        </p:nvSpPr>
        <p:spPr>
          <a:xfrm>
            <a:off x="406614" y="146830"/>
            <a:ext cx="11442390" cy="65643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3C4423-3C62-4FEA-9BF9-BCDDB7245B44}"/>
              </a:ext>
            </a:extLst>
          </p:cNvPr>
          <p:cNvSpPr txBox="1"/>
          <p:nvPr/>
        </p:nvSpPr>
        <p:spPr>
          <a:xfrm>
            <a:off x="1453236" y="1853614"/>
            <a:ext cx="626482" cy="32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the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47CD4C2-86A6-488E-AB33-D2C5729794E8}"/>
              </a:ext>
            </a:extLst>
          </p:cNvPr>
          <p:cNvSpPr/>
          <p:nvPr/>
        </p:nvSpPr>
        <p:spPr>
          <a:xfrm>
            <a:off x="1602947" y="1473685"/>
            <a:ext cx="2187850" cy="34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ART1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8DABB8-7FC1-4DE8-B3DB-25BFA37B10DB}"/>
              </a:ext>
            </a:extLst>
          </p:cNvPr>
          <p:cNvSpPr/>
          <p:nvPr/>
        </p:nvSpPr>
        <p:spPr>
          <a:xfrm>
            <a:off x="3790797" y="1473685"/>
            <a:ext cx="2187850" cy="34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ADJ1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9A2F50-7D27-40AC-A529-4F7C5520062D}"/>
              </a:ext>
            </a:extLst>
          </p:cNvPr>
          <p:cNvSpPr txBox="1"/>
          <p:nvPr/>
        </p:nvSpPr>
        <p:spPr>
          <a:xfrm>
            <a:off x="3642826" y="1884270"/>
            <a:ext cx="772715" cy="32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 large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60E03F-2118-4AB6-8910-F0BD8BDEC2F0}"/>
              </a:ext>
            </a:extLst>
          </p:cNvPr>
          <p:cNvSpPr txBox="1"/>
          <p:nvPr/>
        </p:nvSpPr>
        <p:spPr>
          <a:xfrm>
            <a:off x="5721769" y="1939975"/>
            <a:ext cx="607747" cy="32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 can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35996929-5196-4DC8-BAD9-DE9EA875F51E}"/>
              </a:ext>
            </a:extLst>
          </p:cNvPr>
          <p:cNvSpPr/>
          <p:nvPr/>
        </p:nvSpPr>
        <p:spPr>
          <a:xfrm>
            <a:off x="1921004" y="2115487"/>
            <a:ext cx="1786843" cy="191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667A37C5-6A66-4ED6-AB25-CE0083301D8C}"/>
              </a:ext>
            </a:extLst>
          </p:cNvPr>
          <p:cNvSpPr/>
          <p:nvPr/>
        </p:nvSpPr>
        <p:spPr>
          <a:xfrm>
            <a:off x="1921004" y="2640495"/>
            <a:ext cx="1786843" cy="191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38ED51BF-6C89-45B2-9CEA-BF3DC667A49F}"/>
              </a:ext>
            </a:extLst>
          </p:cNvPr>
          <p:cNvSpPr/>
          <p:nvPr/>
        </p:nvSpPr>
        <p:spPr>
          <a:xfrm>
            <a:off x="1921004" y="3112695"/>
            <a:ext cx="4022591" cy="1916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4D07CA-2BC3-4638-9628-96A9C2079C41}"/>
              </a:ext>
            </a:extLst>
          </p:cNvPr>
          <p:cNvSpPr txBox="1"/>
          <p:nvPr/>
        </p:nvSpPr>
        <p:spPr>
          <a:xfrm>
            <a:off x="1921005" y="1885656"/>
            <a:ext cx="188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NP</a:t>
            </a:r>
            <a:r>
              <a:rPr lang="en-US" altLang="ko-KR" sz="1600" dirty="0">
                <a:sym typeface="Wingdings" panose="05000000000000000000" pitchFamily="2" charset="2"/>
              </a:rPr>
              <a:t>ART o ADJ N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ECA940-BDEC-4A58-AEA1-10B5CA946E11}"/>
              </a:ext>
            </a:extLst>
          </p:cNvPr>
          <p:cNvSpPr txBox="1"/>
          <p:nvPr/>
        </p:nvSpPr>
        <p:spPr>
          <a:xfrm>
            <a:off x="1921005" y="2388945"/>
            <a:ext cx="1880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NP</a:t>
            </a:r>
            <a:r>
              <a:rPr lang="en-US" altLang="ko-KR" sz="1600" dirty="0">
                <a:sym typeface="Wingdings" panose="05000000000000000000" pitchFamily="2" charset="2"/>
              </a:rPr>
              <a:t> ART o N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5B1958-C210-4C92-9F8A-50C20FD06AF0}"/>
              </a:ext>
            </a:extLst>
          </p:cNvPr>
          <p:cNvSpPr txBox="1"/>
          <p:nvPr/>
        </p:nvSpPr>
        <p:spPr>
          <a:xfrm>
            <a:off x="3051577" y="2850918"/>
            <a:ext cx="223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NP</a:t>
            </a:r>
            <a:r>
              <a:rPr lang="en-US" altLang="ko-KR" sz="1600" dirty="0">
                <a:sym typeface="Wingdings" panose="05000000000000000000" pitchFamily="2" charset="2"/>
              </a:rPr>
              <a:t> ART ADJ o N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466D6B9-C903-4D1C-A09B-4A84AEA39C72}"/>
              </a:ext>
            </a:extLst>
          </p:cNvPr>
          <p:cNvSpPr/>
          <p:nvPr/>
        </p:nvSpPr>
        <p:spPr>
          <a:xfrm>
            <a:off x="5978647" y="1476870"/>
            <a:ext cx="2187850" cy="34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243523-D2A9-4C5B-A05A-47D048921D9D}"/>
              </a:ext>
            </a:extLst>
          </p:cNvPr>
          <p:cNvSpPr txBox="1"/>
          <p:nvPr/>
        </p:nvSpPr>
        <p:spPr>
          <a:xfrm>
            <a:off x="7957644" y="1957047"/>
            <a:ext cx="71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2FF57A13-8537-462A-9A03-E415B58BFDA2}"/>
              </a:ext>
            </a:extLst>
          </p:cNvPr>
          <p:cNvSpPr/>
          <p:nvPr/>
        </p:nvSpPr>
        <p:spPr>
          <a:xfrm>
            <a:off x="1921004" y="3577826"/>
            <a:ext cx="6289970" cy="1975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772044-4D34-4EEE-929F-DC6977999A2E}"/>
              </a:ext>
            </a:extLst>
          </p:cNvPr>
          <p:cNvSpPr txBox="1"/>
          <p:nvPr/>
        </p:nvSpPr>
        <p:spPr>
          <a:xfrm>
            <a:off x="3051577" y="3304348"/>
            <a:ext cx="1786844" cy="32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>
                <a:sym typeface="Wingdings" panose="05000000000000000000" pitchFamily="2" charset="2"/>
              </a:rPr>
              <a:t> NP o VP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7A4AD25-76C3-48AB-8836-DB45CAD7E5B6}"/>
              </a:ext>
            </a:extLst>
          </p:cNvPr>
          <p:cNvSpPr/>
          <p:nvPr/>
        </p:nvSpPr>
        <p:spPr>
          <a:xfrm>
            <a:off x="1602947" y="1139572"/>
            <a:ext cx="6563550" cy="34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NP1 (rule 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46AB9A84-D8B6-412F-B875-952262DBB425}"/>
              </a:ext>
            </a:extLst>
          </p:cNvPr>
          <p:cNvGrpSpPr/>
          <p:nvPr/>
        </p:nvGrpSpPr>
        <p:grpSpPr>
          <a:xfrm>
            <a:off x="1441573" y="3736296"/>
            <a:ext cx="1691640" cy="1898956"/>
            <a:chOff x="3688080" y="4273244"/>
            <a:chExt cx="1691640" cy="189895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9F5F72A5-6D99-4877-AAE4-B2C01AD02FAF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왼쪽 49">
              <a:extLst>
                <a:ext uri="{FF2B5EF4-FFF2-40B4-BE49-F238E27FC236}">
                  <a16:creationId xmlns:a16="http://schemas.microsoft.com/office/drawing/2014/main" xmlns="" id="{35A72D20-234F-400F-BC56-D86A8B2B21C4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E050E28-53F8-4833-9B7F-F00BE60ACB71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4326DD9-3958-43CD-954C-3EF8B21FB938}"/>
              </a:ext>
            </a:extLst>
          </p:cNvPr>
          <p:cNvGrpSpPr/>
          <p:nvPr/>
        </p:nvGrpSpPr>
        <p:grpSpPr>
          <a:xfrm>
            <a:off x="7468117" y="3736296"/>
            <a:ext cx="1691640" cy="1898956"/>
            <a:chOff x="3688080" y="4273244"/>
            <a:chExt cx="1691640" cy="1898956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0E5FF450-4435-424C-8409-0818D218CB04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왼쪽 53">
              <a:extLst>
                <a:ext uri="{FF2B5EF4-FFF2-40B4-BE49-F238E27FC236}">
                  <a16:creationId xmlns:a16="http://schemas.microsoft.com/office/drawing/2014/main" xmlns="" id="{A585E4B7-7582-42CB-BC6D-ABB997FF9117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D9E5DC0-4AC1-49FF-9CEE-13CF0E530CF0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BDFA3C5-E49C-4EF7-B086-3B87998CAFFB}"/>
              </a:ext>
            </a:extLst>
          </p:cNvPr>
          <p:cNvSpPr txBox="1"/>
          <p:nvPr/>
        </p:nvSpPr>
        <p:spPr>
          <a:xfrm>
            <a:off x="3344329" y="4456544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</a:t>
            </a:r>
            <a:r>
              <a:rPr lang="en-US" altLang="ko-KR" dirty="0">
                <a:sym typeface="Wingdings" panose="05000000000000000000" pitchFamily="2" charset="2"/>
              </a:rPr>
              <a:t> o NP VP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ART ADJ 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27B205B-2287-43F7-8770-A67E7079D900}"/>
              </a:ext>
            </a:extLst>
          </p:cNvPr>
          <p:cNvSpPr txBox="1"/>
          <p:nvPr/>
        </p:nvSpPr>
        <p:spPr>
          <a:xfrm>
            <a:off x="9532524" y="4456544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VP </a:t>
            </a:r>
            <a:r>
              <a:rPr lang="en-US" altLang="ko-KR" dirty="0">
                <a:sym typeface="Wingdings" panose="05000000000000000000" pitchFamily="2" charset="2"/>
              </a:rPr>
              <a:t> o AUX VP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VP  o V 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069BF79-8312-4C22-9007-4E695FFF53DE}"/>
              </a:ext>
            </a:extLst>
          </p:cNvPr>
          <p:cNvSpPr/>
          <p:nvPr/>
        </p:nvSpPr>
        <p:spPr>
          <a:xfrm>
            <a:off x="381797" y="179881"/>
            <a:ext cx="11624522" cy="65587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B3FFE4-E04F-4F80-9897-8EF6560BF12A}"/>
              </a:ext>
            </a:extLst>
          </p:cNvPr>
          <p:cNvSpPr txBox="1"/>
          <p:nvPr/>
        </p:nvSpPr>
        <p:spPr>
          <a:xfrm>
            <a:off x="1067929" y="1404415"/>
            <a:ext cx="76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the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3ED7E8-4DE1-4AF0-9D1A-816EDE22616F}"/>
              </a:ext>
            </a:extLst>
          </p:cNvPr>
          <p:cNvSpPr/>
          <p:nvPr/>
        </p:nvSpPr>
        <p:spPr>
          <a:xfrm>
            <a:off x="1492045" y="1073792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ART1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5709F1D-530E-4654-A0D8-E1750EF815A7}"/>
              </a:ext>
            </a:extLst>
          </p:cNvPr>
          <p:cNvSpPr/>
          <p:nvPr/>
        </p:nvSpPr>
        <p:spPr>
          <a:xfrm>
            <a:off x="3076011" y="1073792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ADJ1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C3F40-3504-4281-BDE4-B8A1E5E572A3}"/>
              </a:ext>
            </a:extLst>
          </p:cNvPr>
          <p:cNvSpPr txBox="1"/>
          <p:nvPr/>
        </p:nvSpPr>
        <p:spPr>
          <a:xfrm>
            <a:off x="2968883" y="1463615"/>
            <a:ext cx="115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2 large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E836EB-7455-4F39-B8C4-9BD7512925ED}"/>
              </a:ext>
            </a:extLst>
          </p:cNvPr>
          <p:cNvSpPr txBox="1"/>
          <p:nvPr/>
        </p:nvSpPr>
        <p:spPr>
          <a:xfrm>
            <a:off x="4474002" y="1516503"/>
            <a:ext cx="80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 can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85317B4-C091-46CD-AED2-DE6735BC2ED5}"/>
              </a:ext>
            </a:extLst>
          </p:cNvPr>
          <p:cNvSpPr/>
          <p:nvPr/>
        </p:nvSpPr>
        <p:spPr>
          <a:xfrm>
            <a:off x="4659977" y="1066250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941B963-4725-465F-BA0F-B05EEE9EE0DB}"/>
              </a:ext>
            </a:extLst>
          </p:cNvPr>
          <p:cNvSpPr txBox="1"/>
          <p:nvPr/>
        </p:nvSpPr>
        <p:spPr>
          <a:xfrm>
            <a:off x="6092737" y="1532712"/>
            <a:ext cx="95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 can</a:t>
            </a:r>
            <a:endParaRPr lang="ko-KR" altLang="en-US" sz="1600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07F1CBE2-B41F-4E1C-A9E2-123C725FD290}"/>
              </a:ext>
            </a:extLst>
          </p:cNvPr>
          <p:cNvSpPr/>
          <p:nvPr/>
        </p:nvSpPr>
        <p:spPr>
          <a:xfrm>
            <a:off x="1722314" y="2021158"/>
            <a:ext cx="4553830" cy="187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BCDD036-7EB8-4B89-96EC-7A85B0553E0D}"/>
              </a:ext>
            </a:extLst>
          </p:cNvPr>
          <p:cNvSpPr txBox="1"/>
          <p:nvPr/>
        </p:nvSpPr>
        <p:spPr>
          <a:xfrm>
            <a:off x="2540829" y="1761509"/>
            <a:ext cx="15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>
                <a:sym typeface="Wingdings" panose="05000000000000000000" pitchFamily="2" charset="2"/>
              </a:rPr>
              <a:t> NP o VP</a:t>
            </a:r>
            <a:endParaRPr lang="ko-KR" altLang="en-US" sz="16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CD8EB128-09A9-47CC-BD4B-75AB45EE90E5}"/>
              </a:ext>
            </a:extLst>
          </p:cNvPr>
          <p:cNvSpPr/>
          <p:nvPr/>
        </p:nvSpPr>
        <p:spPr>
          <a:xfrm>
            <a:off x="6450398" y="2052247"/>
            <a:ext cx="1293643" cy="1819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541CC1A-5661-4252-8D21-FC5387E0EB69}"/>
              </a:ext>
            </a:extLst>
          </p:cNvPr>
          <p:cNvSpPr txBox="1"/>
          <p:nvPr/>
        </p:nvSpPr>
        <p:spPr>
          <a:xfrm>
            <a:off x="6579487" y="1782786"/>
            <a:ext cx="179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VP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AUX o VP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F00E316-BC33-4661-AB5F-7EE5C0BA86FC}"/>
              </a:ext>
            </a:extLst>
          </p:cNvPr>
          <p:cNvSpPr/>
          <p:nvPr/>
        </p:nvSpPr>
        <p:spPr>
          <a:xfrm>
            <a:off x="6243941" y="1073355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AUX2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0B30E5-0F57-4AF2-97FE-5033C2E87C0D}"/>
              </a:ext>
            </a:extLst>
          </p:cNvPr>
          <p:cNvSpPr/>
          <p:nvPr/>
        </p:nvSpPr>
        <p:spPr>
          <a:xfrm>
            <a:off x="6243941" y="731221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DD3092-D264-4DDB-BE1D-F8AC91630719}"/>
              </a:ext>
            </a:extLst>
          </p:cNvPr>
          <p:cNvSpPr txBox="1"/>
          <p:nvPr/>
        </p:nvSpPr>
        <p:spPr>
          <a:xfrm>
            <a:off x="7676700" y="1532712"/>
            <a:ext cx="95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 hold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50A4430-4D64-4468-8887-8DBF35933BE4}"/>
              </a:ext>
            </a:extLst>
          </p:cNvPr>
          <p:cNvSpPr/>
          <p:nvPr/>
        </p:nvSpPr>
        <p:spPr>
          <a:xfrm>
            <a:off x="7852138" y="1080824"/>
            <a:ext cx="1583966" cy="330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B1C178D-289F-4CF4-ABAB-6C2AF31E23C2}"/>
              </a:ext>
            </a:extLst>
          </p:cNvPr>
          <p:cNvSpPr txBox="1"/>
          <p:nvPr/>
        </p:nvSpPr>
        <p:spPr>
          <a:xfrm>
            <a:off x="9284898" y="1532712"/>
            <a:ext cx="83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 </a:t>
            </a:r>
            <a:endParaRPr lang="ko-KR" altLang="en-US" sz="16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6B0045E1-A939-436B-AA7E-D4C972AEF1A7}"/>
              </a:ext>
            </a:extLst>
          </p:cNvPr>
          <p:cNvSpPr/>
          <p:nvPr/>
        </p:nvSpPr>
        <p:spPr>
          <a:xfrm>
            <a:off x="8101701" y="2040053"/>
            <a:ext cx="1293643" cy="1819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07DBADA-5B54-4E2D-93F9-28AE3483C05B}"/>
              </a:ext>
            </a:extLst>
          </p:cNvPr>
          <p:cNvSpPr txBox="1"/>
          <p:nvPr/>
        </p:nvSpPr>
        <p:spPr>
          <a:xfrm>
            <a:off x="8230791" y="1770592"/>
            <a:ext cx="174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VP </a:t>
            </a:r>
            <a:r>
              <a:rPr lang="en-US" altLang="ko-KR" sz="1600" dirty="0">
                <a:sym typeface="Wingdings" panose="05000000000000000000" pitchFamily="2" charset="2"/>
              </a:rPr>
              <a:t> V o NP</a:t>
            </a:r>
            <a:endParaRPr lang="ko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8FE4309-114A-4CBF-9530-C4052D7D7389}"/>
              </a:ext>
            </a:extLst>
          </p:cNvPr>
          <p:cNvSpPr/>
          <p:nvPr/>
        </p:nvSpPr>
        <p:spPr>
          <a:xfrm>
            <a:off x="1492045" y="732632"/>
            <a:ext cx="4751897" cy="303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NP1 (rule 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xmlns="" id="{43D08DA9-7F05-44C6-89AB-9D89C249AAE4}"/>
              </a:ext>
            </a:extLst>
          </p:cNvPr>
          <p:cNvSpPr/>
          <p:nvPr/>
        </p:nvSpPr>
        <p:spPr>
          <a:xfrm>
            <a:off x="6450398" y="2682199"/>
            <a:ext cx="1293643" cy="1819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55976BD-93E5-4832-955C-1CC0E1EE775A}"/>
              </a:ext>
            </a:extLst>
          </p:cNvPr>
          <p:cNvSpPr txBox="1"/>
          <p:nvPr/>
        </p:nvSpPr>
        <p:spPr>
          <a:xfrm>
            <a:off x="6579487" y="2412738"/>
            <a:ext cx="179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VP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V o NP</a:t>
            </a:r>
            <a:endParaRPr lang="ko-KR" altLang="en-US" sz="16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45F3A14-219B-4C52-853F-E58A8B18E168}"/>
              </a:ext>
            </a:extLst>
          </p:cNvPr>
          <p:cNvGrpSpPr/>
          <p:nvPr/>
        </p:nvGrpSpPr>
        <p:grpSpPr>
          <a:xfrm>
            <a:off x="5246917" y="2725931"/>
            <a:ext cx="1691640" cy="1799849"/>
            <a:chOff x="3688080" y="4273244"/>
            <a:chExt cx="1691640" cy="189895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9FC50C79-00B8-40ED-A9BF-DBEC8948F264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왼쪽 55">
              <a:extLst>
                <a:ext uri="{FF2B5EF4-FFF2-40B4-BE49-F238E27FC236}">
                  <a16:creationId xmlns:a16="http://schemas.microsoft.com/office/drawing/2014/main" xmlns="" id="{26ACD281-B9ED-4378-A2A4-B3399D6BA878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5333C42-18AE-4E45-9C00-CE5F42AA1FED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77E6D90-2334-496A-914F-B323CE333550}"/>
              </a:ext>
            </a:extLst>
          </p:cNvPr>
          <p:cNvGrpSpPr/>
          <p:nvPr/>
        </p:nvGrpSpPr>
        <p:grpSpPr>
          <a:xfrm>
            <a:off x="7213295" y="2725931"/>
            <a:ext cx="1691640" cy="1799849"/>
            <a:chOff x="3688080" y="4273244"/>
            <a:chExt cx="1691640" cy="189895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7D762CF0-ABF7-42DC-9596-DB8B7550A689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화살표: 왼쪽 59">
              <a:extLst>
                <a:ext uri="{FF2B5EF4-FFF2-40B4-BE49-F238E27FC236}">
                  <a16:creationId xmlns:a16="http://schemas.microsoft.com/office/drawing/2014/main" xmlns="" id="{76923922-4871-4550-AF5E-833109552139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A488DE2-F2EA-4CFF-90E2-351F5F55FC20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8F18106E-161C-4A38-83C4-6611A476840F}"/>
              </a:ext>
            </a:extLst>
          </p:cNvPr>
          <p:cNvGrpSpPr/>
          <p:nvPr/>
        </p:nvGrpSpPr>
        <p:grpSpPr>
          <a:xfrm>
            <a:off x="9133664" y="2725931"/>
            <a:ext cx="1691640" cy="1799849"/>
            <a:chOff x="3688080" y="4273244"/>
            <a:chExt cx="1691640" cy="189895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F4437941-8B35-457A-BE25-827CAF1926D5}"/>
                </a:ext>
              </a:extLst>
            </p:cNvPr>
            <p:cNvSpPr/>
            <p:nvPr/>
          </p:nvSpPr>
          <p:spPr>
            <a:xfrm>
              <a:off x="3688080" y="4632960"/>
              <a:ext cx="1691640" cy="153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왼쪽 63">
              <a:extLst>
                <a:ext uri="{FF2B5EF4-FFF2-40B4-BE49-F238E27FC236}">
                  <a16:creationId xmlns:a16="http://schemas.microsoft.com/office/drawing/2014/main" xmlns="" id="{710414A6-18FA-4894-B47B-F886AA7CE858}"/>
                </a:ext>
              </a:extLst>
            </p:cNvPr>
            <p:cNvSpPr/>
            <p:nvPr/>
          </p:nvSpPr>
          <p:spPr>
            <a:xfrm rot="1659464">
              <a:off x="4632960" y="4632960"/>
              <a:ext cx="594360" cy="21336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4D1F95F-CC5D-4C9A-9B18-DAC82E02BDF5}"/>
                </a:ext>
              </a:extLst>
            </p:cNvPr>
            <p:cNvSpPr txBox="1"/>
            <p:nvPr/>
          </p:nvSpPr>
          <p:spPr>
            <a:xfrm>
              <a:off x="4404521" y="4273244"/>
              <a:ext cx="25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2B1384-4BE3-472A-9B9A-375D68C34200}"/>
              </a:ext>
            </a:extLst>
          </p:cNvPr>
          <p:cNvSpPr txBox="1"/>
          <p:nvPr/>
        </p:nvSpPr>
        <p:spPr>
          <a:xfrm>
            <a:off x="5087424" y="4737650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VP </a:t>
            </a:r>
            <a:r>
              <a:rPr lang="en-US" altLang="ko-KR" dirty="0">
                <a:sym typeface="Wingdings" panose="05000000000000000000" pitchFamily="2" charset="2"/>
              </a:rPr>
              <a:t> o AUX VP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VP  o V NP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CBF8562-2C98-4E6F-8601-563CBAA56A04}"/>
              </a:ext>
            </a:extLst>
          </p:cNvPr>
          <p:cNvSpPr txBox="1"/>
          <p:nvPr/>
        </p:nvSpPr>
        <p:spPr>
          <a:xfrm>
            <a:off x="9282546" y="4647342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 </a:t>
            </a:r>
            <a:r>
              <a:rPr lang="en-US" altLang="ko-KR" dirty="0">
                <a:sym typeface="Wingdings" panose="05000000000000000000" pitchFamily="2" charset="2"/>
              </a:rPr>
              <a:t> o ART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ART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D9D129F-E39A-4E7E-B2B1-2DB8E92B22B0}"/>
              </a:ext>
            </a:extLst>
          </p:cNvPr>
          <p:cNvSpPr txBox="1"/>
          <p:nvPr/>
        </p:nvSpPr>
        <p:spPr>
          <a:xfrm>
            <a:off x="7017904" y="4628970"/>
            <a:ext cx="2377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VP </a:t>
            </a:r>
            <a:r>
              <a:rPr lang="en-US" altLang="ko-KR" dirty="0">
                <a:sym typeface="Wingdings" panose="05000000000000000000" pitchFamily="2" charset="2"/>
              </a:rPr>
              <a:t> o AUX VP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VP  o V NP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ART ADJ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ART 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NP  o ADJ 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181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65128E6-6A13-44FE-A40E-ADDD091622FB}"/>
              </a:ext>
            </a:extLst>
          </p:cNvPr>
          <p:cNvSpPr/>
          <p:nvPr/>
        </p:nvSpPr>
        <p:spPr>
          <a:xfrm>
            <a:off x="54946" y="149615"/>
            <a:ext cx="11877973" cy="65587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D4AA85-A211-4259-A870-D5234F7DFD5A}"/>
              </a:ext>
            </a:extLst>
          </p:cNvPr>
          <p:cNvSpPr txBox="1"/>
          <p:nvPr/>
        </p:nvSpPr>
        <p:spPr>
          <a:xfrm>
            <a:off x="88415" y="5242838"/>
            <a:ext cx="76671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the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2B1F2D5-4C76-4DC7-B728-38EC4C649B2F}"/>
              </a:ext>
            </a:extLst>
          </p:cNvPr>
          <p:cNvSpPr/>
          <p:nvPr/>
        </p:nvSpPr>
        <p:spPr>
          <a:xfrm>
            <a:off x="512531" y="4714180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AEEAE5-843F-40C9-BFA7-273A58C3F33A}"/>
              </a:ext>
            </a:extLst>
          </p:cNvPr>
          <p:cNvSpPr/>
          <p:nvPr/>
        </p:nvSpPr>
        <p:spPr>
          <a:xfrm>
            <a:off x="2096497" y="4714180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ADJ1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096F64-32BF-48BF-9EE1-1038B8B79208}"/>
              </a:ext>
            </a:extLst>
          </p:cNvPr>
          <p:cNvSpPr txBox="1"/>
          <p:nvPr/>
        </p:nvSpPr>
        <p:spPr>
          <a:xfrm>
            <a:off x="1989369" y="5337497"/>
            <a:ext cx="115634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2 large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139F045-132A-4657-8BD1-1BD481F5285C}"/>
              </a:ext>
            </a:extLst>
          </p:cNvPr>
          <p:cNvSpPr txBox="1"/>
          <p:nvPr/>
        </p:nvSpPr>
        <p:spPr>
          <a:xfrm>
            <a:off x="3494488" y="5330623"/>
            <a:ext cx="80022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can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3EA83B8-5F6F-46FE-9DB3-BAA939241172}"/>
              </a:ext>
            </a:extLst>
          </p:cNvPr>
          <p:cNvSpPr/>
          <p:nvPr/>
        </p:nvSpPr>
        <p:spPr>
          <a:xfrm>
            <a:off x="3680463" y="4707434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CDA6526-5270-4270-BF2E-E76D4966DE48}"/>
              </a:ext>
            </a:extLst>
          </p:cNvPr>
          <p:cNvSpPr txBox="1"/>
          <p:nvPr/>
        </p:nvSpPr>
        <p:spPr>
          <a:xfrm>
            <a:off x="5113223" y="5356541"/>
            <a:ext cx="9538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can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0F9C2A9-80B0-40AE-912B-7183D921B20C}"/>
              </a:ext>
            </a:extLst>
          </p:cNvPr>
          <p:cNvSpPr/>
          <p:nvPr/>
        </p:nvSpPr>
        <p:spPr>
          <a:xfrm>
            <a:off x="5264427" y="4713481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D356E02-1355-4EA5-BD6D-6762EC1ABA96}"/>
              </a:ext>
            </a:extLst>
          </p:cNvPr>
          <p:cNvSpPr/>
          <p:nvPr/>
        </p:nvSpPr>
        <p:spPr>
          <a:xfrm>
            <a:off x="5264427" y="4163401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DB6396-12E8-4909-9AD3-8F9C9CDE0097}"/>
              </a:ext>
            </a:extLst>
          </p:cNvPr>
          <p:cNvSpPr txBox="1"/>
          <p:nvPr/>
        </p:nvSpPr>
        <p:spPr>
          <a:xfrm>
            <a:off x="6697186" y="5356541"/>
            <a:ext cx="95381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hold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4E5B390-A6F3-478F-8AC2-BA20C973C318}"/>
              </a:ext>
            </a:extLst>
          </p:cNvPr>
          <p:cNvSpPr/>
          <p:nvPr/>
        </p:nvSpPr>
        <p:spPr>
          <a:xfrm>
            <a:off x="6872624" y="4713480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951154D-42EB-4924-ADBA-106DD5BD4F2C}"/>
              </a:ext>
            </a:extLst>
          </p:cNvPr>
          <p:cNvSpPr txBox="1"/>
          <p:nvPr/>
        </p:nvSpPr>
        <p:spPr>
          <a:xfrm>
            <a:off x="8305384" y="5356541"/>
            <a:ext cx="8384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the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E138CC0-DE21-4DB0-9D9F-29B469997E49}"/>
              </a:ext>
            </a:extLst>
          </p:cNvPr>
          <p:cNvSpPr/>
          <p:nvPr/>
        </p:nvSpPr>
        <p:spPr>
          <a:xfrm>
            <a:off x="8456590" y="4713481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EA44986-0235-4C6F-9D4E-34A5B5399E70}"/>
              </a:ext>
            </a:extLst>
          </p:cNvPr>
          <p:cNvSpPr/>
          <p:nvPr/>
        </p:nvSpPr>
        <p:spPr>
          <a:xfrm>
            <a:off x="10040555" y="4713481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22131DF-CB27-4D07-B14D-C3881484A148}"/>
              </a:ext>
            </a:extLst>
          </p:cNvPr>
          <p:cNvSpPr/>
          <p:nvPr/>
        </p:nvSpPr>
        <p:spPr>
          <a:xfrm>
            <a:off x="8456590" y="4129761"/>
            <a:ext cx="3167931" cy="562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NP2 (rule 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2A6F2C6-2BDB-485B-943C-6697FDB26557}"/>
              </a:ext>
            </a:extLst>
          </p:cNvPr>
          <p:cNvSpPr/>
          <p:nvPr/>
        </p:nvSpPr>
        <p:spPr>
          <a:xfrm>
            <a:off x="6872624" y="4146511"/>
            <a:ext cx="1583966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590FF3D-5D99-43ED-9FF9-8DAE13C94F4A}"/>
              </a:ext>
            </a:extLst>
          </p:cNvPr>
          <p:cNvSpPr txBox="1"/>
          <p:nvPr/>
        </p:nvSpPr>
        <p:spPr>
          <a:xfrm>
            <a:off x="9715768" y="5356541"/>
            <a:ext cx="158396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water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D1E3E06-E599-43A7-844B-EB813A178420}"/>
              </a:ext>
            </a:extLst>
          </p:cNvPr>
          <p:cNvSpPr/>
          <p:nvPr/>
        </p:nvSpPr>
        <p:spPr>
          <a:xfrm>
            <a:off x="512531" y="4163515"/>
            <a:ext cx="4751897" cy="529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NP1 (rule 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E86C967-EE4B-4F73-ADAC-1BA2EFFB7AA2}"/>
              </a:ext>
            </a:extLst>
          </p:cNvPr>
          <p:cNvSpPr/>
          <p:nvPr/>
        </p:nvSpPr>
        <p:spPr>
          <a:xfrm>
            <a:off x="6883252" y="3478912"/>
            <a:ext cx="4741269" cy="6130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VP1 (rule 6 with V3 and NP2)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5E75DA1-FF4B-4B92-ABD7-4DA40AF5C3C3}"/>
              </a:ext>
            </a:extLst>
          </p:cNvPr>
          <p:cNvSpPr/>
          <p:nvPr/>
        </p:nvSpPr>
        <p:spPr>
          <a:xfrm>
            <a:off x="5264428" y="2959822"/>
            <a:ext cx="6360094" cy="51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VP2 (rule 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AC4872F-2E29-4EB2-813A-DBC6E9EA9073}"/>
              </a:ext>
            </a:extLst>
          </p:cNvPr>
          <p:cNvSpPr/>
          <p:nvPr/>
        </p:nvSpPr>
        <p:spPr>
          <a:xfrm>
            <a:off x="404143" y="2444782"/>
            <a:ext cx="11220379" cy="4904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 (rule 1 with NP1 and VP2)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82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3.7 Finite State Models and Morphological Processing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Finite state transducers(FSTs)</a:t>
            </a:r>
            <a:endParaRPr lang="en-US" altLang="ko-KR" sz="28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A656144-E8A5-4DD5-82BE-EDFFC2F7DA20}"/>
              </a:ext>
            </a:extLst>
          </p:cNvPr>
          <p:cNvGrpSpPr/>
          <p:nvPr/>
        </p:nvGrpSpPr>
        <p:grpSpPr>
          <a:xfrm>
            <a:off x="975360" y="2547303"/>
            <a:ext cx="10406380" cy="3945572"/>
            <a:chOff x="975360" y="2547303"/>
            <a:chExt cx="10406380" cy="39455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3447CBFF-03B5-4841-B61A-6C5F4FBE8148}"/>
                </a:ext>
              </a:extLst>
            </p:cNvPr>
            <p:cNvSpPr/>
            <p:nvPr/>
          </p:nvSpPr>
          <p:spPr>
            <a:xfrm>
              <a:off x="975360" y="2758440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5BDFCF85-57EA-4864-AB53-B6F3DA348217}"/>
                </a:ext>
              </a:extLst>
            </p:cNvPr>
            <p:cNvSpPr/>
            <p:nvPr/>
          </p:nvSpPr>
          <p:spPr>
            <a:xfrm>
              <a:off x="2542118" y="2758440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E493C64-CDEA-465D-AE46-A00EE523E404}"/>
                </a:ext>
              </a:extLst>
            </p:cNvPr>
            <p:cNvSpPr/>
            <p:nvPr/>
          </p:nvSpPr>
          <p:spPr>
            <a:xfrm>
              <a:off x="4261915" y="278241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xmlns="" id="{90E2D2B8-EDD8-4C3F-9B0D-3D36DDF5C6E0}"/>
                </a:ext>
              </a:extLst>
            </p:cNvPr>
            <p:cNvSpPr/>
            <p:nvPr/>
          </p:nvSpPr>
          <p:spPr>
            <a:xfrm>
              <a:off x="9495161" y="2714943"/>
              <a:ext cx="807720" cy="805497"/>
            </a:xfrm>
            <a:prstGeom prst="don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F52EAD77-3E63-4B59-8422-488ABA2766F6}"/>
                </a:ext>
              </a:extLst>
            </p:cNvPr>
            <p:cNvSpPr/>
            <p:nvPr/>
          </p:nvSpPr>
          <p:spPr>
            <a:xfrm>
              <a:off x="2134447" y="4346575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원형: 비어 있음 15">
              <a:extLst>
                <a:ext uri="{FF2B5EF4-FFF2-40B4-BE49-F238E27FC236}">
                  <a16:creationId xmlns:a16="http://schemas.microsoft.com/office/drawing/2014/main" xmlns="" id="{94C1E797-0825-4116-8517-2D0700B7BC11}"/>
                </a:ext>
              </a:extLst>
            </p:cNvPr>
            <p:cNvSpPr/>
            <p:nvPr/>
          </p:nvSpPr>
          <p:spPr>
            <a:xfrm>
              <a:off x="9168064" y="4279106"/>
              <a:ext cx="807720" cy="805497"/>
            </a:xfrm>
            <a:prstGeom prst="don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원형: 비어 있음 16">
              <a:extLst>
                <a:ext uri="{FF2B5EF4-FFF2-40B4-BE49-F238E27FC236}">
                  <a16:creationId xmlns:a16="http://schemas.microsoft.com/office/drawing/2014/main" xmlns="" id="{69E0A068-E912-4AF9-A83E-19B3F793ECB5}"/>
                </a:ext>
              </a:extLst>
            </p:cNvPr>
            <p:cNvSpPr/>
            <p:nvPr/>
          </p:nvSpPr>
          <p:spPr>
            <a:xfrm>
              <a:off x="8952654" y="5687378"/>
              <a:ext cx="807720" cy="805497"/>
            </a:xfrm>
            <a:prstGeom prst="don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xmlns="" id="{F3CBA732-C836-4A82-8B55-421A616A08E9}"/>
                </a:ext>
              </a:extLst>
            </p:cNvPr>
            <p:cNvSpPr/>
            <p:nvPr/>
          </p:nvSpPr>
          <p:spPr>
            <a:xfrm>
              <a:off x="10574020" y="5687378"/>
              <a:ext cx="807720" cy="805497"/>
            </a:xfrm>
            <a:prstGeom prst="don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xmlns="" id="{B5E27EF7-A9AB-4B33-8300-23BF0A712ACF}"/>
                </a:ext>
              </a:extLst>
            </p:cNvPr>
            <p:cNvSpPr/>
            <p:nvPr/>
          </p:nvSpPr>
          <p:spPr>
            <a:xfrm>
              <a:off x="1710691" y="298181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xmlns="" id="{EE6A3293-C433-41E8-8FB7-EDA549E068DF}"/>
                </a:ext>
              </a:extLst>
            </p:cNvPr>
            <p:cNvSpPr/>
            <p:nvPr/>
          </p:nvSpPr>
          <p:spPr>
            <a:xfrm>
              <a:off x="3401796" y="298181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30ECB06C-FC21-4612-87EF-6D039221D407}"/>
                </a:ext>
              </a:extLst>
            </p:cNvPr>
            <p:cNvSpPr/>
            <p:nvPr/>
          </p:nvSpPr>
          <p:spPr>
            <a:xfrm>
              <a:off x="5981712" y="278241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0C2D5355-0865-404D-A5BE-4EA082B3EAF9}"/>
                </a:ext>
              </a:extLst>
            </p:cNvPr>
            <p:cNvSpPr/>
            <p:nvPr/>
          </p:nvSpPr>
          <p:spPr>
            <a:xfrm>
              <a:off x="7678420" y="278241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xmlns="" id="{D13780D1-8E04-40A0-A247-ADC1CCA65814}"/>
                </a:ext>
              </a:extLst>
            </p:cNvPr>
            <p:cNvSpPr/>
            <p:nvPr/>
          </p:nvSpPr>
          <p:spPr>
            <a:xfrm>
              <a:off x="6818301" y="298181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DF780D9-4D70-480A-B229-3AA517A4E07F}"/>
                </a:ext>
              </a:extLst>
            </p:cNvPr>
            <p:cNvSpPr txBox="1"/>
            <p:nvPr/>
          </p:nvSpPr>
          <p:spPr>
            <a:xfrm>
              <a:off x="1716624" y="25473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6F30D9C-E267-4700-BF32-4E059E97F36D}"/>
                </a:ext>
              </a:extLst>
            </p:cNvPr>
            <p:cNvSpPr txBox="1"/>
            <p:nvPr/>
          </p:nvSpPr>
          <p:spPr>
            <a:xfrm>
              <a:off x="3436421" y="25473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xmlns="" id="{BFB430E9-44D6-47AE-AC60-9799F8FF9EBD}"/>
                </a:ext>
              </a:extLst>
            </p:cNvPr>
            <p:cNvSpPr/>
            <p:nvPr/>
          </p:nvSpPr>
          <p:spPr>
            <a:xfrm>
              <a:off x="5039584" y="298181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E005B57-AF38-44F5-AFE9-AE39C01DE6DD}"/>
                </a:ext>
              </a:extLst>
            </p:cNvPr>
            <p:cNvSpPr txBox="1"/>
            <p:nvPr/>
          </p:nvSpPr>
          <p:spPr>
            <a:xfrm>
              <a:off x="5074209" y="25473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5C57665-E55D-488B-BF48-475BFD4ECF85}"/>
                </a:ext>
              </a:extLst>
            </p:cNvPr>
            <p:cNvSpPr txBox="1"/>
            <p:nvPr/>
          </p:nvSpPr>
          <p:spPr>
            <a:xfrm>
              <a:off x="6875102" y="25473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D7120AD-2B50-4E99-A1D7-93E8E9D64D80}"/>
                </a:ext>
              </a:extLst>
            </p:cNvPr>
            <p:cNvSpPr txBox="1"/>
            <p:nvPr/>
          </p:nvSpPr>
          <p:spPr>
            <a:xfrm>
              <a:off x="8730417" y="25473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xmlns="" id="{0101BD5D-AFCD-4689-AC4D-B2CBE15EA77B}"/>
                </a:ext>
              </a:extLst>
            </p:cNvPr>
            <p:cNvSpPr/>
            <p:nvPr/>
          </p:nvSpPr>
          <p:spPr>
            <a:xfrm>
              <a:off x="8567467" y="298181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xmlns="" id="{C048B9AA-92C8-44AF-BD1F-754A71187889}"/>
                </a:ext>
              </a:extLst>
            </p:cNvPr>
            <p:cNvSpPr/>
            <p:nvPr/>
          </p:nvSpPr>
          <p:spPr>
            <a:xfrm>
              <a:off x="3014131" y="463035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340500B-B80C-49EF-A547-889B2C1090AB}"/>
                </a:ext>
              </a:extLst>
            </p:cNvPr>
            <p:cNvSpPr txBox="1"/>
            <p:nvPr/>
          </p:nvSpPr>
          <p:spPr>
            <a:xfrm>
              <a:off x="3020064" y="41958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i:y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8CF4C0B3-3B26-41DF-A7F8-FF4D309777D0}"/>
                </a:ext>
              </a:extLst>
            </p:cNvPr>
            <p:cNvSpPr/>
            <p:nvPr/>
          </p:nvSpPr>
          <p:spPr>
            <a:xfrm>
              <a:off x="3931176" y="4346575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xmlns="" id="{D0FDE81E-6824-413F-BE30-ED1DE9562417}"/>
                </a:ext>
              </a:extLst>
            </p:cNvPr>
            <p:cNvSpPr/>
            <p:nvPr/>
          </p:nvSpPr>
          <p:spPr>
            <a:xfrm>
              <a:off x="4810860" y="463035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29A03B5-00AC-492B-90B0-F4FE5EE5E830}"/>
                </a:ext>
              </a:extLst>
            </p:cNvPr>
            <p:cNvSpPr txBox="1"/>
            <p:nvPr/>
          </p:nvSpPr>
          <p:spPr>
            <a:xfrm>
              <a:off x="4816792" y="4195843"/>
              <a:ext cx="848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/>
                <a:t>ε</a:t>
              </a:r>
              <a:r>
                <a:rPr lang="en-US" altLang="ko-KR" dirty="0"/>
                <a:t> : +</a:t>
              </a:r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80332EB9-B240-4D0C-882E-16792C054638}"/>
                </a:ext>
              </a:extLst>
            </p:cNvPr>
            <p:cNvSpPr/>
            <p:nvPr/>
          </p:nvSpPr>
          <p:spPr>
            <a:xfrm>
              <a:off x="5654199" y="4346575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xmlns="" id="{8B3B2B92-0713-4C59-8876-642375DF60F6}"/>
                </a:ext>
              </a:extLst>
            </p:cNvPr>
            <p:cNvSpPr/>
            <p:nvPr/>
          </p:nvSpPr>
          <p:spPr>
            <a:xfrm>
              <a:off x="6533883" y="463035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D382C9F-2C35-4240-96A4-B9043101B463}"/>
                </a:ext>
              </a:extLst>
            </p:cNvPr>
            <p:cNvSpPr txBox="1"/>
            <p:nvPr/>
          </p:nvSpPr>
          <p:spPr>
            <a:xfrm>
              <a:off x="6539816" y="41958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5D97B756-30AD-44BA-859E-643EF3D458D8}"/>
                </a:ext>
              </a:extLst>
            </p:cNvPr>
            <p:cNvSpPr/>
            <p:nvPr/>
          </p:nvSpPr>
          <p:spPr>
            <a:xfrm>
              <a:off x="7388509" y="4346575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xmlns="" id="{938DF489-EDE3-4C66-9F93-BF0F512E8DFD}"/>
                </a:ext>
              </a:extLst>
            </p:cNvPr>
            <p:cNvSpPr/>
            <p:nvPr/>
          </p:nvSpPr>
          <p:spPr>
            <a:xfrm>
              <a:off x="8268193" y="463035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D58E3B7-0F1D-48EC-8F37-C064087BADC4}"/>
                </a:ext>
              </a:extLst>
            </p:cNvPr>
            <p:cNvSpPr txBox="1"/>
            <p:nvPr/>
          </p:nvSpPr>
          <p:spPr>
            <a:xfrm>
              <a:off x="8274126" y="41958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xmlns="" id="{3981CFE2-4E88-4D99-8440-A0A31C13CB93}"/>
                </a:ext>
              </a:extLst>
            </p:cNvPr>
            <p:cNvSpPr/>
            <p:nvPr/>
          </p:nvSpPr>
          <p:spPr>
            <a:xfrm rot="1857846">
              <a:off x="8268193" y="5394979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127B39D-7EE4-4E3A-B352-123EAD9E2275}"/>
                </a:ext>
              </a:extLst>
            </p:cNvPr>
            <p:cNvSpPr txBox="1"/>
            <p:nvPr/>
          </p:nvSpPr>
          <p:spPr>
            <a:xfrm>
              <a:off x="8274126" y="498909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xmlns="" id="{8A888346-81BB-4024-83A2-C6E61CAF8C39}"/>
                </a:ext>
              </a:extLst>
            </p:cNvPr>
            <p:cNvSpPr/>
            <p:nvPr/>
          </p:nvSpPr>
          <p:spPr>
            <a:xfrm>
              <a:off x="9882294" y="5973921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F6FDB7D-A6FB-4D63-A32C-9F385C09C22E}"/>
                </a:ext>
              </a:extLst>
            </p:cNvPr>
            <p:cNvSpPr txBox="1"/>
            <p:nvPr/>
          </p:nvSpPr>
          <p:spPr>
            <a:xfrm>
              <a:off x="9888227" y="55394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xmlns="" id="{B8133F8E-6A69-4DD6-AEB4-2106B59FB8F9}"/>
                </a:ext>
              </a:extLst>
            </p:cNvPr>
            <p:cNvSpPr/>
            <p:nvPr/>
          </p:nvSpPr>
          <p:spPr>
            <a:xfrm rot="9866272" flipV="1">
              <a:off x="3329546" y="3769705"/>
              <a:ext cx="4313099" cy="1935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7386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xmlns="" id="{3698BCB5-1DC9-44B5-8741-E8851D06010E}"/>
              </a:ext>
            </a:extLst>
          </p:cNvPr>
          <p:cNvSpPr/>
          <p:nvPr/>
        </p:nvSpPr>
        <p:spPr>
          <a:xfrm>
            <a:off x="5288280" y="1507569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A0857F8-9145-4923-94EC-078B67B4D7A2}"/>
              </a:ext>
            </a:extLst>
          </p:cNvPr>
          <p:cNvSpPr/>
          <p:nvPr/>
        </p:nvSpPr>
        <p:spPr>
          <a:xfrm>
            <a:off x="9864109" y="3650706"/>
            <a:ext cx="655320" cy="670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C33D350E-9ADC-488A-9DE4-119A54895BB4}"/>
              </a:ext>
            </a:extLst>
          </p:cNvPr>
          <p:cNvSpPr/>
          <p:nvPr/>
        </p:nvSpPr>
        <p:spPr>
          <a:xfrm>
            <a:off x="582905" y="404530"/>
            <a:ext cx="655320" cy="670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1DD57354-120D-4E35-AF89-011D243114C4}"/>
              </a:ext>
            </a:extLst>
          </p:cNvPr>
          <p:cNvSpPr/>
          <p:nvPr/>
        </p:nvSpPr>
        <p:spPr>
          <a:xfrm rot="3278786">
            <a:off x="1215356" y="1176859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C55337-D5E6-4CA0-B730-0691BE7CBEE0}"/>
              </a:ext>
            </a:extLst>
          </p:cNvPr>
          <p:cNvSpPr txBox="1"/>
          <p:nvPr/>
        </p:nvSpPr>
        <p:spPr>
          <a:xfrm>
            <a:off x="1550658" y="8869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4B428E9-5DF5-4A4F-A522-B2DE49C6A457}"/>
              </a:ext>
            </a:extLst>
          </p:cNvPr>
          <p:cNvGrpSpPr/>
          <p:nvPr/>
        </p:nvGrpSpPr>
        <p:grpSpPr>
          <a:xfrm>
            <a:off x="1645896" y="1348661"/>
            <a:ext cx="1390651" cy="905668"/>
            <a:chOff x="853023" y="230823"/>
            <a:chExt cx="1390651" cy="905668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69AFE595-6A70-4E1D-BA6A-4840FAC9B0B4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xmlns="" id="{B7B8FDF3-4E48-4A85-BFA6-5A5ADB1A1519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20AEDD6-9817-4DFE-B215-5D83EC72B02E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ECACBAF-EAB5-4C2E-A15D-FD53BC193044}"/>
              </a:ext>
            </a:extLst>
          </p:cNvPr>
          <p:cNvGrpSpPr/>
          <p:nvPr/>
        </p:nvGrpSpPr>
        <p:grpSpPr>
          <a:xfrm>
            <a:off x="3581376" y="1348661"/>
            <a:ext cx="1390651" cy="905668"/>
            <a:chOff x="853023" y="230823"/>
            <a:chExt cx="1390651" cy="905668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DEA4DF35-9A48-4540-BAFA-CBA0CDF42377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xmlns="" id="{18C32868-2AB2-47FB-B0F3-DD764363C6B2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E5291DF-E069-4616-8CA0-FB13C00DCABD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52" name="원형: 비어 있음 51">
            <a:extLst>
              <a:ext uri="{FF2B5EF4-FFF2-40B4-BE49-F238E27FC236}">
                <a16:creationId xmlns:a16="http://schemas.microsoft.com/office/drawing/2014/main" xmlns="" id="{D9C02165-3EEA-40D6-97F8-97FC615E4585}"/>
              </a:ext>
            </a:extLst>
          </p:cNvPr>
          <p:cNvSpPr/>
          <p:nvPr/>
        </p:nvSpPr>
        <p:spPr>
          <a:xfrm>
            <a:off x="972999" y="3421082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D95A146C-B1FC-43AD-AFD7-BE73083D98D4}"/>
              </a:ext>
            </a:extLst>
          </p:cNvPr>
          <p:cNvGrpSpPr/>
          <p:nvPr/>
        </p:nvGrpSpPr>
        <p:grpSpPr>
          <a:xfrm>
            <a:off x="2759035" y="2511378"/>
            <a:ext cx="1390651" cy="905668"/>
            <a:chOff x="853023" y="230823"/>
            <a:chExt cx="1390651" cy="905668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E93132E2-E248-4DE6-85D4-FABB00A67285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xmlns="" id="{67BC6D83-E7D3-47CA-B1D4-D3A0F16796EB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798BE3B-2885-4AEC-BDD4-E83F4F243242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49D81F0-9637-499B-B735-C321F7443CC1}"/>
              </a:ext>
            </a:extLst>
          </p:cNvPr>
          <p:cNvGrpSpPr/>
          <p:nvPr/>
        </p:nvGrpSpPr>
        <p:grpSpPr>
          <a:xfrm>
            <a:off x="4236696" y="2511378"/>
            <a:ext cx="1390651" cy="905668"/>
            <a:chOff x="853023" y="230823"/>
            <a:chExt cx="1390651" cy="90566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AEFA773E-A04F-4607-BF42-1BF761ACC701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xmlns="" id="{84899C78-6154-4919-80C5-B66CFE45BEA2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A45987D6-3E7B-4453-91F5-5E34C6FBEAE1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51078779-E155-42C5-85E6-83A2D828CF1E}"/>
              </a:ext>
            </a:extLst>
          </p:cNvPr>
          <p:cNvGrpSpPr/>
          <p:nvPr/>
        </p:nvGrpSpPr>
        <p:grpSpPr>
          <a:xfrm>
            <a:off x="1329724" y="4048778"/>
            <a:ext cx="2221185" cy="1410119"/>
            <a:chOff x="22489" y="-165938"/>
            <a:chExt cx="2221185" cy="14101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3BDBA4B0-F40F-4D52-9F93-5D69E20B3F99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xmlns="" id="{F04C49ED-1F18-4CF4-AB64-BFCA91E920D2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E0F9DE3-BF2F-48C6-8725-B3F1D658F048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E5CBEF5-6ABD-4D7B-AB29-F286FB54ED85}"/>
                </a:ext>
              </a:extLst>
            </p:cNvPr>
            <p:cNvSpPr txBox="1"/>
            <p:nvPr/>
          </p:nvSpPr>
          <p:spPr>
            <a:xfrm>
              <a:off x="599214" y="-16593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5A08C5F1-5FDD-4171-8CA3-BB5C0554AD15}"/>
                </a:ext>
              </a:extLst>
            </p:cNvPr>
            <p:cNvSpPr txBox="1"/>
            <p:nvPr/>
          </p:nvSpPr>
          <p:spPr>
            <a:xfrm>
              <a:off x="22489" y="87484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261FA13F-9E6D-4191-BE9F-F14A6EA93C37}"/>
              </a:ext>
            </a:extLst>
          </p:cNvPr>
          <p:cNvGrpSpPr/>
          <p:nvPr/>
        </p:nvGrpSpPr>
        <p:grpSpPr>
          <a:xfrm>
            <a:off x="2381227" y="5532215"/>
            <a:ext cx="1390651" cy="905668"/>
            <a:chOff x="853023" y="230823"/>
            <a:chExt cx="1390651" cy="90566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9650E478-F49B-4A40-991E-7374BAB23BBB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xmlns="" id="{1FE2ACA8-80A4-4E96-AD39-0BF50A3E9F28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EB4B91C-1E94-45B8-B563-34D471562493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1881A23E-9171-4E35-B03A-BF286A8D351E}"/>
              </a:ext>
            </a:extLst>
          </p:cNvPr>
          <p:cNvGrpSpPr/>
          <p:nvPr/>
        </p:nvGrpSpPr>
        <p:grpSpPr>
          <a:xfrm>
            <a:off x="3860403" y="4445539"/>
            <a:ext cx="1390651" cy="905668"/>
            <a:chOff x="853023" y="230823"/>
            <a:chExt cx="1390651" cy="90566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42480603-0C98-40CA-BD99-E45E9258CF10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xmlns="" id="{433D6975-5A92-4F5E-AD0D-EEE53700ACFB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EFC9C8DF-2C6A-443B-B145-6092F43EF1CC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xmlns="" id="{02F74877-2246-412A-9DF9-034E471746C8}"/>
              </a:ext>
            </a:extLst>
          </p:cNvPr>
          <p:cNvSpPr/>
          <p:nvPr/>
        </p:nvSpPr>
        <p:spPr>
          <a:xfrm>
            <a:off x="4164307" y="5619985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원형: 비어 있음 77">
            <a:extLst>
              <a:ext uri="{FF2B5EF4-FFF2-40B4-BE49-F238E27FC236}">
                <a16:creationId xmlns:a16="http://schemas.microsoft.com/office/drawing/2014/main" xmlns="" id="{8E24C1DF-C8AD-4653-88F2-7E6FAAFC4006}"/>
              </a:ext>
            </a:extLst>
          </p:cNvPr>
          <p:cNvSpPr/>
          <p:nvPr/>
        </p:nvSpPr>
        <p:spPr>
          <a:xfrm>
            <a:off x="5388122" y="4419236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원형: 비어 있음 78">
            <a:extLst>
              <a:ext uri="{FF2B5EF4-FFF2-40B4-BE49-F238E27FC236}">
                <a16:creationId xmlns:a16="http://schemas.microsoft.com/office/drawing/2014/main" xmlns="" id="{337FC270-5098-47C1-8FDB-31F387817C3D}"/>
              </a:ext>
            </a:extLst>
          </p:cNvPr>
          <p:cNvSpPr/>
          <p:nvPr/>
        </p:nvSpPr>
        <p:spPr>
          <a:xfrm>
            <a:off x="5880105" y="2701971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A989051E-98E2-4673-8D23-64B5CA8119E5}"/>
              </a:ext>
            </a:extLst>
          </p:cNvPr>
          <p:cNvGrpSpPr/>
          <p:nvPr/>
        </p:nvGrpSpPr>
        <p:grpSpPr>
          <a:xfrm>
            <a:off x="6715770" y="3397855"/>
            <a:ext cx="1390651" cy="905668"/>
            <a:chOff x="853023" y="230823"/>
            <a:chExt cx="1390651" cy="90566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0BD7E0E1-644E-40C8-8C3F-D6ECA5562EE9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xmlns="" id="{4CA532A9-BAF7-44B6-BE18-77D04FC03570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C793614-6DE7-4AD6-80F0-710AC0B96E3A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i:y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67D04AB5-8E1C-4773-BC90-E00000ED8287}"/>
              </a:ext>
            </a:extLst>
          </p:cNvPr>
          <p:cNvGrpSpPr/>
          <p:nvPr/>
        </p:nvGrpSpPr>
        <p:grpSpPr>
          <a:xfrm>
            <a:off x="8263928" y="3397855"/>
            <a:ext cx="1548157" cy="923330"/>
            <a:chOff x="853023" y="230823"/>
            <a:chExt cx="1548157" cy="92333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8585892A-E9E5-47BF-A709-70AEBC918413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xmlns="" id="{BAFF1D96-829B-4C99-9FC1-787B325ED1DF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20D1842A-B9A3-4754-BB0F-EC6C5D1D2B09}"/>
                </a:ext>
              </a:extLst>
            </p:cNvPr>
            <p:cNvSpPr txBox="1"/>
            <p:nvPr/>
          </p:nvSpPr>
          <p:spPr>
            <a:xfrm>
              <a:off x="1634073" y="230823"/>
              <a:ext cx="76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/>
                <a:t>ε</a:t>
              </a:r>
              <a:r>
                <a:rPr lang="en-US" altLang="ko-KR" dirty="0"/>
                <a:t> : +</a:t>
              </a:r>
              <a:endParaRPr lang="ko-KR" altLang="en-US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</p:grpSp>
      <p:sp>
        <p:nvSpPr>
          <p:cNvPr id="88" name="원형: 비어 있음 87">
            <a:extLst>
              <a:ext uri="{FF2B5EF4-FFF2-40B4-BE49-F238E27FC236}">
                <a16:creationId xmlns:a16="http://schemas.microsoft.com/office/drawing/2014/main" xmlns="" id="{FEEE0FC8-9314-4A59-A3A1-A41A54769869}"/>
              </a:ext>
            </a:extLst>
          </p:cNvPr>
          <p:cNvSpPr/>
          <p:nvPr/>
        </p:nvSpPr>
        <p:spPr>
          <a:xfrm>
            <a:off x="11384280" y="3535136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xmlns="" id="{0442A43F-AD41-4D16-8499-44A5B4D5900C}"/>
              </a:ext>
            </a:extLst>
          </p:cNvPr>
          <p:cNvSpPr/>
          <p:nvPr/>
        </p:nvSpPr>
        <p:spPr>
          <a:xfrm rot="3278786">
            <a:off x="2094358" y="2461950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65300E9-8DAB-4BFE-9C27-8B1139C634B5}"/>
              </a:ext>
            </a:extLst>
          </p:cNvPr>
          <p:cNvSpPr txBox="1"/>
          <p:nvPr/>
        </p:nvSpPr>
        <p:spPr>
          <a:xfrm>
            <a:off x="2429660" y="21720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AD30290C-F3D2-4234-8FE6-381021B69D90}"/>
              </a:ext>
            </a:extLst>
          </p:cNvPr>
          <p:cNvGrpSpPr/>
          <p:nvPr/>
        </p:nvGrpSpPr>
        <p:grpSpPr>
          <a:xfrm>
            <a:off x="6954369" y="1369962"/>
            <a:ext cx="1588771" cy="905668"/>
            <a:chOff x="853023" y="230823"/>
            <a:chExt cx="1588771" cy="90566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65B41546-9458-4454-ABE4-AFB6C5D91D61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xmlns="" id="{638CA36E-0B85-4AB1-AE61-448AFE82AEC3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0C9973D-4A3B-409F-9E97-168F19DFC153}"/>
                </a:ext>
              </a:extLst>
            </p:cNvPr>
            <p:cNvSpPr txBox="1"/>
            <p:nvPr/>
          </p:nvSpPr>
          <p:spPr>
            <a:xfrm>
              <a:off x="1634074" y="230823"/>
              <a:ext cx="807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/>
                <a:t>ε</a:t>
              </a:r>
              <a:r>
                <a:rPr lang="en-US" altLang="ko-KR" dirty="0"/>
                <a:t> : +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3235B4F0-E6F5-4D4A-8D92-A47B61AA2DAD}"/>
              </a:ext>
            </a:extLst>
          </p:cNvPr>
          <p:cNvGrpSpPr/>
          <p:nvPr/>
        </p:nvGrpSpPr>
        <p:grpSpPr>
          <a:xfrm>
            <a:off x="8502527" y="1369962"/>
            <a:ext cx="1390651" cy="905668"/>
            <a:chOff x="853023" y="230823"/>
            <a:chExt cx="1390651" cy="905668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C0B1DAE2-F7F1-4BD7-B905-B8EC06741FF0}"/>
                </a:ext>
              </a:extLst>
            </p:cNvPr>
            <p:cNvSpPr/>
            <p:nvPr/>
          </p:nvSpPr>
          <p:spPr>
            <a:xfrm>
              <a:off x="853023" y="465931"/>
              <a:ext cx="655320" cy="670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화살표: 오른쪽 96">
              <a:extLst>
                <a:ext uri="{FF2B5EF4-FFF2-40B4-BE49-F238E27FC236}">
                  <a16:creationId xmlns:a16="http://schemas.microsoft.com/office/drawing/2014/main" xmlns="" id="{BC2DBB4B-3F14-48E4-BEEA-0A5BF20000D3}"/>
                </a:ext>
              </a:extLst>
            </p:cNvPr>
            <p:cNvSpPr/>
            <p:nvPr/>
          </p:nvSpPr>
          <p:spPr>
            <a:xfrm>
              <a:off x="1588354" y="689310"/>
              <a:ext cx="655320" cy="22380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526CAF44-F18F-407C-B44F-1CD93E287796}"/>
                </a:ext>
              </a:extLst>
            </p:cNvPr>
            <p:cNvSpPr txBox="1"/>
            <p:nvPr/>
          </p:nvSpPr>
          <p:spPr>
            <a:xfrm>
              <a:off x="1634074" y="230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S:S</a:t>
              </a:r>
              <a:endParaRPr lang="ko-KR" altLang="en-US" dirty="0"/>
            </a:p>
          </p:txBody>
        </p:sp>
      </p:grpSp>
      <p:sp>
        <p:nvSpPr>
          <p:cNvPr id="100" name="원형: 비어 있음 99">
            <a:extLst>
              <a:ext uri="{FF2B5EF4-FFF2-40B4-BE49-F238E27FC236}">
                <a16:creationId xmlns:a16="http://schemas.microsoft.com/office/drawing/2014/main" xmlns="" id="{5E6F3592-A74E-4BDC-A2E7-159B2DE8F1E1}"/>
              </a:ext>
            </a:extLst>
          </p:cNvPr>
          <p:cNvSpPr/>
          <p:nvPr/>
        </p:nvSpPr>
        <p:spPr>
          <a:xfrm>
            <a:off x="10098920" y="1470133"/>
            <a:ext cx="807720" cy="805497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xmlns="" id="{E75C4A24-31F4-4242-94EA-27D23FA21E3C}"/>
              </a:ext>
            </a:extLst>
          </p:cNvPr>
          <p:cNvSpPr/>
          <p:nvPr/>
        </p:nvSpPr>
        <p:spPr>
          <a:xfrm>
            <a:off x="6242981" y="1828970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xmlns="" id="{512925CD-34E7-40B4-BAC0-65C575FC1FB0}"/>
              </a:ext>
            </a:extLst>
          </p:cNvPr>
          <p:cNvSpPr/>
          <p:nvPr/>
        </p:nvSpPr>
        <p:spPr>
          <a:xfrm rot="19173027">
            <a:off x="6547956" y="2432188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xmlns="" id="{769B314C-FD1C-46A7-8B9D-31600C6B0A74}"/>
              </a:ext>
            </a:extLst>
          </p:cNvPr>
          <p:cNvSpPr/>
          <p:nvPr/>
        </p:nvSpPr>
        <p:spPr>
          <a:xfrm rot="3278786">
            <a:off x="1551741" y="4403791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xmlns="" id="{F8D44016-18E7-4B88-9AF2-CB90E8025E48}"/>
              </a:ext>
            </a:extLst>
          </p:cNvPr>
          <p:cNvSpPr/>
          <p:nvPr/>
        </p:nvSpPr>
        <p:spPr>
          <a:xfrm rot="3814895" flipV="1">
            <a:off x="795954" y="5018071"/>
            <a:ext cx="1850219" cy="2356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xmlns="" id="{6B63E477-EDD5-4A95-AECE-22294A2DFF29}"/>
              </a:ext>
            </a:extLst>
          </p:cNvPr>
          <p:cNvSpPr/>
          <p:nvPr/>
        </p:nvSpPr>
        <p:spPr>
          <a:xfrm rot="523004" flipV="1">
            <a:off x="3384815" y="3573248"/>
            <a:ext cx="3174758" cy="224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xmlns="" id="{5FE705A8-3728-472E-AD54-FAD6201AADEF}"/>
              </a:ext>
            </a:extLst>
          </p:cNvPr>
          <p:cNvSpPr/>
          <p:nvPr/>
        </p:nvSpPr>
        <p:spPr>
          <a:xfrm rot="21443242">
            <a:off x="10652753" y="3838394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EC495AE-0D91-4974-9930-F29E827AA8E6}"/>
              </a:ext>
            </a:extLst>
          </p:cNvPr>
          <p:cNvSpPr txBox="1"/>
          <p:nvPr/>
        </p:nvSpPr>
        <p:spPr>
          <a:xfrm>
            <a:off x="10763255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xmlns="" id="{E9B4492E-826F-423E-A6CD-845E479DABD8}"/>
              </a:ext>
            </a:extLst>
          </p:cNvPr>
          <p:cNvSpPr/>
          <p:nvPr/>
        </p:nvSpPr>
        <p:spPr>
          <a:xfrm rot="19588501">
            <a:off x="6147673" y="4250031"/>
            <a:ext cx="655320" cy="2238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xmlns="" id="{104FCEF8-CA07-4054-BE64-44DA8CFAB51A}"/>
              </a:ext>
            </a:extLst>
          </p:cNvPr>
          <p:cNvSpPr/>
          <p:nvPr/>
        </p:nvSpPr>
        <p:spPr>
          <a:xfrm rot="19588501">
            <a:off x="4801717" y="5101422"/>
            <a:ext cx="2709283" cy="2926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xmlns="" id="{BF3C47A8-8FA0-430D-9097-69467D84218C}"/>
              </a:ext>
            </a:extLst>
          </p:cNvPr>
          <p:cNvSpPr/>
          <p:nvPr/>
        </p:nvSpPr>
        <p:spPr>
          <a:xfrm rot="4585271">
            <a:off x="129380" y="2150955"/>
            <a:ext cx="2183529" cy="272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7059378-87C1-48F5-B6D9-992B60873258}"/>
              </a:ext>
            </a:extLst>
          </p:cNvPr>
          <p:cNvSpPr txBox="1"/>
          <p:nvPr/>
        </p:nvSpPr>
        <p:spPr>
          <a:xfrm>
            <a:off x="775476" y="23454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0AEC2C28-0CCA-4A52-8A33-01D41D849DA6}"/>
              </a:ext>
            </a:extLst>
          </p:cNvPr>
          <p:cNvSpPr txBox="1"/>
          <p:nvPr/>
        </p:nvSpPr>
        <p:spPr>
          <a:xfrm>
            <a:off x="775476" y="6462998"/>
            <a:ext cx="1053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fragment of an FST defining some nouns(singular and plural)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10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http://cs.kangwon.ac.kr/~leeck/NLP/07_parsing.pdf</a:t>
            </a:r>
            <a:endParaRPr lang="ko-KR" altLang="en-US" sz="2400" dirty="0"/>
          </a:p>
          <a:p>
            <a:r>
              <a:rPr lang="en-US" altLang="ko-KR" sz="2400" dirty="0"/>
              <a:t>Natural Language Understanding by James Allen</a:t>
            </a:r>
          </a:p>
          <a:p>
            <a:r>
              <a:rPr lang="en-US" altLang="ko-KR" sz="2400" dirty="0">
                <a:hlinkClick r:id="rId3"/>
              </a:rPr>
              <a:t>https://ko.wikipedia.org/wiki/%EB%85%B8%EC%97%84_%EC%B4%98%EC%8A%A4%ED%82%A4</a:t>
            </a:r>
            <a:endParaRPr lang="en-US" altLang="ko-KR" sz="2400" dirty="0"/>
          </a:p>
          <a:p>
            <a:r>
              <a:rPr lang="en-US" altLang="ko-KR" sz="2400" dirty="0">
                <a:hlinkClick r:id="rId4"/>
              </a:rPr>
              <a:t>http://www.aistudy.co.kr/linguistics/chomsky_hierarchy.htm</a:t>
            </a:r>
            <a:endParaRPr lang="en-US" altLang="ko-KR" sz="2400" dirty="0"/>
          </a:p>
          <a:p>
            <a:r>
              <a:rPr lang="en-US" altLang="ko-KR" sz="2400" dirty="0"/>
              <a:t>https://ko.wikipedia.org/wiki/%EC%B4%98%EC%8A%A4%ED%82%A4_%EC%9C%84%EA%B3%84</a:t>
            </a:r>
          </a:p>
          <a:p>
            <a:r>
              <a:rPr lang="en-US" altLang="ko-KR" sz="2400" dirty="0">
                <a:hlinkClick r:id="rId5"/>
              </a:rPr>
              <a:t>http://talkingaboutme.tistory.com/498?category=484576</a:t>
            </a:r>
            <a:endParaRPr lang="en-US" altLang="ko-KR" sz="2400" dirty="0"/>
          </a:p>
          <a:p>
            <a:r>
              <a:rPr lang="en-US" altLang="ko-KR" sz="2400" dirty="0"/>
              <a:t>https://ko.wikipedia.org/wiki/%EC%9C%A0%ED%95%9C_%EC%83%81%ED%83%9C_%EA%B8%B0%EA%B3%84#%EC%95%A8%EB%9F%B0_%ED%8A%9C%EB%A7%81(Alan_Turing)</a:t>
            </a:r>
          </a:p>
        </p:txBody>
      </p:sp>
    </p:spTree>
    <p:extLst>
      <p:ext uri="{BB962C8B-B14F-4D97-AF65-F5344CB8AC3E}">
        <p14:creationId xmlns:p14="http://schemas.microsoft.com/office/powerpoint/2010/main" val="270375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3.1 Grammars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Sentence 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How a sentence is broken into its major subparts</a:t>
            </a:r>
          </a:p>
          <a:p>
            <a:endParaRPr lang="en-US" altLang="ko-KR" dirty="0"/>
          </a:p>
          <a:p>
            <a:r>
              <a:rPr lang="en-US" altLang="ko-KR" dirty="0"/>
              <a:t>How those subparts are broken up in turn.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		Represented by “ Tree ” Structure 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3657600" lvl="8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9606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3.1 Grammars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Sentence 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List notation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21395F-C5FF-4C72-BD32-685E9F6BE165}"/>
              </a:ext>
            </a:extLst>
          </p:cNvPr>
          <p:cNvSpPr txBox="1"/>
          <p:nvPr/>
        </p:nvSpPr>
        <p:spPr>
          <a:xfrm>
            <a:off x="315932" y="2521059"/>
            <a:ext cx="3971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(S (NP (NAME John))</a:t>
            </a:r>
          </a:p>
          <a:p>
            <a:r>
              <a:rPr lang="en-US" altLang="ko-KR" sz="2800" dirty="0"/>
              <a:t>    (VP (V ate)</a:t>
            </a:r>
          </a:p>
          <a:p>
            <a:r>
              <a:rPr lang="en-US" altLang="ko-KR" sz="2800" dirty="0"/>
              <a:t>         (NP    (ART the)</a:t>
            </a:r>
          </a:p>
          <a:p>
            <a:r>
              <a:rPr lang="en-US" altLang="ko-KR" sz="2800" dirty="0"/>
              <a:t>                  (N cat))))</a:t>
            </a:r>
            <a:endParaRPr lang="ko-KR" altLang="en-US" sz="2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BFA823A-620E-47E9-B25E-2E4C1B3FCFDD}"/>
              </a:ext>
            </a:extLst>
          </p:cNvPr>
          <p:cNvGrpSpPr/>
          <p:nvPr/>
        </p:nvGrpSpPr>
        <p:grpSpPr>
          <a:xfrm>
            <a:off x="5277293" y="1186692"/>
            <a:ext cx="6770774" cy="3436038"/>
            <a:chOff x="5277294" y="1310133"/>
            <a:chExt cx="5544042" cy="469902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563A307F-7B83-4703-9215-49663A84BA41}"/>
                </a:ext>
              </a:extLst>
            </p:cNvPr>
            <p:cNvCxnSpPr/>
            <p:nvPr/>
          </p:nvCxnSpPr>
          <p:spPr>
            <a:xfrm flipH="1">
              <a:off x="7730001" y="1623272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04D14A4-95C0-4C07-BD8A-D9A1B1EDE99B}"/>
                </a:ext>
              </a:extLst>
            </p:cNvPr>
            <p:cNvSpPr txBox="1"/>
            <p:nvPr/>
          </p:nvSpPr>
          <p:spPr>
            <a:xfrm>
              <a:off x="7942295" y="1310133"/>
              <a:ext cx="726170" cy="32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</a:t>
              </a:r>
              <a:endParaRPr lang="ko-KR" altLang="en-US" sz="28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A6D0D506-4D1A-4C27-90A5-6A614B5128A4}"/>
                </a:ext>
              </a:extLst>
            </p:cNvPr>
            <p:cNvCxnSpPr>
              <a:cxnSpLocks/>
            </p:cNvCxnSpPr>
            <p:nvPr/>
          </p:nvCxnSpPr>
          <p:spPr>
            <a:xfrm rot="6300000" flipH="1">
              <a:off x="8409034" y="1648374"/>
              <a:ext cx="518862" cy="6311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D1C167BE-14B8-4008-8743-707E79962F04}"/>
                </a:ext>
              </a:extLst>
            </p:cNvPr>
            <p:cNvCxnSpPr/>
            <p:nvPr/>
          </p:nvCxnSpPr>
          <p:spPr>
            <a:xfrm flipH="1">
              <a:off x="7003619" y="2740181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2A23627-8E4E-445D-B18D-323EF561000B}"/>
                </a:ext>
              </a:extLst>
            </p:cNvPr>
            <p:cNvSpPr txBox="1"/>
            <p:nvPr/>
          </p:nvSpPr>
          <p:spPr>
            <a:xfrm>
              <a:off x="7288525" y="2325619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NP</a:t>
              </a:r>
              <a:endParaRPr lang="ko-KR" altLang="en-US" sz="28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2ADD0A5-C994-4845-8EA1-7257EE14F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355" y="2762237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C695CF7-D029-46EE-AC80-5A624FFA7E03}"/>
                </a:ext>
              </a:extLst>
            </p:cNvPr>
            <p:cNvSpPr txBox="1"/>
            <p:nvPr/>
          </p:nvSpPr>
          <p:spPr>
            <a:xfrm>
              <a:off x="8662915" y="2325619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VP</a:t>
              </a:r>
              <a:endParaRPr lang="ko-KR" altLang="en-US" sz="28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E7F7B04B-42E9-47B3-9C49-6CF4263B694A}"/>
                </a:ext>
              </a:extLst>
            </p:cNvPr>
            <p:cNvCxnSpPr>
              <a:cxnSpLocks/>
            </p:cNvCxnSpPr>
            <p:nvPr/>
          </p:nvCxnSpPr>
          <p:spPr>
            <a:xfrm rot="6300000" flipH="1">
              <a:off x="9202454" y="2723928"/>
              <a:ext cx="518862" cy="6311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DA92171-BAD2-49B5-90BF-818C8C09A487}"/>
                </a:ext>
              </a:extLst>
            </p:cNvPr>
            <p:cNvCxnSpPr/>
            <p:nvPr/>
          </p:nvCxnSpPr>
          <p:spPr>
            <a:xfrm flipH="1">
              <a:off x="6267474" y="3888986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3887092-4E8E-49AB-903A-EEF94D2CF964}"/>
                </a:ext>
              </a:extLst>
            </p:cNvPr>
            <p:cNvSpPr txBox="1"/>
            <p:nvPr/>
          </p:nvSpPr>
          <p:spPr>
            <a:xfrm>
              <a:off x="6134307" y="3401043"/>
              <a:ext cx="1631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NAME</a:t>
              </a:r>
              <a:endParaRPr lang="ko-KR" altLang="en-US" sz="28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55A9C54C-4511-434E-A83B-7A8F60975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751" y="3848822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986E74F-E29C-4EAC-864A-C03961FCA832}"/>
                </a:ext>
              </a:extLst>
            </p:cNvPr>
            <p:cNvSpPr txBox="1"/>
            <p:nvPr/>
          </p:nvSpPr>
          <p:spPr>
            <a:xfrm>
              <a:off x="7936745" y="3387303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A829414-69B7-42A3-A8BA-6622E9DD6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729" y="3672952"/>
              <a:ext cx="470424" cy="6961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A91B011-43CE-4F5B-B736-22BD5F3BDD0D}"/>
                </a:ext>
              </a:extLst>
            </p:cNvPr>
            <p:cNvSpPr txBox="1"/>
            <p:nvPr/>
          </p:nvSpPr>
          <p:spPr>
            <a:xfrm>
              <a:off x="9483023" y="3359813"/>
              <a:ext cx="726170" cy="32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</a:t>
              </a:r>
              <a:endParaRPr lang="ko-KR" altLang="en-US" sz="28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45E0454A-31A9-4098-9B83-405AA8662ABD}"/>
                </a:ext>
              </a:extLst>
            </p:cNvPr>
            <p:cNvCxnSpPr>
              <a:cxnSpLocks/>
            </p:cNvCxnSpPr>
            <p:nvPr/>
          </p:nvCxnSpPr>
          <p:spPr>
            <a:xfrm rot="6300000" flipH="1">
              <a:off x="9949763" y="3698054"/>
              <a:ext cx="518862" cy="6311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FC9CD0F-F1FF-4152-9703-ABE622481C11}"/>
                </a:ext>
              </a:extLst>
            </p:cNvPr>
            <p:cNvSpPr txBox="1"/>
            <p:nvPr/>
          </p:nvSpPr>
          <p:spPr>
            <a:xfrm>
              <a:off x="8973656" y="4305575"/>
              <a:ext cx="726170" cy="32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</a:t>
              </a:r>
              <a:endParaRPr lang="ko-KR" altLang="en-US" sz="28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B5670E79-5FC4-4796-9EA4-AE9D26505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2720" y="4786781"/>
              <a:ext cx="0" cy="75614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599CA6E-E2F8-496B-948C-5FB8D7FCF30E}"/>
                </a:ext>
              </a:extLst>
            </p:cNvPr>
            <p:cNvSpPr txBox="1"/>
            <p:nvPr/>
          </p:nvSpPr>
          <p:spPr>
            <a:xfrm>
              <a:off x="10088120" y="4305575"/>
              <a:ext cx="726170" cy="32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</a:t>
              </a:r>
              <a:endParaRPr lang="ko-KR" altLang="en-US" sz="2800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6359C3DF-6B5C-4ECB-9C24-82166DBB1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7184" y="4786781"/>
              <a:ext cx="0" cy="75614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7F2B570-6FB4-4472-A3C7-4EA051C8A2AE}"/>
                </a:ext>
              </a:extLst>
            </p:cNvPr>
            <p:cNvSpPr txBox="1"/>
            <p:nvPr/>
          </p:nvSpPr>
          <p:spPr>
            <a:xfrm>
              <a:off x="5277294" y="4589434"/>
              <a:ext cx="1631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John</a:t>
              </a:r>
              <a:endParaRPr lang="ko-KR" altLang="en-US" sz="2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C3AB929B-1999-4804-ADE5-6FA6D65DF002}"/>
                </a:ext>
              </a:extLst>
            </p:cNvPr>
            <p:cNvSpPr txBox="1"/>
            <p:nvPr/>
          </p:nvSpPr>
          <p:spPr>
            <a:xfrm>
              <a:off x="7226379" y="4601715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ate</a:t>
              </a:r>
              <a:endParaRPr lang="ko-KR" altLang="en-US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14DA8A4-7682-45B0-A638-D4BAC3E00953}"/>
                </a:ext>
              </a:extLst>
            </p:cNvPr>
            <p:cNvSpPr txBox="1"/>
            <p:nvPr/>
          </p:nvSpPr>
          <p:spPr>
            <a:xfrm>
              <a:off x="8935537" y="5485941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the</a:t>
              </a:r>
              <a:endParaRPr lang="ko-KR" altLang="en-US" sz="2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59DA4CD-A32D-4C60-8683-2827124EB86A}"/>
                </a:ext>
              </a:extLst>
            </p:cNvPr>
            <p:cNvSpPr txBox="1"/>
            <p:nvPr/>
          </p:nvSpPr>
          <p:spPr>
            <a:xfrm>
              <a:off x="10095166" y="5485941"/>
              <a:ext cx="726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cat</a:t>
              </a:r>
              <a:endParaRPr lang="ko-KR" altLang="en-US" sz="28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020D81E-6F42-4642-B054-58CBDCE2DA06}"/>
              </a:ext>
            </a:extLst>
          </p:cNvPr>
          <p:cNvSpPr txBox="1"/>
          <p:nvPr/>
        </p:nvSpPr>
        <p:spPr>
          <a:xfrm>
            <a:off x="6291915" y="4675399"/>
            <a:ext cx="570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3.1 A tree representation of </a:t>
            </a:r>
            <a:r>
              <a:rPr lang="en-US" altLang="ko-KR" i="1" dirty="0"/>
              <a:t>John ate the cat</a:t>
            </a:r>
            <a:endParaRPr lang="ko-KR" altLang="en-US" i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5CED73C1-CD55-4702-B3F3-FD060DC13EFA}"/>
              </a:ext>
            </a:extLst>
          </p:cNvPr>
          <p:cNvGrpSpPr/>
          <p:nvPr/>
        </p:nvGrpSpPr>
        <p:grpSpPr>
          <a:xfrm>
            <a:off x="6122464" y="5033782"/>
            <a:ext cx="5943462" cy="1707846"/>
            <a:chOff x="6122464" y="5033782"/>
            <a:chExt cx="5943462" cy="17078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5262C3-19F6-4B25-8566-53CD1B01E57B}"/>
                </a:ext>
              </a:extLst>
            </p:cNvPr>
            <p:cNvSpPr txBox="1"/>
            <p:nvPr/>
          </p:nvSpPr>
          <p:spPr>
            <a:xfrm>
              <a:off x="6122464" y="5033782"/>
              <a:ext cx="5943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000" dirty="0"/>
                <a:t>S</a:t>
              </a:r>
              <a:r>
                <a:rPr lang="ko-KR" altLang="en-US" sz="2000" dirty="0"/>
                <a:t> </a:t>
              </a:r>
              <a:r>
                <a:rPr lang="en-US" altLang="ko-KR" sz="2000" dirty="0">
                  <a:sym typeface="Wingdings" panose="05000000000000000000" pitchFamily="2" charset="2"/>
                </a:rPr>
                <a:t> NP VP                     5. NAME  John </a:t>
              </a:r>
            </a:p>
            <a:p>
              <a:pPr marL="342900" indent="-342900">
                <a:buAutoNum type="arabicPeriod"/>
              </a:pPr>
              <a:r>
                <a:rPr lang="en-US" altLang="ko-KR" sz="2000" dirty="0">
                  <a:sym typeface="Wingdings" panose="05000000000000000000" pitchFamily="2" charset="2"/>
                </a:rPr>
                <a:t>VP  V NP                     6. V  ate</a:t>
              </a:r>
            </a:p>
            <a:p>
              <a:pPr marL="342900" indent="-342900">
                <a:buAutoNum type="arabicPeriod"/>
              </a:pPr>
              <a:r>
                <a:rPr lang="en-US" altLang="ko-KR" sz="2000" dirty="0">
                  <a:sym typeface="Wingdings" panose="05000000000000000000" pitchFamily="2" charset="2"/>
                </a:rPr>
                <a:t>NP  NAME                   7. ART  the</a:t>
              </a:r>
            </a:p>
            <a:p>
              <a:pPr marL="342900" indent="-342900">
                <a:buAutoNum type="arabicPeriod"/>
              </a:pPr>
              <a:r>
                <a:rPr lang="en-US" altLang="ko-KR" sz="2000" dirty="0">
                  <a:sym typeface="Wingdings" panose="05000000000000000000" pitchFamily="2" charset="2"/>
                </a:rPr>
                <a:t>NP  ART N                   8. N  cat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5DEABD0-3EFA-43E7-88B4-1660C7D7A54C}"/>
                </a:ext>
              </a:extLst>
            </p:cNvPr>
            <p:cNvSpPr txBox="1"/>
            <p:nvPr/>
          </p:nvSpPr>
          <p:spPr>
            <a:xfrm>
              <a:off x="6291915" y="6372296"/>
              <a:ext cx="570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Figure 3.2 A simple grammar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756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3.1 Grammars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Sentence 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Top-down approach for searching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NP VP               (rewriting S)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NAME VP           (rewriting NP)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VP             (rewriting NAME)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V NP          (rewriting VP)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ate NP        (rewriting V)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ate ART N   (rewriting NP)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ate the N    (rewriting ART)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John ate the cat   (rewriting N)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802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3.1 Grammars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Sentence 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Bottom-up approach for searching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NAME ate the cat    (rewriting John)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NAME V the cat      (rewriting ate)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NAME V ART cat     (rewriting the)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NAME V ART N       (rewriting cat)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NP V ART N           (rewriting NAME)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NP V NP               (rewriting ART N)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NP VP                  (rewriting V NP)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S                         (rewriting NP VP)</a:t>
            </a:r>
            <a:endParaRPr lang="en-US" altLang="ko-KR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97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825625"/>
            <a:ext cx="11929533" cy="4863042"/>
          </a:xfrm>
        </p:spPr>
        <p:txBody>
          <a:bodyPr/>
          <a:lstStyle/>
          <a:p>
            <a:r>
              <a:rPr lang="en-US" altLang="ko-KR" dirty="0"/>
              <a:t>Conditions for constructing a grammar in language</a:t>
            </a:r>
            <a:endParaRPr lang="en-US" altLang="ko-KR" sz="1200" dirty="0"/>
          </a:p>
          <a:p>
            <a:pPr lvl="1"/>
            <a:r>
              <a:rPr lang="en-US" altLang="ko-KR" dirty="0"/>
              <a:t>Generality : The range of sentences the grammar analyzes correctly</a:t>
            </a:r>
          </a:p>
          <a:p>
            <a:pPr lvl="1"/>
            <a:r>
              <a:rPr lang="en-US" altLang="ko-KR" dirty="0"/>
              <a:t>Selectivity : The range of non-sentences it identifies as problematic</a:t>
            </a:r>
          </a:p>
          <a:p>
            <a:pPr lvl="1"/>
            <a:r>
              <a:rPr lang="en-US" altLang="ko-KR" dirty="0"/>
              <a:t>Understandability : The simplicity of the grammar itself</a:t>
            </a:r>
          </a:p>
          <a:p>
            <a:endParaRPr lang="en-US" altLang="ko-KR" dirty="0"/>
          </a:p>
          <a:p>
            <a:r>
              <a:rPr lang="en-US" altLang="ko-KR" dirty="0"/>
              <a:t>Constituents : subparts divided from sentences </a:t>
            </a:r>
          </a:p>
        </p:txBody>
      </p:sp>
    </p:spTree>
    <p:extLst>
      <p:ext uri="{BB962C8B-B14F-4D97-AF65-F5344CB8AC3E}">
        <p14:creationId xmlns:p14="http://schemas.microsoft.com/office/powerpoint/2010/main" val="190323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8347B67-6CB7-4BBF-AD45-426AB75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3.2 What makes a Good Grammar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6D391AC-77C0-44E6-B2DD-2689506B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462711"/>
            <a:ext cx="12337627" cy="349313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NP-NP : I ate a hamburger and a hot dog.</a:t>
            </a:r>
          </a:p>
          <a:p>
            <a:r>
              <a:rPr lang="en-US" altLang="ko-KR" sz="2400" dirty="0"/>
              <a:t>VP-VP : I will eat the hamburger and throw away the hot dog.</a:t>
            </a:r>
          </a:p>
          <a:p>
            <a:r>
              <a:rPr lang="en-US" altLang="ko-KR" sz="2400" dirty="0"/>
              <a:t>S-S : I ate a hamburger and John ate a hot dog.</a:t>
            </a:r>
          </a:p>
          <a:p>
            <a:r>
              <a:rPr lang="en-US" altLang="ko-KR" sz="2400" dirty="0"/>
              <a:t>PP-PP : I saw a hog dog in the bag and on the stove.</a:t>
            </a:r>
          </a:p>
          <a:p>
            <a:r>
              <a:rPr lang="en-US" altLang="ko-KR" sz="2400" dirty="0"/>
              <a:t>ADJP-ADJP : I ate a cold and well burned hot dog.</a:t>
            </a:r>
          </a:p>
          <a:p>
            <a:r>
              <a:rPr lang="en-US" altLang="ko-KR" sz="2400" dirty="0"/>
              <a:t>ADVP-ADVP : I ate the hot dog slowly and very carefully.</a:t>
            </a:r>
          </a:p>
          <a:p>
            <a:r>
              <a:rPr lang="en-US" altLang="ko-KR" sz="2400" dirty="0"/>
              <a:t>N-N : I ate a hamburger and hot dog.</a:t>
            </a:r>
          </a:p>
          <a:p>
            <a:r>
              <a:rPr lang="en-US" altLang="ko-KR" sz="2400" dirty="0"/>
              <a:t>V-V : I will cook and burn a hamburger.</a:t>
            </a:r>
          </a:p>
          <a:p>
            <a:r>
              <a:rPr lang="en-US" altLang="ko-KR" sz="2400" dirty="0"/>
              <a:t>AUX-AUX : I can and will eat the hot dog.</a:t>
            </a:r>
          </a:p>
          <a:p>
            <a:r>
              <a:rPr lang="en-US" altLang="ko-KR" sz="2400" dirty="0"/>
              <a:t>ADJ-ADJ : I ate the very cold and burned hot dog(that is, very cold and very burned).</a:t>
            </a:r>
          </a:p>
          <a:p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2DBDD4-15AB-455E-BCE2-380B33938F29}"/>
              </a:ext>
            </a:extLst>
          </p:cNvPr>
          <p:cNvSpPr txBox="1"/>
          <p:nvPr/>
        </p:nvSpPr>
        <p:spPr>
          <a:xfrm>
            <a:off x="2827020" y="4861316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3.3 Various forms of conjunctions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xmlns="" id="{B7479D66-64D5-462D-B931-8734739ADF19}"/>
              </a:ext>
            </a:extLst>
          </p:cNvPr>
          <p:cNvSpPr txBox="1">
            <a:spLocks/>
          </p:cNvSpPr>
          <p:nvPr/>
        </p:nvSpPr>
        <p:spPr>
          <a:xfrm>
            <a:off x="143933" y="5395290"/>
            <a:ext cx="5586307" cy="121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 ate a hamburger and on the stove</a:t>
            </a:r>
          </a:p>
          <a:p>
            <a:r>
              <a:rPr lang="en-US" altLang="ko-KR" sz="2000" dirty="0"/>
              <a:t>I ate a cold hot dog and well burned.</a:t>
            </a:r>
          </a:p>
          <a:p>
            <a:r>
              <a:rPr lang="en-US" altLang="ko-KR" sz="2000" dirty="0"/>
              <a:t>I ate the hot dog slowly and a hamburger.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B42627D1-F26D-4658-9FE3-C093E18415B9}"/>
              </a:ext>
            </a:extLst>
          </p:cNvPr>
          <p:cNvSpPr/>
          <p:nvPr/>
        </p:nvSpPr>
        <p:spPr>
          <a:xfrm>
            <a:off x="5730240" y="5654040"/>
            <a:ext cx="975360" cy="39939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C998EE-D8A8-4EF9-8821-E46778F3A18D}"/>
              </a:ext>
            </a:extLst>
          </p:cNvPr>
          <p:cNvSpPr txBox="1"/>
          <p:nvPr/>
        </p:nvSpPr>
        <p:spPr>
          <a:xfrm>
            <a:off x="7117080" y="5689318"/>
            <a:ext cx="478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Wrong conjunction sentence examples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72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10135</Words>
  <Application>Microsoft Office PowerPoint</Application>
  <PresentationFormat>와이드스크린</PresentationFormat>
  <Paragraphs>1425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Natural Language Processing  Chapter #3 Grammars and Parsing</vt:lpstr>
      <vt:lpstr>Contents  1. Grammars and Sentence Structure 2. What makes a Good Grammar 3. A Top-Down Parser 4. A Bottom –Up Chart Parser 5. Transition Network Grammars 6. Top-Down Chart Parsing 7. Finite State Models and Morphological Processing </vt:lpstr>
      <vt:lpstr>Introduction</vt:lpstr>
      <vt:lpstr>3.1 Grammars and Sentence Structure</vt:lpstr>
      <vt:lpstr>3.1 Grammars and Sentence Structure</vt:lpstr>
      <vt:lpstr>3.1 Grammars and Sentence Structure</vt:lpstr>
      <vt:lpstr>3.1 Grammars and Sentence Structure</vt:lpstr>
      <vt:lpstr>3.2 What makes a Good Grammar</vt:lpstr>
      <vt:lpstr>3.2 What makes a Good Grammar</vt:lpstr>
      <vt:lpstr>3.2 What makes a Good Grammar</vt:lpstr>
      <vt:lpstr>3.2 What makes a Good Grammar</vt:lpstr>
      <vt:lpstr>3.2 What makes a Good Grammar</vt:lpstr>
      <vt:lpstr>3.2 What makes a Good Grammar</vt:lpstr>
      <vt:lpstr>3.2 What makes a Good Grammar</vt:lpstr>
      <vt:lpstr>3.3 A Top-Down Parser</vt:lpstr>
      <vt:lpstr>3.3 A Simple Top-Down Parsing Algorithm</vt:lpstr>
      <vt:lpstr>3.3 A Simple Top-Down Parsing Algorithm</vt:lpstr>
      <vt:lpstr>3.3 Parsing as a Search Procedure</vt:lpstr>
      <vt:lpstr>3.4 A Bottom-Up Chart Parser</vt:lpstr>
      <vt:lpstr>3.4 A Bottom-Up Chart Parser</vt:lpstr>
      <vt:lpstr>3.4 A Bottom-Up Chart Parser</vt:lpstr>
      <vt:lpstr>3.4 A Bottom-Up Chart Parser</vt:lpstr>
      <vt:lpstr>PowerPoint 프레젠테이션</vt:lpstr>
      <vt:lpstr>PowerPoint 프레젠테이션</vt:lpstr>
      <vt:lpstr>PowerPoint 프레젠테이션</vt:lpstr>
      <vt:lpstr>3.5 Transition Network Grammars</vt:lpstr>
      <vt:lpstr>3.5 Top-Down Parsing with RTN</vt:lpstr>
      <vt:lpstr>3.5 Top-Down Parsing with RTN</vt:lpstr>
      <vt:lpstr>3.6 Top-down chart parsing</vt:lpstr>
      <vt:lpstr>PowerPoint 프레젠테이션</vt:lpstr>
      <vt:lpstr>PowerPoint 프레젠테이션</vt:lpstr>
      <vt:lpstr>PowerPoint 프레젠테이션</vt:lpstr>
      <vt:lpstr>PowerPoint 프레젠테이션</vt:lpstr>
      <vt:lpstr>3.7 Finite State Models and Morphological Processing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Chapter #3 Grammars and Parsing</dc:title>
  <dc:creator>고성욱</dc:creator>
  <cp:lastModifiedBy>3183</cp:lastModifiedBy>
  <cp:revision>181</cp:revision>
  <dcterms:created xsi:type="dcterms:W3CDTF">2018-03-16T05:37:03Z</dcterms:created>
  <dcterms:modified xsi:type="dcterms:W3CDTF">2018-06-22T03:15:45Z</dcterms:modified>
</cp:coreProperties>
</file>