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6" r:id="rId2"/>
    <p:sldId id="374" r:id="rId3"/>
    <p:sldId id="375" r:id="rId4"/>
    <p:sldId id="311" r:id="rId5"/>
    <p:sldId id="390" r:id="rId6"/>
    <p:sldId id="381" r:id="rId7"/>
    <p:sldId id="388" r:id="rId8"/>
    <p:sldId id="395" r:id="rId9"/>
    <p:sldId id="382" r:id="rId10"/>
    <p:sldId id="312" r:id="rId11"/>
    <p:sldId id="391" r:id="rId12"/>
    <p:sldId id="383" r:id="rId13"/>
    <p:sldId id="337" r:id="rId14"/>
    <p:sldId id="392" r:id="rId15"/>
    <p:sldId id="384" r:id="rId16"/>
    <p:sldId id="365" r:id="rId17"/>
    <p:sldId id="393" r:id="rId18"/>
    <p:sldId id="394" r:id="rId19"/>
    <p:sldId id="385" r:id="rId20"/>
    <p:sldId id="348" r:id="rId21"/>
    <p:sldId id="396" r:id="rId22"/>
    <p:sldId id="386" r:id="rId23"/>
    <p:sldId id="389" r:id="rId24"/>
    <p:sldId id="387" r:id="rId25"/>
    <p:sldId id="369" r:id="rId26"/>
    <p:sldId id="354" r:id="rId27"/>
    <p:sldId id="302" r:id="rId28"/>
  </p:sldIdLst>
  <p:sldSz cx="9144000" cy="6858000" type="screen4x3"/>
  <p:notesSz cx="9144000" cy="6858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나눔고딕" panose="020B0600000101010101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성욱" initials="고" lastIdx="3" clrIdx="0">
    <p:extLst>
      <p:ext uri="{19B8F6BF-5375-455C-9EA6-DF929625EA0E}">
        <p15:presenceInfo xmlns:p15="http://schemas.microsoft.com/office/powerpoint/2012/main" userId="595cf5f7fc844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9B7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1" autoAdjust="0"/>
    <p:restoredTop sz="84375" autoAdjust="0"/>
  </p:normalViewPr>
  <p:slideViewPr>
    <p:cSldViewPr>
      <p:cViewPr varScale="1">
        <p:scale>
          <a:sx n="102" d="100"/>
          <a:sy n="102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6B0E-87BC-4B3C-8BDB-4913B17EAF2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EFCBF-C7B5-4A8A-A24B-EE77895A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4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75450-7217-46F3-96B8-4054BAD55E1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FCDF4-E348-4610-ACA6-A996BEC16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8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 간단하게 </a:t>
            </a:r>
            <a:r>
              <a:rPr lang="en-US" altLang="ko-KR" dirty="0"/>
              <a:t>Logistic Regression</a:t>
            </a:r>
            <a:r>
              <a:rPr lang="ko-KR" altLang="en-US" dirty="0"/>
              <a:t>과 </a:t>
            </a:r>
            <a:r>
              <a:rPr lang="en-US" altLang="ko-KR" dirty="0"/>
              <a:t>Multinomial Logistic Regression </a:t>
            </a:r>
            <a:r>
              <a:rPr lang="ko-KR" altLang="en-US" dirty="0"/>
              <a:t>그리고 이들과 </a:t>
            </a:r>
            <a:r>
              <a:rPr lang="en-US" altLang="ko-KR" dirty="0"/>
              <a:t>naïve Bayes </a:t>
            </a:r>
            <a:r>
              <a:rPr lang="ko-KR" altLang="en-US" dirty="0"/>
              <a:t>방식의 차이점에 대해서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0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파트에서는 </a:t>
            </a:r>
            <a:r>
              <a:rPr lang="en-US" altLang="ko-KR" dirty="0" smtClean="0"/>
              <a:t>Logistic</a:t>
            </a:r>
            <a:r>
              <a:rPr lang="en-US" altLang="ko-KR" baseline="0" dirty="0" smtClean="0"/>
              <a:t> Regression</a:t>
            </a:r>
            <a:r>
              <a:rPr lang="ko-KR" altLang="en-US" baseline="0" dirty="0" smtClean="0"/>
              <a:t>을 학습하는 방법에 대해서 소개해드리겠습니다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1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3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저희가 최대화하려는 목적함수 </a:t>
            </a:r>
            <a:r>
              <a:rPr lang="en-US" altLang="ko-KR" dirty="0" smtClean="0"/>
              <a:t>L(w)</a:t>
            </a:r>
            <a:r>
              <a:rPr lang="ko-KR" altLang="en-US" dirty="0" smtClean="0"/>
              <a:t>는 위와 같이 나타낼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결국에는 실제 값과 예측 값의 차이</a:t>
            </a:r>
            <a:r>
              <a:rPr lang="ko-KR" altLang="en-US" baseline="0" dirty="0" smtClean="0"/>
              <a:t> 합이 도출되게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추후에 </a:t>
            </a:r>
            <a:r>
              <a:rPr lang="en-US" altLang="ko-KR" baseline="0" dirty="0" smtClean="0"/>
              <a:t>gradient descent </a:t>
            </a:r>
            <a:r>
              <a:rPr lang="ko-KR" altLang="en-US" baseline="0" dirty="0" smtClean="0"/>
              <a:t>방식을 통해서 오차를 최소화하는 </a:t>
            </a:r>
            <a:r>
              <a:rPr lang="ko-KR" altLang="en-US" baseline="0" dirty="0" err="1" smtClean="0"/>
              <a:t>극값을</a:t>
            </a:r>
            <a:r>
              <a:rPr lang="ko-KR" altLang="en-US" baseline="0" dirty="0" smtClean="0"/>
              <a:t> 찾아가게 될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최소화하는 </a:t>
            </a:r>
            <a:r>
              <a:rPr lang="ko-KR" altLang="en-US" baseline="0" dirty="0" err="1" smtClean="0"/>
              <a:t>극값에서의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가 결국 주어진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y label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확률을 최대화하는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라고 할 수 있겠습니다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여기까지가 </a:t>
            </a:r>
            <a:r>
              <a:rPr lang="en-US" altLang="ko-KR" dirty="0" smtClean="0"/>
              <a:t>conditional maximum likelihood</a:t>
            </a:r>
            <a:r>
              <a:rPr lang="en-US" altLang="ko-KR" baseline="0" dirty="0" smtClean="0"/>
              <a:t> estimation</a:t>
            </a:r>
            <a:r>
              <a:rPr lang="ko-KR" altLang="en-US" baseline="0" dirty="0" smtClean="0"/>
              <a:t>에 대한 설명입니다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0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성범죄가 발생한 지역에 따른 위험 요소별 가중치와 위험도를 계산하여 사용자의 위치와 연령대에 맞는 범죄 발생 지도를 구현하였다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서울과 서울인근 지역을 대상으로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연령대에 맞춰진 성범죄 위험 지도를 시각화 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맞춤 성범죄 위험 지도의 결과이며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맞춤 성범죄 위험 지도의 결과이다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연령대에 해당되는 성범죄 유형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 위치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건수는 다르기 때문에 연령대에 따라 성범죄 위험 지도가 다르게 보이는 것으로 확인할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9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성범죄가 발생한 지역에 따른 위험 요소별 가중치와 위험도를 계산하여 사용자의 위치와 연령대에 맞는 범죄 발생 지도를 구현하였다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서울과 서울인근 지역을 대상으로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연령대에 맞춰진 성범죄 위험 지도를 시각화 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맞춤 성범죄 위험 지도의 결과이며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맞춤 성범죄 위험 지도의 결과이다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연령대에 해당되는 성범죄 유형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 위치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건수는 다르기 때문에 연령대에 따라 성범죄 위험 지도가 다르게 보이는 것으로 확인할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1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위의 수식은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분포의 </a:t>
            </a:r>
            <a:r>
              <a:rPr lang="en-US" altLang="ko-KR" dirty="0" err="1" smtClean="0"/>
              <a:t>equatio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w</a:t>
            </a:r>
            <a:r>
              <a:rPr lang="ko-KR" altLang="en-US" dirty="0" smtClean="0"/>
              <a:t>에 대해서 정리한 것입니다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</a:t>
            </a:r>
            <a:r>
              <a:rPr lang="en-US" altLang="ko-KR" dirty="0" smtClean="0"/>
              <a:t>regularization</a:t>
            </a:r>
            <a:r>
              <a:rPr lang="en-US" altLang="ko-KR" baseline="0" dirty="0" smtClean="0"/>
              <a:t> term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bayesian</a:t>
            </a:r>
            <a:r>
              <a:rPr lang="ko-KR" altLang="en-US" baseline="0" dirty="0" smtClean="0"/>
              <a:t>의 관점에서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에 대해 정리할 수 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그렇게 되면 기존의 </a:t>
            </a:r>
            <a:r>
              <a:rPr lang="ko-KR" altLang="en-US" baseline="0" dirty="0" err="1" smtClean="0"/>
              <a:t>가우시안</a:t>
            </a:r>
            <a:r>
              <a:rPr lang="ko-KR" altLang="en-US" baseline="0" dirty="0" smtClean="0"/>
              <a:t> 식에서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로 치환한 이와 같은 식이 도출됩니다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가중치에 대해 정리한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분포를 각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에 대해서 곱하고 이를 </a:t>
            </a:r>
            <a:r>
              <a:rPr lang="en-US" altLang="ko-KR" dirty="0" smtClean="0"/>
              <a:t>log space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표준정규화하게</a:t>
            </a:r>
            <a:r>
              <a:rPr lang="ko-KR" altLang="en-US" baseline="0" dirty="0" smtClean="0"/>
              <a:t> 되면 앞서의 </a:t>
            </a:r>
            <a:r>
              <a:rPr lang="en-US" altLang="ko-KR" baseline="0" dirty="0" smtClean="0"/>
              <a:t>L2 regularization</a:t>
            </a:r>
            <a:r>
              <a:rPr lang="ko-KR" altLang="en-US" baseline="0" dirty="0" smtClean="0"/>
              <a:t>과 같은 수식이 유도되는 것을 확인할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 </a:t>
            </a:r>
            <a:r>
              <a:rPr lang="en-US" altLang="ko-KR" dirty="0" smtClean="0"/>
              <a:t>Information</a:t>
            </a:r>
            <a:r>
              <a:rPr lang="en-US" altLang="ko-KR" baseline="0" dirty="0" smtClean="0"/>
              <a:t> gain</a:t>
            </a:r>
            <a:r>
              <a:rPr lang="ko-KR" altLang="en-US" baseline="0" dirty="0" smtClean="0"/>
              <a:t>은 주어진 </a:t>
            </a:r>
            <a:r>
              <a:rPr lang="en-US" altLang="ko-KR" baseline="0" dirty="0" smtClean="0"/>
              <a:t>feature vector</a:t>
            </a:r>
            <a:r>
              <a:rPr lang="ko-KR" altLang="en-US" baseline="0" dirty="0" smtClean="0"/>
              <a:t>들의 </a:t>
            </a:r>
            <a:r>
              <a:rPr lang="en-US" altLang="ko-KR" baseline="0" dirty="0" smtClean="0"/>
              <a:t>attribute</a:t>
            </a:r>
            <a:r>
              <a:rPr lang="ko-KR" altLang="en-US" baseline="0" dirty="0" smtClean="0"/>
              <a:t>이 얼마나 중요한지를 말해주는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Information gain</a:t>
            </a:r>
            <a:r>
              <a:rPr lang="ko-KR" altLang="en-US" baseline="0" dirty="0" smtClean="0"/>
              <a:t>은 값이 클수록 정보 이득이 큰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변별력이 좋다는 것을 의미합니다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수식은 아래와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수식의 </a:t>
            </a:r>
            <a:r>
              <a:rPr lang="en-US" altLang="ko-KR" baseline="0" dirty="0" smtClean="0"/>
              <a:t>– term</a:t>
            </a:r>
            <a:r>
              <a:rPr lang="ko-KR" altLang="en-US" baseline="0" dirty="0" smtClean="0"/>
              <a:t>을 보시면 이는 </a:t>
            </a:r>
            <a:r>
              <a:rPr lang="en-US" altLang="ko-KR" baseline="0" dirty="0" smtClean="0"/>
              <a:t>entropy </a:t>
            </a:r>
            <a:r>
              <a:rPr lang="ko-KR" altLang="en-US" baseline="0" dirty="0" smtClean="0"/>
              <a:t>식과 같은 것을 보실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8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 </a:t>
            </a:r>
            <a:r>
              <a:rPr lang="en-US" altLang="ko-KR" dirty="0" smtClean="0"/>
              <a:t>Information</a:t>
            </a:r>
            <a:r>
              <a:rPr lang="en-US" altLang="ko-KR" baseline="0" dirty="0" smtClean="0"/>
              <a:t> gain</a:t>
            </a:r>
            <a:r>
              <a:rPr lang="ko-KR" altLang="en-US" baseline="0" dirty="0" smtClean="0"/>
              <a:t>은 주어진 </a:t>
            </a:r>
            <a:r>
              <a:rPr lang="en-US" altLang="ko-KR" baseline="0" dirty="0" smtClean="0"/>
              <a:t>feature vector</a:t>
            </a:r>
            <a:r>
              <a:rPr lang="ko-KR" altLang="en-US" baseline="0" dirty="0" smtClean="0"/>
              <a:t>들의 </a:t>
            </a:r>
            <a:r>
              <a:rPr lang="en-US" altLang="ko-KR" baseline="0" dirty="0" smtClean="0"/>
              <a:t>attribute</a:t>
            </a:r>
            <a:r>
              <a:rPr lang="ko-KR" altLang="en-US" baseline="0" dirty="0" smtClean="0"/>
              <a:t>이 얼마나 중요한지를 말해주는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수식은 아래와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수식의 </a:t>
            </a:r>
            <a:r>
              <a:rPr lang="en-US" altLang="ko-KR" baseline="0" dirty="0" smtClean="0"/>
              <a:t>– term</a:t>
            </a:r>
            <a:r>
              <a:rPr lang="ko-KR" altLang="en-US" baseline="0" dirty="0" smtClean="0"/>
              <a:t>을 보시면 이는 </a:t>
            </a:r>
            <a:r>
              <a:rPr lang="en-US" altLang="ko-KR" baseline="0" dirty="0" smtClean="0"/>
              <a:t>entropy </a:t>
            </a:r>
            <a:r>
              <a:rPr lang="ko-KR" altLang="en-US" baseline="0" dirty="0" smtClean="0"/>
              <a:t>식과 같은 것을 보실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63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낮은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가진 모델은 학습데이터를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모델링하는데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 매우 정확합니다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학습하는 데이터를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 있어서는 정확한 경향이 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꽤 상이한 테스트 셋에 대해서는 잘 일반화하지 못합니다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낮은 분산을 가진 모델의 경우에는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다소 상이한 학습 데이터일지라도 같은 데이터로 분류하는 경향이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낮은 분산을 가진 모델은 일반화는 잘하나 충분한 정확도를 보일 수 없을 수도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어떤 모델은 항상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 off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경향이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많은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추가하는 것은 학습 데이터를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모델링하여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정확한 예측을 가능하게 함으로써 편향을 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 있지만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오버피팅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증가시키게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하려는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제거하거나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downweighting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함으로써 분류기의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줄이게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7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Naïve Bayes</a:t>
            </a:r>
            <a:r>
              <a:rPr lang="ko-KR" altLang="en-US" dirty="0" smtClean="0"/>
              <a:t>는 생성적 분류기이기 때문에 </a:t>
            </a:r>
            <a:r>
              <a:rPr lang="en-US" altLang="ko-KR" dirty="0" smtClean="0"/>
              <a:t>Given y</a:t>
            </a:r>
            <a:r>
              <a:rPr lang="ko-KR" altLang="en-US" dirty="0" smtClean="0"/>
              <a:t>에 대해서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예측하는 </a:t>
            </a:r>
            <a:r>
              <a:rPr lang="en-US" altLang="ko-KR" dirty="0" smtClean="0"/>
              <a:t>likelihood </a:t>
            </a:r>
            <a:r>
              <a:rPr lang="ko-KR" altLang="en-US" dirty="0" smtClean="0"/>
              <a:t>계산을 통해서 간접적으로 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y|x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계산한다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Logistic Regression</a:t>
            </a:r>
            <a:r>
              <a:rPr lang="ko-KR" altLang="en-US" dirty="0" smtClean="0"/>
              <a:t>은 차별적 모델이기 때문에 직접적 접근을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y|x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그대로 사용하는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3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맨 위의 식은 가중치가 실수이기 때문에</a:t>
            </a:r>
            <a:r>
              <a:rPr lang="en-US" altLang="ko-KR" dirty="0"/>
              <a:t>, </a:t>
            </a:r>
            <a:r>
              <a:rPr lang="ko-KR" altLang="en-US" dirty="0"/>
              <a:t>결과값으로 음수 뿐만 아니라 음의 무한대부터 양의 무한대까지의 범위 값이 도출될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확률 값으로 매핑 시켜주는 장치가 있어야합니다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 번째는 지수 함수로 전체 결과값을 감싸는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7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파트에서는 </a:t>
            </a:r>
            <a:r>
              <a:rPr lang="en-US" altLang="ko-KR" dirty="0"/>
              <a:t>Multinomial Logistic Regression</a:t>
            </a:r>
            <a:r>
              <a:rPr lang="ko-KR" altLang="en-US" dirty="0"/>
              <a:t>에서의 </a:t>
            </a:r>
            <a:r>
              <a:rPr lang="en-US" altLang="ko-KR" dirty="0"/>
              <a:t>feature</a:t>
            </a:r>
            <a:r>
              <a:rPr lang="ko-KR" altLang="en-US" dirty="0"/>
              <a:t>들에 대해서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6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한 문서에 대해서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중립의 감정 클래스를 </a:t>
            </a:r>
            <a:r>
              <a:rPr lang="en-US" altLang="ko-KR" dirty="0" smtClean="0"/>
              <a:t>assign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지 </a:t>
            </a:r>
            <a:r>
              <a:rPr lang="ko-KR" altLang="en-US" dirty="0" err="1" smtClean="0"/>
              <a:t>말아야할지에</a:t>
            </a:r>
            <a:r>
              <a:rPr lang="ko-KR" altLang="en-US" dirty="0" smtClean="0"/>
              <a:t> 대해 궁금한 상황이라고 가정해보겠습니다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featur</a:t>
            </a:r>
            <a:r>
              <a:rPr lang="ko-KR" altLang="en-US" dirty="0" smtClean="0"/>
              <a:t>가 주어지는데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err="1" smtClean="0"/>
              <a:t>featur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great,</a:t>
            </a:r>
            <a:r>
              <a:rPr lang="en-US" altLang="ko-KR" baseline="0" dirty="0" smtClean="0"/>
              <a:t> second-rate, no, enjoy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각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들은 저마다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를 가지게 되는데</a:t>
            </a:r>
            <a:r>
              <a:rPr lang="en-US" altLang="ko-KR" baseline="0" dirty="0" smtClean="0"/>
              <a:t>, weight</a:t>
            </a:r>
            <a:r>
              <a:rPr lang="ko-KR" altLang="en-US" baseline="0" dirty="0" smtClean="0"/>
              <a:t>는 실수이므로 양수 혹은 음수를 가질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예컨대</a:t>
            </a:r>
            <a:r>
              <a:rPr lang="en-US" altLang="ko-KR" baseline="0" dirty="0" smtClean="0"/>
              <a:t>, great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weigh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great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클래스로서 얼마나 적합한지에 대한 강도를 나타내주는 것이라고 이해하시면 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great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와 매우 적합하기 때문에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는 긍정이 되는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유사하게 </a:t>
            </a:r>
            <a:r>
              <a:rPr lang="en-US" altLang="ko-KR" baseline="0" dirty="0" smtClean="0"/>
              <a:t>second-rate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no</a:t>
            </a:r>
            <a:r>
              <a:rPr lang="ko-KR" altLang="en-US" baseline="0" dirty="0" smtClean="0"/>
              <a:t>는 부정적인 단어에 꽤 적합한 편이기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또한 양수의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를 가지게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반면에</a:t>
            </a:r>
            <a:r>
              <a:rPr lang="en-US" altLang="ko-KR" baseline="0" dirty="0" smtClean="0"/>
              <a:t>, enjoy</a:t>
            </a:r>
            <a:r>
              <a:rPr lang="ko-KR" altLang="en-US" baseline="0" dirty="0" smtClean="0"/>
              <a:t>는 긍정과 관련된 단어이나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여기서는 부정과 관련된 단어로 표현했으므로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적합하지 않기에 </a:t>
            </a:r>
            <a:r>
              <a:rPr lang="en-US" altLang="ko-KR" baseline="0" dirty="0" smtClean="0"/>
              <a:t>Negative weight</a:t>
            </a:r>
            <a:r>
              <a:rPr lang="ko-KR" altLang="en-US" baseline="0" dirty="0" smtClean="0"/>
              <a:t>을 가지게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8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단어의 모호성 제거를 위해서</a:t>
            </a:r>
            <a:r>
              <a:rPr lang="en-US" altLang="ko-KR" dirty="0" smtClean="0"/>
              <a:t>, EOS(end of sentence)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not-EOS</a:t>
            </a:r>
            <a:r>
              <a:rPr lang="ko-KR" altLang="en-US" baseline="0" dirty="0" smtClean="0"/>
              <a:t>라는 클래스들을 고려해볼 수도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그렇게 되면 이와 같은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들도 설계할 수 있게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교재에 따르면 앞의 그림에서 </a:t>
            </a:r>
            <a:r>
              <a:rPr lang="en-US" altLang="ko-KR" baseline="0" dirty="0" smtClean="0"/>
              <a:t>f1 </a:t>
            </a:r>
            <a:r>
              <a:rPr lang="en-US" altLang="ko-KR" baseline="0" dirty="0" err="1" smtClean="0"/>
              <a:t>featur</a:t>
            </a:r>
            <a:r>
              <a:rPr lang="ko-KR" altLang="en-US" baseline="0" dirty="0" smtClean="0"/>
              <a:t>는 현재 단어가 </a:t>
            </a:r>
            <a:r>
              <a:rPr lang="en-US" altLang="ko-KR" baseline="0" dirty="0" smtClean="0"/>
              <a:t>Lower case</a:t>
            </a:r>
            <a:r>
              <a:rPr lang="ko-KR" altLang="en-US" baseline="0" dirty="0" smtClean="0"/>
              <a:t>인 경우에 </a:t>
            </a:r>
            <a:r>
              <a:rPr lang="en-US" altLang="ko-KR" baseline="0" dirty="0" smtClean="0"/>
              <a:t>EOS</a:t>
            </a:r>
            <a:r>
              <a:rPr lang="ko-KR" altLang="en-US" baseline="0" dirty="0" smtClean="0"/>
              <a:t>에 적합할 강도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는 아마도 양수일 확률이 조금 더 높다고 표현합니다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현재 단어가 </a:t>
            </a:r>
            <a:r>
              <a:rPr lang="en-US" altLang="ko-KR" baseline="0" dirty="0" smtClean="0"/>
              <a:t>Prof. </a:t>
            </a:r>
            <a:r>
              <a:rPr lang="ko-KR" altLang="en-US" baseline="0" dirty="0" smtClean="0"/>
              <a:t>이라는 </a:t>
            </a:r>
            <a:r>
              <a:rPr lang="en-US" altLang="ko-KR" baseline="0" dirty="0" smtClean="0"/>
              <a:t>abbreviation vocabulary</a:t>
            </a:r>
            <a:r>
              <a:rPr lang="ko-KR" altLang="en-US" baseline="0" dirty="0" smtClean="0"/>
              <a:t>일 때는 아마도 음수일 확률이 높다고 표현합니다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끝으로 현재 단어가 </a:t>
            </a:r>
            <a:r>
              <a:rPr lang="en-US" altLang="ko-KR" baseline="0" dirty="0" smtClean="0"/>
              <a:t>St.</a:t>
            </a:r>
            <a:r>
              <a:rPr lang="ko-KR" altLang="en-US" baseline="0" dirty="0" smtClean="0"/>
              <a:t>인데 앞의 단어가 </a:t>
            </a:r>
            <a:r>
              <a:rPr lang="en-US" altLang="ko-KR" baseline="0" dirty="0" smtClean="0"/>
              <a:t>Upper case</a:t>
            </a:r>
            <a:r>
              <a:rPr lang="ko-KR" altLang="en-US" baseline="0" dirty="0" smtClean="0"/>
              <a:t>인 형태라면 이는 </a:t>
            </a:r>
            <a:r>
              <a:rPr lang="en-US" altLang="ko-KR" baseline="0" dirty="0" smtClean="0"/>
              <a:t>EOS</a:t>
            </a:r>
            <a:r>
              <a:rPr lang="ko-KR" altLang="en-US" baseline="0" dirty="0" smtClean="0"/>
              <a:t>가 될 확률이 높다고 표현합니다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이에 관한 더 자세한 내용은 추후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장에서 </a:t>
            </a:r>
            <a:r>
              <a:rPr lang="en-US" altLang="ko-KR" baseline="0" dirty="0" smtClean="0"/>
              <a:t>part-of-speech tagging</a:t>
            </a:r>
            <a:r>
              <a:rPr lang="ko-KR" altLang="en-US" baseline="0" dirty="0" smtClean="0"/>
              <a:t>을 설명하며 소개하겠다고 설명해놓았습니다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더 나아가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이전 단어들의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들을 이용하여 다음 단어를 예측하는 작업도 해낼 수 </a:t>
            </a:r>
            <a:r>
              <a:rPr lang="ko-KR" altLang="en-US" baseline="0" dirty="0" smtClean="0"/>
              <a:t>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전통적인 </a:t>
            </a:r>
            <a:r>
              <a:rPr lang="en-US" altLang="ko-KR" baseline="0" dirty="0" smtClean="0"/>
              <a:t>N-gram context</a:t>
            </a:r>
            <a:r>
              <a:rPr lang="ko-KR" altLang="en-US" baseline="0" dirty="0" smtClean="0"/>
              <a:t>문제와 동일합니다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 </a:t>
            </a:r>
            <a:r>
              <a:rPr lang="en-US" altLang="ko-KR" baseline="0" dirty="0" smtClean="0"/>
              <a:t>feature f1</a:t>
            </a:r>
            <a:r>
              <a:rPr lang="ko-KR" altLang="en-US" baseline="0" dirty="0" smtClean="0"/>
              <a:t>은 단어 </a:t>
            </a:r>
            <a:r>
              <a:rPr lang="en-US" altLang="ko-KR" baseline="0" dirty="0" smtClean="0"/>
              <a:t>the</a:t>
            </a:r>
            <a:r>
              <a:rPr lang="ko-KR" altLang="en-US" baseline="0" dirty="0" smtClean="0"/>
              <a:t>에 대해서 </a:t>
            </a:r>
            <a:r>
              <a:rPr lang="en-US" altLang="ko-KR" baseline="0" dirty="0" smtClean="0"/>
              <a:t>unigram</a:t>
            </a:r>
            <a:r>
              <a:rPr lang="ko-KR" altLang="en-US" baseline="0" dirty="0" smtClean="0"/>
              <a:t>한 것이고</a:t>
            </a:r>
            <a:r>
              <a:rPr lang="en-US" altLang="ko-KR" baseline="0" dirty="0" smtClean="0"/>
              <a:t>, feature f2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breakfas</a:t>
            </a:r>
            <a:r>
              <a:rPr lang="ko-KR" altLang="en-US" baseline="0" dirty="0" smtClean="0"/>
              <a:t>에 대해서 </a:t>
            </a:r>
            <a:r>
              <a:rPr lang="en-US" altLang="ko-KR" baseline="0" dirty="0" smtClean="0"/>
              <a:t>unigram</a:t>
            </a:r>
            <a:r>
              <a:rPr lang="ko-KR" altLang="en-US" baseline="0" dirty="0" smtClean="0"/>
              <a:t>한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 번째 </a:t>
            </a:r>
            <a:r>
              <a:rPr lang="en-US" altLang="ko-KR" baseline="0" dirty="0" smtClean="0"/>
              <a:t>feature f3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bigram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American </a:t>
            </a:r>
            <a:r>
              <a:rPr lang="ko-KR" altLang="en-US" baseline="0" dirty="0" smtClean="0"/>
              <a:t>다음에 </a:t>
            </a:r>
            <a:r>
              <a:rPr lang="en-US" altLang="ko-KR" baseline="0" dirty="0" smtClean="0"/>
              <a:t>breakfast</a:t>
            </a:r>
            <a:r>
              <a:rPr lang="ko-KR" altLang="en-US" baseline="0" dirty="0" smtClean="0"/>
              <a:t>가 나오는 것에 대해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 </a:t>
            </a:r>
            <a:r>
              <a:rPr lang="en-US" altLang="ko-KR" baseline="0" dirty="0" smtClean="0"/>
              <a:t>feature f4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bigram</a:t>
            </a:r>
            <a:r>
              <a:rPr lang="ko-KR" altLang="en-US" baseline="0" dirty="0" smtClean="0"/>
              <a:t>으로 이전 단어가 </a:t>
            </a:r>
            <a:r>
              <a:rPr lang="en-US" altLang="ko-KR" baseline="0" dirty="0" smtClean="0"/>
              <a:t>–an</a:t>
            </a:r>
            <a:r>
              <a:rPr lang="ko-KR" altLang="en-US" baseline="0" dirty="0" smtClean="0"/>
              <a:t>으로 끝났을 때 다음 단어가 </a:t>
            </a:r>
            <a:r>
              <a:rPr lang="en-US" altLang="ko-KR" baseline="0" dirty="0" smtClean="0"/>
              <a:t>breakfast</a:t>
            </a:r>
            <a:r>
              <a:rPr lang="ko-KR" altLang="en-US" baseline="0" dirty="0" smtClean="0"/>
              <a:t>인 것에 대한 내용입니다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6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파트는 </a:t>
            </a:r>
            <a:r>
              <a:rPr lang="en-US" altLang="ko-KR" dirty="0"/>
              <a:t>Multinomial Logistic Regression</a:t>
            </a:r>
            <a:r>
              <a:rPr lang="ko-KR" altLang="en-US" dirty="0"/>
              <a:t>으로 분류를 하는 작업에 대해서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3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5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앞서와</a:t>
            </a:r>
            <a:r>
              <a:rPr lang="ko-KR" altLang="en-US" dirty="0" smtClean="0"/>
              <a:t> 같이 실제 확률을 계산하는 것 대신에 최대 확률을 가진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뽑아내야하는</a:t>
            </a:r>
            <a:r>
              <a:rPr lang="ko-KR" altLang="en-US" dirty="0" smtClean="0"/>
              <a:t> 경우도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위와 </a:t>
            </a:r>
            <a:r>
              <a:rPr lang="ko-KR" altLang="en-US" dirty="0"/>
              <a:t>같은 방식은 실제 확률을 계산하는 대신에 </a:t>
            </a:r>
            <a:r>
              <a:rPr lang="en-US" altLang="ko-KR" dirty="0"/>
              <a:t>Best Class</a:t>
            </a:r>
            <a:r>
              <a:rPr lang="ko-KR" altLang="en-US" dirty="0"/>
              <a:t>를 뽑아내는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따라서 단순히 최대 확률이 되는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선택하는 문제에서는 이와 같은 수식을 활용할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CDF4-E348-4610-ACA6-A996BEC167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2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.png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ropy_(information_theory)" TargetMode="External"/><Relationship Id="rId2" Type="http://schemas.openxmlformats.org/officeDocument/2006/relationships/hyperlink" Target="http://ufldl.stanford.edu/tutorial/supervised/SoftmaxRegres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s.cs.washington.edu/~shapiro/EE596/notes/InfoGain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273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 Regression</a:t>
            </a:r>
          </a:p>
          <a:p>
            <a:pPr algn="ctr"/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Chapter #7</a:t>
            </a:r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0" y="54744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2018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 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379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동국대학교 컴퓨터공학과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2018120305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고성욱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08813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수식" r:id="rId3" imgW="126720" imgH="215640" progId="Equation.3">
                  <p:embed/>
                </p:oleObj>
              </mc:Choice>
              <mc:Fallback>
                <p:oleObj name="수식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238" y="2546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Classification in Multinomial Logistic Regression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77281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8" y="1818489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F37CCB-41D2-47D1-A023-B18B66B52BE1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71697B2-F37B-49CE-A706-A8691AF70F0C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E6C4589-6D77-4B4B-B91B-CCE2DE4CF311}"/>
              </a:ext>
            </a:extLst>
          </p:cNvPr>
          <p:cNvSpPr txBox="1"/>
          <p:nvPr/>
        </p:nvSpPr>
        <p:spPr>
          <a:xfrm>
            <a:off x="707769" y="558108"/>
            <a:ext cx="8436231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Shows an excerpt from a sample movie review below :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6B66DA5-CE54-4253-8772-07EB7E1A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7" y="996428"/>
            <a:ext cx="7889303" cy="25839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02AF43-961F-40CB-8C3A-C4112F7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46" y="4375160"/>
            <a:ext cx="5006462" cy="2344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4D5E497-D016-4D36-B588-F6CE1D13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580385"/>
            <a:ext cx="5135877" cy="45614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78DA98C6-D67F-477A-8FEA-2F64CE025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95" y="4178859"/>
            <a:ext cx="3897409" cy="256106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238" y="2546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Classification in Multinomial Logistic Regression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77281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8" y="1818489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F37CCB-41D2-47D1-A023-B18B66B52BE1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71697B2-F37B-49CE-A706-A8691AF70F0C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E6C4589-6D77-4B4B-B91B-CCE2DE4CF311}"/>
              </a:ext>
            </a:extLst>
          </p:cNvPr>
          <p:cNvSpPr txBox="1"/>
          <p:nvPr/>
        </p:nvSpPr>
        <p:spPr>
          <a:xfrm>
            <a:off x="707769" y="558108"/>
            <a:ext cx="8436231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Need to choose the class with the maximum probability.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8F4AA78-81B4-42CB-919D-461519F7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82053"/>
            <a:ext cx="5636652" cy="21803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6F1B6B7-1F31-464B-9013-0E26868A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85" y="1040228"/>
            <a:ext cx="2921001" cy="199243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5" name="화살표: 아래쪽 34">
            <a:extLst>
              <a:ext uri="{FF2B5EF4-FFF2-40B4-BE49-F238E27FC236}">
                <a16:creationId xmlns="" xmlns:a16="http://schemas.microsoft.com/office/drawing/2014/main" id="{BF7C2CA1-EC01-46AD-BD5D-EE8F3E8568D6}"/>
              </a:ext>
            </a:extLst>
          </p:cNvPr>
          <p:cNvSpPr/>
          <p:nvPr/>
        </p:nvSpPr>
        <p:spPr>
          <a:xfrm rot="14484478">
            <a:off x="5545235" y="1863756"/>
            <a:ext cx="314232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AFAF4CE-71AD-4A2E-B492-B176C433B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27" y="3934789"/>
            <a:ext cx="3945918" cy="2320132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500398" y="4154121"/>
            <a:ext cx="330903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077052" y="4227743"/>
            <a:ext cx="3000134" cy="482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Get rid of denominator</a:t>
            </a:r>
          </a:p>
        </p:txBody>
      </p:sp>
      <p:sp>
        <p:nvSpPr>
          <p:cNvPr id="47" name="화살표: 아래쪽 46">
            <a:extLst>
              <a:ext uri="{FF2B5EF4-FFF2-40B4-BE49-F238E27FC236}">
                <a16:creationId xmlns="" xmlns:a16="http://schemas.microsoft.com/office/drawing/2014/main" id="{554BAEE3-7B35-4F64-B984-9632E711B600}"/>
              </a:ext>
            </a:extLst>
          </p:cNvPr>
          <p:cNvSpPr/>
          <p:nvPr/>
        </p:nvSpPr>
        <p:spPr>
          <a:xfrm rot="16200000">
            <a:off x="5075466" y="5349204"/>
            <a:ext cx="330903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D3B8749-C7ED-4604-802E-CBDF3EDBDEA1}"/>
              </a:ext>
            </a:extLst>
          </p:cNvPr>
          <p:cNvSpPr txBox="1"/>
          <p:nvPr/>
        </p:nvSpPr>
        <p:spPr>
          <a:xfrm>
            <a:off x="5652120" y="5422826"/>
            <a:ext cx="2016224" cy="482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Get rid of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exp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62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683568" y="2636912"/>
            <a:ext cx="806489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Learning Logistic Regression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1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599" y="25460"/>
            <a:ext cx="525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Learning Logistic Regression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0" y="220486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8" y="225053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8EFCDAA-073B-4DD8-AFB4-7280554E720E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52EC743-E86E-4601-AE78-29086857B457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E07FE80-EC63-43A6-8633-9A8BA51B5384}"/>
              </a:ext>
            </a:extLst>
          </p:cNvPr>
          <p:cNvSpPr txBox="1"/>
          <p:nvPr/>
        </p:nvSpPr>
        <p:spPr>
          <a:xfrm>
            <a:off x="707769" y="558108"/>
            <a:ext cx="843623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Learning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The process which updates weights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 Regression Learning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Logistic Regression is trained with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conditional maximum likelihood estimation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Conditional Maximum Likelihood Estimation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Chooses the parameters w that maximize the (log) probability of the y labels in the training data given the observation x.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6370" y="4941168"/>
            <a:ext cx="8020962" cy="1482362"/>
            <a:chOff x="936370" y="3514393"/>
            <a:chExt cx="8020962" cy="119953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F7849C4B-9E1E-4CEE-8234-F3E75DF90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370" y="3514393"/>
              <a:ext cx="3740113" cy="89762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1F056EF3-E379-41E6-8C18-04D177EC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884" y="3538499"/>
              <a:ext cx="4031448" cy="89762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86817FB-32F2-4210-8413-AD2111F29BE0}"/>
                </a:ext>
              </a:extLst>
            </p:cNvPr>
            <p:cNvSpPr txBox="1"/>
            <p:nvPr/>
          </p:nvSpPr>
          <p:spPr>
            <a:xfrm>
              <a:off x="1112536" y="4454244"/>
              <a:ext cx="3384376" cy="25968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바탕" panose="02030600000101010101" pitchFamily="18" charset="-127"/>
                  <a:ea typeface="바탕" panose="02030600000101010101" pitchFamily="18" charset="-127"/>
                  <a:sym typeface="Wingdings" panose="05000000000000000000" pitchFamily="2" charset="2"/>
                </a:rPr>
                <a:t>Individual training observation optimal weights</a:t>
              </a: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86817FB-32F2-4210-8413-AD2111F29BE0}"/>
                </a:ext>
              </a:extLst>
            </p:cNvPr>
            <p:cNvSpPr txBox="1"/>
            <p:nvPr/>
          </p:nvSpPr>
          <p:spPr>
            <a:xfrm>
              <a:off x="5249420" y="4454244"/>
              <a:ext cx="3643060" cy="25968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바탕" panose="02030600000101010101" pitchFamily="18" charset="-127"/>
                  <a:ea typeface="바탕" panose="02030600000101010101" pitchFamily="18" charset="-127"/>
                  <a:sym typeface="Wingdings" panose="05000000000000000000" pitchFamily="2" charset="2"/>
                </a:rPr>
                <a:t>Entire set of training observation optimal weights</a:t>
              </a: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3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599" y="25460"/>
            <a:ext cx="525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Learning Logistic Regression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0" y="220486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8" y="225053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8EFCDAA-073B-4DD8-AFB4-7280554E720E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52EC743-E86E-4601-AE78-29086857B457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28" y="1051663"/>
            <a:ext cx="6804150" cy="283419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6F1B6B7-1F31-464B-9013-0E26868A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677757"/>
            <a:ext cx="2980918" cy="199243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9" name="화살표: 아래쪽 34">
            <a:extLst>
              <a:ext uri="{FF2B5EF4-FFF2-40B4-BE49-F238E27FC236}">
                <a16:creationId xmlns="" xmlns:a16="http://schemas.microsoft.com/office/drawing/2014/main" id="{BF7C2CA1-EC01-46AD-BD5D-EE8F3E8568D6}"/>
              </a:ext>
            </a:extLst>
          </p:cNvPr>
          <p:cNvSpPr/>
          <p:nvPr/>
        </p:nvSpPr>
        <p:spPr>
          <a:xfrm rot="14884820">
            <a:off x="5052494" y="1510107"/>
            <a:ext cx="314232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67" y="4737740"/>
            <a:ext cx="6403004" cy="788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828" y="5575185"/>
            <a:ext cx="6143845" cy="8031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3106511" y="3982764"/>
            <a:ext cx="321847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Differentiate L(w) by w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31" name="화살표: 아래쪽 34">
            <a:extLst>
              <a:ext uri="{FF2B5EF4-FFF2-40B4-BE49-F238E27FC236}">
                <a16:creationId xmlns="" xmlns:a16="http://schemas.microsoft.com/office/drawing/2014/main" id="{BF7C2CA1-EC01-46AD-BD5D-EE8F3E8568D6}"/>
              </a:ext>
            </a:extLst>
          </p:cNvPr>
          <p:cNvSpPr/>
          <p:nvPr/>
        </p:nvSpPr>
        <p:spPr>
          <a:xfrm>
            <a:off x="6516216" y="3934623"/>
            <a:ext cx="314232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2411760" y="2636912"/>
            <a:ext cx="453650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387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5875" y="44624"/>
            <a:ext cx="266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Regularization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78092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CC593D-DFFB-47DA-9FDC-07699D7AAAC6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E8CEAE7-8888-4BEB-9254-0347FFAB2D51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6A82F27-42BE-44EA-A539-7E6BC4A2C1A3}"/>
              </a:ext>
            </a:extLst>
          </p:cNvPr>
          <p:cNvSpPr txBox="1"/>
          <p:nvPr/>
        </p:nvSpPr>
        <p:spPr>
          <a:xfrm>
            <a:off x="707769" y="558108"/>
            <a:ext cx="84362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Overfitting problem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The weights for features will attempt to fit details of the training set too perfectly.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 is modeling noisy factors that just accidentally correlate with the class.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63" y="4005064"/>
            <a:ext cx="4737637" cy="837669"/>
          </a:xfrm>
          <a:prstGeom prst="rect">
            <a:avLst/>
          </a:prstGeom>
        </p:spPr>
      </p:pic>
      <p:sp>
        <p:nvSpPr>
          <p:cNvPr id="26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16200000">
            <a:off x="4069083" y="4027490"/>
            <a:ext cx="291788" cy="58209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3203848" y="3225135"/>
            <a:ext cx="2854412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Solution : Regularization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4626076"/>
            <a:ext cx="218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Add regularization term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37" y="3960922"/>
            <a:ext cx="2959709" cy="7875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48252" y="4066073"/>
            <a:ext cx="1016236" cy="498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>
            <a:off x="7902574" y="4903742"/>
            <a:ext cx="238320" cy="35683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20272" y="5283095"/>
            <a:ext cx="218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Penalize large weights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6" grpId="0"/>
      <p:bldP spid="8" grpId="0" animBg="1"/>
      <p:bldP spid="33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5875" y="44624"/>
            <a:ext cx="266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Regularization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78092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CC593D-DFFB-47DA-9FDC-07699D7AAAC6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E8CEAE7-8888-4BEB-9254-0347FFAB2D51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9" y="1916832"/>
            <a:ext cx="3274921" cy="10916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290" y="1910980"/>
            <a:ext cx="4638168" cy="10108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949969" y="694995"/>
            <a:ext cx="405407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L2 Regularization = ridge regression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091210"/>
            <a:ext cx="4737637" cy="837669"/>
          </a:xfrm>
          <a:prstGeom prst="rect">
            <a:avLst/>
          </a:prstGeom>
        </p:spPr>
      </p:pic>
      <p:sp>
        <p:nvSpPr>
          <p:cNvPr id="35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15474736">
            <a:off x="5262695" y="527235"/>
            <a:ext cx="135334" cy="26793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17589731">
            <a:off x="7582931" y="1287960"/>
            <a:ext cx="149729" cy="106329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1163755" y="2951462"/>
            <a:ext cx="332753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L2 norm = Euclidean distance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87" y="4225576"/>
            <a:ext cx="2898666" cy="10645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949969" y="3814979"/>
            <a:ext cx="52782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L1 Regularization = the lasso = lasso regression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230" y="4329561"/>
            <a:ext cx="4899243" cy="1048143"/>
          </a:xfrm>
          <a:prstGeom prst="rect">
            <a:avLst/>
          </a:prstGeom>
        </p:spPr>
      </p:pic>
      <p:sp>
        <p:nvSpPr>
          <p:cNvPr id="40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13703730">
            <a:off x="5158801" y="972629"/>
            <a:ext cx="174043" cy="41431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20000385">
            <a:off x="7479678" y="1503134"/>
            <a:ext cx="156654" cy="274751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1163755" y="5250714"/>
            <a:ext cx="348025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L1 norm = Manhattan distance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5875" y="44624"/>
            <a:ext cx="266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Regularization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78092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CC593D-DFFB-47DA-9FDC-07699D7AAAC6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E8CEAE7-8888-4BEB-9254-0347FFAB2D51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699" y="1603141"/>
            <a:ext cx="3595464" cy="13904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930769"/>
            <a:ext cx="7174901" cy="1248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5254847"/>
            <a:ext cx="5543502" cy="110549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59505" y="4461016"/>
            <a:ext cx="1752561" cy="377652"/>
            <a:chOff x="3931357" y="3897693"/>
            <a:chExt cx="1181848" cy="24060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1357" y="3900175"/>
              <a:ext cx="504825" cy="23812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5505" y="3897693"/>
              <a:ext cx="647700" cy="238121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2152795" y="4333957"/>
            <a:ext cx="5062100" cy="6113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    (</a:t>
            </a:r>
            <a:r>
              <a:rPr lang="en-US" altLang="ko-KR" dirty="0" smtClean="0">
                <a:solidFill>
                  <a:schemeClr val="tx1"/>
                </a:solidFill>
              </a:rPr>
              <a:t>(standard normal distribution)</a:t>
            </a:r>
            <a:endParaRPr lang="ko-KR" altLang="en-US" dirty="0"/>
          </a:p>
        </p:txBody>
      </p:sp>
      <p:sp>
        <p:nvSpPr>
          <p:cNvPr id="39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>
            <a:off x="7340565" y="4340875"/>
            <a:ext cx="360598" cy="61793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57372" y="1959804"/>
            <a:ext cx="1508475" cy="525424"/>
            <a:chOff x="1887747" y="1416610"/>
            <a:chExt cx="1508475" cy="52542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7747" y="1416610"/>
              <a:ext cx="1508475" cy="525424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05885" y="1597172"/>
              <a:ext cx="216024" cy="27363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</p:grpSp>
      <p:sp>
        <p:nvSpPr>
          <p:cNvPr id="29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16200000">
            <a:off x="3777510" y="1914383"/>
            <a:ext cx="291788" cy="58209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17735"/>
              </p:ext>
            </p:extLst>
          </p:nvPr>
        </p:nvGraphicFramePr>
        <p:xfrm>
          <a:off x="2303237" y="1071900"/>
          <a:ext cx="4869867" cy="65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비트맵 이미지" r:id="rId11" imgW="3467160" imgH="466560" progId="Paint.Picture">
                  <p:embed/>
                </p:oleObj>
              </mc:Choice>
              <mc:Fallback>
                <p:oleObj name="비트맵 이미지" r:id="rId11" imgW="3467160" imgH="46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3237" y="1071900"/>
                        <a:ext cx="4869867" cy="655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2991528" y="615485"/>
            <a:ext cx="3493284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Gaussian(normal)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9" grpId="0" animBg="1"/>
      <p:bldP spid="29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1907704" y="2636912"/>
            <a:ext cx="511256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6.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539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9" y="558347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CONTENTS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527" y="1484784"/>
            <a:ext cx="8496940" cy="44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Features in Multinomial Logistic Regression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Classification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Multinomial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Regression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Learning Logistic Regression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Regularization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Selection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Choosing a classifier and features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Summary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5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875" y="44624"/>
            <a:ext cx="323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Selection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3272750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4220" y="331949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CF57BB0-343B-46AB-B927-1DFADDA057EA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47D57B4-5CF3-47E2-A289-6537AA4590AB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6100744-A674-4534-B153-50EFF7056041}"/>
              </a:ext>
            </a:extLst>
          </p:cNvPr>
          <p:cNvSpPr txBox="1"/>
          <p:nvPr/>
        </p:nvSpPr>
        <p:spPr>
          <a:xfrm>
            <a:off x="707769" y="558108"/>
            <a:ext cx="8436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Many classifiers uses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selection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instead of regularization.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selection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Used to choose the important features to keep and remove the rest.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Features are ranked by how informative they are about the classification decision.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Information gain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Tells us how many bits of information the presence of the word gives us for guessing the class.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544437"/>
            <a:ext cx="4248472" cy="226893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902141"/>
              </p:ext>
            </p:extLst>
          </p:nvPr>
        </p:nvGraphicFramePr>
        <p:xfrm>
          <a:off x="692540" y="5539097"/>
          <a:ext cx="3941783" cy="84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비트맵 이미지" r:id="rId5" imgW="3524400" imgH="600120" progId="Paint.Picture">
                  <p:embed/>
                </p:oleObj>
              </mc:Choice>
              <mc:Fallback>
                <p:oleObj name="비트맵 이미지" r:id="rId5" imgW="3524400" imgH="60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540" y="5539097"/>
                        <a:ext cx="3941783" cy="842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1360607" y="6323415"/>
            <a:ext cx="2466618" cy="3077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Information theory entropy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5826782" y="4586074"/>
            <a:ext cx="2129593" cy="71513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11">
            <a:extLst>
              <a:ext uri="{FF2B5EF4-FFF2-40B4-BE49-F238E27FC236}">
                <a16:creationId xmlns="" xmlns:a16="http://schemas.microsoft.com/office/drawing/2014/main" id="{B41598BC-DD11-4B18-A0A1-FB399A3F6F62}"/>
              </a:ext>
            </a:extLst>
          </p:cNvPr>
          <p:cNvSpPr/>
          <p:nvPr/>
        </p:nvSpPr>
        <p:spPr>
          <a:xfrm rot="3871894">
            <a:off x="5108203" y="4951342"/>
            <a:ext cx="360598" cy="11455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E7DC40-C255-4AFA-A8F5-ACDB6132CE24}"/>
              </a:ext>
            </a:extLst>
          </p:cNvPr>
          <p:cNvSpPr txBox="1"/>
          <p:nvPr/>
        </p:nvSpPr>
        <p:spPr>
          <a:xfrm>
            <a:off x="817058" y="4941168"/>
            <a:ext cx="3801839" cy="6771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G(w) = entropy(parent) – [average entropy(children)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44" y="5175314"/>
            <a:ext cx="1223392" cy="197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805" y="5382760"/>
            <a:ext cx="1038618" cy="228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1353" y="5403121"/>
            <a:ext cx="2595226" cy="1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875" y="44624"/>
            <a:ext cx="323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 Selection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3272750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4220" y="331949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CF57BB0-343B-46AB-B927-1DFADDA057EA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47D57B4-5CF3-47E2-A289-6537AA4590AB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28" y="607293"/>
            <a:ext cx="8201055" cy="61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0" y="2708920"/>
            <a:ext cx="914501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7. Choosing a classifier and features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875" y="44624"/>
            <a:ext cx="590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Choosing a classifier and features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36941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4220" y="331949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CF57BB0-343B-46AB-B927-1DFADDA057EA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47D57B4-5CF3-47E2-A289-6537AA4590AB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EB21290-4039-4773-BAF2-7EDE07F2EF6B}"/>
              </a:ext>
            </a:extLst>
          </p:cNvPr>
          <p:cNvSpPr txBox="1"/>
          <p:nvPr/>
        </p:nvSpPr>
        <p:spPr>
          <a:xfrm>
            <a:off x="707769" y="558108"/>
            <a:ext cx="843623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Naïve Bayes vs Logistic Regression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Logistic regression is much more robust to correlated features.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Logistic regression will assign a more accurate probability than naïve Bayes.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Naïve Bayes works extremely well on small datasets.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Logistic regression work better on larger documents or datasets.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Bias-variance tradeoff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Classifier choice is influenced by the bias-variance tradeoff.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Bias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Indicates how accurate it is at modeling different training sets.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Variance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How much its decisions are affected by small changes in training sets.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23" y="685300"/>
            <a:ext cx="7566922" cy="601778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892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2915816" y="2636912"/>
            <a:ext cx="453650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8. Summary</a:t>
            </a:r>
          </a:p>
        </p:txBody>
      </p:sp>
    </p:spTree>
    <p:extLst>
      <p:ext uri="{BB962C8B-B14F-4D97-AF65-F5344CB8AC3E}">
        <p14:creationId xmlns:p14="http://schemas.microsoft.com/office/powerpoint/2010/main" val="2201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75" y="44624"/>
            <a:ext cx="266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Summary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220" y="331949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D4F8762-E25B-47AF-A481-539724067CC2}"/>
              </a:ext>
            </a:extLst>
          </p:cNvPr>
          <p:cNvSpPr/>
          <p:nvPr/>
        </p:nvSpPr>
        <p:spPr>
          <a:xfrm>
            <a:off x="0" y="416591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F615332-92AD-4CA6-8278-2205CE7EDB50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29DEF52-E7E4-442F-B793-E4E118A4A6BB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062A5BB-A0AC-4402-BD05-09A53955A906}"/>
              </a:ext>
            </a:extLst>
          </p:cNvPr>
          <p:cNvSpPr txBox="1"/>
          <p:nvPr/>
        </p:nvSpPr>
        <p:spPr>
          <a:xfrm>
            <a:off x="707769" y="558108"/>
            <a:ext cx="84362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Multinomial logistic regression models for classification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Multinomial logistic regression is called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MaxEnt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 or Maximum Entropy classifier.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 is discriminative model.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 assigns a class to an observation by computing a probability from an exponential function of a weighted set of features of the observation.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Regularization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 is important in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MaxEnt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 models for avoiding overfitting.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Feature selection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 can be helpful in removing useless features to speed up training.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 is important in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unregularized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 models for avoiding overfitting.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92539" y="557724"/>
            <a:ext cx="84514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[1]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Speech Language Processing pdf by Daniel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Jurafsky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[2]https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://stats.stackexchange.com/questions/66796/maximum-entropy-and-multinomial-logistic-function</a:t>
            </a:r>
          </a:p>
          <a:p>
            <a:pPr algn="just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3]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http://ufldl.stanford.edu/tutorial/supervised/SoftmaxRegression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/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4]https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://ko.wikipedia.org/wiki/%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ED%8E%B8%ED%96%A5-%EB%B6%84%EC%82%B0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_%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ED%8A%B8%EB%A0%88%EC%9D%B4%EB%93%9C%EC%98%A4%ED%94%84</a:t>
            </a:r>
          </a:p>
          <a:p>
            <a:pPr algn="just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[5]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/>
              </a:rPr>
              <a:t>https://en.wikipedia.org/wiki/Entropy_(information_theory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/>
              </a:rPr>
              <a:t>)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[6]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/>
              </a:rPr>
              <a:t>https://homes.cs.washington.edu/~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/>
              </a:rPr>
              <a:t>shapiro/EE596/notes/InfoGain.pdf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[7] http://norman3.github.io/prml/docs/chapter02/3_1.html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875" y="44624"/>
            <a:ext cx="266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References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8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2555776" y="2708920"/>
            <a:ext cx="496855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9158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1281" y="1603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769" y="558108"/>
            <a:ext cx="8436231" cy="560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Regression</a:t>
            </a: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Belongs to the family of classifiers known as the </a:t>
            </a:r>
            <a:r>
              <a:rPr lang="en-US" altLang="ko-KR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exponential</a:t>
            </a: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 </a:t>
            </a:r>
            <a:r>
              <a:rPr lang="en-US" altLang="ko-KR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log-linear</a:t>
            </a: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classifiers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Refers a classifier that classifies an observation into one of two classes</a:t>
            </a:r>
            <a:endParaRPr lang="en-US" altLang="ko-KR" sz="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Multinomial Logistic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Regression 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Softmax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regression)</a:t>
            </a: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Referred to as </a:t>
            </a:r>
            <a:r>
              <a:rPr lang="en-US" altLang="ko-KR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Maximum entropy </a:t>
            </a:r>
            <a:r>
              <a:rPr lang="en-US" altLang="ko-KR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modeling</a:t>
            </a: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b="1" spc="-1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MaxEnt</a:t>
            </a: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for short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Refers a classifier that classifies into more than two classes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Difference between naïve Bayes and Logistic Regression</a:t>
            </a: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 regression is a </a:t>
            </a:r>
            <a:r>
              <a:rPr lang="en-US" altLang="ko-KR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discriminative</a:t>
            </a: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classifier.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Naïve Bayes is a </a:t>
            </a:r>
            <a:r>
              <a:rPr lang="en-US" altLang="ko-KR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generative</a:t>
            </a:r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classifier.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E5087F-C446-4B4D-9504-F85683EC1810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99E674B-38EE-41C9-8AD4-1E4494B949B0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3EDA618-5B95-4A67-8B99-0BCE9F80C11C}"/>
              </a:ext>
            </a:extLst>
          </p:cNvPr>
          <p:cNvGrpSpPr/>
          <p:nvPr/>
        </p:nvGrpSpPr>
        <p:grpSpPr>
          <a:xfrm>
            <a:off x="707769" y="5370794"/>
            <a:ext cx="5167849" cy="1295040"/>
            <a:chOff x="707769" y="5370794"/>
            <a:chExt cx="5167849" cy="1295040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D5E0710C-3A3E-475F-84C6-1A51A45C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69" y="5370794"/>
              <a:ext cx="5167849" cy="10264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7D856008-DA66-4FE7-885B-50F4823F4DA6}"/>
                </a:ext>
              </a:extLst>
            </p:cNvPr>
            <p:cNvSpPr txBox="1"/>
            <p:nvPr/>
          </p:nvSpPr>
          <p:spPr>
            <a:xfrm>
              <a:off x="2267744" y="6296502"/>
              <a:ext cx="158417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Naïve Bayes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ACA3CA2-5D15-4A1F-A4FA-62A21A1A02FB}"/>
              </a:ext>
            </a:extLst>
          </p:cNvPr>
          <p:cNvGrpSpPr/>
          <p:nvPr/>
        </p:nvGrpSpPr>
        <p:grpSpPr>
          <a:xfrm>
            <a:off x="5844114" y="5394304"/>
            <a:ext cx="3255044" cy="1271530"/>
            <a:chOff x="5844114" y="5394304"/>
            <a:chExt cx="3255044" cy="1271530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224C7ED5-7746-40C1-A996-0E0394100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4114" y="5394304"/>
              <a:ext cx="3255044" cy="97044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BB3D15D-211C-4723-A5F3-CB257436E40D}"/>
                </a:ext>
              </a:extLst>
            </p:cNvPr>
            <p:cNvSpPr txBox="1"/>
            <p:nvPr/>
          </p:nvSpPr>
          <p:spPr>
            <a:xfrm>
              <a:off x="6520835" y="6296502"/>
              <a:ext cx="2299637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Logistic Regression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1281" y="1603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769" y="558108"/>
            <a:ext cx="8436231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Cannot compute P( y | x ) directly from features and weights as follows 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E5087F-C446-4B4D-9504-F85683EC1810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99E674B-38EE-41C9-8AD4-1E4494B949B0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199E908-C141-477D-A8B3-79AEFA19C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6" y="1052736"/>
            <a:ext cx="3962653" cy="1883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F4E83DD-EC8B-44DA-BC86-CEDAA98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8" y="4167006"/>
            <a:ext cx="4705652" cy="842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03BD90A-A7E1-48A5-A8E6-07C61FEDB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81" y="5119949"/>
            <a:ext cx="3875198" cy="951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02654A-89AF-4EF8-A38D-B9AA11F501C1}"/>
              </a:ext>
            </a:extLst>
          </p:cNvPr>
          <p:cNvSpPr txBox="1"/>
          <p:nvPr/>
        </p:nvSpPr>
        <p:spPr>
          <a:xfrm>
            <a:off x="4531681" y="1704147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Produces values from -∞ to ∞</a:t>
            </a:r>
            <a:endParaRPr lang="ko-KR" altLang="en-US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F1A2744B-0E6F-426C-8829-AA8202F293F4}"/>
              </a:ext>
            </a:extLst>
          </p:cNvPr>
          <p:cNvGrpSpPr/>
          <p:nvPr/>
        </p:nvGrpSpPr>
        <p:grpSpPr>
          <a:xfrm>
            <a:off x="3704110" y="2552274"/>
            <a:ext cx="4104456" cy="1386098"/>
            <a:chOff x="3704110" y="2552274"/>
            <a:chExt cx="4104456" cy="1386098"/>
          </a:xfrm>
        </p:grpSpPr>
        <p:sp>
          <p:nvSpPr>
            <p:cNvPr id="12" name="화살표: 아래쪽 11">
              <a:extLst>
                <a:ext uri="{FF2B5EF4-FFF2-40B4-BE49-F238E27FC236}">
                  <a16:creationId xmlns="" xmlns:a16="http://schemas.microsoft.com/office/drawing/2014/main" id="{B41598BC-DD11-4B18-A0A1-FB399A3F6F62}"/>
                </a:ext>
              </a:extLst>
            </p:cNvPr>
            <p:cNvSpPr/>
            <p:nvPr/>
          </p:nvSpPr>
          <p:spPr>
            <a:xfrm>
              <a:off x="4445733" y="2552274"/>
              <a:ext cx="648072" cy="84237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CE7DC40-C255-4AFA-A8F5-ACDB6132CE24}"/>
                </a:ext>
              </a:extLst>
            </p:cNvPr>
            <p:cNvSpPr txBox="1"/>
            <p:nvPr/>
          </p:nvSpPr>
          <p:spPr>
            <a:xfrm>
              <a:off x="3704110" y="3476707"/>
              <a:ext cx="4104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ym typeface="Wingdings" panose="05000000000000000000" pitchFamily="2" charset="2"/>
                </a:rPr>
                <a:t>Two solutions</a:t>
              </a:r>
              <a:endParaRPr lang="ko-KR" altLang="en-US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C28FEA5-1764-4C95-B6F7-35C2FB8A485A}"/>
              </a:ext>
            </a:extLst>
          </p:cNvPr>
          <p:cNvSpPr txBox="1"/>
          <p:nvPr/>
        </p:nvSpPr>
        <p:spPr>
          <a:xfrm>
            <a:off x="5530479" y="438813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 Wrap around dot product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823B6F3-C399-4FD2-A7CA-73FE8175741E}"/>
              </a:ext>
            </a:extLst>
          </p:cNvPr>
          <p:cNvSpPr txBox="1"/>
          <p:nvPr/>
        </p:nvSpPr>
        <p:spPr>
          <a:xfrm>
            <a:off x="4778534" y="5230506"/>
            <a:ext cx="4257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ym typeface="Wingdings" panose="05000000000000000000" pitchFamily="2" charset="2"/>
              </a:rPr>
              <a:t>Use binary-valued features (</a:t>
            </a:r>
            <a:r>
              <a:rPr lang="en-US" altLang="ko-KR" sz="2000" b="1" dirty="0">
                <a:sym typeface="Wingdings" panose="05000000000000000000" pitchFamily="2" charset="2"/>
              </a:rPr>
              <a:t>Indicator function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ym typeface="Wingdings" panose="05000000000000000000" pitchFamily="2" charset="2"/>
              </a:rPr>
              <a:t>Class and observation affects features, thus uses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1477ADA-3F15-485C-BB68-CBB76D452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047" y="6266371"/>
            <a:ext cx="1107090" cy="575148"/>
          </a:xfrm>
          <a:prstGeom prst="rect">
            <a:avLst/>
          </a:prstGeom>
          <a:ln w="31750" cmpd="sng">
            <a:solidFill>
              <a:srgbClr val="FF0000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461BBAA2-F0C1-44BA-A128-00426173263B}"/>
              </a:ext>
            </a:extLst>
          </p:cNvPr>
          <p:cNvGrpSpPr/>
          <p:nvPr/>
        </p:nvGrpSpPr>
        <p:grpSpPr>
          <a:xfrm>
            <a:off x="752126" y="5595605"/>
            <a:ext cx="1850091" cy="1233761"/>
            <a:chOff x="752126" y="5595605"/>
            <a:chExt cx="1850091" cy="1233761"/>
          </a:xfrm>
        </p:grpSpPr>
        <p:sp>
          <p:nvSpPr>
            <p:cNvPr id="36" name="화살표: 아래쪽 35">
              <a:extLst>
                <a:ext uri="{FF2B5EF4-FFF2-40B4-BE49-F238E27FC236}">
                  <a16:creationId xmlns="" xmlns:a16="http://schemas.microsoft.com/office/drawing/2014/main" id="{EF801AE6-D183-4677-BE50-EF4CEC22CFF2}"/>
                </a:ext>
              </a:extLst>
            </p:cNvPr>
            <p:cNvSpPr/>
            <p:nvPr/>
          </p:nvSpPr>
          <p:spPr>
            <a:xfrm rot="2764758">
              <a:off x="2025634" y="5864042"/>
              <a:ext cx="183770" cy="447661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6C2CF259-2752-429E-B889-46E255A9FA19}"/>
                </a:ext>
              </a:extLst>
            </p:cNvPr>
            <p:cNvSpPr/>
            <p:nvPr/>
          </p:nvSpPr>
          <p:spPr>
            <a:xfrm>
              <a:off x="2267744" y="5595605"/>
              <a:ext cx="334473" cy="3196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F9C5D85F-3591-4095-A63F-38B84DDEF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126" y="6217428"/>
              <a:ext cx="1140430" cy="61193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7CCC90D-34D1-4AB0-86E1-A070B22CD4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178" y="874819"/>
            <a:ext cx="7711554" cy="5760639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90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1331640" y="2348880"/>
            <a:ext cx="6768752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Features in Multinomial 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 Regression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7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130422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769" y="558108"/>
            <a:ext cx="84362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Assume that we would like to know whether to assign the sentiment class +, -, 0(neutral) to a document.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There are four features, great, second-rate, no and enjoy.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E5087F-C446-4B4D-9504-F85683EC1810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99E674B-38EE-41C9-8AD4-1E4494B949B0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F2808B1-7445-4514-9675-E7E129896F19}"/>
              </a:ext>
            </a:extLst>
          </p:cNvPr>
          <p:cNvSpPr txBox="1"/>
          <p:nvPr/>
        </p:nvSpPr>
        <p:spPr>
          <a:xfrm>
            <a:off x="931280" y="16033"/>
            <a:ext cx="774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Features in Multinomial Logistic Regression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48" y="3217794"/>
            <a:ext cx="4461230" cy="2583416"/>
          </a:xfrm>
          <a:prstGeom prst="rect">
            <a:avLst/>
          </a:prstGeom>
        </p:spPr>
      </p:pic>
      <p:sp>
        <p:nvSpPr>
          <p:cNvPr id="18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827778" y="3289814"/>
            <a:ext cx="330903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827778" y="3867694"/>
            <a:ext cx="330903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827779" y="4479986"/>
            <a:ext cx="330903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827780" y="5057865"/>
            <a:ext cx="330903" cy="68221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516216" y="3323792"/>
            <a:ext cx="2160227" cy="443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Positive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516216" y="3956126"/>
            <a:ext cx="2160227" cy="443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Positive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516216" y="4596309"/>
            <a:ext cx="2160227" cy="443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Positive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516216" y="5225146"/>
            <a:ext cx="2160227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Negative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1986171" y="2527012"/>
            <a:ext cx="2160227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Indicator function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36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130422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32559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E5087F-C446-4B4D-9504-F85683EC1810}"/>
              </a:ext>
            </a:extLst>
          </p:cNvPr>
          <p:cNvSpPr txBox="1"/>
          <p:nvPr/>
        </p:nvSpPr>
        <p:spPr>
          <a:xfrm>
            <a:off x="107504" y="37308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99E674B-38EE-41C9-8AD4-1E4494B949B0}"/>
              </a:ext>
            </a:extLst>
          </p:cNvPr>
          <p:cNvSpPr txBox="1"/>
          <p:nvPr/>
        </p:nvSpPr>
        <p:spPr>
          <a:xfrm>
            <a:off x="107504" y="42058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F2808B1-7445-4514-9675-E7E129896F19}"/>
              </a:ext>
            </a:extLst>
          </p:cNvPr>
          <p:cNvSpPr txBox="1"/>
          <p:nvPr/>
        </p:nvSpPr>
        <p:spPr>
          <a:xfrm>
            <a:off x="931280" y="16033"/>
            <a:ext cx="774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Features in Multinomial Logistic Regression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89" y="1138575"/>
            <a:ext cx="6189175" cy="19809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80" y="3900175"/>
            <a:ext cx="5544616" cy="2589015"/>
          </a:xfrm>
          <a:prstGeom prst="rect">
            <a:avLst/>
          </a:prstGeom>
        </p:spPr>
      </p:pic>
      <p:sp>
        <p:nvSpPr>
          <p:cNvPr id="33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630684" y="1094419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156176" y="1128535"/>
            <a:ext cx="2918183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Perhaps positive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39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630684" y="1717036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156176" y="1751152"/>
            <a:ext cx="2918183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Perhaps negative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2555776" y="1839616"/>
            <a:ext cx="1800199" cy="3309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2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4510764">
            <a:off x="4777676" y="645380"/>
            <a:ext cx="157283" cy="156267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5606516" y="775296"/>
            <a:ext cx="180019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Current word “Prof.”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4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630684" y="2677416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156176" y="2711532"/>
            <a:ext cx="2918183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Perhaps positive weight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2555776" y="2426111"/>
            <a:ext cx="3141949" cy="3309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7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8050972">
            <a:off x="4746470" y="2627046"/>
            <a:ext cx="293976" cy="8931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5382457" y="3340229"/>
            <a:ext cx="97786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Vulcan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St.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49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4511272" y="3861642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5092934" y="3895758"/>
            <a:ext cx="3240360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Unigram for the word “the”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1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4511272" y="4489413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5092933" y="4523529"/>
            <a:ext cx="3871555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Unigram for the word “breakfast”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3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906842" y="5322444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467013" y="5356560"/>
            <a:ext cx="2565805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Bigram context word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5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6200000">
            <a:off x="5906842" y="5998839"/>
            <a:ext cx="330903" cy="57606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6467013" y="6032955"/>
            <a:ext cx="2565805" cy="507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Bigram context word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9" name="화살표: 아래쪽 44">
            <a:extLst>
              <a:ext uri="{FF2B5EF4-FFF2-40B4-BE49-F238E27FC236}">
                <a16:creationId xmlns="" xmlns:a16="http://schemas.microsoft.com/office/drawing/2014/main" id="{67ADC4DB-3BD5-4408-AA95-3141389FF812}"/>
              </a:ext>
            </a:extLst>
          </p:cNvPr>
          <p:cNvSpPr/>
          <p:nvPr/>
        </p:nvSpPr>
        <p:spPr>
          <a:xfrm rot="18050972">
            <a:off x="3538710" y="6085949"/>
            <a:ext cx="293976" cy="43448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3852815" y="6467124"/>
            <a:ext cx="244708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Italian, American or Malaysian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86817FB-32F2-4210-8413-AD2111F29BE0}"/>
              </a:ext>
            </a:extLst>
          </p:cNvPr>
          <p:cNvSpPr txBox="1"/>
          <p:nvPr/>
        </p:nvSpPr>
        <p:spPr>
          <a:xfrm>
            <a:off x="2771800" y="5825871"/>
            <a:ext cx="1584175" cy="3309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47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AC06-E74F-4332-BD85-0DDA601EEB5B}"/>
              </a:ext>
            </a:extLst>
          </p:cNvPr>
          <p:cNvSpPr txBox="1"/>
          <p:nvPr/>
        </p:nvSpPr>
        <p:spPr>
          <a:xfrm>
            <a:off x="899592" y="2348880"/>
            <a:ext cx="7920880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Classification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Multinomial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Logistic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Regression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7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19759</TotalTime>
  <Words>1961</Words>
  <Application>Microsoft Office PowerPoint</Application>
  <PresentationFormat>화면 슬라이드 쇼(4:3)</PresentationFormat>
  <Paragraphs>372</Paragraphs>
  <Slides>27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Wingdings</vt:lpstr>
      <vt:lpstr>바탕</vt:lpstr>
      <vt:lpstr>Arial</vt:lpstr>
      <vt:lpstr>맑은 고딕</vt:lpstr>
      <vt:lpstr>나눔고딕</vt:lpstr>
      <vt:lpstr>Office 테마</vt:lpstr>
      <vt:lpstr>수식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3183</cp:lastModifiedBy>
  <cp:revision>555</cp:revision>
  <cp:lastPrinted>2016-10-27T13:47:19Z</cp:lastPrinted>
  <dcterms:created xsi:type="dcterms:W3CDTF">2013-09-05T09:43:46Z</dcterms:created>
  <dcterms:modified xsi:type="dcterms:W3CDTF">2018-04-18T07:49:24Z</dcterms:modified>
</cp:coreProperties>
</file>