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4" r:id="rId24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6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34225-E7A3-4ECD-B8F7-E7C32E5DC56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43F2E-B978-4E48-A9F6-D928F7B4E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43F2E-B978-4E48-A9F6-D928F7B4EC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8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43F2E-B978-4E48-A9F6-D928F7B4EC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8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1_shape1"/>
          <p:cNvSpPr/>
          <p:nvPr/>
        </p:nvSpPr>
        <p:spPr>
          <a:xfrm>
            <a:off x="2815722" y="1006854"/>
            <a:ext cx="3556478" cy="4582386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1"/>
            <a:tileRect/>
          </a:gradFill>
          <a:ln>
            <a:noFill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 b="1" spc="-15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5" name="layout1_shape2"/>
          <p:cNvSpPr/>
          <p:nvPr/>
        </p:nvSpPr>
        <p:spPr>
          <a:xfrm>
            <a:off x="2926225" y="1119066"/>
            <a:ext cx="3335473" cy="4357963"/>
          </a:xfrm>
          <a:prstGeom prst="rect">
            <a:avLst/>
          </a:prstGeom>
          <a:noFill/>
          <a:ln w="63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3"/>
          <p:cNvSpPr/>
          <p:nvPr/>
        </p:nvSpPr>
        <p:spPr>
          <a:xfrm>
            <a:off x="2977790" y="1168647"/>
            <a:ext cx="3232342" cy="4258800"/>
          </a:xfrm>
          <a:prstGeom prst="rect">
            <a:avLst/>
          </a:prstGeom>
          <a:noFill/>
          <a:ln w="317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4"/>
          <p:cNvSpPr>
            <a:spLocks noGrp="1"/>
          </p:cNvSpPr>
          <p:nvPr>
            <p:ph type="title"/>
          </p:nvPr>
        </p:nvSpPr>
        <p:spPr>
          <a:xfrm>
            <a:off x="3203575" y="1654200"/>
            <a:ext cx="2016125" cy="2232248"/>
          </a:xfrm>
          <a:prstGeom prst="rect">
            <a:avLst/>
          </a:prstGeom>
        </p:spPr>
        <p:txBody>
          <a:bodyPr anchor="t"/>
          <a:lstStyle>
            <a:lvl1pPr algn="l">
              <a:defRPr sz="4200"/>
            </a:lvl1pPr>
          </a:lstStyle>
          <a:p>
            <a:r>
              <a:rPr lang="ko-KR" altLang="en-US"/>
              <a:t>문서의</a:t>
            </a:r>
            <a:br>
              <a:rPr lang="en-US" altLang="ko-KR"/>
            </a:br>
            <a:r>
              <a:rPr lang="ko-KR" altLang="en-US"/>
              <a:t>제목</a:t>
            </a:r>
            <a:endParaRPr/>
          </a:p>
        </p:txBody>
      </p:sp>
      <p:sp>
        <p:nvSpPr>
          <p:cNvPr id="8" name="layout1_shape5"/>
          <p:cNvSpPr>
            <a:spLocks noGrp="1"/>
          </p:cNvSpPr>
          <p:nvPr>
            <p:ph type="subTitle" idx="1"/>
          </p:nvPr>
        </p:nvSpPr>
        <p:spPr>
          <a:xfrm>
            <a:off x="3203575" y="1196752"/>
            <a:ext cx="2016125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rgbClr val="6EAAC2"/>
                </a:solidFill>
                <a:latin typeface="나눔명조"/>
                <a:ea typeface="나눔명조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소제목</a:t>
            </a:r>
            <a:endParaRPr/>
          </a:p>
        </p:txBody>
      </p:sp>
      <p:sp>
        <p:nvSpPr>
          <p:cNvPr id="9" name="layout1_shape6"/>
          <p:cNvSpPr>
            <a:spLocks noGrp="1"/>
          </p:cNvSpPr>
          <p:nvPr>
            <p:ph type="body" sz="half" idx="2"/>
          </p:nvPr>
        </p:nvSpPr>
        <p:spPr>
          <a:xfrm>
            <a:off x="3203575" y="5013176"/>
            <a:ext cx="2016125" cy="28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작성자</a:t>
            </a:r>
            <a:r>
              <a:rPr lang="en-US" altLang="en-US"/>
              <a:t> </a:t>
            </a:r>
            <a:r>
              <a:rPr lang="en-US" altLang="ko-KR"/>
              <a:t>/ </a:t>
            </a:r>
            <a:r>
              <a:rPr lang="ko-KR" altLang="en-US"/>
              <a:t>작성일</a:t>
            </a:r>
            <a:endParaRPr/>
          </a:p>
          <a:p>
            <a:pPr lvl="0"/>
            <a:endParaRPr/>
          </a:p>
        </p:txBody>
      </p:sp>
      <p:sp>
        <p:nvSpPr>
          <p:cNvPr id="10" name="layout1_shape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11" name="layout1_shape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2_shape1"/>
          <p:cNvSpPr>
            <a:spLocks noGrp="1"/>
          </p:cNvSpPr>
          <p:nvPr>
            <p:ph type="title"/>
          </p:nvPr>
        </p:nvSpPr>
        <p:spPr>
          <a:xfrm>
            <a:off x="469900" y="27983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|</a:t>
            </a:r>
            <a:r>
              <a:rPr lang="ko-KR" altLang="en-US"/>
              <a:t>꼭지제목</a:t>
            </a:r>
            <a:r>
              <a:rPr lang="en-US" altLang="ko-KR"/>
              <a:t>|</a:t>
            </a:r>
            <a:endParaRPr/>
          </a:p>
        </p:txBody>
      </p:sp>
      <p:sp>
        <p:nvSpPr>
          <p:cNvPr id="5" name="layout2_shape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6" name="layout2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7" name="layout2_shape4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3_shape1"/>
          <p:cNvSpPr>
            <a:spLocks noGrp="1"/>
          </p:cNvSpPr>
          <p:nvPr>
            <p:ph type="title"/>
          </p:nvPr>
        </p:nvSpPr>
        <p:spPr>
          <a:xfrm>
            <a:off x="2473052" y="646088"/>
            <a:ext cx="2736478" cy="648072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시의제목</a:t>
            </a:r>
            <a:endParaRPr/>
          </a:p>
        </p:txBody>
      </p:sp>
      <p:sp>
        <p:nvSpPr>
          <p:cNvPr id="5" name="layout3_shape2"/>
          <p:cNvSpPr>
            <a:spLocks noGrp="1"/>
          </p:cNvSpPr>
          <p:nvPr>
            <p:ph type="body" sz="half" idx="2"/>
          </p:nvPr>
        </p:nvSpPr>
        <p:spPr>
          <a:xfrm>
            <a:off x="2477416" y="2017980"/>
            <a:ext cx="2742284" cy="2131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</a:p>
          <a:p>
            <a:pPr lvl="0"/>
            <a:endParaRPr/>
          </a:p>
        </p:txBody>
      </p:sp>
      <p:sp>
        <p:nvSpPr>
          <p:cNvPr id="6" name="layout3_shape3"/>
          <p:cNvSpPr>
            <a:spLocks noGrp="1"/>
          </p:cNvSpPr>
          <p:nvPr>
            <p:ph type="body" sz="half" idx="14"/>
          </p:nvPr>
        </p:nvSpPr>
        <p:spPr>
          <a:xfrm>
            <a:off x="2474245" y="1300510"/>
            <a:ext cx="2745456" cy="2880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작가의</a:t>
            </a:r>
            <a:r>
              <a:rPr lang="en-US" altLang="en-US"/>
              <a:t> </a:t>
            </a:r>
            <a:r>
              <a:rPr lang="ko-KR" altLang="en-US"/>
              <a:t>이름</a:t>
            </a:r>
          </a:p>
        </p:txBody>
      </p:sp>
      <p:sp>
        <p:nvSpPr>
          <p:cNvPr id="7" name="layout3_shape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8" name="layout3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9" name="layout3_shape6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4_shape1"/>
          <p:cNvSpPr>
            <a:spLocks noGrp="1"/>
          </p:cNvSpPr>
          <p:nvPr>
            <p:ph type="title"/>
          </p:nvPr>
        </p:nvSpPr>
        <p:spPr>
          <a:xfrm>
            <a:off x="1018282" y="764704"/>
            <a:ext cx="1466156" cy="432048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작가소개</a:t>
            </a:r>
            <a:endParaRPr/>
          </a:p>
        </p:txBody>
      </p:sp>
      <p:sp>
        <p:nvSpPr>
          <p:cNvPr id="5" name="layout4_shape2"/>
          <p:cNvSpPr>
            <a:spLocks noGrp="1"/>
          </p:cNvSpPr>
          <p:nvPr>
            <p:ph type="body" sz="half" idx="2"/>
          </p:nvPr>
        </p:nvSpPr>
        <p:spPr>
          <a:xfrm>
            <a:off x="2843808" y="2819028"/>
            <a:ext cx="2375892" cy="97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6" name="layout4_shape3"/>
          <p:cNvSpPr>
            <a:spLocks noGrp="1"/>
          </p:cNvSpPr>
          <p:nvPr>
            <p:ph type="body" sz="half" idx="13"/>
          </p:nvPr>
        </p:nvSpPr>
        <p:spPr>
          <a:xfrm>
            <a:off x="1019793" y="1239618"/>
            <a:ext cx="1464645" cy="3171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 </a:t>
            </a:r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en-US" altLang="ko-KR"/>
              <a:t>|</a:t>
            </a:r>
            <a:endParaRPr/>
          </a:p>
        </p:txBody>
      </p:sp>
      <p:sp>
        <p:nvSpPr>
          <p:cNvPr id="7" name="layout4_shape4"/>
          <p:cNvSpPr>
            <a:spLocks noGrp="1"/>
          </p:cNvSpPr>
          <p:nvPr>
            <p:ph type="body" sz="half" idx="14"/>
          </p:nvPr>
        </p:nvSpPr>
        <p:spPr>
          <a:xfrm>
            <a:off x="2836599" y="2436128"/>
            <a:ext cx="2383101" cy="3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약력</a:t>
            </a:r>
            <a:endParaRPr/>
          </a:p>
        </p:txBody>
      </p:sp>
      <p:sp>
        <p:nvSpPr>
          <p:cNvPr id="8" name="layout4_shape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9" name="layout4_shape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10" name="layout4_shape7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5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5_shape3"/>
          <p:cNvSpPr>
            <a:spLocks noGrp="1"/>
          </p:cNvSpPr>
          <p:nvPr>
            <p:ph type="body" sz="half" idx="2"/>
          </p:nvPr>
        </p:nvSpPr>
        <p:spPr>
          <a:xfrm>
            <a:off x="2843808" y="823938"/>
            <a:ext cx="31397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7" name="layout5_shape4"/>
          <p:cNvSpPr>
            <a:spLocks noGrp="1"/>
          </p:cNvSpPr>
          <p:nvPr>
            <p:ph type="body" sz="half" idx="14"/>
          </p:nvPr>
        </p:nvSpPr>
        <p:spPr>
          <a:xfrm>
            <a:off x="1071240" y="1230660"/>
            <a:ext cx="864022" cy="5754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</a:t>
            </a:r>
            <a:r>
              <a:rPr lang="ko-KR" altLang="en-US"/>
              <a:t>시의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ko-KR"/>
              <a:t>|</a:t>
            </a:r>
          </a:p>
          <a:p>
            <a:pPr lvl="0"/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ko-KR" altLang="en-US"/>
              <a:t>作</a:t>
            </a:r>
          </a:p>
        </p:txBody>
      </p:sp>
      <p:sp>
        <p:nvSpPr>
          <p:cNvPr id="8" name="layout5_shape5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  <p:sp>
        <p:nvSpPr>
          <p:cNvPr id="9" name="layout5_shape6"/>
          <p:cNvSpPr>
            <a:spLocks noGrp="1"/>
          </p:cNvSpPr>
          <p:nvPr>
            <p:ph type="body" sz="half" idx="17"/>
          </p:nvPr>
        </p:nvSpPr>
        <p:spPr>
          <a:xfrm>
            <a:off x="1080438" y="838200"/>
            <a:ext cx="864095" cy="3712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시평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6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6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6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7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7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7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8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8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9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9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9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4/25/2018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ctr"/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‹#›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나눔명조"/>
          <a:ea typeface="나눔명조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753"/>
            <a:ext cx="9144000" cy="6862753"/>
          </a:xfrm>
          <a:prstGeom prst="rect">
            <a:avLst/>
          </a:prstGeom>
          <a:noFill/>
        </p:spPr>
      </p:pic>
      <p:sp>
        <p:nvSpPr>
          <p:cNvPr id="6" name="slide1_shape3"/>
          <p:cNvSpPr/>
          <p:nvPr/>
        </p:nvSpPr>
        <p:spPr>
          <a:xfrm>
            <a:off x="1619671" y="1691283"/>
            <a:ext cx="5904657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95000"/>
              </a:lnSpc>
            </a:pPr>
            <a:r>
              <a:rPr lang="en-US" altLang="ko-KR" sz="4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Neural</a:t>
            </a:r>
            <a:r>
              <a:rPr lang="ko-KR" altLang="en-US" sz="4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4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Networks and Neural Language Models</a:t>
            </a:r>
            <a:endParaRPr lang="ko-KR" altLang="en-US" sz="4200" kern="1200" spc="-10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3193182" y="5098713"/>
            <a:ext cx="243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b="1" kern="1200" spc="-100" dirty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  <a:cs typeface="+mn-cs"/>
              </a:rPr>
              <a:t>정보통신공학과</a:t>
            </a:r>
            <a:r>
              <a:rPr lang="en-US" altLang="ko-KR" b="1" kern="1200" spc="-100" dirty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  <a:cs typeface="+mn-cs"/>
              </a:rPr>
              <a:t>  </a:t>
            </a:r>
            <a:r>
              <a:rPr lang="ko-KR" altLang="en-US" b="1" spc="-100" dirty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이승호</a:t>
            </a:r>
            <a:endParaRPr b="1" kern="1200" dirty="0">
              <a:solidFill>
                <a:schemeClr val="bg1">
                  <a:lumMod val="6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" name="slide1_shape5"/>
          <p:cNvSpPr/>
          <p:nvPr/>
        </p:nvSpPr>
        <p:spPr>
          <a:xfrm>
            <a:off x="1619672" y="1119067"/>
            <a:ext cx="6552727" cy="2885998"/>
          </a:xfrm>
          <a:prstGeom prst="rect">
            <a:avLst/>
          </a:prstGeom>
          <a:noFill/>
          <a:ln w="63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6"/>
          <p:cNvSpPr/>
          <p:nvPr/>
        </p:nvSpPr>
        <p:spPr>
          <a:xfrm>
            <a:off x="1619672" y="1168647"/>
            <a:ext cx="6552726" cy="2836418"/>
          </a:xfrm>
          <a:prstGeom prst="rect">
            <a:avLst/>
          </a:prstGeom>
          <a:noFill/>
          <a:ln w="317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3.Feed-Forward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724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05" y="-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Feed-Forward Network</a:t>
            </a:r>
            <a:endParaRPr lang="ko-KR" altLang="en-US" sz="4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45DD34-CF32-46D0-A4AA-7EDC5B97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21674888" descr="EMB000128b84d71">
            <a:extLst>
              <a:ext uri="{FF2B5EF4-FFF2-40B4-BE49-F238E27FC236}">
                <a16:creationId xmlns:a16="http://schemas.microsoft.com/office/drawing/2014/main" id="{8242E41A-2821-4D77-98A0-FFE262BF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52600"/>
            <a:ext cx="3703010" cy="17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CFCBC-92AC-4223-933E-49CA99DD59A9}"/>
              </a:ext>
            </a:extLst>
          </p:cNvPr>
          <p:cNvSpPr txBox="1"/>
          <p:nvPr/>
        </p:nvSpPr>
        <p:spPr>
          <a:xfrm>
            <a:off x="827584" y="4005064"/>
            <a:ext cx="2983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 X as Vector</a:t>
            </a:r>
          </a:p>
          <a:p>
            <a:r>
              <a:rPr lang="en-US" altLang="ko-KR" dirty="0"/>
              <a:t>Hidden Layer H as Vector</a:t>
            </a:r>
          </a:p>
          <a:p>
            <a:r>
              <a:rPr lang="en-US" altLang="ko-KR" dirty="0"/>
              <a:t>Output Layer Y as Vector</a:t>
            </a:r>
          </a:p>
          <a:p>
            <a:endParaRPr lang="en-US" altLang="ko-KR" dirty="0"/>
          </a:p>
          <a:p>
            <a:r>
              <a:rPr lang="en-US" altLang="ko-KR" dirty="0"/>
              <a:t>Weight W Input-Hidden</a:t>
            </a:r>
          </a:p>
          <a:p>
            <a:r>
              <a:rPr lang="en-US" altLang="ko-KR" dirty="0"/>
              <a:t>Weight U Hidden - Output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F0BF15-1CE2-4D29-A19A-F6F16FBA56D5}"/>
                  </a:ext>
                </a:extLst>
              </p:cNvPr>
              <p:cNvSpPr txBox="1"/>
              <p:nvPr/>
            </p:nvSpPr>
            <p:spPr>
              <a:xfrm>
                <a:off x="3804540" y="3861048"/>
                <a:ext cx="5442195" cy="62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Softmax(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𝑧𝑖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𝑑𝑖𝑚𝑒𝑛𝑠𝑖𝑜𝑛𝑎𝑙𝑖𝑡𝑦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F0BF15-1CE2-4D29-A19A-F6F16FBA5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40" y="3861048"/>
                <a:ext cx="5442195" cy="629468"/>
              </a:xfrm>
              <a:prstGeom prst="rect">
                <a:avLst/>
              </a:prstGeom>
              <a:blipFill>
                <a:blip r:embed="rId4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9D62D7-E840-459C-992B-09CCE7D58E05}"/>
                  </a:ext>
                </a:extLst>
              </p:cNvPr>
              <p:cNvSpPr txBox="1"/>
              <p:nvPr/>
            </p:nvSpPr>
            <p:spPr>
              <a:xfrm>
                <a:off x="4572000" y="5085184"/>
                <a:ext cx="18987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𝑈h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9D62D7-E840-459C-992B-09CCE7D5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85184"/>
                <a:ext cx="1898790" cy="923330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72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4. Training Neural Nets</a:t>
            </a:r>
          </a:p>
        </p:txBody>
      </p:sp>
    </p:spTree>
    <p:extLst>
      <p:ext uri="{BB962C8B-B14F-4D97-AF65-F5344CB8AC3E}">
        <p14:creationId xmlns:p14="http://schemas.microsoft.com/office/powerpoint/2010/main" val="261154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5020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Train a neural net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/>
              <p:nvPr/>
            </p:nvSpPr>
            <p:spPr>
              <a:xfrm>
                <a:off x="1036416" y="1988840"/>
                <a:ext cx="701826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Set the weights and biases W and b for each layer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mean all the parameters we need to learn(</a:t>
                </a:r>
                <a:r>
                  <a:rPr lang="en-US" altLang="ko-KR" dirty="0" err="1"/>
                  <a:t>Weight,bias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Gradient descent is to start with some initial guess at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For example setting all the weights randomly, </a:t>
                </a:r>
              </a:p>
              <a:p>
                <a:r>
                  <a:rPr lang="en-US" altLang="ko-KR" dirty="0"/>
                  <a:t>and then nudge the weights in a direction that improves our system.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6" y="1988840"/>
                <a:ext cx="7018268" cy="2308324"/>
              </a:xfrm>
              <a:prstGeom prst="rect">
                <a:avLst/>
              </a:prstGeom>
              <a:blipFill>
                <a:blip r:embed="rId3"/>
                <a:stretch>
                  <a:fillRect l="-695" t="-1319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7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188640"/>
            <a:ext cx="3807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Loss function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/>
              <p:nvPr/>
            </p:nvSpPr>
            <p:spPr>
              <a:xfrm>
                <a:off x="1036416" y="1379677"/>
                <a:ext cx="7236276" cy="500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 metric for whether the system has improved or not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Measure the distance between the system output and the gold output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This distance called loss or cost function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Find a way to minimize this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𝑑𝑖𝑓𝑓𝑒𝑟𝑠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More detail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𝑚𝑢𝑐h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𝑑𝑖𝑓𝑓𝑒𝑟𝑠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Common loss function for linear regression– mean-squared-error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Common loss function for probabilistic classifier – cross entropy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6" y="1379677"/>
                <a:ext cx="7236276" cy="5003549"/>
              </a:xfrm>
              <a:prstGeom prst="rect">
                <a:avLst/>
              </a:prstGeom>
              <a:blipFill>
                <a:blip r:embed="rId3"/>
                <a:stretch>
                  <a:fillRect l="-674" t="-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F74A0B-2949-4CAC-9DD6-0A1E0D8E93E0}"/>
                  </a:ext>
                </a:extLst>
              </p:cNvPr>
              <p:cNvSpPr txBox="1"/>
              <p:nvPr/>
            </p:nvSpPr>
            <p:spPr>
              <a:xfrm>
                <a:off x="4114800" y="2973572"/>
                <a:ext cx="2835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3B62A33-3109-4DB3-BCA6-1CF611C5B2EA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F193E6F4-E7A6-4379-AD5F-8B8D6BD1C218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AB2A5DC0-83A7-4C9A-9B89-39732791616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0821FF6-EEAF-491F-8821-84FA32DE40B4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0E05B66D-04DB-4DCD-9F94-D1C74593C01F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51A178D3-2087-47C4-BF06-879CD8F60150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F74A0B-2949-4CAC-9DD6-0A1E0D8E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3572"/>
                <a:ext cx="2835713" cy="276999"/>
              </a:xfrm>
              <a:prstGeom prst="rect">
                <a:avLst/>
              </a:prstGeom>
              <a:blipFill>
                <a:blip r:embed="rId4"/>
                <a:stretch>
                  <a:fillRect l="-2796" t="-13333" r="-107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5650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Following Gradients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BC6AA-5603-4B17-8292-AE2DD24E5C09}"/>
              </a:ext>
            </a:extLst>
          </p:cNvPr>
          <p:cNvSpPr txBox="1"/>
          <p:nvPr/>
        </p:nvSpPr>
        <p:spPr>
          <a:xfrm>
            <a:off x="1043608" y="198884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Finds a minimum of a function by figuring out in which direction the </a:t>
            </a:r>
            <a:r>
              <a:rPr lang="en-US" altLang="ko-KR" dirty="0" err="1"/>
              <a:t>functions’s</a:t>
            </a:r>
            <a:r>
              <a:rPr lang="en-US" altLang="ko-KR" dirty="0"/>
              <a:t> slope is rising the most steeply, and moving in the opposite direction.</a:t>
            </a:r>
          </a:p>
          <a:p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5BD16E-CEC8-43E0-928D-D03F90D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21655160" descr="EMB000128b84d7e">
            <a:extLst>
              <a:ext uri="{FF2B5EF4-FFF2-40B4-BE49-F238E27FC236}">
                <a16:creationId xmlns:a16="http://schemas.microsoft.com/office/drawing/2014/main" id="{4D24A2DA-327B-455E-968D-0A19C467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924945"/>
            <a:ext cx="338250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C4DEEE-6E27-4EB8-A432-D6086B02F94D}"/>
                  </a:ext>
                </a:extLst>
              </p:cNvPr>
              <p:cNvSpPr txBox="1"/>
              <p:nvPr/>
            </p:nvSpPr>
            <p:spPr>
              <a:xfrm>
                <a:off x="1187625" y="5301208"/>
                <a:ext cx="6984776" cy="1599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Finding the gradient of the loss function at the current point and moving in the opposite direction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Value of the slope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weighted by another variable – learning rate η.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C4DEEE-6E27-4EB8-A432-D6086B02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5" y="5301208"/>
                <a:ext cx="6984776" cy="1599349"/>
              </a:xfrm>
              <a:prstGeom prst="rect">
                <a:avLst/>
              </a:prstGeom>
              <a:blipFill>
                <a:blip r:embed="rId4"/>
                <a:stretch>
                  <a:fillRect l="-785" t="-2290" r="-1396" b="-5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6694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Many</a:t>
            </a:r>
            <a:r>
              <a:rPr lang="ko-KR" altLang="en-US" sz="4800" dirty="0"/>
              <a:t> </a:t>
            </a:r>
            <a:r>
              <a:rPr lang="en-US" altLang="ko-KR" sz="4800" dirty="0"/>
              <a:t>variables</a:t>
            </a:r>
            <a:r>
              <a:rPr lang="ko-KR" altLang="en-US" sz="4800" dirty="0"/>
              <a:t> </a:t>
            </a:r>
            <a:r>
              <a:rPr lang="en-US" altLang="ko-KR" sz="4800" dirty="0"/>
              <a:t>gradient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BC6AA-5603-4B17-8292-AE2DD24E5C09}"/>
              </a:ext>
            </a:extLst>
          </p:cNvPr>
          <p:cNvSpPr txBox="1"/>
          <p:nvPr/>
        </p:nvSpPr>
        <p:spPr>
          <a:xfrm>
            <a:off x="1043608" y="198884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Want to know where in the N-dimensional space we should move.</a:t>
            </a:r>
          </a:p>
          <a:p>
            <a:r>
              <a:rPr lang="en-US" altLang="ko-KR" dirty="0"/>
              <a:t>Express the directional components of the sharpest slope along each of those N dimensions.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5BD16E-CEC8-43E0-928D-D03F90D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61DA57-FB73-4BDE-B318-CDE819E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6040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21664736" descr="EMB000128b84d80">
            <a:extLst>
              <a:ext uri="{FF2B5EF4-FFF2-40B4-BE49-F238E27FC236}">
                <a16:creationId xmlns:a16="http://schemas.microsoft.com/office/drawing/2014/main" id="{3A578CA9-2DA9-489A-8E4A-6C2FDC2D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1244"/>
            <a:ext cx="4960938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E935A4BA-8E8E-4072-AE01-6CCE452C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198193880" descr="EMB000128b84d81">
            <a:extLst>
              <a:ext uri="{FF2B5EF4-FFF2-40B4-BE49-F238E27FC236}">
                <a16:creationId xmlns:a16="http://schemas.microsoft.com/office/drawing/2014/main" id="{2D194895-DD1F-4570-9067-9A9240BC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3741738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5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771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Stochastic Gradient Descent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BC6AA-5603-4B17-8292-AE2DD24E5C09}"/>
              </a:ext>
            </a:extLst>
          </p:cNvPr>
          <p:cNvSpPr txBox="1"/>
          <p:nvPr/>
        </p:nvSpPr>
        <p:spPr>
          <a:xfrm>
            <a:off x="1043608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Online algorithm that computes this gradient after each training example, and nudges </a:t>
            </a:r>
            <a:r>
              <a:rPr lang="en-US" altLang="ko-KR" dirty="0" err="1"/>
              <a:t>θin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right</a:t>
            </a:r>
            <a:r>
              <a:rPr lang="ko-KR" altLang="en-US" dirty="0"/>
              <a:t> </a:t>
            </a:r>
            <a:r>
              <a:rPr lang="en-US" altLang="ko-KR" dirty="0"/>
              <a:t>direction.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5BD16E-CEC8-43E0-928D-D03F90D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61DA57-FB73-4BDE-B318-CDE819E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6040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5A4BA-8E8E-4072-AE01-6CCE452C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569015-DB8F-4AD5-902F-736DABF5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67065"/>
            <a:ext cx="5543153" cy="247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2186-6997-4451-A09C-7B15E5BB6F08}"/>
              </a:ext>
            </a:extLst>
          </p:cNvPr>
          <p:cNvSpPr txBox="1"/>
          <p:nvPr/>
        </p:nvSpPr>
        <p:spPr>
          <a:xfrm>
            <a:off x="1043608" y="5589240"/>
            <a:ext cx="5961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 result in very choppy movements</a:t>
            </a:r>
          </a:p>
          <a:p>
            <a:r>
              <a:rPr lang="en-US" altLang="ko-KR" dirty="0"/>
              <a:t>So alternative version minibatch gradient descent</a:t>
            </a:r>
          </a:p>
          <a:p>
            <a:r>
              <a:rPr lang="en-US" altLang="ko-KR" dirty="0"/>
              <a:t>Computes the gradient over batches of training instances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2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5. Neural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09983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NNLM vs N-grams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7992888" cy="348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NLM don’t need smoothing</a:t>
                </a:r>
              </a:p>
              <a:p>
                <a:r>
                  <a:rPr lang="en-US" altLang="ko-KR" dirty="0"/>
                  <a:t>Can handle much longer histories</a:t>
                </a:r>
              </a:p>
              <a:p>
                <a:r>
                  <a:rPr lang="en-US" altLang="ko-KR" dirty="0"/>
                  <a:t>Can generalize over contexts of similar words</a:t>
                </a:r>
              </a:p>
              <a:p>
                <a:r>
                  <a:rPr lang="en-US" altLang="ko-KR" dirty="0"/>
                  <a:t>Underlie many of the models </a:t>
                </a:r>
                <a:r>
                  <a:rPr lang="en-US" altLang="ko-KR" dirty="0" err="1"/>
                  <a:t>generation,machine</a:t>
                </a:r>
                <a:r>
                  <a:rPr lang="en-US" altLang="ko-KR" dirty="0"/>
                  <a:t> translation and dialog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Cost for this improved performance</a:t>
                </a:r>
              </a:p>
              <a:p>
                <a:r>
                  <a:rPr lang="en-US" altLang="ko-KR" dirty="0"/>
                  <a:t>-strikingly slower to train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Input at time t a representation of some number of previous words</a:t>
                </a:r>
              </a:p>
              <a:p>
                <a:r>
                  <a:rPr lang="en-US" altLang="ko-KR" dirty="0"/>
                  <a:t>And outputs a probability distribution over possible next words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7992888" cy="3483133"/>
              </a:xfrm>
              <a:prstGeom prst="rect">
                <a:avLst/>
              </a:prstGeom>
              <a:blipFill>
                <a:blip r:embed="rId3"/>
                <a:stretch>
                  <a:fillRect l="-610" t="-8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55BD16E-CEC8-43E0-928D-D03F90D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61DA57-FB73-4BDE-B318-CDE819E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6040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5A4BA-8E8E-4072-AE01-6CCE452C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slide2_shape1"/>
          <p:cNvSpPr>
            <a:spLocks noGrp="1"/>
          </p:cNvSpPr>
          <p:nvPr>
            <p:ph type="subTitle" idx="4294967295"/>
          </p:nvPr>
        </p:nvSpPr>
        <p:spPr>
          <a:xfrm>
            <a:off x="2742084" y="1700213"/>
            <a:ext cx="5142284" cy="424973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rPr>
              <a:t>Units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The XOR problem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rPr>
              <a:t>Feed-Forward Neural Networks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Training Neural Nets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rPr>
              <a:t>Neural Language Models</a:t>
            </a:r>
            <a:endParaRPr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grpSp>
        <p:nvGrpSpPr>
          <p:cNvPr id="5" name="slide2_group1"/>
          <p:cNvGrpSpPr>
            <a:grpSpLocks/>
          </p:cNvGrpSpPr>
          <p:nvPr/>
        </p:nvGrpSpPr>
        <p:grpSpPr>
          <a:xfrm>
            <a:off x="467544" y="1791492"/>
            <a:ext cx="2088232" cy="1160073"/>
            <a:chOff x="878066" y="1791492"/>
            <a:chExt cx="1677710" cy="1160073"/>
          </a:xfrm>
        </p:grpSpPr>
        <p:sp>
          <p:nvSpPr>
            <p:cNvPr id="6" name="slide2_shape2"/>
            <p:cNvSpPr/>
            <p:nvPr/>
          </p:nvSpPr>
          <p:spPr>
            <a:xfrm>
              <a:off x="878066" y="2070843"/>
              <a:ext cx="16777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marL="0" algn="ctr" defTabSz="914400" latinLnBrk="1"/>
              <a:r>
                <a:rPr lang="en-US" altLang="ko-KR" sz="3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/>
                  <a:ea typeface="나눔명조"/>
                  <a:cs typeface="+mn-cs"/>
                </a:rPr>
                <a:t>INDEX</a:t>
              </a:r>
              <a:endParaRPr lang="ko-KR" altLang="en-U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endParaRPr>
            </a:p>
          </p:txBody>
        </p:sp>
        <p:cxnSp>
          <p:nvCxnSpPr>
            <p:cNvPr id="7" name="slide2_shape3"/>
            <p:cNvCxnSpPr>
              <a:cxnSpLocks/>
            </p:cNvCxnSpPr>
            <p:nvPr/>
          </p:nvCxnSpPr>
          <p:spPr>
            <a:xfrm>
              <a:off x="1158885" y="1791492"/>
              <a:ext cx="1165483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lide2_shape4"/>
            <p:cNvCxnSpPr>
              <a:cxnSpLocks/>
            </p:cNvCxnSpPr>
            <p:nvPr/>
          </p:nvCxnSpPr>
          <p:spPr>
            <a:xfrm>
              <a:off x="1158885" y="2951565"/>
              <a:ext cx="1165483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345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Embeddings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799288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Each word is represented as a vector of real numbers of dimension d</a:t>
                </a:r>
              </a:p>
              <a:p>
                <a:r>
                  <a:rPr lang="en-US" altLang="ko-KR" dirty="0"/>
                  <a:t>Distributed representation allows words that have similar meanings, or similar grammatical properties, to have similar vectors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𝑚𝑎𝑘𝑒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𝑓𝑒𝑒𝑑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𝑓𝑜𝑟𝑔𝑜𝑡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𝑓𝑒𝑒𝑑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______“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A traditional N-gram model will predict “cat”</a:t>
                </a:r>
              </a:p>
              <a:p>
                <a:r>
                  <a:rPr lang="en-US" altLang="ko-KR" dirty="0"/>
                  <a:t>But never seen the “feed the dog” traditional LM won’t expect “dog”</a:t>
                </a:r>
              </a:p>
              <a:p>
                <a:r>
                  <a:rPr lang="en-US" altLang="ko-KR" dirty="0"/>
                  <a:t>By representing words as vectors, and assuming the vector for “cat” is similar to the vector for “dog”, a neural LM, even if it’s never seen “feed the dog”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7992888" cy="3416320"/>
              </a:xfrm>
              <a:prstGeom prst="rect">
                <a:avLst/>
              </a:prstGeom>
              <a:blipFill>
                <a:blip r:embed="rId3"/>
                <a:stretch>
                  <a:fillRect l="-610" t="-891" r="-1449" b="-1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55BD16E-CEC8-43E0-928D-D03F90D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61DA57-FB73-4BDE-B318-CDE819E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6040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5A4BA-8E8E-4072-AE01-6CCE452C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345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Embeddings</a:t>
            </a:r>
            <a:endParaRPr lang="ko-KR" altLang="en-US" sz="4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5BD16E-CEC8-43E0-928D-D03F90D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61DA57-FB73-4BDE-B318-CDE819E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6040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5A4BA-8E8E-4072-AE01-6CCE452C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9479B-2F47-4E12-939B-786E752D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6300192" cy="3433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605191-D3A2-42B0-BD2C-FDD870F48E83}"/>
              </a:ext>
            </a:extLst>
          </p:cNvPr>
          <p:cNvSpPr txBox="1"/>
          <p:nvPr/>
        </p:nvSpPr>
        <p:spPr>
          <a:xfrm>
            <a:off x="755576" y="5589240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using one-hot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7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345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Embeddings</a:t>
            </a:r>
            <a:endParaRPr lang="ko-KR" altLang="en-US" sz="4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5BD16E-CEC8-43E0-928D-D03F90D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61DA57-FB73-4BDE-B318-CDE819E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6040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5A4BA-8E8E-4072-AE01-6CCE452C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784BC-38DA-43A9-ABAD-D9DD33E5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7020272" cy="4777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472189-EFE5-4D3E-916B-568A33C31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795" y="865638"/>
            <a:ext cx="38766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slide9_shape1"/>
          <p:cNvSpPr/>
          <p:nvPr/>
        </p:nvSpPr>
        <p:spPr>
          <a:xfrm>
            <a:off x="0" y="3058736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ko-KR" altLang="en-US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감사합니다</a:t>
            </a:r>
            <a:r>
              <a:rPr lang="en-US" altLang="ko-KR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.</a:t>
            </a:r>
          </a:p>
        </p:txBody>
      </p:sp>
      <p:pic>
        <p:nvPicPr>
          <p:cNvPr id="5" name="slide9_picture2" descr="p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280000">
            <a:off x="5087695" y="4017046"/>
            <a:ext cx="3960764" cy="256594"/>
          </a:xfrm>
          <a:prstGeom prst="rect">
            <a:avLst/>
          </a:prstGeom>
          <a:effectLst>
            <a:outerShdw blurRad="127000" dist="127000" dir="1140000" algn="tl" rotWithShape="0">
              <a:prstClr val="black">
                <a:alpha val="42000"/>
              </a:prstClr>
            </a:outerShdw>
          </a:effectLst>
        </p:spPr>
      </p:pic>
      <p:pic>
        <p:nvPicPr>
          <p:cNvPr id="6" name="slide9_picture3" descr="잉크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645024"/>
            <a:ext cx="1498413" cy="1320635"/>
          </a:xfrm>
          <a:prstGeom prst="rect">
            <a:avLst/>
          </a:prstGeom>
        </p:spPr>
      </p:pic>
      <p:sp>
        <p:nvSpPr>
          <p:cNvPr id="7" name="slide9_shape2"/>
          <p:cNvSpPr/>
          <p:nvPr/>
        </p:nvSpPr>
        <p:spPr>
          <a:xfrm>
            <a:off x="3457288" y="6233750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 spc="-30">
                <a:solidFill>
                  <a:srgbClr val="4495D2"/>
                </a:solidFill>
                <a:latin typeface="나눔고딕"/>
                <a:ea typeface="나눔고딕"/>
                <a:cs typeface="+mn-cs"/>
                <a:hlinkClick r:id="rId5"/>
              </a:rPr>
              <a:t>설치하기</a:t>
            </a:r>
            <a:endParaRPr sz="800" u="sng" kern="1200" spc="-30">
              <a:solidFill>
                <a:srgbClr val="4495D2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1. Units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817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Input, weight, bias, activation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/>
              <p:nvPr/>
            </p:nvSpPr>
            <p:spPr>
              <a:xfrm>
                <a:off x="1036416" y="1988840"/>
                <a:ext cx="7071167" cy="4801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building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block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neural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network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single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computational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unit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 set of real valued numbers as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Set of corresponding weights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/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 weighted sum z can be represent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To express th</a:t>
                </a:r>
                <a:r>
                  <a:rPr lang="en-US" altLang="ko-KR" dirty="0"/>
                  <a:t>is weighted sum using vector notation</a:t>
                </a:r>
              </a:p>
              <a:p>
                <a:r>
                  <a:rPr lang="en-US" altLang="ko-KR" b="0" dirty="0"/>
                  <a:t>		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/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Neural units apply a non-linear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/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/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activation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/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6" y="1988840"/>
                <a:ext cx="7071167" cy="4801635"/>
              </a:xfrm>
              <a:prstGeom prst="rect">
                <a:avLst/>
              </a:prstGeom>
              <a:blipFill>
                <a:blip r:embed="rId3"/>
                <a:stretch>
                  <a:fillRect l="-690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/>
              <p:nvPr/>
            </p:nvSpPr>
            <p:spPr>
              <a:xfrm>
                <a:off x="1036416" y="1988840"/>
                <a:ext cx="2295820" cy="64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6" y="1988840"/>
                <a:ext cx="2295820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797803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Sigmoid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EB5AF-81F4-40BD-8338-2ACD1068F4A1}"/>
              </a:ext>
            </a:extLst>
          </p:cNvPr>
          <p:cNvSpPr txBox="1"/>
          <p:nvPr/>
        </p:nvSpPr>
        <p:spPr>
          <a:xfrm>
            <a:off x="1115616" y="3429000"/>
            <a:ext cx="72426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Maps the output into the range [0,1] –useful in squashing outliers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But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Gradient vanishing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Complexable</a:t>
            </a:r>
            <a:r>
              <a:rPr lang="en-US" altLang="ko-KR" dirty="0"/>
              <a:t> Computation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1663800" descr="EMB000128b84d5b">
            <a:extLst>
              <a:ext uri="{FF2B5EF4-FFF2-40B4-BE49-F238E27FC236}">
                <a16:creationId xmlns:a16="http://schemas.microsoft.com/office/drawing/2014/main" id="{0400DC98-AC70-4333-9CA3-3DBFED02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49" y="1124745"/>
            <a:ext cx="2909765" cy="195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1664520" descr="EMB000128b84d5c">
            <a:extLst>
              <a:ext uri="{FF2B5EF4-FFF2-40B4-BE49-F238E27FC236}">
                <a16:creationId xmlns:a16="http://schemas.microsoft.com/office/drawing/2014/main" id="{02A0EE84-2178-444B-A759-5CBDB017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44856"/>
            <a:ext cx="4513422" cy="14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702" y="1"/>
            <a:ext cx="9144000" cy="6857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/>
              <p:nvPr/>
            </p:nvSpPr>
            <p:spPr>
              <a:xfrm>
                <a:off x="1036416" y="1988840"/>
                <a:ext cx="19623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0.5, 0.6, 0,1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BC6AA-5603-4B17-8292-AE2DD24E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6" y="1988840"/>
                <a:ext cx="196239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797803"/>
            <a:ext cx="2523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Example</a:t>
            </a:r>
            <a:endParaRPr lang="ko-KR" altLang="en-US" sz="4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8E2093-BC77-4BEC-9CDE-49AF2E75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1671000" descr="EMB000128b84d5f">
            <a:extLst>
              <a:ext uri="{FF2B5EF4-FFF2-40B4-BE49-F238E27FC236}">
                <a16:creationId xmlns:a16="http://schemas.microsoft.com/office/drawing/2014/main" id="{08235B93-1C8B-49AC-AFB0-2D9EDEB2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66" y="718409"/>
            <a:ext cx="5400675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875F802-839D-42AB-B41F-B878C033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FC548-B971-4572-AB7D-EE79CAE965F4}"/>
                  </a:ext>
                </a:extLst>
              </p:cNvPr>
              <p:cNvSpPr txBox="1"/>
              <p:nvPr/>
            </p:nvSpPr>
            <p:spPr>
              <a:xfrm>
                <a:off x="827584" y="4126786"/>
                <a:ext cx="7713265" cy="622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.5∗.2+.6∗.3+.9∗.1+.5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−0.87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=.70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FC548-B971-4572-AB7D-EE79CAE9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26786"/>
                <a:ext cx="7713265" cy="6220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59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59" y="1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797803"/>
            <a:ext cx="6346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Tanh				</a:t>
            </a:r>
            <a:r>
              <a:rPr lang="en-US" altLang="ko-KR" sz="4800" dirty="0" err="1"/>
              <a:t>ReLU</a:t>
            </a:r>
            <a:endParaRPr lang="ko-KR" altLang="en-US" sz="4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8E2093-BC77-4BEC-9CDE-49AF2E75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75F802-839D-42AB-B41F-B878C033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A636AA-1327-454C-A2CA-75B9CAAA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217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6B27A0B-4490-48CB-B02C-9B7EA873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98186968" descr="EMB000128b84d66">
            <a:extLst>
              <a:ext uri="{FF2B5EF4-FFF2-40B4-BE49-F238E27FC236}">
                <a16:creationId xmlns:a16="http://schemas.microsoft.com/office/drawing/2014/main" id="{5374F0CF-F938-40E5-90E2-431FE14F6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6" y="1772816"/>
            <a:ext cx="4274983" cy="34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04C24F-D616-4851-94E5-EC623702F52F}"/>
                  </a:ext>
                </a:extLst>
              </p:cNvPr>
              <p:cNvSpPr txBox="1"/>
              <p:nvPr/>
            </p:nvSpPr>
            <p:spPr>
              <a:xfrm>
                <a:off x="634976" y="5640464"/>
                <a:ext cx="3144935" cy="92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04C24F-D616-4851-94E5-EC623702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76" y="5640464"/>
                <a:ext cx="3144935" cy="9263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">
            <a:extLst>
              <a:ext uri="{FF2B5EF4-FFF2-40B4-BE49-F238E27FC236}">
                <a16:creationId xmlns:a16="http://schemas.microsoft.com/office/drawing/2014/main" id="{8084FC61-0FFD-4842-BD24-83F801D0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198191000" descr="EMB000128b84d68">
            <a:extLst>
              <a:ext uri="{FF2B5EF4-FFF2-40B4-BE49-F238E27FC236}">
                <a16:creationId xmlns:a16="http://schemas.microsoft.com/office/drawing/2014/main" id="{D0FD0979-2CF3-4A6D-A713-4385C3A5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18" y="1750811"/>
            <a:ext cx="4411808" cy="34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1041F0-2568-45D9-87EC-9DBAADC353AB}"/>
                  </a:ext>
                </a:extLst>
              </p:cNvPr>
              <p:cNvSpPr txBox="1"/>
              <p:nvPr/>
            </p:nvSpPr>
            <p:spPr>
              <a:xfrm>
                <a:off x="5220072" y="5805264"/>
                <a:ext cx="2770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1041F0-2568-45D9-87EC-9DBAADC3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5264"/>
                <a:ext cx="277037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2. The XOR problem</a:t>
            </a:r>
          </a:p>
        </p:txBody>
      </p:sp>
    </p:spTree>
    <p:extLst>
      <p:ext uri="{BB962C8B-B14F-4D97-AF65-F5344CB8AC3E}">
        <p14:creationId xmlns:p14="http://schemas.microsoft.com/office/powerpoint/2010/main" val="77982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260648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Minsky and </a:t>
            </a:r>
            <a:r>
              <a:rPr lang="en-US" altLang="ko-KR" sz="4800" dirty="0" err="1"/>
              <a:t>Papert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BC6AA-5603-4B17-8292-AE2DD24E5C09}"/>
              </a:ext>
            </a:extLst>
          </p:cNvPr>
          <p:cNvSpPr txBox="1"/>
          <p:nvPr/>
        </p:nvSpPr>
        <p:spPr>
          <a:xfrm>
            <a:off x="1036416" y="1451685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Computing logical functions of two inputs</a:t>
            </a:r>
          </a:p>
          <a:p>
            <a:r>
              <a:rPr lang="en-US" altLang="ko-KR" dirty="0"/>
              <a:t>- AND, OR, and XOR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70275A-5376-4DEC-8746-E4CC64D8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8192368" descr="EMB000128b84d6b">
            <a:extLst>
              <a:ext uri="{FF2B5EF4-FFF2-40B4-BE49-F238E27FC236}">
                <a16:creationId xmlns:a16="http://schemas.microsoft.com/office/drawing/2014/main" id="{0460982C-575B-47E9-B1FC-0C57BCAF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94" y="1053899"/>
            <a:ext cx="3536801" cy="144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BA5A8-0170-4471-9325-510134A182C3}"/>
                  </a:ext>
                </a:extLst>
              </p:cNvPr>
              <p:cNvSpPr txBox="1"/>
              <p:nvPr/>
            </p:nvSpPr>
            <p:spPr>
              <a:xfrm>
                <a:off x="1058347" y="2159167"/>
                <a:ext cx="25877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BA5A8-0170-4471-9325-510134A18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2159167"/>
                <a:ext cx="258776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FF515504-2257-443F-9AAD-0BF05374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98190496" descr="EMB000128b84d6d">
            <a:extLst>
              <a:ext uri="{FF2B5EF4-FFF2-40B4-BE49-F238E27FC236}">
                <a16:creationId xmlns:a16="http://schemas.microsoft.com/office/drawing/2014/main" id="{39CFA0A5-6F4F-446E-B1F2-E2BEB974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7" y="2991076"/>
            <a:ext cx="4247420" cy="11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AA9A89-4730-4026-B654-C3AADAB0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198192512" descr="EMB000128b84d6e">
            <a:extLst>
              <a:ext uri="{FF2B5EF4-FFF2-40B4-BE49-F238E27FC236}">
                <a16:creationId xmlns:a16="http://schemas.microsoft.com/office/drawing/2014/main" id="{B80C62EB-0816-4186-A317-E5AF1E96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12366"/>
            <a:ext cx="3434003" cy="13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242EA92-D376-4B32-BEFA-6994FD30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7" name="_x321661424" descr="EMB000128b84d6f">
            <a:extLst>
              <a:ext uri="{FF2B5EF4-FFF2-40B4-BE49-F238E27FC236}">
                <a16:creationId xmlns:a16="http://schemas.microsoft.com/office/drawing/2014/main" id="{671AD607-1D66-499F-8102-1378D1623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6" r="3549"/>
          <a:stretch/>
        </p:blipFill>
        <p:spPr bwMode="auto">
          <a:xfrm>
            <a:off x="1036417" y="4548029"/>
            <a:ext cx="3751608" cy="14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A7178-DD61-4CCE-8CAE-72E7E95CEB37}"/>
              </a:ext>
            </a:extLst>
          </p:cNvPr>
          <p:cNvSpPr txBox="1"/>
          <p:nvPr/>
        </p:nvSpPr>
        <p:spPr>
          <a:xfrm>
            <a:off x="5580112" y="4364026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input=[0,0]</a:t>
            </a:r>
          </a:p>
          <a:p>
            <a:r>
              <a:rPr lang="en-US" altLang="ko-KR" dirty="0"/>
              <a:t>h = [0,0]</a:t>
            </a:r>
          </a:p>
          <a:p>
            <a:r>
              <a:rPr lang="en-US" altLang="ko-KR" dirty="0"/>
              <a:t>Y =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9EBEE-E80E-40A5-900F-52B85EC74AE3}"/>
              </a:ext>
            </a:extLst>
          </p:cNvPr>
          <p:cNvSpPr txBox="1"/>
          <p:nvPr/>
        </p:nvSpPr>
        <p:spPr>
          <a:xfrm>
            <a:off x="6918940" y="4364026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input=[1,0]</a:t>
            </a:r>
          </a:p>
          <a:p>
            <a:r>
              <a:rPr lang="en-US" altLang="ko-KR" dirty="0"/>
              <a:t>h = [1,0]</a:t>
            </a:r>
          </a:p>
          <a:p>
            <a:r>
              <a:rPr lang="en-US" altLang="ko-KR" dirty="0"/>
              <a:t>Y = 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A2E1B-B587-4447-ACB6-CE9D26F1A9F9}"/>
              </a:ext>
            </a:extLst>
          </p:cNvPr>
          <p:cNvSpPr txBox="1"/>
          <p:nvPr/>
        </p:nvSpPr>
        <p:spPr>
          <a:xfrm>
            <a:off x="5537428" y="531241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input=[1,0]</a:t>
            </a:r>
          </a:p>
          <a:p>
            <a:r>
              <a:rPr lang="en-US" altLang="ko-KR" dirty="0"/>
              <a:t>h = [0,0]</a:t>
            </a:r>
          </a:p>
          <a:p>
            <a:r>
              <a:rPr lang="en-US" altLang="ko-KR" dirty="0"/>
              <a:t>Y = 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361A3-402C-466A-B494-FC777331E83A}"/>
              </a:ext>
            </a:extLst>
          </p:cNvPr>
          <p:cNvSpPr txBox="1"/>
          <p:nvPr/>
        </p:nvSpPr>
        <p:spPr>
          <a:xfrm>
            <a:off x="6918940" y="528888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input=[1,1]</a:t>
            </a:r>
          </a:p>
          <a:p>
            <a:r>
              <a:rPr lang="en-US" altLang="ko-KR" dirty="0"/>
              <a:t>h = [1,0]</a:t>
            </a:r>
          </a:p>
          <a:p>
            <a:r>
              <a:rPr lang="en-US" altLang="ko-KR" dirty="0"/>
              <a:t>Y =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4E7B0-044E-4A33-87B9-BB82AF8EEC03}"/>
              </a:ext>
            </a:extLst>
          </p:cNvPr>
          <p:cNvSpPr txBox="1"/>
          <p:nvPr/>
        </p:nvSpPr>
        <p:spPr>
          <a:xfrm>
            <a:off x="929146" y="4147339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Layered network of units using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8B745-6314-4CEF-B415-6C859878C248}"/>
              </a:ext>
            </a:extLst>
          </p:cNvPr>
          <p:cNvSpPr txBox="1"/>
          <p:nvPr/>
        </p:nvSpPr>
        <p:spPr>
          <a:xfrm>
            <a:off x="1036416" y="6359081"/>
            <a:ext cx="771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Neural networks can automatically learn useful representations of the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158822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3F3F3F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811</Words>
  <Application>Microsoft Office PowerPoint</Application>
  <PresentationFormat>화면 슬라이드 쇼(4:3)</PresentationFormat>
  <Paragraphs>146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나눔명조</vt:lpstr>
      <vt:lpstr>맑은 고딕</vt:lpstr>
      <vt:lpstr>Arial</vt:lpstr>
      <vt:lpstr>Cambria Math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승호 이</cp:lastModifiedBy>
  <cp:revision>27</cp:revision>
  <dcterms:modified xsi:type="dcterms:W3CDTF">2018-04-25T06:34:46Z</dcterms:modified>
</cp:coreProperties>
</file>