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3" r:id="rId6"/>
    <p:sldId id="265" r:id="rId7"/>
    <p:sldId id="284" r:id="rId8"/>
    <p:sldId id="285" r:id="rId9"/>
    <p:sldId id="288" r:id="rId10"/>
    <p:sldId id="289" r:id="rId11"/>
    <p:sldId id="286" r:id="rId12"/>
    <p:sldId id="290" r:id="rId13"/>
    <p:sldId id="287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2" y="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4225-E7A3-4ECD-B8F7-E7C32E5DC56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43F2E-B978-4E48-A9F6-D928F7B4E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1_shape1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 b="1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" name="layout1_shape2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3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4"/>
          <p:cNvSpPr>
            <a:spLocks noGrp="1"/>
          </p:cNvSpPr>
          <p:nvPr>
            <p:ph type="title"/>
          </p:nvPr>
        </p:nvSpPr>
        <p:spPr>
          <a:xfrm>
            <a:off x="3203575" y="1654200"/>
            <a:ext cx="2016125" cy="2232248"/>
          </a:xfrm>
          <a:prstGeom prst="rect">
            <a:avLst/>
          </a:prstGeom>
        </p:spPr>
        <p:txBody>
          <a:bodyPr anchor="t"/>
          <a:lstStyle>
            <a:lvl1pPr algn="l">
              <a:defRPr sz="4200"/>
            </a:lvl1pPr>
          </a:lstStyle>
          <a:p>
            <a:r>
              <a:rPr lang="ko-KR" altLang="en-US"/>
              <a:t>문서의</a:t>
            </a:r>
            <a:br>
              <a:rPr lang="en-US" altLang="ko-KR"/>
            </a:br>
            <a:r>
              <a:rPr lang="ko-KR" altLang="en-US"/>
              <a:t>제목</a:t>
            </a:r>
            <a:endParaRPr/>
          </a:p>
        </p:txBody>
      </p:sp>
      <p:sp>
        <p:nvSpPr>
          <p:cNvPr id="8" name="layout1_shape5"/>
          <p:cNvSpPr>
            <a:spLocks noGrp="1"/>
          </p:cNvSpPr>
          <p:nvPr>
            <p:ph type="subTitle" idx="1"/>
          </p:nvPr>
        </p:nvSpPr>
        <p:spPr>
          <a:xfrm>
            <a:off x="3203575" y="1196752"/>
            <a:ext cx="2016125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rgbClr val="6EAAC2"/>
                </a:solidFill>
                <a:latin typeface="나눔명조"/>
                <a:ea typeface="나눔명조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소제목</a:t>
            </a:r>
            <a:endParaRPr/>
          </a:p>
        </p:txBody>
      </p:sp>
      <p:sp>
        <p:nvSpPr>
          <p:cNvPr id="9" name="layout1_shape6"/>
          <p:cNvSpPr>
            <a:spLocks noGrp="1"/>
          </p:cNvSpPr>
          <p:nvPr>
            <p:ph type="body" sz="half" idx="2"/>
          </p:nvPr>
        </p:nvSpPr>
        <p:spPr>
          <a:xfrm>
            <a:off x="3203575" y="5013176"/>
            <a:ext cx="2016125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작성자</a:t>
            </a:r>
            <a:r>
              <a:rPr lang="en-US" altLang="en-US"/>
              <a:t> </a:t>
            </a:r>
            <a:r>
              <a:rPr lang="en-US" altLang="ko-KR"/>
              <a:t>/ </a:t>
            </a:r>
            <a:r>
              <a:rPr lang="ko-KR" altLang="en-US"/>
              <a:t>작성일</a:t>
            </a:r>
            <a:endParaRPr/>
          </a:p>
          <a:p>
            <a:pPr lvl="0"/>
            <a:endParaRPr/>
          </a:p>
        </p:txBody>
      </p:sp>
      <p:sp>
        <p:nvSpPr>
          <p:cNvPr id="10" name="layout1_shape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11" name="layout1_shape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2_shape1"/>
          <p:cNvSpPr>
            <a:spLocks noGrp="1"/>
          </p:cNvSpPr>
          <p:nvPr>
            <p:ph type="title"/>
          </p:nvPr>
        </p:nvSpPr>
        <p:spPr>
          <a:xfrm>
            <a:off x="469900" y="27983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|</a:t>
            </a:r>
            <a:r>
              <a:rPr lang="ko-KR" altLang="en-US"/>
              <a:t>꼭지제목</a:t>
            </a:r>
            <a:r>
              <a:rPr lang="en-US" altLang="ko-KR"/>
              <a:t>|</a:t>
            </a:r>
            <a:endParaRPr/>
          </a:p>
        </p:txBody>
      </p:sp>
      <p:sp>
        <p:nvSpPr>
          <p:cNvPr id="5" name="layout2_shape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6" name="layout2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7" name="layout2_shape4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title"/>
          </p:nvPr>
        </p:nvSpPr>
        <p:spPr>
          <a:xfrm>
            <a:off x="2473052" y="646088"/>
            <a:ext cx="2736478" cy="648072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시의제목</a:t>
            </a:r>
            <a:endParaRPr/>
          </a:p>
        </p:txBody>
      </p:sp>
      <p:sp>
        <p:nvSpPr>
          <p:cNvPr id="5" name="layout3_shape2"/>
          <p:cNvSpPr>
            <a:spLocks noGrp="1"/>
          </p:cNvSpPr>
          <p:nvPr>
            <p:ph type="body" sz="half" idx="2"/>
          </p:nvPr>
        </p:nvSpPr>
        <p:spPr>
          <a:xfrm>
            <a:off x="2477416" y="2017980"/>
            <a:ext cx="2742284" cy="2131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</a:p>
          <a:p>
            <a:pPr lvl="0"/>
            <a:endParaRPr/>
          </a:p>
        </p:txBody>
      </p:sp>
      <p:sp>
        <p:nvSpPr>
          <p:cNvPr id="6" name="layout3_shape3"/>
          <p:cNvSpPr>
            <a:spLocks noGrp="1"/>
          </p:cNvSpPr>
          <p:nvPr>
            <p:ph type="body" sz="half" idx="14"/>
          </p:nvPr>
        </p:nvSpPr>
        <p:spPr>
          <a:xfrm>
            <a:off x="2474245" y="1300510"/>
            <a:ext cx="2745456" cy="2880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작가의</a:t>
            </a:r>
            <a:r>
              <a:rPr lang="en-US" altLang="en-US"/>
              <a:t> </a:t>
            </a:r>
            <a:r>
              <a:rPr lang="ko-KR" altLang="en-US"/>
              <a:t>이름</a:t>
            </a:r>
          </a:p>
        </p:txBody>
      </p:sp>
      <p:sp>
        <p:nvSpPr>
          <p:cNvPr id="7" name="layout3_shape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8" name="layout3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9" name="layout3_shape6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title"/>
          </p:nvPr>
        </p:nvSpPr>
        <p:spPr>
          <a:xfrm>
            <a:off x="1018282" y="764704"/>
            <a:ext cx="1466156" cy="432048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작가소개</a:t>
            </a:r>
            <a:endParaRPr/>
          </a:p>
        </p:txBody>
      </p:sp>
      <p:sp>
        <p:nvSpPr>
          <p:cNvPr id="5" name="layout4_shape2"/>
          <p:cNvSpPr>
            <a:spLocks noGrp="1"/>
          </p:cNvSpPr>
          <p:nvPr>
            <p:ph type="body" sz="half" idx="2"/>
          </p:nvPr>
        </p:nvSpPr>
        <p:spPr>
          <a:xfrm>
            <a:off x="2843808" y="2819028"/>
            <a:ext cx="2375892" cy="97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6" name="layout4_shape3"/>
          <p:cNvSpPr>
            <a:spLocks noGrp="1"/>
          </p:cNvSpPr>
          <p:nvPr>
            <p:ph type="body" sz="half" idx="13"/>
          </p:nvPr>
        </p:nvSpPr>
        <p:spPr>
          <a:xfrm>
            <a:off x="1019793" y="1239618"/>
            <a:ext cx="1464645" cy="3171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 </a:t>
            </a:r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en-US" altLang="ko-KR"/>
              <a:t>|</a:t>
            </a:r>
            <a:endParaRPr/>
          </a:p>
        </p:txBody>
      </p:sp>
      <p:sp>
        <p:nvSpPr>
          <p:cNvPr id="7" name="layout4_shape4"/>
          <p:cNvSpPr>
            <a:spLocks noGrp="1"/>
          </p:cNvSpPr>
          <p:nvPr>
            <p:ph type="body" sz="half" idx="14"/>
          </p:nvPr>
        </p:nvSpPr>
        <p:spPr>
          <a:xfrm>
            <a:off x="2836599" y="2436128"/>
            <a:ext cx="2383101" cy="3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약력</a:t>
            </a:r>
            <a:endParaRPr/>
          </a:p>
        </p:txBody>
      </p:sp>
      <p:sp>
        <p:nvSpPr>
          <p:cNvPr id="8" name="layout4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9" name="layout4_shape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10" name="layout4_shape7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5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5_shape3"/>
          <p:cNvSpPr>
            <a:spLocks noGrp="1"/>
          </p:cNvSpPr>
          <p:nvPr>
            <p:ph type="body" sz="half" idx="2"/>
          </p:nvPr>
        </p:nvSpPr>
        <p:spPr>
          <a:xfrm>
            <a:off x="2843808" y="823938"/>
            <a:ext cx="31397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7" name="layout5_shape4"/>
          <p:cNvSpPr>
            <a:spLocks noGrp="1"/>
          </p:cNvSpPr>
          <p:nvPr>
            <p:ph type="body" sz="half" idx="14"/>
          </p:nvPr>
        </p:nvSpPr>
        <p:spPr>
          <a:xfrm>
            <a:off x="1071240" y="1230660"/>
            <a:ext cx="864022" cy="575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</a:t>
            </a:r>
            <a:r>
              <a:rPr lang="ko-KR" altLang="en-US"/>
              <a:t>시의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ko-KR"/>
              <a:t>|</a:t>
            </a:r>
          </a:p>
          <a:p>
            <a:pPr lvl="0"/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ko-KR" altLang="en-US"/>
              <a:t>作</a:t>
            </a:r>
          </a:p>
        </p:txBody>
      </p:sp>
      <p:sp>
        <p:nvSpPr>
          <p:cNvPr id="8" name="layout5_shape5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  <p:sp>
        <p:nvSpPr>
          <p:cNvPr id="9" name="layout5_shape6"/>
          <p:cNvSpPr>
            <a:spLocks noGrp="1"/>
          </p:cNvSpPr>
          <p:nvPr>
            <p:ph type="body" sz="half" idx="17"/>
          </p:nvPr>
        </p:nvSpPr>
        <p:spPr>
          <a:xfrm>
            <a:off x="1080438" y="838200"/>
            <a:ext cx="864095" cy="3712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시평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6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6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7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7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8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8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4/25/2018</a:t>
            </a:fld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9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4/25/2018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ctr"/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‹#›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나눔명조"/>
          <a:ea typeface="나눔명조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753"/>
            <a:ext cx="9144000" cy="6862753"/>
          </a:xfrm>
          <a:prstGeom prst="rect">
            <a:avLst/>
          </a:prstGeom>
          <a:noFill/>
        </p:spPr>
      </p:pic>
      <p:sp>
        <p:nvSpPr>
          <p:cNvPr id="6" name="slide1_shape3"/>
          <p:cNvSpPr/>
          <p:nvPr/>
        </p:nvSpPr>
        <p:spPr>
          <a:xfrm>
            <a:off x="1619671" y="1691283"/>
            <a:ext cx="5904657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95000"/>
              </a:lnSpc>
            </a:pPr>
            <a:r>
              <a:rPr lang="en-US" altLang="ko-KR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HMM</a:t>
            </a:r>
            <a:endParaRPr lang="ko-KR" altLang="en-US" sz="4200" kern="1200" spc="-10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193182" y="5098713"/>
            <a:ext cx="243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b="1" kern="1200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정보통신공학과</a:t>
            </a:r>
            <a:r>
              <a:rPr lang="en-US" altLang="ko-KR" b="1" kern="1200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  </a:t>
            </a:r>
            <a:r>
              <a:rPr lang="ko-KR" altLang="en-US" b="1" spc="-100" dirty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이승호</a:t>
            </a:r>
            <a:endParaRPr b="1" kern="1200" dirty="0">
              <a:solidFill>
                <a:schemeClr val="bg1">
                  <a:lumMod val="6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" name="slide1_shape5"/>
          <p:cNvSpPr/>
          <p:nvPr/>
        </p:nvSpPr>
        <p:spPr>
          <a:xfrm>
            <a:off x="1619672" y="1119067"/>
            <a:ext cx="6552727" cy="2885998"/>
          </a:xfrm>
          <a:prstGeom prst="rect">
            <a:avLst/>
          </a:prstGeom>
          <a:noFill/>
          <a:ln w="63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6"/>
          <p:cNvSpPr/>
          <p:nvPr/>
        </p:nvSpPr>
        <p:spPr>
          <a:xfrm>
            <a:off x="1619672" y="1168647"/>
            <a:ext cx="6552726" cy="2836418"/>
          </a:xfrm>
          <a:prstGeom prst="rect">
            <a:avLst/>
          </a:prstGeom>
          <a:noFill/>
          <a:ln w="317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692696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Dynamic Programming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3A553-3068-4491-AA80-EEFC16275D83}"/>
                  </a:ext>
                </a:extLst>
              </p:cNvPr>
              <p:cNvSpPr txBox="1"/>
              <p:nvPr/>
            </p:nvSpPr>
            <p:spPr>
              <a:xfrm>
                <a:off x="395536" y="1628800"/>
                <a:ext cx="65998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 hidden states and an observation sequence of T observations,</a:t>
                </a:r>
              </a:p>
              <a:p>
                <a:r>
                  <a:rPr lang="en-US" altLang="ko-KR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possible hidden sequences.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Efficient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) algorithm called the forward algorithm.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3A553-3068-4491-AA80-EEFC1627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6599884" cy="1200329"/>
              </a:xfrm>
              <a:prstGeom prst="rect">
                <a:avLst/>
              </a:prstGeom>
              <a:blipFill>
                <a:blip r:embed="rId3"/>
                <a:stretch>
                  <a:fillRect l="-831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BADE570-7C6A-46F0-812A-481D3163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34236"/>
            <a:ext cx="2581275" cy="428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A70A0A-24AC-49D7-AAE3-515DAF5D7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461212"/>
            <a:ext cx="2628900" cy="76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F8B412-2781-4AC9-B6C0-0AEB0D1E1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2944424"/>
            <a:ext cx="6012160" cy="39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4. Viterbi</a:t>
            </a:r>
          </a:p>
        </p:txBody>
      </p:sp>
    </p:spTree>
    <p:extLst>
      <p:ext uri="{BB962C8B-B14F-4D97-AF65-F5344CB8AC3E}">
        <p14:creationId xmlns:p14="http://schemas.microsoft.com/office/powerpoint/2010/main" val="303508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692696"/>
            <a:ext cx="513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Viterbi Algorithm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AFE00-6BE8-43ED-96D3-339C9C61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23693"/>
            <a:ext cx="3409950" cy="657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70A450-22DF-4DAC-8837-0ED37454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333573"/>
            <a:ext cx="5816327" cy="3923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FD2242-455C-43C3-91CF-7643821B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424" y="2962807"/>
            <a:ext cx="2748725" cy="123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6A43CF-683B-4912-93BA-72083F4AB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24" y="4437112"/>
            <a:ext cx="283046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5. Forward Backward algorithm</a:t>
            </a:r>
          </a:p>
        </p:txBody>
      </p:sp>
    </p:spTree>
    <p:extLst>
      <p:ext uri="{BB962C8B-B14F-4D97-AF65-F5344CB8AC3E}">
        <p14:creationId xmlns:p14="http://schemas.microsoft.com/office/powerpoint/2010/main" val="311396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0" y="3058736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ko-KR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감사합니다</a:t>
            </a:r>
            <a:r>
              <a:rPr lang="en-US" altLang="ko-KR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</a:t>
            </a:r>
          </a:p>
        </p:txBody>
      </p:sp>
      <p:pic>
        <p:nvPicPr>
          <p:cNvPr id="5" name="slide9_picture2" descr="p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80000">
            <a:off x="5087695" y="4017046"/>
            <a:ext cx="3960764" cy="256594"/>
          </a:xfrm>
          <a:prstGeom prst="rect">
            <a:avLst/>
          </a:prstGeom>
          <a:effectLst>
            <a:outerShdw blurRad="127000" dist="127000" dir="1140000" algn="tl" rotWithShape="0">
              <a:prstClr val="black">
                <a:alpha val="42000"/>
              </a:prstClr>
            </a:outerShdw>
          </a:effectLst>
        </p:spPr>
      </p:pic>
      <p:pic>
        <p:nvPicPr>
          <p:cNvPr id="6" name="slide9_picture3" descr="잉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645024"/>
            <a:ext cx="1498413" cy="1320635"/>
          </a:xfrm>
          <a:prstGeom prst="rect">
            <a:avLst/>
          </a:prstGeom>
        </p:spPr>
      </p:pic>
      <p:sp>
        <p:nvSpPr>
          <p:cNvPr id="7" name="slide9_shape2"/>
          <p:cNvSpPr/>
          <p:nvPr/>
        </p:nvSpPr>
        <p:spPr>
          <a:xfrm>
            <a:off x="3457288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3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5"/>
              </a:rPr>
              <a:t>설치하기</a:t>
            </a:r>
            <a:endParaRPr sz="800" u="sng" kern="1200" spc="-3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2_shape1"/>
          <p:cNvSpPr>
            <a:spLocks noGrp="1"/>
          </p:cNvSpPr>
          <p:nvPr>
            <p:ph type="subTitle" idx="4294967295"/>
          </p:nvPr>
        </p:nvSpPr>
        <p:spPr>
          <a:xfrm>
            <a:off x="2742084" y="1700213"/>
            <a:ext cx="5142284" cy="424973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Markov Chain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HMM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Likelihood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Viterbi</a:t>
            </a:r>
          </a:p>
          <a:p>
            <a:pPr algn="l" defTabSz="914400" latinLnBrk="1">
              <a:spcBef>
                <a:spcPct val="20000"/>
              </a:spcBef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rPr>
              <a:t>Forward-Backward</a:t>
            </a:r>
            <a:endParaRPr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grpSp>
        <p:nvGrpSpPr>
          <p:cNvPr id="5" name="slide2_group1"/>
          <p:cNvGrpSpPr>
            <a:grpSpLocks/>
          </p:cNvGrpSpPr>
          <p:nvPr/>
        </p:nvGrpSpPr>
        <p:grpSpPr>
          <a:xfrm>
            <a:off x="467544" y="1791492"/>
            <a:ext cx="2088232" cy="1160073"/>
            <a:chOff x="878066" y="1791492"/>
            <a:chExt cx="1677710" cy="1160073"/>
          </a:xfrm>
        </p:grpSpPr>
        <p:sp>
          <p:nvSpPr>
            <p:cNvPr id="6" name="slide2_shape2"/>
            <p:cNvSpPr/>
            <p:nvPr/>
          </p:nvSpPr>
          <p:spPr>
            <a:xfrm>
              <a:off x="878066" y="2070843"/>
              <a:ext cx="16777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algn="ctr" defTabSz="914400" latinLnBrk="1"/>
              <a:r>
                <a:rPr lang="en-US" altLang="ko-KR" sz="3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/>
                  <a:ea typeface="나눔명조"/>
                  <a:cs typeface="+mn-cs"/>
                </a:rPr>
                <a:t>INDEX</a:t>
              </a:r>
              <a:endPara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endParaRPr>
            </a:p>
          </p:txBody>
        </p:sp>
        <p:cxnSp>
          <p:nvCxnSpPr>
            <p:cNvPr id="7" name="slide2_shape3"/>
            <p:cNvCxnSpPr>
              <a:cxnSpLocks/>
            </p:cNvCxnSpPr>
            <p:nvPr/>
          </p:nvCxnSpPr>
          <p:spPr>
            <a:xfrm>
              <a:off x="1158885" y="1791492"/>
              <a:ext cx="1165483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lide2_shape4"/>
            <p:cNvCxnSpPr>
              <a:cxnSpLocks/>
            </p:cNvCxnSpPr>
            <p:nvPr/>
          </p:nvCxnSpPr>
          <p:spPr>
            <a:xfrm>
              <a:off x="1158885" y="2951565"/>
              <a:ext cx="1165483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1. Markov chain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11599-850C-4451-B861-CEF3E2E16FA3}"/>
              </a:ext>
            </a:extLst>
          </p:cNvPr>
          <p:cNvSpPr txBox="1"/>
          <p:nvPr/>
        </p:nvSpPr>
        <p:spPr>
          <a:xfrm>
            <a:off x="611560" y="797803"/>
            <a:ext cx="3999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Markov chain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C6AA-5603-4B17-8292-AE2DD24E5C09}"/>
              </a:ext>
            </a:extLst>
          </p:cNvPr>
          <p:cNvSpPr txBox="1"/>
          <p:nvPr/>
        </p:nvSpPr>
        <p:spPr>
          <a:xfrm>
            <a:off x="1036416" y="1988840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first-order Markov chain, the probability of a particular state depends</a:t>
            </a:r>
          </a:p>
          <a:p>
            <a:r>
              <a:rPr lang="en-US" altLang="ko-KR" dirty="0"/>
              <a:t>Only on the previous state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4A5EEE-8A21-4F82-B068-B7B547D57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58496448" descr="EMB00016224349b">
            <a:extLst>
              <a:ext uri="{FF2B5EF4-FFF2-40B4-BE49-F238E27FC236}">
                <a16:creationId xmlns:a16="http://schemas.microsoft.com/office/drawing/2014/main" id="{FE823DE8-5059-4407-BCDB-180EC7F2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9629"/>
            <a:ext cx="4183063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iCPKPWz.png">
            <a:extLst>
              <a:ext uri="{FF2B5EF4-FFF2-40B4-BE49-F238E27FC236}">
                <a16:creationId xmlns:a16="http://schemas.microsoft.com/office/drawing/2014/main" id="{6670EF4C-72E4-4893-893F-7714B965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84" y="3425915"/>
            <a:ext cx="4433120" cy="295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7012757-F128-49B1-B6AA-9DA9AF5B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58486368" descr="EMB00016224349c">
            <a:extLst>
              <a:ext uri="{FF2B5EF4-FFF2-40B4-BE49-F238E27FC236}">
                <a16:creationId xmlns:a16="http://schemas.microsoft.com/office/drawing/2014/main" id="{B95371E0-B9E8-46DB-859D-8A37122B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25" y="4083702"/>
            <a:ext cx="1363663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48188C97-2BB7-46CB-861D-7BD60154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458486080" descr="EMB00016224349e">
            <a:extLst>
              <a:ext uri="{FF2B5EF4-FFF2-40B4-BE49-F238E27FC236}">
                <a16:creationId xmlns:a16="http://schemas.microsoft.com/office/drawing/2014/main" id="{4A34EF03-3490-4AF8-BDC1-67C11EEB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25" y="4979640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2. HMM</a:t>
            </a:r>
          </a:p>
        </p:txBody>
      </p:sp>
    </p:spTree>
    <p:extLst>
      <p:ext uri="{BB962C8B-B14F-4D97-AF65-F5344CB8AC3E}">
        <p14:creationId xmlns:p14="http://schemas.microsoft.com/office/powerpoint/2010/main" val="344075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797803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HMM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405D48-6CBE-419E-99DE-90D738A6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5857875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0158B-6922-4CFF-8018-50A7E8228B72}"/>
              </a:ext>
            </a:extLst>
          </p:cNvPr>
          <p:cNvSpPr txBox="1"/>
          <p:nvPr/>
        </p:nvSpPr>
        <p:spPr>
          <a:xfrm>
            <a:off x="601264" y="1499687"/>
            <a:ext cx="779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events we are interested in may not be directly observable in the world.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44E2F5-89E0-4C6E-A325-11A63EDE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149080"/>
            <a:ext cx="3429372" cy="20141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3D463B-E125-40B8-A650-85511E95A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200" y="6145258"/>
            <a:ext cx="3429372" cy="6483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768D5F-D584-43A0-BE60-73BF4C202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68" y="4953352"/>
            <a:ext cx="53340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797803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HMM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C4120-74F0-42AD-A73D-304EB606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103110"/>
            <a:ext cx="4392488" cy="1773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866A3F-49BC-4693-9335-F15DAED28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32" y="2103110"/>
            <a:ext cx="4247959" cy="14699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007EB7-6E8F-4C71-AE57-7D9F05B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4581128"/>
            <a:ext cx="7461351" cy="15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0" y="2960298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en-US" altLang="ko-KR" sz="32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3. Likelihood</a:t>
            </a:r>
          </a:p>
        </p:txBody>
      </p:sp>
    </p:spTree>
    <p:extLst>
      <p:ext uri="{BB962C8B-B14F-4D97-AF65-F5344CB8AC3E}">
        <p14:creationId xmlns:p14="http://schemas.microsoft.com/office/powerpoint/2010/main" val="820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7A2C7-5166-4D76-A084-2B94D55EE23C}"/>
              </a:ext>
            </a:extLst>
          </p:cNvPr>
          <p:cNvSpPr txBox="1"/>
          <p:nvPr/>
        </p:nvSpPr>
        <p:spPr>
          <a:xfrm>
            <a:off x="611560" y="692696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Likelihood</a:t>
            </a:r>
            <a:endParaRPr lang="ko-KR" altLang="en-US" sz="4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4680B0-0AD3-4976-B6B1-C3EF78EB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8578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DDA05B-1FAC-4018-BE6A-A0922102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3A553-3068-4491-AA80-EEFC16275D83}"/>
              </a:ext>
            </a:extLst>
          </p:cNvPr>
          <p:cNvSpPr txBox="1"/>
          <p:nvPr/>
        </p:nvSpPr>
        <p:spPr>
          <a:xfrm>
            <a:off x="395536" y="1628800"/>
            <a:ext cx="854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Computing Likelihood: Given an HMM λ =(A,B) and an observation sequence O</a:t>
            </a:r>
          </a:p>
          <a:p>
            <a:r>
              <a:rPr lang="en-US" altLang="ko-KR" dirty="0"/>
              <a:t>Determine the likelihood P(</a:t>
            </a:r>
            <a:r>
              <a:rPr lang="en-US" altLang="ko-KR" dirty="0" err="1"/>
              <a:t>O|λ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9D93B-9D1D-4215-8422-9AB63291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2" y="2675821"/>
            <a:ext cx="1733550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13E3C4-DB12-4D98-A69C-E767272B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22" y="2675821"/>
            <a:ext cx="438150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739470-B864-421D-AEB1-73A492D43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322" y="3075275"/>
            <a:ext cx="2847975" cy="1123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9B1E09-11A7-42BF-8F4D-4D8B18062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322" y="4265304"/>
            <a:ext cx="4648200" cy="70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30729B-6A64-4A5D-A9A5-12944DB8B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322" y="5036233"/>
            <a:ext cx="4933950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E0AEA7-F684-439D-B194-5E3BF2919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322" y="5707029"/>
            <a:ext cx="3429000" cy="609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0FAAF7-913D-4FF7-972B-1C810CB1CD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813" y="5618534"/>
            <a:ext cx="2914650" cy="1171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007EFA-1762-4C8D-896F-1969E474F8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97" y="6405124"/>
            <a:ext cx="6591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357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3F3F3F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132</Words>
  <Application>Microsoft Office PowerPoint</Application>
  <PresentationFormat>화면 슬라이드 쇼(4:3)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나눔명조</vt:lpstr>
      <vt:lpstr>맑은 고딕</vt:lpstr>
      <vt:lpstr>Arial</vt:lpstr>
      <vt:lpstr>Cambria Math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승호 이</cp:lastModifiedBy>
  <cp:revision>35</cp:revision>
  <dcterms:modified xsi:type="dcterms:W3CDTF">2018-04-25T06:34:42Z</dcterms:modified>
</cp:coreProperties>
</file>