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4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332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0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8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34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항목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8A7752-66B1-47F6-82BE-B81F2CCAD1CD}"/>
              </a:ext>
            </a:extLst>
          </p:cNvPr>
          <p:cNvSpPr/>
          <p:nvPr userDrawn="1"/>
        </p:nvSpPr>
        <p:spPr>
          <a:xfrm>
            <a:off x="0" y="0"/>
            <a:ext cx="9906000" cy="770400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0486" tIns="40243" rIns="80486" bIns="4024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84" dirty="0">
              <a:solidFill>
                <a:prstClr val="white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8CC0421E-CB92-47BB-8D29-4963ED401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98" y="0"/>
            <a:ext cx="9798001" cy="770400"/>
          </a:xfrm>
          <a:prstGeom prst="rect">
            <a:avLst/>
          </a:prstGeom>
          <a:solidFill>
            <a:srgbClr val="FFFFFF">
              <a:alpha val="45098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 dirty="0">
              <a:solidFill>
                <a:prstClr val="black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E6A2B76-5215-4AFD-B150-18359F982B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1"/>
            <a:ext cx="144000" cy="7704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ko-KR" altLang="en-US" sz="1463" dirty="0">
              <a:solidFill>
                <a:prstClr val="black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A4C5D4CD-1A52-46DF-A280-323DBEADD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7975" y="169730"/>
            <a:ext cx="5176802" cy="435825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ko-KR" altLang="en-US" sz="2464" b="1" kern="1200" spc="-132" dirty="0">
                <a:ln w="3175"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1F497D">
                    <a:lumMod val="75000"/>
                  </a:srgb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pPr marL="0" lvl="0" indent="0" algn="l" defTabSz="402419" rtl="0" eaLnBrk="1" latinLnBrk="0" hangingPunct="1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81509F01-8364-44E8-9ED5-2C115E2F465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6435"/>
          <a:stretch/>
        </p:blipFill>
        <p:spPr bwMode="auto">
          <a:xfrm>
            <a:off x="6271040" y="6439537"/>
            <a:ext cx="1106216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07162-C623-43D9-94E1-39DF91E27F0C}"/>
              </a:ext>
            </a:extLst>
          </p:cNvPr>
          <p:cNvSpPr/>
          <p:nvPr userDrawn="1"/>
        </p:nvSpPr>
        <p:spPr>
          <a:xfrm>
            <a:off x="0" y="6347233"/>
            <a:ext cx="9906000" cy="18000"/>
          </a:xfrm>
          <a:prstGeom prst="rect">
            <a:avLst/>
          </a:prstGeom>
          <a:solidFill>
            <a:srgbClr val="275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4" dirty="0">
              <a:solidFill>
                <a:prstClr val="white"/>
              </a:solidFill>
              <a:ea typeface="한컴산뜻돋움" panose="020000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972D3C1-2699-4811-93C0-4680F522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05" y="1016001"/>
            <a:ext cx="9282619" cy="50768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0888C-C7FA-4982-B082-A1D48E9C0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295" y="6421537"/>
            <a:ext cx="1133710" cy="396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5DEF1-6D2B-4976-ABF8-08D872FAA5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93000" y="6439537"/>
            <a:ext cx="720000" cy="360000"/>
          </a:xfrm>
        </p:spPr>
        <p:txBody>
          <a:bodyPr/>
          <a:lstStyle>
            <a:lvl1pPr algn="ctr">
              <a:defRPr/>
            </a:lvl1pPr>
          </a:lstStyle>
          <a:p>
            <a:fld id="{0DD44BD7-9E35-4657-8653-22CEEA17FD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170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pos="194">
          <p15:clr>
            <a:srgbClr val="FBAE40"/>
          </p15:clr>
        </p15:guide>
        <p15:guide id="6" pos="60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0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1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25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2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3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874B5-AEB5-4314-A72D-DB8027F7E4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28CB-DB7E-4788-A9D5-8E0ED61C1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1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D9E1A02-EF6C-4B61-8237-F34248F700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7975" y="169730"/>
            <a:ext cx="5878532" cy="482633"/>
          </a:xfrm>
        </p:spPr>
        <p:txBody>
          <a:bodyPr/>
          <a:lstStyle/>
          <a:p>
            <a:r>
              <a:rPr lang="en-US" altLang="ko-KR" sz="2800" spc="0" dirty="0">
                <a:ln w="6350">
                  <a:solidFill>
                    <a:srgbClr val="222A35"/>
                  </a:solidFill>
                </a:ln>
                <a:solidFill>
                  <a:srgbClr val="067C7E"/>
                </a:solidFill>
              </a:rPr>
              <a:t>(1) </a:t>
            </a:r>
            <a:r>
              <a:rPr lang="ko-KR" altLang="en-US" sz="2800" spc="0" dirty="0">
                <a:ln w="6350">
                  <a:solidFill>
                    <a:srgbClr val="222A35"/>
                  </a:solidFill>
                </a:ln>
                <a:solidFill>
                  <a:srgbClr val="067C7E"/>
                </a:solidFill>
              </a:rPr>
              <a:t>합금조성 필터링 프로그램의</a:t>
            </a:r>
            <a:r>
              <a:rPr lang="en-US" altLang="ko-KR" sz="2800" spc="0" dirty="0">
                <a:ln w="6350">
                  <a:solidFill>
                    <a:srgbClr val="222A35"/>
                  </a:solidFill>
                </a:ln>
                <a:solidFill>
                  <a:srgbClr val="067C7E"/>
                </a:solidFill>
              </a:rPr>
              <a:t> </a:t>
            </a:r>
            <a:r>
              <a:rPr lang="ko-KR" altLang="en-US" sz="2800" spc="0" dirty="0">
                <a:ln w="6350">
                  <a:solidFill>
                    <a:srgbClr val="222A35"/>
                  </a:solidFill>
                </a:ln>
                <a:solidFill>
                  <a:srgbClr val="067C7E"/>
                </a:solidFill>
              </a:rPr>
              <a:t>구성</a:t>
            </a:r>
            <a:r>
              <a:rPr lang="en-US" altLang="ko-KR" sz="2800" spc="0" dirty="0">
                <a:ln w="6350">
                  <a:solidFill>
                    <a:srgbClr val="222A35"/>
                  </a:solidFill>
                </a:ln>
                <a:solidFill>
                  <a:srgbClr val="067C7E"/>
                </a:solidFill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8B77FB-4F3D-4AC1-A592-BFC826643F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D44BD7-9E35-4657-8653-22CEEA17FD0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F89F0D-F117-48BF-88D0-7C438094B2F2}"/>
              </a:ext>
            </a:extLst>
          </p:cNvPr>
          <p:cNvGrpSpPr/>
          <p:nvPr/>
        </p:nvGrpSpPr>
        <p:grpSpPr>
          <a:xfrm>
            <a:off x="4485998" y="1459190"/>
            <a:ext cx="5112018" cy="707016"/>
            <a:chOff x="8864720" y="-2181875"/>
            <a:chExt cx="1658171" cy="70701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216E2C5-8B51-4E04-9D6E-8F89EA89ED43}"/>
                </a:ext>
              </a:extLst>
            </p:cNvPr>
            <p:cNvGrpSpPr/>
            <p:nvPr/>
          </p:nvGrpSpPr>
          <p:grpSpPr>
            <a:xfrm>
              <a:off x="8864720" y="-1867282"/>
              <a:ext cx="165910" cy="392423"/>
              <a:chOff x="8864720" y="-1867282"/>
              <a:chExt cx="165910" cy="392423"/>
            </a:xfrm>
          </p:grpSpPr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DF2B9F9B-D6A0-43C5-BFD4-4F2296E51A9B}"/>
                  </a:ext>
                </a:extLst>
              </p:cNvPr>
              <p:cNvCxnSpPr>
                <a:cxnSpLocks/>
                <a:stCxn id="40" idx="1"/>
              </p:cNvCxnSpPr>
              <p:nvPr/>
            </p:nvCxnSpPr>
            <p:spPr>
              <a:xfrm flipH="1">
                <a:off x="8865926" y="-1867282"/>
                <a:ext cx="164704" cy="211048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DF442AEF-035B-4897-81DD-DCD7C4732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4720" y="-1645304"/>
                <a:ext cx="0" cy="1704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7D052F-7602-478C-AB1D-41934A1877D5}"/>
                </a:ext>
              </a:extLst>
            </p:cNvPr>
            <p:cNvSpPr txBox="1"/>
            <p:nvPr/>
          </p:nvSpPr>
          <p:spPr>
            <a:xfrm>
              <a:off x="9030630" y="-2181875"/>
              <a:ext cx="1492261" cy="629186"/>
            </a:xfrm>
            <a:prstGeom prst="roundRect">
              <a:avLst>
                <a:gd name="adj" fmla="val 8338"/>
              </a:avLst>
            </a:prstGeom>
            <a:solidFill>
              <a:srgbClr val="92D050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err="1"/>
                <a:t>검색창</a:t>
              </a:r>
              <a:endParaRPr lang="en-US" altLang="ko-KR" sz="1200" b="1" dirty="0"/>
            </a:p>
            <a:p>
              <a:r>
                <a:rPr lang="en-US" altLang="ko-KR" sz="1050" b="1" dirty="0"/>
                <a:t>- </a:t>
              </a:r>
              <a:r>
                <a:rPr lang="ko-KR" altLang="en-US" sz="1050" b="1" dirty="0"/>
                <a:t>각 </a:t>
              </a:r>
              <a:r>
                <a:rPr lang="ko-KR" altLang="en-US" sz="1050" b="1" dirty="0" err="1"/>
                <a:t>원소별</a:t>
              </a:r>
              <a:r>
                <a:rPr lang="ko-KR" altLang="en-US" sz="1050" b="1" dirty="0"/>
                <a:t> 함량 기재</a:t>
              </a:r>
              <a:endParaRPr lang="en-US" altLang="ko-KR" sz="1050" b="1" dirty="0"/>
            </a:p>
            <a:p>
              <a:r>
                <a:rPr lang="en-US" altLang="ko-KR" sz="1050" b="1" dirty="0"/>
                <a:t>- Sn, Bi </a:t>
              </a:r>
              <a:r>
                <a:rPr lang="ko-KR" altLang="en-US" sz="1050" b="1" dirty="0"/>
                <a:t>외</a:t>
              </a:r>
              <a:r>
                <a:rPr lang="en-US" altLang="ko-KR" sz="1050" b="1" dirty="0"/>
                <a:t> 40</a:t>
              </a:r>
              <a:r>
                <a:rPr lang="ko-KR" altLang="en-US" sz="1050" b="1" dirty="0"/>
                <a:t>여 종의 </a:t>
              </a:r>
              <a:r>
                <a:rPr lang="ko-KR" altLang="en-US" sz="1050" b="1" dirty="0" err="1"/>
                <a:t>원소별</a:t>
              </a:r>
              <a:r>
                <a:rPr lang="ko-KR" altLang="en-US" sz="1050" b="1" dirty="0"/>
                <a:t> 함량 검색 가능</a:t>
              </a:r>
              <a:r>
                <a:rPr lang="en-US" altLang="ko-KR" sz="800" b="1" dirty="0"/>
                <a:t>(</a:t>
              </a:r>
              <a:r>
                <a:rPr lang="ko-KR" altLang="en-US" sz="800" b="1" dirty="0"/>
                <a:t>단</a:t>
              </a:r>
              <a:r>
                <a:rPr lang="en-US" altLang="ko-KR" sz="800" b="1" dirty="0"/>
                <a:t>, </a:t>
              </a:r>
              <a:r>
                <a:rPr lang="ko-KR" altLang="en-US" sz="800" b="1" dirty="0"/>
                <a:t>참조시트의 기재된 원소에 따라 상이함</a:t>
              </a:r>
              <a:r>
                <a:rPr lang="en-US" altLang="ko-KR" sz="800" b="1" dirty="0"/>
                <a:t>)</a:t>
              </a:r>
              <a:endParaRPr lang="en-US" altLang="ko-KR" sz="105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3023AEF-DF7D-4893-9429-7C813E2802F4}"/>
              </a:ext>
            </a:extLst>
          </p:cNvPr>
          <p:cNvGrpSpPr/>
          <p:nvPr/>
        </p:nvGrpSpPr>
        <p:grpSpPr>
          <a:xfrm>
            <a:off x="307975" y="2100425"/>
            <a:ext cx="9290043" cy="3338533"/>
            <a:chOff x="307975" y="2100425"/>
            <a:chExt cx="9290043" cy="333853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AB4EA35-B3CD-4584-BEAF-FF7546E68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0994"/>
            <a:stretch/>
          </p:blipFill>
          <p:spPr>
            <a:xfrm>
              <a:off x="307975" y="4586288"/>
              <a:ext cx="9290043" cy="85267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141FA48-6835-4DD1-90BB-0F7A59C28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4590"/>
            <a:stretch/>
          </p:blipFill>
          <p:spPr>
            <a:xfrm>
              <a:off x="307975" y="2100425"/>
              <a:ext cx="9290043" cy="2485862"/>
            </a:xfrm>
            <a:prstGeom prst="rect">
              <a:avLst/>
            </a:prstGeom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870C24D-7A80-4BE1-95CA-DF39C35FC5BF}"/>
              </a:ext>
            </a:extLst>
          </p:cNvPr>
          <p:cNvSpPr/>
          <p:nvPr/>
        </p:nvSpPr>
        <p:spPr>
          <a:xfrm>
            <a:off x="3743986" y="2218505"/>
            <a:ext cx="5854039" cy="468403"/>
          </a:xfrm>
          <a:prstGeom prst="rect">
            <a:avLst/>
          </a:prstGeom>
          <a:solidFill>
            <a:srgbClr val="92D050">
              <a:alpha val="14902"/>
            </a:srgbClr>
          </a:solidFill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04DAB6-68A9-45F6-827F-805D64982B1B}"/>
              </a:ext>
            </a:extLst>
          </p:cNvPr>
          <p:cNvSpPr/>
          <p:nvPr/>
        </p:nvSpPr>
        <p:spPr>
          <a:xfrm>
            <a:off x="4485998" y="3293466"/>
            <a:ext cx="2238652" cy="185116"/>
          </a:xfrm>
          <a:prstGeom prst="rect">
            <a:avLst/>
          </a:prstGeom>
          <a:solidFill>
            <a:srgbClr val="5B9BD5">
              <a:alpha val="14902"/>
            </a:srgbClr>
          </a:solidFill>
          <a:ln w="28575"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1C06B89-584A-4C14-831E-01FFEF6ACF60}"/>
              </a:ext>
            </a:extLst>
          </p:cNvPr>
          <p:cNvGrpSpPr/>
          <p:nvPr/>
        </p:nvGrpSpPr>
        <p:grpSpPr>
          <a:xfrm>
            <a:off x="5765784" y="2757863"/>
            <a:ext cx="3263916" cy="535601"/>
            <a:chOff x="6254277" y="1623297"/>
            <a:chExt cx="4723095" cy="594971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63E45F4-5AE6-4347-ACB4-95A9F92B0AA5}"/>
                </a:ext>
              </a:extLst>
            </p:cNvPr>
            <p:cNvGrpSpPr/>
            <p:nvPr/>
          </p:nvGrpSpPr>
          <p:grpSpPr>
            <a:xfrm>
              <a:off x="6254277" y="1791608"/>
              <a:ext cx="2383148" cy="426660"/>
              <a:chOff x="6254277" y="1791608"/>
              <a:chExt cx="2383148" cy="426660"/>
            </a:xfrm>
          </p:grpSpPr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C2AB7399-DDBF-4BE5-B074-1EE212BCB7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4277" y="1791608"/>
                <a:ext cx="626276" cy="426660"/>
              </a:xfrm>
              <a:prstGeom prst="straightConnector1">
                <a:avLst/>
              </a:prstGeom>
              <a:ln w="28575">
                <a:solidFill>
                  <a:srgbClr val="5B9BD5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607EF1B4-8597-471A-A76F-5227734A6667}"/>
                  </a:ext>
                </a:extLst>
              </p:cNvPr>
              <p:cNvCxnSpPr>
                <a:cxnSpLocks/>
                <a:stCxn id="76" idx="1"/>
              </p:cNvCxnSpPr>
              <p:nvPr/>
            </p:nvCxnSpPr>
            <p:spPr>
              <a:xfrm flipH="1">
                <a:off x="6880553" y="1793516"/>
                <a:ext cx="1756872" cy="0"/>
              </a:xfrm>
              <a:prstGeom prst="straightConnector1">
                <a:avLst/>
              </a:prstGeom>
              <a:ln w="28575">
                <a:solidFill>
                  <a:srgbClr val="5B9BD5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670DC0F-BAE4-4697-99D0-779B24ECCAB2}"/>
                </a:ext>
              </a:extLst>
            </p:cNvPr>
            <p:cNvSpPr txBox="1"/>
            <p:nvPr/>
          </p:nvSpPr>
          <p:spPr>
            <a:xfrm>
              <a:off x="8637425" y="1623297"/>
              <a:ext cx="2339947" cy="340438"/>
            </a:xfrm>
            <a:prstGeom prst="roundRect">
              <a:avLst>
                <a:gd name="adj" fmla="val 17097"/>
              </a:avLst>
            </a:prstGeom>
            <a:solidFill>
              <a:srgbClr val="5B9BD5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b="1" dirty="0"/>
                <a:t>원소 </a:t>
              </a:r>
              <a:r>
                <a:rPr lang="ko-KR" altLang="en-US" sz="1200" b="1" dirty="0" err="1"/>
                <a:t>함량별</a:t>
              </a:r>
              <a:r>
                <a:rPr lang="ko-KR" altLang="en-US" sz="1200" b="1" dirty="0"/>
                <a:t> 시각화</a:t>
              </a:r>
              <a:endParaRPr lang="en-US" altLang="ko-KR" sz="1200" b="1" dirty="0"/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5ADB154-609A-46BC-A71C-B1FE185E2CBC}"/>
              </a:ext>
            </a:extLst>
          </p:cNvPr>
          <p:cNvSpPr/>
          <p:nvPr/>
        </p:nvSpPr>
        <p:spPr>
          <a:xfrm>
            <a:off x="482609" y="2040339"/>
            <a:ext cx="2438384" cy="869033"/>
          </a:xfrm>
          <a:prstGeom prst="rect">
            <a:avLst/>
          </a:prstGeom>
          <a:solidFill>
            <a:srgbClr val="FF9966">
              <a:alpha val="20000"/>
            </a:srgbClr>
          </a:solidFill>
          <a:ln w="28575">
            <a:solidFill>
              <a:srgbClr val="FF99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AE24863-AB96-4F1C-B34E-31F340656387}"/>
              </a:ext>
            </a:extLst>
          </p:cNvPr>
          <p:cNvGrpSpPr/>
          <p:nvPr/>
        </p:nvGrpSpPr>
        <p:grpSpPr>
          <a:xfrm>
            <a:off x="652575" y="1184475"/>
            <a:ext cx="2975560" cy="798582"/>
            <a:chOff x="8864720" y="-2266573"/>
            <a:chExt cx="1287089" cy="798582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2BBD788-7A8B-425C-A91E-1909AB8FD8ED}"/>
                </a:ext>
              </a:extLst>
            </p:cNvPr>
            <p:cNvGrpSpPr/>
            <p:nvPr/>
          </p:nvGrpSpPr>
          <p:grpSpPr>
            <a:xfrm>
              <a:off x="8864720" y="-1867282"/>
              <a:ext cx="165910" cy="392423"/>
              <a:chOff x="8864720" y="-1867282"/>
              <a:chExt cx="165910" cy="392423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2EB4FA6D-91C4-491F-AD2D-5FF247A63357}"/>
                  </a:ext>
                </a:extLst>
              </p:cNvPr>
              <p:cNvCxnSpPr>
                <a:cxnSpLocks/>
                <a:stCxn id="98" idx="1"/>
              </p:cNvCxnSpPr>
              <p:nvPr/>
            </p:nvCxnSpPr>
            <p:spPr>
              <a:xfrm flipH="1">
                <a:off x="8865926" y="-1867282"/>
                <a:ext cx="164704" cy="211048"/>
              </a:xfrm>
              <a:prstGeom prst="straightConnector1">
                <a:avLst/>
              </a:prstGeom>
              <a:ln w="28575">
                <a:solidFill>
                  <a:srgbClr val="FF996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95B97109-8EA0-409F-928D-C189528EE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4720" y="-1645304"/>
                <a:ext cx="0" cy="170445"/>
              </a:xfrm>
              <a:prstGeom prst="straightConnector1">
                <a:avLst/>
              </a:prstGeom>
              <a:ln w="28575">
                <a:solidFill>
                  <a:srgbClr val="FF9966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D09189B-31BE-4C81-A3C7-08A8387697F5}"/>
                </a:ext>
              </a:extLst>
            </p:cNvPr>
            <p:cNvSpPr txBox="1"/>
            <p:nvPr/>
          </p:nvSpPr>
          <p:spPr>
            <a:xfrm>
              <a:off x="9030630" y="-2266573"/>
              <a:ext cx="1121179" cy="798582"/>
            </a:xfrm>
            <a:prstGeom prst="roundRect">
              <a:avLst>
                <a:gd name="adj" fmla="val 8338"/>
              </a:avLst>
            </a:prstGeom>
            <a:solidFill>
              <a:srgbClr val="FF9966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/>
                <a:t>검색 버튼</a:t>
              </a:r>
              <a:endParaRPr lang="en-US" altLang="ko-KR" sz="1200" b="1" dirty="0"/>
            </a:p>
            <a:p>
              <a:r>
                <a:rPr lang="en-US" altLang="ko-KR" sz="1050" b="1" dirty="0"/>
                <a:t>- </a:t>
              </a:r>
              <a:r>
                <a:rPr lang="ko-KR" altLang="en-US" sz="1050" b="1" dirty="0"/>
                <a:t>검색하고자 하는 원소 검색 버튼</a:t>
              </a:r>
              <a:endParaRPr lang="en-US" altLang="ko-KR" sz="1050" b="1" dirty="0"/>
            </a:p>
            <a:p>
              <a:r>
                <a:rPr lang="en-US" altLang="ko-KR" sz="1050" b="1" dirty="0"/>
                <a:t>- </a:t>
              </a:r>
              <a:r>
                <a:rPr lang="ko-KR" altLang="en-US" sz="1050" b="1" dirty="0"/>
                <a:t>검색하고자 하는 참조시트와 연결</a:t>
              </a:r>
              <a:endParaRPr lang="en-US" altLang="ko-KR" sz="1050" b="1" dirty="0"/>
            </a:p>
            <a:p>
              <a:r>
                <a:rPr lang="en-US" altLang="ko-KR" sz="1050" b="1" dirty="0"/>
                <a:t>- </a:t>
              </a:r>
              <a:r>
                <a:rPr lang="ko-KR" altLang="en-US" sz="1050" b="1" dirty="0"/>
                <a:t>검색결과 시각화를 통해</a:t>
              </a:r>
              <a:r>
                <a:rPr lang="en-US" altLang="ko-KR" sz="1050" b="1" dirty="0"/>
                <a:t>, </a:t>
              </a:r>
              <a:r>
                <a:rPr lang="ko-KR" altLang="en-US" sz="1050" b="1" dirty="0"/>
                <a:t>함량의 도식화</a:t>
              </a:r>
              <a:endParaRPr lang="en-US" altLang="ko-KR" sz="1050" b="1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DF478284-68DA-D20D-91B4-F00DF6A9F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75" y="5256360"/>
            <a:ext cx="2910134" cy="13020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9E9313B-5DFC-4C2E-998C-E84F0E8D65B8}"/>
              </a:ext>
            </a:extLst>
          </p:cNvPr>
          <p:cNvGrpSpPr/>
          <p:nvPr/>
        </p:nvGrpSpPr>
        <p:grpSpPr>
          <a:xfrm>
            <a:off x="2953288" y="5171278"/>
            <a:ext cx="6644740" cy="971374"/>
            <a:chOff x="2371602" y="4578324"/>
            <a:chExt cx="6644740" cy="97137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04DE989-DA78-43F4-84EB-B83F61E849DD}"/>
                </a:ext>
              </a:extLst>
            </p:cNvPr>
            <p:cNvGrpSpPr/>
            <p:nvPr/>
          </p:nvGrpSpPr>
          <p:grpSpPr>
            <a:xfrm>
              <a:off x="3029128" y="4725384"/>
              <a:ext cx="5987214" cy="824314"/>
              <a:chOff x="3267628" y="-4672908"/>
              <a:chExt cx="4340288" cy="4313682"/>
            </a:xfrm>
            <a:solidFill>
              <a:srgbClr val="FF0000">
                <a:alpha val="14902"/>
              </a:srgbClr>
            </a:solidFill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D0B8355E-6D09-4687-8799-E2A8B09A969B}"/>
                  </a:ext>
                </a:extLst>
              </p:cNvPr>
              <p:cNvGrpSpPr/>
              <p:nvPr/>
            </p:nvGrpSpPr>
            <p:grpSpPr>
              <a:xfrm>
                <a:off x="3267628" y="-4672908"/>
                <a:ext cx="1924787" cy="2618172"/>
                <a:chOff x="3267628" y="-4672908"/>
                <a:chExt cx="1924787" cy="2618172"/>
              </a:xfrm>
              <a:grpFill/>
            </p:grpSpPr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A22C44FF-4831-466A-BC57-E3B560B5DECC}"/>
                    </a:ext>
                  </a:extLst>
                </p:cNvPr>
                <p:cNvCxnSpPr>
                  <a:cxnSpLocks/>
                  <a:stCxn id="8" idx="3"/>
                </p:cNvCxnSpPr>
                <p:nvPr/>
              </p:nvCxnSpPr>
              <p:spPr>
                <a:xfrm>
                  <a:off x="3267628" y="-4672908"/>
                  <a:ext cx="1684193" cy="0"/>
                </a:xfrm>
                <a:prstGeom prst="straightConnector1">
                  <a:avLst/>
                </a:prstGeom>
                <a:grpFill/>
                <a:ln w="28575">
                  <a:solidFill>
                    <a:srgbClr val="FF00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7FCE2A63-4233-47ED-BBFB-0175D6D28FEC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4951821" y="-4639678"/>
                  <a:ext cx="240594" cy="2584942"/>
                </a:xfrm>
                <a:prstGeom prst="straightConnector1">
                  <a:avLst/>
                </a:prstGeom>
                <a:grpFill/>
                <a:ln w="28575">
                  <a:solidFill>
                    <a:srgbClr val="FF0000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D8E9EF-8B92-491F-9B07-5F9798F2C255}"/>
                  </a:ext>
                </a:extLst>
              </p:cNvPr>
              <p:cNvSpPr txBox="1"/>
              <p:nvPr/>
            </p:nvSpPr>
            <p:spPr>
              <a:xfrm>
                <a:off x="5192415" y="-3750247"/>
                <a:ext cx="2415501" cy="3391021"/>
              </a:xfrm>
              <a:prstGeom prst="roundRect">
                <a:avLst>
                  <a:gd name="adj" fmla="val 17097"/>
                </a:avLst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1200" b="1" dirty="0"/>
                  <a:t>참조시트</a:t>
                </a:r>
                <a:endParaRPr lang="en-US" altLang="ko-KR" sz="1200" b="1" dirty="0"/>
              </a:p>
              <a:p>
                <a:pPr marL="171450" indent="-171450">
                  <a:spcAft>
                    <a:spcPts val="300"/>
                  </a:spcAft>
                  <a:buFontTx/>
                  <a:buChar char="-"/>
                </a:pPr>
                <a:r>
                  <a:rPr lang="ko-KR" altLang="en-US" sz="1050" b="1" dirty="0"/>
                  <a:t>유효특허의 </a:t>
                </a:r>
                <a:r>
                  <a:rPr lang="en-US" altLang="ko-KR" sz="1050" b="1" dirty="0"/>
                  <a:t>DB(</a:t>
                </a:r>
                <a:r>
                  <a:rPr lang="ko-KR" altLang="en-US" sz="1050" b="1" dirty="0"/>
                  <a:t>각각의 </a:t>
                </a:r>
                <a:r>
                  <a:rPr lang="ko-KR" altLang="en-US" sz="1050" b="1" dirty="0" err="1"/>
                  <a:t>특허별</a:t>
                </a:r>
                <a:r>
                  <a:rPr lang="ko-KR" altLang="en-US" sz="1050" b="1" dirty="0"/>
                  <a:t> 원소 함량 기재 </a:t>
                </a:r>
                <a:r>
                  <a:rPr lang="en-US" altLang="ko-KR" sz="1050" b="1" dirty="0"/>
                  <a:t>DB)</a:t>
                </a:r>
              </a:p>
              <a:p>
                <a:pPr marL="171450" indent="-171450">
                  <a:spcAft>
                    <a:spcPts val="300"/>
                  </a:spcAft>
                  <a:buFontTx/>
                  <a:buChar char="-"/>
                </a:pPr>
                <a:r>
                  <a:rPr lang="ko-KR" altLang="en-US" sz="1100" b="1" dirty="0"/>
                  <a:t>참조시트 추가 작성 가능</a:t>
                </a:r>
                <a:endParaRPr lang="en-US" altLang="ko-KR" sz="1100" b="1" dirty="0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B02BF23-EB3B-40B3-9D79-2CA9A2722093}"/>
                </a:ext>
              </a:extLst>
            </p:cNvPr>
            <p:cNvSpPr/>
            <p:nvPr/>
          </p:nvSpPr>
          <p:spPr>
            <a:xfrm>
              <a:off x="2371602" y="4578324"/>
              <a:ext cx="657526" cy="294120"/>
            </a:xfrm>
            <a:prstGeom prst="rect">
              <a:avLst/>
            </a:prstGeom>
            <a:solidFill>
              <a:srgbClr val="FF0000">
                <a:alpha val="14902"/>
              </a:srgbClr>
            </a:solidFill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75A49B0-214A-42DD-9EF6-D3C6B19ED656}"/>
              </a:ext>
            </a:extLst>
          </p:cNvPr>
          <p:cNvGrpSpPr/>
          <p:nvPr/>
        </p:nvGrpSpPr>
        <p:grpSpPr>
          <a:xfrm>
            <a:off x="307975" y="5160006"/>
            <a:ext cx="2520000" cy="962734"/>
            <a:chOff x="-29206" y="4484925"/>
            <a:chExt cx="2520000" cy="96273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C5567F-D840-4093-A23C-D2A839D52909}"/>
                </a:ext>
              </a:extLst>
            </p:cNvPr>
            <p:cNvGrpSpPr/>
            <p:nvPr/>
          </p:nvGrpSpPr>
          <p:grpSpPr>
            <a:xfrm>
              <a:off x="-29206" y="4779045"/>
              <a:ext cx="2520000" cy="668614"/>
              <a:chOff x="2787153" y="-4442094"/>
              <a:chExt cx="1826815" cy="349889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9C44F6-B287-4150-AAFC-42709A35A750}"/>
                  </a:ext>
                </a:extLst>
              </p:cNvPr>
              <p:cNvSpPr txBox="1"/>
              <p:nvPr/>
            </p:nvSpPr>
            <p:spPr>
              <a:xfrm>
                <a:off x="2787153" y="-3203879"/>
                <a:ext cx="1826815" cy="2260681"/>
              </a:xfrm>
              <a:prstGeom prst="roundRect">
                <a:avLst>
                  <a:gd name="adj" fmla="val 17097"/>
                </a:avLst>
              </a:prstGeom>
              <a:solidFill>
                <a:srgbClr val="7030A0">
                  <a:alpha val="20000"/>
                </a:srgbClr>
              </a:solidFill>
            </p:spPr>
            <p:txBody>
              <a:bodyPr wrap="square" rtlCol="0" anchor="ctr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1200" b="1" dirty="0"/>
                  <a:t>검색</a:t>
                </a:r>
                <a:r>
                  <a:rPr lang="en-US" altLang="ko-KR" sz="1200" b="1" dirty="0"/>
                  <a:t> </a:t>
                </a:r>
                <a:r>
                  <a:rPr lang="ko-KR" altLang="en-US" sz="1200" b="1" dirty="0"/>
                  <a:t>시트</a:t>
                </a:r>
                <a:endParaRPr lang="en-US" altLang="ko-KR" sz="1200" b="1" dirty="0"/>
              </a:p>
              <a:p>
                <a:pPr>
                  <a:spcAft>
                    <a:spcPts val="300"/>
                  </a:spcAft>
                </a:pPr>
                <a:r>
                  <a:rPr lang="en-US" altLang="ko-KR" sz="1050" b="1" dirty="0"/>
                  <a:t>- </a:t>
                </a:r>
                <a:r>
                  <a:rPr lang="ko-KR" altLang="en-US" sz="1050" b="1" dirty="0"/>
                  <a:t>구성 원소의 함량 별 데이터 검색 시트</a:t>
                </a:r>
                <a:endParaRPr lang="en-US" altLang="ko-KR" sz="1050" b="1" dirty="0"/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5E5D0E06-DE9D-4019-ADA6-0B15AE02575A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3175578" y="-4442094"/>
                <a:ext cx="0" cy="113585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CF70511-4D2B-44DF-B6E2-946B43099783}"/>
                </a:ext>
              </a:extLst>
            </p:cNvPr>
            <p:cNvSpPr/>
            <p:nvPr/>
          </p:nvSpPr>
          <p:spPr>
            <a:xfrm>
              <a:off x="297124" y="4484925"/>
              <a:ext cx="418965" cy="294120"/>
            </a:xfrm>
            <a:prstGeom prst="rect">
              <a:avLst/>
            </a:prstGeom>
            <a:solidFill>
              <a:srgbClr val="7030A0">
                <a:alpha val="14902"/>
              </a:srgbClr>
            </a:solidFill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D652420-0001-46A7-A430-79FAACC02D55}"/>
              </a:ext>
            </a:extLst>
          </p:cNvPr>
          <p:cNvGrpSpPr/>
          <p:nvPr/>
        </p:nvGrpSpPr>
        <p:grpSpPr>
          <a:xfrm>
            <a:off x="1374731" y="5398810"/>
            <a:ext cx="4391058" cy="655969"/>
            <a:chOff x="8115032" y="1184211"/>
            <a:chExt cx="1906167" cy="50142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622A187-24BE-4D52-BDFB-BD4557B99C5E}"/>
                </a:ext>
              </a:extLst>
            </p:cNvPr>
            <p:cNvGrpSpPr/>
            <p:nvPr/>
          </p:nvGrpSpPr>
          <p:grpSpPr>
            <a:xfrm>
              <a:off x="8115032" y="1184211"/>
              <a:ext cx="812230" cy="302949"/>
              <a:chOff x="8115032" y="1184211"/>
              <a:chExt cx="812230" cy="302949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C8DBA14E-3FEE-429F-A8DC-3699826E1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5032" y="1184211"/>
                <a:ext cx="0" cy="141891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231B8CE8-1563-4C18-95DB-340E71B3AEF2}"/>
                  </a:ext>
                </a:extLst>
              </p:cNvPr>
              <p:cNvCxnSpPr>
                <a:cxnSpLocks/>
                <a:stCxn id="61" idx="1"/>
              </p:cNvCxnSpPr>
              <p:nvPr/>
            </p:nvCxnSpPr>
            <p:spPr>
              <a:xfrm flipH="1" flipV="1">
                <a:off x="8115032" y="1326102"/>
                <a:ext cx="812230" cy="161058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D23D216-69F6-44BF-8826-FCA18F1EDC7F}"/>
                </a:ext>
              </a:extLst>
            </p:cNvPr>
            <p:cNvSpPr txBox="1"/>
            <p:nvPr/>
          </p:nvSpPr>
          <p:spPr>
            <a:xfrm>
              <a:off x="8927262" y="1288688"/>
              <a:ext cx="1093937" cy="396944"/>
            </a:xfrm>
            <a:prstGeom prst="roundRect">
              <a:avLst>
                <a:gd name="adj" fmla="val 17097"/>
              </a:avLst>
            </a:prstGeom>
            <a:solidFill>
              <a:srgbClr val="0000FF">
                <a:alpha val="2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1200" b="1" dirty="0"/>
                <a:t>데이터 처리 시트</a:t>
              </a:r>
              <a:endParaRPr lang="en-US" altLang="ko-KR" sz="1200" b="1" dirty="0"/>
            </a:p>
            <a:p>
              <a:pPr>
                <a:spcAft>
                  <a:spcPts val="300"/>
                </a:spcAft>
              </a:pPr>
              <a:r>
                <a:rPr lang="en-US" altLang="ko-KR" sz="1000" b="1" dirty="0"/>
                <a:t>- </a:t>
              </a:r>
              <a:r>
                <a:rPr lang="ko-KR" altLang="en-US" sz="1000" b="1" dirty="0"/>
                <a:t>참소시트의 데이터를 분석 및 처리 시트</a:t>
              </a:r>
              <a:endParaRPr lang="en-US" altLang="ko-KR" sz="1000" b="1" dirty="0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332A56D-C860-4A5F-9D9B-5820A779D5A2}"/>
              </a:ext>
            </a:extLst>
          </p:cNvPr>
          <p:cNvSpPr/>
          <p:nvPr/>
        </p:nvSpPr>
        <p:spPr>
          <a:xfrm>
            <a:off x="1101636" y="5198301"/>
            <a:ext cx="520116" cy="200509"/>
          </a:xfrm>
          <a:prstGeom prst="rect">
            <a:avLst/>
          </a:prstGeom>
          <a:solidFill>
            <a:srgbClr val="0000FF">
              <a:alpha val="14902"/>
            </a:srgbClr>
          </a:solidFill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4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93</Words>
  <Application>Microsoft Office PowerPoint</Application>
  <PresentationFormat>A4 용지(210x297mm)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한컴산뜻돋움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Onhye</dc:creator>
  <cp:lastModifiedBy>(대학원생) 강창우 (인공지능대학원)</cp:lastModifiedBy>
  <cp:revision>2</cp:revision>
  <dcterms:created xsi:type="dcterms:W3CDTF">2022-11-30T06:28:57Z</dcterms:created>
  <dcterms:modified xsi:type="dcterms:W3CDTF">2022-11-30T06:38:57Z</dcterms:modified>
</cp:coreProperties>
</file>