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8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9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10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4180" r:id="rId4"/>
    <p:sldMasterId id="2147484752" r:id="rId5"/>
    <p:sldMasterId id="2147484761" r:id="rId6"/>
    <p:sldMasterId id="2147484765" r:id="rId7"/>
    <p:sldMasterId id="2147484769" r:id="rId8"/>
    <p:sldMasterId id="2147484773" r:id="rId9"/>
    <p:sldMasterId id="2147484777" r:id="rId10"/>
    <p:sldMasterId id="2147484781" r:id="rId11"/>
    <p:sldMasterId id="2147484785" r:id="rId12"/>
    <p:sldMasterId id="2147484789" r:id="rId13"/>
    <p:sldMasterId id="2147484793" r:id="rId14"/>
  </p:sldMasterIdLst>
  <p:notesMasterIdLst>
    <p:notesMasterId r:id="rId40"/>
  </p:notesMasterIdLst>
  <p:handoutMasterIdLst>
    <p:handoutMasterId r:id="rId41"/>
  </p:handoutMasterIdLst>
  <p:sldIdLst>
    <p:sldId id="487" r:id="rId15"/>
    <p:sldId id="857" r:id="rId16"/>
    <p:sldId id="858" r:id="rId17"/>
    <p:sldId id="870" r:id="rId18"/>
    <p:sldId id="868" r:id="rId19"/>
    <p:sldId id="872" r:id="rId20"/>
    <p:sldId id="873" r:id="rId21"/>
    <p:sldId id="874" r:id="rId22"/>
    <p:sldId id="875" r:id="rId23"/>
    <p:sldId id="876" r:id="rId24"/>
    <p:sldId id="880" r:id="rId25"/>
    <p:sldId id="877" r:id="rId26"/>
    <p:sldId id="878" r:id="rId27"/>
    <p:sldId id="881" r:id="rId28"/>
    <p:sldId id="882" r:id="rId29"/>
    <p:sldId id="884" r:id="rId30"/>
    <p:sldId id="886" r:id="rId31"/>
    <p:sldId id="888" r:id="rId32"/>
    <p:sldId id="887" r:id="rId33"/>
    <p:sldId id="869" r:id="rId34"/>
    <p:sldId id="891" r:id="rId35"/>
    <p:sldId id="889" r:id="rId36"/>
    <p:sldId id="892" r:id="rId37"/>
    <p:sldId id="893" r:id="rId38"/>
    <p:sldId id="890" r:id="rId39"/>
  </p:sldIdLst>
  <p:sldSz cx="9144000" cy="6858000" type="screen4x3"/>
  <p:notesSz cx="6669088" cy="9928225"/>
  <p:embeddedFontLst>
    <p:embeddedFont>
      <p:font typeface="나눔고딕" panose="020D0604000000000000" pitchFamily="50" charset="-127"/>
      <p:regular r:id="rId42"/>
      <p:bold r:id="rId43"/>
    </p:embeddedFont>
    <p:embeddedFont>
      <p:font typeface="맑은 고딕" panose="020B0503020000020004" pitchFamily="50" charset="-127"/>
      <p:regular r:id="rId44"/>
      <p:bold r:id="rId45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2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pos="5602">
          <p15:clr>
            <a:srgbClr val="A4A3A4"/>
          </p15:clr>
        </p15:guide>
        <p15:guide id="5" pos="2880">
          <p15:clr>
            <a:srgbClr val="A4A3A4"/>
          </p15:clr>
        </p15:guide>
        <p15:guide id="6" pos="340">
          <p15:clr>
            <a:srgbClr val="A4A3A4"/>
          </p15:clr>
        </p15:guide>
        <p15:guide id="7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서태환" initials="서" lastIdx="13" clrIdx="0">
    <p:extLst>
      <p:ext uri="{19B8F6BF-5375-455C-9EA6-DF929625EA0E}">
        <p15:presenceInfo xmlns:p15="http://schemas.microsoft.com/office/powerpoint/2012/main" userId="서태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AF8A6"/>
    <a:srgbClr val="FF9933"/>
    <a:srgbClr val="FF3B3B"/>
    <a:srgbClr val="D9D9D9"/>
    <a:srgbClr val="00642D"/>
    <a:srgbClr val="F4E2E2"/>
    <a:srgbClr val="F5BBBB"/>
    <a:srgbClr val="B400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212" autoAdjust="0"/>
  </p:normalViewPr>
  <p:slideViewPr>
    <p:cSldViewPr>
      <p:cViewPr varScale="1">
        <p:scale>
          <a:sx n="82" d="100"/>
          <a:sy n="82" d="100"/>
        </p:scale>
        <p:origin x="900" y="96"/>
      </p:cViewPr>
      <p:guideLst>
        <p:guide orient="horz" pos="3612"/>
        <p:guide orient="horz" pos="618"/>
        <p:guide orient="horz" pos="119"/>
        <p:guide pos="5602"/>
        <p:guide pos="2880"/>
        <p:guide pos="340"/>
        <p:guide pos="158"/>
      </p:guideLst>
    </p:cSldViewPr>
  </p:slideViewPr>
  <p:outlineViewPr>
    <p:cViewPr>
      <p:scale>
        <a:sx n="33" d="100"/>
        <a:sy n="33" d="100"/>
      </p:scale>
      <p:origin x="60" y="465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1388" y="72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slide" Target="slides/slide25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font" Target="fonts/font1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46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49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4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font" Target="fonts/font2.fntdata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3" y="9431338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348B15C-2670-41FB-9D71-D399A372F82E}" type="slidenum"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pPr>
                <a:defRPr/>
              </a:pPr>
              <a:t>‹#›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83978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663" y="9431338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DEE53C47-703D-469E-97B4-11BA20746AD5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1AC7114-C755-45B0-827B-C04C143FC9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이미지 개체 틀 2">
            <a:extLst>
              <a:ext uri="{FF2B5EF4-FFF2-40B4-BE49-F238E27FC236}">
                <a16:creationId xmlns:a16="http://schemas.microsoft.com/office/drawing/2014/main" id="{D06D0CB9-5A01-44FE-853B-C5595A3931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1241425"/>
            <a:ext cx="4465638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648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16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z="1000" dirty="0"/>
          </a:p>
        </p:txBody>
      </p:sp>
      <p:sp>
        <p:nvSpPr>
          <p:cNvPr id="1116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55E413F-E7DA-4E95-A564-F01740D4C0AE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2292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10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162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11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4219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12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765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13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2709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14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993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15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2347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16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77739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17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1340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18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61136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19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1196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4098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20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68063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21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24020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22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15561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23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9409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24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86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25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1175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3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309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4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3078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5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0121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6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6115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7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6868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8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0482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9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87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4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4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4.jpe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4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4.jpe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CDFA5DCD-77BC-4D0E-AB62-2E29CBD74EC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02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6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62068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089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91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43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159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1914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39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0380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7416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8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088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992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618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441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309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0162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090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2718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0723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918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36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67851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34900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340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1987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8570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301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53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58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395536" y="764704"/>
            <a:ext cx="8352928" cy="45719"/>
          </a:xfrm>
          <a:prstGeom prst="roundRect">
            <a:avLst/>
          </a:prstGeom>
          <a:gradFill flip="none" rotWithShape="1">
            <a:gsLst>
              <a:gs pos="0">
                <a:srgbClr val="C00000"/>
              </a:gs>
              <a:gs pos="50000">
                <a:srgbClr val="F5BBBB"/>
              </a:gs>
              <a:gs pos="100000">
                <a:srgbClr val="F4E2E2"/>
              </a:gs>
            </a:gsLst>
            <a:path path="circle">
              <a:fillToRect r="100000" b="100000"/>
            </a:path>
            <a:tileRect l="-100000" t="-100000"/>
          </a:gradFill>
          <a:ln w="3175" cap="rnd">
            <a:gradFill>
              <a:gsLst>
                <a:gs pos="0">
                  <a:srgbClr val="C00000"/>
                </a:gs>
                <a:gs pos="50000">
                  <a:srgbClr val="F5BBBB"/>
                </a:gs>
                <a:gs pos="100000">
                  <a:srgbClr val="F4E2E2"/>
                </a:gs>
              </a:gsLst>
              <a:lin ang="5400000" scaled="0"/>
            </a:gra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553200" y="6311900"/>
            <a:ext cx="2133600" cy="40957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EAC14C25-81AC-4AF3-97DC-113E56CD0A9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80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02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976663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428112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80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560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4" Type="http://schemas.openxmlformats.org/officeDocument/2006/relationships/theme" Target="../theme/theme1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16" r:id="rId1"/>
    <p:sldLayoutId id="2147484681" r:id="rId2"/>
    <p:sldLayoutId id="2147484682" r:id="rId3"/>
    <p:sldLayoutId id="2147484683" r:id="rId4"/>
    <p:sldLayoutId id="2147484760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79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85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4" r:id="rId1"/>
    <p:sldLayoutId id="2147484795" r:id="rId2"/>
    <p:sldLayoutId id="2147484796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9" r:id="rId1"/>
    <p:sldLayoutId id="2147484753" r:id="rId2"/>
    <p:sldLayoutId id="2147484755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84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2" r:id="rId1"/>
    <p:sldLayoutId id="2147484763" r:id="rId2"/>
    <p:sldLayoutId id="2147484764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41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6" r:id="rId1"/>
    <p:sldLayoutId id="2147484767" r:id="rId2"/>
    <p:sldLayoutId id="2147484768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71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0" r:id="rId1"/>
    <p:sldLayoutId id="2147484771" r:id="rId2"/>
    <p:sldLayoutId id="214748477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1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73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51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2" r:id="rId1"/>
    <p:sldLayoutId id="2147484783" r:id="rId2"/>
    <p:sldLayoutId id="2147484784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24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6" r:id="rId1"/>
    <p:sldLayoutId id="2147484787" r:id="rId2"/>
    <p:sldLayoutId id="2147484788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332656"/>
            <a:ext cx="8472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>
                <a:latin typeface="나눔고딕" pitchFamily="50" charset="-127"/>
                <a:ea typeface="나눔고딕" pitchFamily="50" charset="-127"/>
              </a:rPr>
              <a:t>GDBMS</a:t>
            </a:r>
            <a:r>
              <a:rPr lang="ko-KR" altLang="en-US" sz="4000" b="1">
                <a:latin typeface="나눔고딕" pitchFamily="50" charset="-127"/>
                <a:ea typeface="나눔고딕" pitchFamily="50" charset="-127"/>
              </a:rPr>
              <a:t>를 위한</a:t>
            </a:r>
            <a:r>
              <a:rPr lang="en-US" altLang="ko-KR" sz="4000" b="1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4000" b="1">
                <a:latin typeface="나눔고딕" pitchFamily="50" charset="-127"/>
                <a:ea typeface="나눔고딕" pitchFamily="50" charset="-127"/>
              </a:rPr>
              <a:t>이관 도구 </a:t>
            </a:r>
            <a:r>
              <a:rPr lang="en-US" altLang="ko-KR" sz="4000" b="1">
                <a:latin typeface="나눔고딕" pitchFamily="50" charset="-127"/>
                <a:ea typeface="나눔고딕" pitchFamily="50" charset="-127"/>
              </a:rPr>
              <a:t>UI / UX</a:t>
            </a:r>
            <a:endParaRPr lang="ko-KR" altLang="en-US" sz="4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2175248"/>
            <a:ext cx="5760640" cy="6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" pitchFamily="50" charset="-127"/>
                <a:ea typeface="나눔고딕" pitchFamily="50" charset="-127"/>
              </a:rPr>
              <a:t>㈜</a:t>
            </a:r>
            <a:r>
              <a:rPr lang="ko-KR" altLang="en-US" sz="1200" err="1">
                <a:latin typeface="나눔고딕" pitchFamily="50" charset="-127"/>
                <a:ea typeface="나눔고딕" pitchFamily="50" charset="-127"/>
              </a:rPr>
              <a:t>큐브리드</a:t>
            </a:r>
            <a:r>
              <a:rPr lang="ko-KR" altLang="en-US" sz="1200">
                <a:latin typeface="나눔고딕" pitchFamily="50" charset="-127"/>
                <a:ea typeface="나눔고딕" pitchFamily="50" charset="-127"/>
              </a:rPr>
              <a:t> 마인기</a:t>
            </a:r>
            <a:endParaRPr lang="en-US" altLang="ko-KR" sz="1200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10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1-2 Migration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528602"/>
              </p:ext>
            </p:extLst>
          </p:nvPr>
        </p:nvGraphicFramePr>
        <p:xfrm>
          <a:off x="395536" y="908720"/>
          <a:ext cx="8291264" cy="10573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547483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5591653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CM-MIGR-01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multi thread support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Migration thread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의 수를 조절할 수 있다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4811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CM-MIGR-02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Export CMT Script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CLI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로 마이그레이션 수행할 수 있도록</a:t>
                      </a:r>
                      <a:b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</a:b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CMT Migration Script(XML)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파일을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Export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하는 기능 제공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(GR, RG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용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)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629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169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11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연결 설정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(Confirmation Page)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CC1EC66-D4F0-49C4-B9D2-4DBFD52A6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이관 설정 후 데이터 이관 전 확인하는 단계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49CA96-5842-4AB2-9CB0-99222EDEE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908720"/>
            <a:ext cx="5904656" cy="476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83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12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1-2 Migration (Confirmation Option) –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고급 성능 설정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C1B1901-547B-474E-9297-8F98B0D49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856" y="2122945"/>
            <a:ext cx="5105400" cy="2200275"/>
          </a:xfrm>
          <a:prstGeom prst="rect">
            <a:avLst/>
          </a:prstGeom>
        </p:spPr>
      </p:pic>
      <p:sp>
        <p:nvSpPr>
          <p:cNvPr id="11" name="AutoShape 7">
            <a:extLst>
              <a:ext uri="{FF2B5EF4-FFF2-40B4-BE49-F238E27FC236}">
                <a16:creationId xmlns:a16="http://schemas.microsoft.com/office/drawing/2014/main" id="{607B9863-7CB8-43FA-8311-75B58A941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JDBC Driver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사용할 경우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setFetchSize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제공되어 패치 개수를 설정할 수 있으나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Gremlin Java Client Driver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경우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확인이 필요함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5372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13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1-2 Migration (Export CMT Script –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스크립트 내보내기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) [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기존 기능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C8A8BE8-BE12-4721-9098-91DAD6CFA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Export CMT Script : CMT Console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버전에서 사용할 수 있도록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CMT Script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Export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시킨다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XML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RG, GR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설정이 반영될 수 있도록 한다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(RDBMS to GDBMS, GDBMS to RDBMS)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E82EAC-2863-41C1-B4E5-E3373BD18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2525534"/>
            <a:ext cx="46291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78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14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1-2 Migration (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시작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) [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기존 기능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C8A8BE8-BE12-4721-9098-91DAD6CFA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 기능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이해를 돕기 위해 첨부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E08CC94-4036-4D24-8890-4BED509D9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1988840"/>
            <a:ext cx="45339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9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15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1-3 Result (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온라인 이관 시작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C8A8BE8-BE12-4721-9098-91DAD6CFA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이해를 돕기 위해 첨부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RDB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GDB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변형하여 이관되기 때문에  추출 개수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개수가 다를 수 있음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5B3141-0C86-4FA8-AD00-DE2905B2D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773" y="878898"/>
            <a:ext cx="5111523" cy="489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16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16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1-3 Result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/>
        </p:nvGraphicFramePr>
        <p:xfrm>
          <a:off x="395536" y="908720"/>
          <a:ext cx="8291264" cy="10573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547483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5591653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CM-RSLT-01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이관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summary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이관 결과의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summary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를 제공한다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4811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CM-RSLT-02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에러 로그 기능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오류 로그를 제공한다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629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272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17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1-3 Result (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이관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summary)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C8A8BE8-BE12-4721-9098-91DAD6CFA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이해를 돕기 위해 첨부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(GDBMS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맞는 객체만 표시할 예정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표시할 객체에 대해 확인 중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CMT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제공하는 요약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상세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 정보 표기 예정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8018DCF-751E-46DC-B1F6-319A5EB94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64" y="1533615"/>
            <a:ext cx="7941028" cy="368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22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 (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참조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18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1-3 Result (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이관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summary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참조할 항목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C8A8BE8-BE12-4721-9098-91DAD6CFA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이해를 돕기 위해 첨부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Summary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부분 참조 후 해당 페이지 삭제 예정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40BB42-F54A-4474-98CC-604AF7A58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64" y="979810"/>
            <a:ext cx="8119784" cy="459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13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19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1-3 Result (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에러 로그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C8A8BE8-BE12-4721-9098-91DAD6CFA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이해를 돕기 위해 첨부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(GDBMS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맞는 객체만 표시할 예정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객체 확인 중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요약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상세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 정보 표기 예정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4C1D0E-2E57-4A52-BBAA-D8DEC986D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7" y="908720"/>
            <a:ext cx="7093265" cy="480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1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288032"/>
          </a:xfrm>
        </p:spPr>
        <p:txBody>
          <a:bodyPr/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개정이력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83202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Group 696">
            <a:extLst>
              <a:ext uri="{FF2B5EF4-FFF2-40B4-BE49-F238E27FC236}">
                <a16:creationId xmlns:a16="http://schemas.microsoft.com/office/drawing/2014/main" id="{0FFC8E91-046C-4F41-856F-98711CB09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238183"/>
              </p:ext>
            </p:extLst>
          </p:nvPr>
        </p:nvGraphicFramePr>
        <p:xfrm>
          <a:off x="395536" y="620688"/>
          <a:ext cx="8291265" cy="725800"/>
        </p:xfrm>
        <a:graphic>
          <a:graphicData uri="http://schemas.openxmlformats.org/drawingml/2006/table">
            <a:tbl>
              <a:tblPr/>
              <a:tblGrid>
                <a:gridCol w="566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1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55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046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2021-11-09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Draft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마인기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046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174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593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/>
              <a:t>2. RDB to GDB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20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2-1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(Transformation)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804329"/>
              </p:ext>
            </p:extLst>
          </p:nvPr>
        </p:nvGraphicFramePr>
        <p:xfrm>
          <a:off x="395536" y="908720"/>
          <a:ext cx="8291264" cy="28758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547483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5591653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RG-TRAN-01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메타데이터 획득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RDB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의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meta data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를 가져온다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RG-TRAN-02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메타데이터를 모델로 변환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가져온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Meta data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기반으로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RDB to GDB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변환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매핑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)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기능을 제공한다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635303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RG-TRAN-03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모델 변환 시각화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Mapping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된 모델의 시각화 정보를 제공한다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09308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RG-TRAN-04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Vertex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속성 설정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시각화 된 그래프에서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Vertex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속성 설정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변경할 수 있다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479500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RG-TRAN-05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Vertex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속성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Skip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설정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이관 시 불필요한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Vertex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를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Skip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설정할 수 있다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509206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RG-TRAN-06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Edge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속성 설정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시각화 된 그래프에서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Edge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속성 설정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/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변경할 수 있다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619163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RG-TRAN-07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Edge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속성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Skip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설정 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이관 시 불필요한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Edge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를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Skip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설정할 수 있다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663215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RG-TRAN-08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Edge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 변경 설정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시각화 된 그래프에서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Edge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연결을 변경할 수 있다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383146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RG-TRAN-09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Edge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 변경 설정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FK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가 없는 경우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relationship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자동으로 찾아 추천하는 방법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878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672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/>
              <a:t>2. RDB to GDB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21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2-1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(Transformation)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C8A8BE8-BE12-4721-9098-91DAD6CFA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검토중 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Graph - Mouse Scroll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가능하도록 함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C88B1E1-12EB-4117-977B-B48463DD3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65" y="885031"/>
            <a:ext cx="8119784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94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/>
              <a:t>3. GDB to</a:t>
            </a:r>
            <a:r>
              <a:rPr lang="ko-KR" altLang="en-US" sz="2000"/>
              <a:t> </a:t>
            </a:r>
            <a:r>
              <a:rPr lang="en-US" altLang="ko-KR" sz="2000"/>
              <a:t>RDB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22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3-1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(Transformation)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267504"/>
              </p:ext>
            </p:extLst>
          </p:nvPr>
        </p:nvGraphicFramePr>
        <p:xfrm>
          <a:off x="395536" y="908720"/>
          <a:ext cx="8291264" cy="8518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547483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5591653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GR-TRAN-01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GDB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질의 입력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GDB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질의를 입력 받는다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(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사용자 직접 입력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or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파일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)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GR-TRAN-02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질의 결과 변환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질의 결과를 기반으로 데이터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(GDB to RDB)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변환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매핑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)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기능을 제공한다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635303"/>
                  </a:ext>
                </a:extLst>
              </a:tr>
            </a:tbl>
          </a:graphicData>
        </a:graphic>
      </p:graphicFrame>
      <p:sp>
        <p:nvSpPr>
          <p:cNvPr id="7" name="AutoShape 7">
            <a:extLst>
              <a:ext uri="{FF2B5EF4-FFF2-40B4-BE49-F238E27FC236}">
                <a16:creationId xmlns:a16="http://schemas.microsoft.com/office/drawing/2014/main" id="{53A78965-FC12-444F-9397-FDB599877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GR-TRAN-02 : Background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수행 기능</a:t>
            </a:r>
            <a:endParaRPr lang="en-US" altLang="ko-KR" sz="80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42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/>
              <a:t>2. RDB to GDB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23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2-1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(Transformation)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BED955-5448-4B38-B3E7-A98947554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1272203"/>
            <a:ext cx="7953375" cy="479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43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/>
              <a:t>2. RDB to GDB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24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2-1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(Transformation)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BED955-5448-4B38-B3E7-A98947554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0" y="1116546"/>
            <a:ext cx="7953375" cy="479447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BCA6CE8-F52A-42BD-8370-975D0AB7B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1675775"/>
            <a:ext cx="5571331" cy="384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01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/>
              <a:t>2. GDB to</a:t>
            </a:r>
            <a:r>
              <a:rPr lang="ko-KR" altLang="en-US" sz="2000"/>
              <a:t> </a:t>
            </a:r>
            <a:r>
              <a:rPr lang="en-US" altLang="ko-KR" sz="2000"/>
              <a:t>RDB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25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2-1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(Migration)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302565"/>
              </p:ext>
            </p:extLst>
          </p:nvPr>
        </p:nvGraphicFramePr>
        <p:xfrm>
          <a:off x="395536" y="908720"/>
          <a:ext cx="8291264" cy="8518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547483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5591653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GR-MIGR-01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Import Data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맵핑된 데이터를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JDBC Driver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를 이용하여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RDB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에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import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한다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09308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GR-MIGR-02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Export file for RDB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GDB data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를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CUBRID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가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import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할 수 있는 형태의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File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로 생성하는 기능을 제공한다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479500"/>
                  </a:ext>
                </a:extLst>
              </a:tr>
            </a:tbl>
          </a:graphicData>
        </a:graphic>
      </p:graphicFrame>
      <p:sp>
        <p:nvSpPr>
          <p:cNvPr id="7" name="AutoShape 7">
            <a:extLst>
              <a:ext uri="{FF2B5EF4-FFF2-40B4-BE49-F238E27FC236}">
                <a16:creationId xmlns:a16="http://schemas.microsoft.com/office/drawing/2014/main" id="{8F1631D4-1640-4BCF-B896-F9BEDC0CC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GR-MIGR-01 : Background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수행 기능</a:t>
            </a:r>
            <a:b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GR-MIGR-02 : Output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 경로 입력 창</a:t>
            </a:r>
            <a:endParaRPr lang="en-US" altLang="ko-KR" sz="80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80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68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32048"/>
          </a:xfrm>
        </p:spPr>
        <p:txBody>
          <a:bodyPr/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548680"/>
            <a:ext cx="82296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내용 정의</a:t>
            </a:r>
            <a:endParaRPr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</a:p>
          <a:p>
            <a:pPr marL="800100" lvl="1" indent="-342900">
              <a:buAutoNum type="arabicPeriod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Connection</a:t>
            </a:r>
          </a:p>
          <a:p>
            <a:pPr marL="800100" lvl="1" indent="-342900">
              <a:buAutoNum type="arabicPeriod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Migration</a:t>
            </a:r>
          </a:p>
          <a:p>
            <a:pPr marL="800100" lvl="1" indent="-342900">
              <a:buAutoNum type="arabicPeriod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Result</a:t>
            </a:r>
          </a:p>
          <a:p>
            <a:pPr marL="342900" indent="-342900">
              <a:buAutoNum type="arabicPeriod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RDB to GDB</a:t>
            </a:r>
          </a:p>
          <a:p>
            <a:pPr marL="800100" lvl="1" indent="-342900">
              <a:buAutoNum type="arabicPeriod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Transformation</a:t>
            </a:r>
          </a:p>
          <a:p>
            <a:pPr marL="800100" lvl="1" indent="-342900">
              <a:buAutoNum type="arabicPeriod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Migration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GDB to RDB</a:t>
            </a:r>
          </a:p>
          <a:p>
            <a:pPr marL="800100" lvl="1" indent="-342900">
              <a:buAutoNum type="arabicPeriod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Transformation</a:t>
            </a:r>
          </a:p>
          <a:p>
            <a:pPr marL="800100" lvl="1" indent="-342900">
              <a:buAutoNum type="arabicPeriod"/>
            </a:pP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Migration</a:t>
            </a:r>
          </a:p>
        </p:txBody>
      </p:sp>
    </p:spTree>
    <p:extLst>
      <p:ext uri="{BB962C8B-B14F-4D97-AF65-F5344CB8AC3E}">
        <p14:creationId xmlns:p14="http://schemas.microsoft.com/office/powerpoint/2010/main" val="403585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연결 설정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 유형 선택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(1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단계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88E744-8D00-4570-8989-25192A778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901" y="836712"/>
            <a:ext cx="5256197" cy="4906989"/>
          </a:xfrm>
          <a:prstGeom prst="rect">
            <a:avLst/>
          </a:prstGeom>
        </p:spPr>
      </p:pic>
      <p:sp>
        <p:nvSpPr>
          <p:cNvPr id="9" name="AutoShape 7">
            <a:extLst>
              <a:ext uri="{FF2B5EF4-FFF2-40B4-BE49-F238E27FC236}">
                <a16:creationId xmlns:a16="http://schemas.microsoft.com/office/drawing/2014/main" id="{54600DCC-FDDB-4B2D-9AC1-30D2CFB89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marL="1524000" indent="-171450"/>
            <a:r>
              <a:rPr lang="ko-KR" altLang="en-US" sz="1000" b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추가되는 항목</a:t>
            </a:r>
            <a:endParaRPr lang="en-US" altLang="ko-KR" sz="1000" b="1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524000" indent="-171450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원본 유형 </a:t>
            </a:r>
            <a:r>
              <a:rPr lang="en-US" altLang="ko-KR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온라인 </a:t>
            </a:r>
            <a:r>
              <a:rPr lang="en-US" altLang="ko-KR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TurboGraph++ </a:t>
            </a:r>
            <a:r>
              <a:rPr lang="ko-KR" altLang="en-US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</a:t>
            </a:r>
            <a:endParaRPr lang="en-US" altLang="ko-KR" sz="100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524000" indent="-171450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대상 유형 </a:t>
            </a:r>
            <a:r>
              <a:rPr lang="en-US" altLang="ko-KR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온라인 </a:t>
            </a:r>
            <a:r>
              <a:rPr lang="en-US" altLang="ko-KR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TurboGraph++ </a:t>
            </a:r>
            <a:r>
              <a:rPr lang="ko-KR" altLang="en-US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</a:t>
            </a:r>
            <a:r>
              <a:rPr lang="en-US" altLang="ko-KR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로컬 </a:t>
            </a:r>
            <a:r>
              <a:rPr lang="en-US" altLang="ko-KR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CSV </a:t>
            </a:r>
            <a:r>
              <a:rPr lang="ko-KR" altLang="en-US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10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 TurboGraph++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301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연결 설정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658108"/>
              </p:ext>
            </p:extLst>
          </p:nvPr>
        </p:nvGraphicFramePr>
        <p:xfrm>
          <a:off x="395536" y="908720"/>
          <a:ext cx="8291264" cy="27982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547483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5591653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CM-CONN-01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RDB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 설정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: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추가 기능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Online RDB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 정보를 추가하는 기능을 제공한다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CM-CONN-02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RDB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 설정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: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삭제 기능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Online RDB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 정보를 삭제하는 기능을 제공한다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629646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CM-CONN-03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RDB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 설정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: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수정 기능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Online RDB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 정보를 변경하는 기능을 제공한다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465414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CM-CONN-04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GDB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 설정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: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추가 기능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Online GDB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 정보를 추가하는 기능을 제공한다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04940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CM-CONN-05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GDB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 설정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: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삭제 기능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Online GDB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 정보를 삭제하는 기능을 제공한다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55183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CM-CONN-06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GDB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 설정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 :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수정 기능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Online GDB 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 정보를 변경하는 기능을 제공한다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410140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CM-CONN-07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연결 테스트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2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나눔고딕" panose="020D0604000000000000" pitchFamily="50" charset="-127"/>
                          <a:cs typeface="굴림" panose="020B0600000101010101" pitchFamily="50" charset="-127"/>
                        </a:rPr>
                        <a:t>Online migration</a:t>
                      </a:r>
                      <a:r>
                        <a:rPr lang="ko-KR" sz="1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시에 연결 설정을 이용하여 연결 테스트 기능을 제공한다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085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167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연결 설정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(2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단계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35FB2D2-47FD-4049-964E-2EBC0F131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852" y="966738"/>
            <a:ext cx="5828295" cy="4567757"/>
          </a:xfrm>
          <a:prstGeom prst="rect">
            <a:avLst/>
          </a:prstGeom>
        </p:spPr>
      </p:pic>
      <p:sp>
        <p:nvSpPr>
          <p:cNvPr id="12" name="AutoShape 7">
            <a:extLst>
              <a:ext uri="{FF2B5EF4-FFF2-40B4-BE49-F238E27FC236}">
                <a16:creationId xmlns:a16="http://schemas.microsoft.com/office/drawing/2014/main" id="{3F27B7D4-F315-4970-92D2-04A32677C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편집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 기능을 수행할 수 있음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Step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364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7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연결 설정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신규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편집 시 설정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Dialog)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CC1EC66-D4F0-49C4-B9D2-4DBFD52A6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찾아보기 기능을 통해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Gremlin Java Driver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선택할 수 있도록 함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(FileDialog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ctr"/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Step1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DataSource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 후 해당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Dialog Pop-up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되므로 데이터베이스 종류는  고정됨</a:t>
            </a:r>
            <a:endParaRPr lang="en-US" altLang="ko-KR" sz="80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843568-D2C8-445F-9E3D-A348043CB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1338262"/>
            <a:ext cx="49530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5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8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연결 설정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(2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단계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신규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편집 시 설정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Dialog)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CC1EC66-D4F0-49C4-B9D2-4DBFD52A6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편집 기능의 연결 테스트 후 연결 리스트 표시되는 상태</a:t>
            </a:r>
            <a:endParaRPr lang="en-US" altLang="ko-KR" sz="80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789E455-B4C4-476F-BFD3-C2A956E6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857" y="836712"/>
            <a:ext cx="6220286" cy="487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54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1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9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1-1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연결 설정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(3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단계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대상 온라인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CC1EC66-D4F0-49C4-B9D2-4DBFD52A6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대상 온라인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CUBRID 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선택할 수 있는 기능 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 기능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Step2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동일함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이해를 돕기 위해 첨부</a:t>
            </a:r>
            <a:r>
              <a:rPr lang="en-US" altLang="ko-KR" sz="80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A774EF-5331-4DBA-B36F-B35CCEED4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623" y="889372"/>
            <a:ext cx="6182754" cy="481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4153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 w="9525">
          <a:solidFill>
            <a:schemeClr val="bg1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1200" dirty="0" err="1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4045299AFDCA045855F8344FFFCB4B4" ma:contentTypeVersion="0" ma:contentTypeDescription="새 문서를 만듭니다." ma:contentTypeScope="" ma:versionID="48340f7fc8974c11d41f573f4a5aa434">
  <xsd:schema xmlns:xsd="http://www.w3.org/2001/XMLSchema" xmlns:p="http://schemas.microsoft.com/office/2006/metadata/properties" targetNamespace="http://schemas.microsoft.com/office/2006/metadata/properties" ma:root="true" ma:fieldsID="6d1ee5c80bf69a1ee28e268965e8a72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 ma:readOnly="true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E7663C-9F19-41FD-9D3F-084CE93354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290F850F-1707-4042-B785-91620C10AD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30EFD6-240A-4E79-92AB-0E3FAF99B1B1}">
  <ds:schemaRefs>
    <ds:schemaRef ds:uri="http://purl.org/dc/dcmitype/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85383</TotalTime>
  <Words>1011</Words>
  <Application>Microsoft Office PowerPoint</Application>
  <PresentationFormat>화면 슬라이드 쇼(4:3)</PresentationFormat>
  <Paragraphs>228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11</vt:i4>
      </vt:variant>
      <vt:variant>
        <vt:lpstr>슬라이드 제목</vt:lpstr>
      </vt:variant>
      <vt:variant>
        <vt:i4>25</vt:i4>
      </vt:variant>
    </vt:vector>
  </HeadingPairs>
  <TitlesOfParts>
    <vt:vector size="40" baseType="lpstr">
      <vt:lpstr>나눔고딕</vt:lpstr>
      <vt:lpstr>Arial</vt:lpstr>
      <vt:lpstr>맑은 고딕</vt:lpstr>
      <vt:lpstr>굴림</vt:lpstr>
      <vt:lpstr>디자인 사용자 지정</vt:lpstr>
      <vt:lpstr>Office 테마</vt:lpstr>
      <vt:lpstr>1_Office 테마</vt:lpstr>
      <vt:lpstr>2_Office 테마</vt:lpstr>
      <vt:lpstr>3_Office 테마</vt:lpstr>
      <vt:lpstr>4_Office 테마</vt:lpstr>
      <vt:lpstr>5_Office 테마</vt:lpstr>
      <vt:lpstr>6_Office 테마</vt:lpstr>
      <vt:lpstr>7_Office 테마</vt:lpstr>
      <vt:lpstr>8_Office 테마</vt:lpstr>
      <vt:lpstr>9_Office 테마</vt:lpstr>
      <vt:lpstr>PowerPoint 프레젠테이션</vt:lpstr>
      <vt:lpstr>개정이력</vt:lpstr>
      <vt:lpstr>목차</vt:lpstr>
      <vt:lpstr>1. 공통 UI</vt:lpstr>
      <vt:lpstr>1. 공통 UI</vt:lpstr>
      <vt:lpstr>1. 공통 UI</vt:lpstr>
      <vt:lpstr>1. 공통 UI</vt:lpstr>
      <vt:lpstr>1. 공통 UI</vt:lpstr>
      <vt:lpstr>1. 공통 UI</vt:lpstr>
      <vt:lpstr>1. 공통 UI</vt:lpstr>
      <vt:lpstr>1. 공통 UI</vt:lpstr>
      <vt:lpstr>1. 공통 UI</vt:lpstr>
      <vt:lpstr>1. 공통 UI</vt:lpstr>
      <vt:lpstr>1. 공통 UI</vt:lpstr>
      <vt:lpstr>1. 공통 UI</vt:lpstr>
      <vt:lpstr>1. 공통 UI</vt:lpstr>
      <vt:lpstr>1. 공통 UI</vt:lpstr>
      <vt:lpstr>1. 공통 UI (참조)</vt:lpstr>
      <vt:lpstr>1. 공통 UI</vt:lpstr>
      <vt:lpstr>2. RDB to GDB</vt:lpstr>
      <vt:lpstr>2. RDB to GDB</vt:lpstr>
      <vt:lpstr>3. GDB to RDB</vt:lpstr>
      <vt:lpstr>2. RDB to GDB</vt:lpstr>
      <vt:lpstr>2. RDB to GDB</vt:lpstr>
      <vt:lpstr>2. GDB to RDB</vt:lpstr>
    </vt:vector>
  </TitlesOfParts>
  <Company>큐브리드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</dc:creator>
  <cp:lastModifiedBy>마인기</cp:lastModifiedBy>
  <cp:revision>2248</cp:revision>
  <dcterms:created xsi:type="dcterms:W3CDTF">2007-04-17T12:18:50Z</dcterms:created>
  <dcterms:modified xsi:type="dcterms:W3CDTF">2021-11-10T04:58:33Z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0x01010094045299AFDCA045855F8344FFFCB4B4</vt:lpwstr>
  </property>
</Properties>
</file>