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48"/>
  </p:notesMasterIdLst>
  <p:handoutMasterIdLst>
    <p:handoutMasterId r:id="rId49"/>
  </p:handoutMasterIdLst>
  <p:sldIdLst>
    <p:sldId id="487" r:id="rId15"/>
    <p:sldId id="857" r:id="rId16"/>
    <p:sldId id="858" r:id="rId17"/>
    <p:sldId id="870" r:id="rId18"/>
    <p:sldId id="868" r:id="rId19"/>
    <p:sldId id="872" r:id="rId20"/>
    <p:sldId id="873" r:id="rId21"/>
    <p:sldId id="874" r:id="rId22"/>
    <p:sldId id="875" r:id="rId23"/>
    <p:sldId id="897" r:id="rId24"/>
    <p:sldId id="898" r:id="rId25"/>
    <p:sldId id="876" r:id="rId26"/>
    <p:sldId id="880" r:id="rId27"/>
    <p:sldId id="877" r:id="rId28"/>
    <p:sldId id="878" r:id="rId29"/>
    <p:sldId id="881" r:id="rId30"/>
    <p:sldId id="882" r:id="rId31"/>
    <p:sldId id="899" r:id="rId32"/>
    <p:sldId id="900" r:id="rId33"/>
    <p:sldId id="901" r:id="rId34"/>
    <p:sldId id="884" r:id="rId35"/>
    <p:sldId id="886" r:id="rId36"/>
    <p:sldId id="888" r:id="rId37"/>
    <p:sldId id="895" r:id="rId38"/>
    <p:sldId id="896" r:id="rId39"/>
    <p:sldId id="869" r:id="rId40"/>
    <p:sldId id="891" r:id="rId41"/>
    <p:sldId id="903" r:id="rId42"/>
    <p:sldId id="904" r:id="rId43"/>
    <p:sldId id="889" r:id="rId44"/>
    <p:sldId id="892" r:id="rId45"/>
    <p:sldId id="893" r:id="rId46"/>
    <p:sldId id="890" r:id="rId47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50"/>
      <p:bold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12" autoAdjust="0"/>
  </p:normalViewPr>
  <p:slideViewPr>
    <p:cSldViewPr>
      <p:cViewPr varScale="1">
        <p:scale>
          <a:sx n="82" d="100"/>
          <a:sy n="82" d="100"/>
        </p:scale>
        <p:origin x="1626" y="90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handoutMaster" Target="handoutMasters/handoutMaster1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93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09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16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21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5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709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99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347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410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38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486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773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4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113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903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80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806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02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301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49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556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0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17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7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12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11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86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48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53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GDBMS</a:t>
            </a:r>
            <a:r>
              <a:rPr lang="ko-KR" altLang="en-US" sz="4000" b="1">
                <a:latin typeface="나눔고딕" pitchFamily="50" charset="-127"/>
                <a:ea typeface="나눔고딕" pitchFamily="50" charset="-127"/>
              </a:rPr>
              <a:t>를 위한</a:t>
            </a:r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>
                <a:latin typeface="나눔고딕" pitchFamily="50" charset="-127"/>
                <a:ea typeface="나눔고딕" pitchFamily="50" charset="-127"/>
              </a:rPr>
              <a:t>이관 도구 </a:t>
            </a:r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 마인기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CSV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선택 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 선택할 수 있는 기능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Step2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이해를 돕기 위해 첨부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D975E-F2E8-41DB-A73E-2E011714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87" y="983948"/>
            <a:ext cx="579622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CSV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선택 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설정을 눌렀을 경우 열리는 설정창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문자집합 설정할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D975E-F2E8-41DB-A73E-2E011714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87" y="983948"/>
            <a:ext cx="5796225" cy="46805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7AE5E-C7F3-4095-858F-B25228931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763066"/>
            <a:ext cx="3771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28602"/>
              </p:ext>
            </p:extLst>
          </p:nvPr>
        </p:nvGraphicFramePr>
        <p:xfrm>
          <a:off x="395536" y="908720"/>
          <a:ext cx="8291264" cy="1057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CM-MIGR-01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multi thread support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Migration thread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수를 조절할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CM-MIGR-02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Export CMT Script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CLI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로 마이그레이션 수행할 수 있도록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CMT Migration Script(XML)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파일을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Export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하는 기능 제공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(GR, RG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용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16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(Confirmation Page)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이관 설정 후 데이터 이관 전 확인하는 단계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9CA96-5842-4AB2-9CB0-99222EDE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08720"/>
            <a:ext cx="5904656" cy="47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(Confirmation Option)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고급 성능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1B1901-547B-474E-9297-8F98B0D4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856" y="2122945"/>
            <a:ext cx="5105400" cy="2200275"/>
          </a:xfrm>
          <a:prstGeom prst="rect">
            <a:avLst/>
          </a:prstGeom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607B9863-7CB8-43FA-8311-75B58A94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 Driver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경우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setFetchSize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제공되어 패치 개수를 설정할 수 있으나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Gremlin Java Client Driver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확인이 필요함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7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(Export CMT Script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내보내기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[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 CMT Script : CMT Console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버전에서 사용할 수 있도록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Script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시킨다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RG, GR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설정이 반영될 수 있도록 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(RDBMS to GDBMS, GDBMS to RDBMS)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내보내기 옵션은 삭제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82EAC-2863-41C1-B4E5-E3373BD1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525534"/>
            <a:ext cx="46291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7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[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08CC94-4036-4D24-8890-4BED509D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88840"/>
            <a:ext cx="4533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-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Vendor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Migration Tool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각각의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수치를 직접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5B3141-0C86-4FA8-AD00-DE2905B2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4" y="845260"/>
            <a:ext cx="5111523" cy="48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: Grid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(Vertex, Edge, Index, PK, Records)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항목을 만들어 진행상황을 위와는 다르게 표현할 수 있도록 함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1B6B4-D06B-492A-9AA8-9AD34C8D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39" y="941492"/>
            <a:ext cx="6152921" cy="47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: Migration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Vendor[neo4j, orientdb teleport]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방안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3CF820-BDD6-4E24-94B8-FE9C9604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61" y="887811"/>
            <a:ext cx="6300592" cy="48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38183"/>
              </p:ext>
            </p:extLst>
          </p:nvPr>
        </p:nvGraphicFramePr>
        <p:xfrm>
          <a:off x="395536" y="620688"/>
          <a:ext cx="8291265" cy="72580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2021-11-09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Draft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마인기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: Migration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Vendor[neo4j, orientdb teleport]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방안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7978E1-F4DE-43CD-AB4D-A57BFFB7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75" y="2342807"/>
            <a:ext cx="4933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4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908720"/>
          <a:ext cx="8291264" cy="1057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CM-RSLT-01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summary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결과의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summary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CM-RSLT-02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에러 로그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오류 로그를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272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198BF-A0CC-49C9-8F92-F3307392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0640"/>
            <a:ext cx="8229600" cy="42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2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 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참조할 항목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 참조 후 해당 페이지 삭제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40BB42-F54A-4474-98CC-604AF7A5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4" y="979810"/>
            <a:ext cx="8119784" cy="45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1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C84040-E0D6-4FC9-8CDD-EF71F139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4744"/>
            <a:ext cx="814724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7B3DE9-8758-463E-88D2-C22667E5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39" y="1105287"/>
            <a:ext cx="8150663" cy="42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6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04329"/>
              </p:ext>
            </p:extLst>
          </p:nvPr>
        </p:nvGraphicFramePr>
        <p:xfrm>
          <a:off x="395536" y="908720"/>
          <a:ext cx="8291264" cy="2875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메타데이터 획득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meta data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가져온다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메타데이터를 모델로 변환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가져온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Meta data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기반으로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RDB to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매핑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3530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모델 변환 시각화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Mapping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된 모델의 시각화 정보를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093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Vertex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Vertex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변경할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950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Vertex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시 불필요한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Vertex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0920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변경할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1916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 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시 불필요한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6321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RG-TRAN-08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변경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연결을 변경할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314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RG-TRAN-09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변경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FK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 없는 경우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relationship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자동으로 찾아 추천하는 방법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7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7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Draft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View, Trigger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이관 대상에서 제외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Navigator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사용함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컬럼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Text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데이터 타입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viewer - Mouse Scroll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가능하도록 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0FAEC-6D95-4009-92D8-7F8DED81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13" y="1192993"/>
            <a:ext cx="8197588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4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(Nodes)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View, Trigger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이관 대상에서 제외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Navigator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사용함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컬럼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Text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데이터 타입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viewer - Mouse Scroll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가능하도록 함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911E95-6E5D-4C29-B0DA-8F774022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347787"/>
            <a:ext cx="6496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6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(Relationships)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View, Trigger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이관 대상에서 제외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Navigator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사용함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컬럼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Text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데이터 타입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viewer - Mouse Scroll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가능하도록 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E270ED-ACF7-4C17-9545-921508F3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347787"/>
            <a:ext cx="6496050" cy="4162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FCE161-8F74-4671-A688-F3336EA64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132856"/>
            <a:ext cx="2232248" cy="31494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7D68DC-048C-4F9D-A059-CEA093DB5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62" y="1390650"/>
            <a:ext cx="64674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내용 정의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</a:p>
          <a:p>
            <a:pPr marL="342900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RDB to GDB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GDB to RDB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67504"/>
              </p:ext>
            </p:extLst>
          </p:nvPr>
        </p:nvGraphicFramePr>
        <p:xfrm>
          <a:off x="395536" y="908720"/>
          <a:ext cx="8291264" cy="851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GR-TRAN-01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입력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질의를 입력 받는다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사용자 직접 입력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or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파일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GR-TRAN-02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결과 변환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결과를 기반으로 데이터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(GDB to RDB)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매핑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35303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53A78965-FC12-444F-9397-FDB59987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GR-TRAN-02 : Background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기능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42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ED955-5448-4B38-B3E7-A9894755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908720"/>
            <a:ext cx="7953375" cy="4794473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00B9332C-0A34-450E-ACAE-95434FD6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제약사항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구문의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포함하지 않을 경우만 수행할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043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ED955-5448-4B38-B3E7-A9894755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0" y="908720"/>
            <a:ext cx="7953375" cy="47944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CA6CE8-F52A-42BD-8370-975D0AB7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331" y="1300445"/>
            <a:ext cx="5571331" cy="3841457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98F0D493-3BF7-46DE-9A77-FFBCE680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제약사항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구문의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포함하지 않을 경우만 수행할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버튼을 눌렀을 경우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Result Validation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401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(Migration)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02565"/>
              </p:ext>
            </p:extLst>
          </p:nvPr>
        </p:nvGraphicFramePr>
        <p:xfrm>
          <a:off x="395536" y="908720"/>
          <a:ext cx="8291264" cy="851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GR-MIGR-01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Import Data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맵핑된 데이터를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JDBC Driver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이용하여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RDB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import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093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GR-MIGR-02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Export file for RDB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data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CUBRID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import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할 수 있는 형태의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File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로 생성하는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9500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8F1631D4-1640-4BCF-B896-F9BEDC0C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GR-MIGR-01 : Background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기능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GR-MIGR-02 : Output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경로 입력 창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(CSV Import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기능 같음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68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유형 선택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8E744-8D00-4570-8989-25192A77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01" y="836712"/>
            <a:ext cx="5256197" cy="4906989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54600DCC-FDDB-4B2D-9AC1-30D2CFB8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524000" indent="-171450"/>
            <a:r>
              <a:rPr lang="ko-KR" altLang="en-US" sz="1000" b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추가되는 항목</a:t>
            </a:r>
            <a:endParaRPr lang="en-US" altLang="ko-KR" sz="1000" b="1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52400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유형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endParaRPr lang="en-US" altLang="ko-KR" sz="10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52400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유형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TurboGraph++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0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58108"/>
              </p:ext>
            </p:extLst>
          </p:nvPr>
        </p:nvGraphicFramePr>
        <p:xfrm>
          <a:off x="395536" y="908720"/>
          <a:ext cx="8291264" cy="2798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추가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추가하는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삭제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삭제하는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수정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변경하는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65414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추가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추가하는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049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삭제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삭제하는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518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수정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변경하는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101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테스트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migration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시에 연결 설정을 이용하여 연결 테스트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8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16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5FB2D2-47FD-4049-964E-2EBC0F13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52" y="966738"/>
            <a:ext cx="5828295" cy="4567757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3F27B7D4-F315-4970-92D2-04A32677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기능을 수행할 수 있음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6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편집 시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Dialog)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찾아보기 기능을 통해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Gremlin Java Driver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있도록 함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(FileDialog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Step1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DataSource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후 해당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Dialog Pop-up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되므로 데이터베이스 종류는  고정됨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843568-D2C8-445F-9E3D-A348043C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338262"/>
            <a:ext cx="4953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편집 시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Dialog)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 기능의 연결 테스트 후 연결 리스트 표시되는 상태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89E455-B4C4-476F-BFD3-C2A956E6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57" y="836712"/>
            <a:ext cx="6220286" cy="48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5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CUBRID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있는 기능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Step2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이해를 돕기 위해 첨부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A774EF-5331-4DBA-B36F-B35CCEED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23" y="889372"/>
            <a:ext cx="6182754" cy="48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671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93113</TotalTime>
  <Words>1562</Words>
  <Application>Microsoft Office PowerPoint</Application>
  <PresentationFormat>화면 슬라이드 쇼(4:3)</PresentationFormat>
  <Paragraphs>270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33</vt:i4>
      </vt:variant>
    </vt:vector>
  </HeadingPairs>
  <TitlesOfParts>
    <vt:vector size="48" baseType="lpstr">
      <vt:lpstr>나눔고딕</vt:lpstr>
      <vt:lpstr>Arial</vt:lpstr>
      <vt:lpstr>맑은 고딕</vt:lpstr>
      <vt:lpstr>굴림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 (참조)</vt:lpstr>
      <vt:lpstr>1. 공통 UI</vt:lpstr>
      <vt:lpstr>1. 공통 UI</vt:lpstr>
      <vt:lpstr>2. RDB to GDB</vt:lpstr>
      <vt:lpstr>2. RDB to GDB</vt:lpstr>
      <vt:lpstr>2. RDB to GDB</vt:lpstr>
      <vt:lpstr>2. RDB to GDB</vt:lpstr>
      <vt:lpstr>3. GDB to RDB</vt:lpstr>
      <vt:lpstr>3. GDB to RDB</vt:lpstr>
      <vt:lpstr>3. GDB to RDB</vt:lpstr>
      <vt:lpstr>3. GDB to RDB</vt:lpstr>
    </vt:vector>
  </TitlesOfParts>
  <Company>큐브리드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/>
  <cp:lastModifiedBy>마인기</cp:lastModifiedBy>
  <cp:revision>2300</cp:revision>
  <dcterms:created xsi:type="dcterms:W3CDTF">2007-04-17T12:18:50Z</dcterms:created>
  <dcterms:modified xsi:type="dcterms:W3CDTF">2021-11-17T06:09:03Z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