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55"/>
  </p:notesMasterIdLst>
  <p:handoutMasterIdLst>
    <p:handoutMasterId r:id="rId56"/>
  </p:handoutMasterIdLst>
  <p:sldIdLst>
    <p:sldId id="372" r:id="rId2"/>
    <p:sldId id="373" r:id="rId3"/>
    <p:sldId id="375" r:id="rId4"/>
    <p:sldId id="418" r:id="rId5"/>
    <p:sldId id="460" r:id="rId6"/>
    <p:sldId id="374" r:id="rId7"/>
    <p:sldId id="396" r:id="rId8"/>
    <p:sldId id="419" r:id="rId9"/>
    <p:sldId id="425" r:id="rId10"/>
    <p:sldId id="426" r:id="rId11"/>
    <p:sldId id="461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397" r:id="rId21"/>
    <p:sldId id="435" r:id="rId22"/>
    <p:sldId id="436" r:id="rId23"/>
    <p:sldId id="438" r:id="rId24"/>
    <p:sldId id="439" r:id="rId25"/>
    <p:sldId id="462" r:id="rId26"/>
    <p:sldId id="421" r:id="rId27"/>
    <p:sldId id="440" r:id="rId28"/>
    <p:sldId id="441" r:id="rId29"/>
    <p:sldId id="463" r:id="rId30"/>
    <p:sldId id="442" r:id="rId31"/>
    <p:sldId id="443" r:id="rId32"/>
    <p:sldId id="444" r:id="rId33"/>
    <p:sldId id="445" r:id="rId34"/>
    <p:sldId id="446" r:id="rId35"/>
    <p:sldId id="447" r:id="rId36"/>
    <p:sldId id="464" r:id="rId37"/>
    <p:sldId id="448" r:id="rId38"/>
    <p:sldId id="449" r:id="rId39"/>
    <p:sldId id="422" r:id="rId40"/>
    <p:sldId id="423" r:id="rId41"/>
    <p:sldId id="450" r:id="rId42"/>
    <p:sldId id="451" r:id="rId43"/>
    <p:sldId id="452" r:id="rId44"/>
    <p:sldId id="453" r:id="rId45"/>
    <p:sldId id="454" r:id="rId46"/>
    <p:sldId id="455" r:id="rId47"/>
    <p:sldId id="456" r:id="rId48"/>
    <p:sldId id="457" r:id="rId49"/>
    <p:sldId id="465" r:id="rId50"/>
    <p:sldId id="385" r:id="rId51"/>
    <p:sldId id="466" r:id="rId52"/>
    <p:sldId id="458" r:id="rId53"/>
    <p:sldId id="362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6429" autoAdjust="0"/>
  </p:normalViewPr>
  <p:slideViewPr>
    <p:cSldViewPr>
      <p:cViewPr varScale="1">
        <p:scale>
          <a:sx n="115" d="100"/>
          <a:sy n="115" d="100"/>
        </p:scale>
        <p:origin x="124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35" y="-1234393"/>
            <a:ext cx="3429000" cy="82105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54" y="-441430"/>
            <a:ext cx="3429000" cy="82105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0" y="-725703"/>
            <a:ext cx="3429000" cy="8210550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1" y="3580491"/>
            <a:ext cx="2413344" cy="25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/52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/52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03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/>
              <a:t>리눅스 기본 </a:t>
            </a:r>
            <a:r>
              <a:rPr lang="ko-KR" altLang="en-US" sz="4000" dirty="0" smtClean="0"/>
              <a:t>사용법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다중 사용자 환경에서 시스템 종료하기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2-2 [</a:t>
            </a:r>
            <a:r>
              <a:rPr lang="en-US" altLang="ko-KR" sz="1600" dirty="0"/>
              <a:t>3</a:t>
            </a:r>
            <a:r>
              <a:rPr lang="ko-KR" altLang="en-US" sz="1600" dirty="0"/>
              <a:t>번 가상 콘솔</a:t>
            </a:r>
            <a:r>
              <a:rPr lang="en-US" altLang="ko-KR" sz="1600" dirty="0"/>
              <a:t>: </a:t>
            </a:r>
            <a:r>
              <a:rPr lang="ko-KR" altLang="en-US" sz="1600" dirty="0"/>
              <a:t>우분투 사용자</a:t>
            </a:r>
            <a:r>
              <a:rPr lang="en-US" altLang="ko-KR" sz="1600" dirty="0" smtClean="0"/>
              <a:t>]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Ctrl </a:t>
            </a:r>
            <a:r>
              <a:rPr lang="en-US" altLang="ko-KR" sz="1600" dirty="0"/>
              <a:t>+ Alt + </a:t>
            </a:r>
            <a:r>
              <a:rPr lang="en-US" altLang="ko-KR" sz="1600" dirty="0" smtClean="0"/>
              <a:t>F3</a:t>
            </a:r>
            <a:r>
              <a:rPr lang="ko-KR" altLang="en-US" sz="1600" dirty="0" smtClean="0"/>
              <a:t>을 </a:t>
            </a:r>
            <a:r>
              <a:rPr lang="ko-KR" altLang="en-US" sz="1600" dirty="0"/>
              <a:t>눌러 텍스트 모드의 </a:t>
            </a:r>
            <a:r>
              <a:rPr lang="en-US" altLang="ko-KR" sz="1600" dirty="0"/>
              <a:t>3</a:t>
            </a:r>
            <a:r>
              <a:rPr lang="ko-KR" altLang="en-US" sz="1600" dirty="0"/>
              <a:t>번 가상 </a:t>
            </a:r>
            <a:r>
              <a:rPr lang="ko-KR" altLang="en-US" sz="1600" dirty="0" smtClean="0"/>
              <a:t>콘솔에서 </a:t>
            </a:r>
            <a:r>
              <a:rPr lang="en-US" altLang="ko-KR" sz="1600" dirty="0" err="1"/>
              <a:t>ubuntu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사용자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(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: </a:t>
            </a:r>
            <a:r>
              <a:rPr lang="en-US" altLang="ko-KR" sz="1600" b="1" dirty="0" err="1">
                <a:solidFill>
                  <a:srgbClr val="FF0000"/>
                </a:solidFill>
              </a:rPr>
              <a:t>ubuntu</a:t>
            </a:r>
            <a:r>
              <a:rPr lang="en-US" altLang="ko-KR" sz="1600" dirty="0"/>
              <a:t>)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접속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2-3 [2</a:t>
            </a:r>
            <a:r>
              <a:rPr lang="ko-KR" altLang="en-US" sz="1600" dirty="0"/>
              <a:t>번 가상 콘솔</a:t>
            </a:r>
            <a:r>
              <a:rPr lang="en-US" altLang="ko-KR" sz="1600" dirty="0"/>
              <a:t>: root </a:t>
            </a:r>
            <a:r>
              <a:rPr lang="ko-KR" altLang="en-US" sz="1600" dirty="0"/>
              <a:t>사용자</a:t>
            </a:r>
            <a:r>
              <a:rPr lang="en-US" altLang="ko-KR" sz="1600" dirty="0"/>
              <a:t>]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다시 </a:t>
            </a:r>
            <a:r>
              <a:rPr lang="en-US" altLang="ko-KR" sz="1600" dirty="0"/>
              <a:t>Ctrl + Alt + F2 </a:t>
            </a:r>
            <a:r>
              <a:rPr lang="ko-KR" altLang="en-US" sz="1600" dirty="0"/>
              <a:t>를 누르고 시스템을 </a:t>
            </a:r>
            <a:r>
              <a:rPr lang="en-US" altLang="ko-KR" sz="1600" dirty="0"/>
              <a:t>5</a:t>
            </a:r>
            <a:r>
              <a:rPr lang="ko-KR" altLang="en-US" sz="1600" dirty="0"/>
              <a:t>분 </a:t>
            </a:r>
            <a:r>
              <a:rPr lang="ko-KR" altLang="en-US" sz="1600" dirty="0" smtClean="0"/>
              <a:t>후에 </a:t>
            </a:r>
            <a:r>
              <a:rPr lang="ko-KR" altLang="en-US" sz="1600" dirty="0"/>
              <a:t>종료하는 </a:t>
            </a:r>
            <a:r>
              <a:rPr lang="en-US" altLang="ko-KR" sz="1600" b="1" dirty="0">
                <a:solidFill>
                  <a:srgbClr val="FF0000"/>
                </a:solidFill>
              </a:rPr>
              <a:t>shutdown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-h </a:t>
            </a:r>
            <a:r>
              <a:rPr lang="en-US" altLang="ko-KR" sz="1600" b="1" dirty="0">
                <a:solidFill>
                  <a:srgbClr val="FF0000"/>
                </a:solidFill>
              </a:rPr>
              <a:t>+5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     </a:t>
            </a:r>
            <a:r>
              <a:rPr lang="en-US" altLang="ko-KR" sz="1600" dirty="0" smtClean="0"/>
              <a:t>5</a:t>
            </a:r>
            <a:r>
              <a:rPr lang="ko-KR" altLang="en-US" sz="1600" dirty="0"/>
              <a:t>분 </a:t>
            </a:r>
            <a:r>
              <a:rPr lang="ko-KR" altLang="en-US" sz="1600" dirty="0" smtClean="0"/>
              <a:t>후 </a:t>
            </a:r>
            <a:r>
              <a:rPr lang="ko-KR" altLang="en-US" sz="1600" dirty="0"/>
              <a:t>종료된다는 메시지가 </a:t>
            </a:r>
            <a:r>
              <a:rPr lang="ko-KR" altLang="en-US" sz="1600" dirty="0" smtClean="0"/>
              <a:t>나타날 것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1853825"/>
            <a:ext cx="7619048" cy="25714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60" y="5561514"/>
            <a:ext cx="7619048" cy="819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110</a:t>
            </a:r>
            <a:r>
              <a:rPr lang="en-US" altLang="ko-KR" sz="1200" dirty="0" smtClean="0">
                <a:latin typeface="+mn-ea"/>
                <a:ea typeface="+mn-ea"/>
              </a:rPr>
              <a:t>~113p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6307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다중 사용자 환경에서 시스템 종료하기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2-4 </a:t>
            </a:r>
            <a:r>
              <a:rPr lang="en-US" altLang="ko-KR" sz="1600" dirty="0"/>
              <a:t>[3</a:t>
            </a:r>
            <a:r>
              <a:rPr lang="ko-KR" altLang="en-US" sz="1600" dirty="0"/>
              <a:t>번 가상 콘솔</a:t>
            </a:r>
            <a:r>
              <a:rPr lang="en-US" altLang="ko-KR" sz="1600" dirty="0"/>
              <a:t>: </a:t>
            </a:r>
            <a:r>
              <a:rPr lang="ko-KR" altLang="en-US" sz="1600" dirty="0"/>
              <a:t>우분투 사용자</a:t>
            </a:r>
            <a:r>
              <a:rPr lang="en-US" altLang="ko-KR" sz="1600" dirty="0"/>
              <a:t>]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다시 </a:t>
            </a:r>
            <a:r>
              <a:rPr lang="en-US" altLang="ko-KR" sz="1600" dirty="0"/>
              <a:t>Ctrl + Alt + F3 </a:t>
            </a:r>
            <a:r>
              <a:rPr lang="ko-KR" altLang="en-US" sz="1600" dirty="0"/>
              <a:t>을 누르면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사용자에게 </a:t>
            </a:r>
            <a:r>
              <a:rPr lang="en-US" altLang="ko-KR" sz="1600" dirty="0"/>
              <a:t>5</a:t>
            </a:r>
            <a:r>
              <a:rPr lang="ko-KR" altLang="en-US" sz="1600" dirty="0"/>
              <a:t>분 후 </a:t>
            </a:r>
            <a:r>
              <a:rPr lang="ko-KR" altLang="en-US" sz="1600" dirty="0" smtClean="0"/>
              <a:t>종료된다는 메시지가 올 것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       </a:t>
            </a:r>
            <a:r>
              <a:rPr lang="en-US" altLang="ko-KR" sz="1600" dirty="0" smtClean="0"/>
              <a:t>Enter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누르면 우분투 사용자는 현재 실행 중인 작업을 </a:t>
            </a:r>
            <a:r>
              <a:rPr lang="en-US" altLang="ko-KR" sz="1600" dirty="0"/>
              <a:t>5</a:t>
            </a:r>
            <a:r>
              <a:rPr lang="ko-KR" altLang="en-US" sz="1600" dirty="0"/>
              <a:t>분 동안 마무리할 수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이 </a:t>
            </a:r>
            <a:r>
              <a:rPr lang="ko-KR" altLang="en-US" sz="1600" dirty="0"/>
              <a:t>경고 메시지는 매분 </a:t>
            </a:r>
            <a:r>
              <a:rPr lang="ko-KR" altLang="en-US" sz="1600" dirty="0" smtClean="0"/>
              <a:t>나타나며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프롬프트를 보려면 </a:t>
            </a:r>
            <a:r>
              <a:rPr lang="en-US" altLang="ko-KR" sz="1600" dirty="0"/>
              <a:t>Enter </a:t>
            </a:r>
            <a:r>
              <a:rPr lang="ko-KR" altLang="en-US" sz="1600" dirty="0" smtClean="0"/>
              <a:t>눌러야 함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2-5 </a:t>
            </a:r>
            <a:r>
              <a:rPr lang="en-US" altLang="ko-KR" sz="1600" dirty="0"/>
              <a:t>[2</a:t>
            </a:r>
            <a:r>
              <a:rPr lang="ko-KR" altLang="en-US" sz="1600" dirty="0"/>
              <a:t>번 가상 콘솔</a:t>
            </a:r>
            <a:r>
              <a:rPr lang="en-US" altLang="ko-KR" sz="1600" dirty="0"/>
              <a:t>: root </a:t>
            </a:r>
            <a:r>
              <a:rPr lang="ko-KR" altLang="en-US" sz="1600" dirty="0"/>
              <a:t>사용자</a:t>
            </a:r>
            <a:r>
              <a:rPr lang="en-US" altLang="ko-KR" sz="1600" dirty="0" smtClean="0"/>
              <a:t>]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다시 </a:t>
            </a:r>
            <a:r>
              <a:rPr lang="en-US" altLang="ko-KR" sz="1600" dirty="0"/>
              <a:t>Ctrl + Alt + F2 </a:t>
            </a:r>
            <a:r>
              <a:rPr lang="ko-KR" altLang="en-US" sz="1600" dirty="0" smtClean="0"/>
              <a:t>누름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5</a:t>
            </a:r>
            <a:r>
              <a:rPr lang="ko-KR" altLang="en-US" sz="1600" dirty="0"/>
              <a:t>분이 경과하기 </a:t>
            </a:r>
            <a:r>
              <a:rPr lang="ko-KR" altLang="en-US" sz="1600" dirty="0" smtClean="0"/>
              <a:t>전 </a:t>
            </a:r>
            <a:r>
              <a:rPr lang="en-US" altLang="ko-KR" sz="1600" b="1" dirty="0">
                <a:solidFill>
                  <a:srgbClr val="FF0000"/>
                </a:solidFill>
              </a:rPr>
              <a:t>shutdown -c </a:t>
            </a:r>
            <a:r>
              <a:rPr lang="ko-KR" altLang="en-US" sz="1600" dirty="0"/>
              <a:t>명령을 입력하면 예약된 시스템 종료 </a:t>
            </a:r>
            <a:r>
              <a:rPr lang="ko-KR" altLang="en-US" sz="1600" dirty="0" smtClean="0"/>
              <a:t>명령 취소 가능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1" y="2168860"/>
            <a:ext cx="7619048" cy="13333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1" y="5094185"/>
            <a:ext cx="7619048" cy="609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110</a:t>
            </a:r>
            <a:r>
              <a:rPr lang="en-US" altLang="ko-KR" sz="1200" dirty="0" smtClean="0">
                <a:latin typeface="+mn-ea"/>
                <a:ea typeface="+mn-ea"/>
              </a:rPr>
              <a:t>~113p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83082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다중 사용자 환경에서 시스템 종료하기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2-6 </a:t>
            </a:r>
            <a:r>
              <a:rPr lang="en-US" altLang="ko-KR" sz="1600" dirty="0"/>
              <a:t>[3</a:t>
            </a:r>
            <a:r>
              <a:rPr lang="ko-KR" altLang="en-US" sz="1600" dirty="0"/>
              <a:t>번 가상 콘솔</a:t>
            </a:r>
            <a:r>
              <a:rPr lang="en-US" altLang="ko-KR" sz="1600" dirty="0"/>
              <a:t>: </a:t>
            </a:r>
            <a:r>
              <a:rPr lang="ko-KR" altLang="en-US" sz="1600" dirty="0"/>
              <a:t>우분투 사용자</a:t>
            </a:r>
            <a:r>
              <a:rPr lang="en-US" altLang="ko-KR" sz="1600" dirty="0"/>
              <a:t>]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Ctrl </a:t>
            </a:r>
            <a:r>
              <a:rPr lang="en-US" altLang="ko-KR" sz="1600" dirty="0"/>
              <a:t>+ Alt + F3 </a:t>
            </a:r>
            <a:r>
              <a:rPr lang="ko-KR" altLang="en-US" sz="1600" dirty="0"/>
              <a:t>을 눌러 </a:t>
            </a:r>
            <a:r>
              <a:rPr lang="en-US" altLang="ko-KR" sz="1600" dirty="0"/>
              <a:t>3</a:t>
            </a:r>
            <a:r>
              <a:rPr lang="ko-KR" altLang="en-US" sz="1600" dirty="0"/>
              <a:t>번 가상 </a:t>
            </a:r>
            <a:r>
              <a:rPr lang="ko-KR" altLang="en-US" sz="1600" dirty="0" smtClean="0"/>
              <a:t>콘솔을 확인하면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shut down </a:t>
            </a:r>
            <a:r>
              <a:rPr lang="ko-KR" altLang="en-US" sz="1600" dirty="0" smtClean="0"/>
              <a:t>명령 실행 취소 확인 가능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1570589"/>
            <a:ext cx="7619048" cy="20380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110</a:t>
            </a:r>
            <a:r>
              <a:rPr lang="en-US" altLang="ko-KR" sz="1200" dirty="0" smtClean="0">
                <a:latin typeface="+mn-ea"/>
                <a:ea typeface="+mn-ea"/>
              </a:rPr>
              <a:t>~113p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9724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다중 사용자 환경에서 시스템 종료하기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en-US" altLang="ko-KR" sz="1600" b="1" dirty="0">
                <a:solidFill>
                  <a:srgbClr val="FF0000"/>
                </a:solidFill>
              </a:rPr>
              <a:t>shutdown -k </a:t>
            </a:r>
            <a:r>
              <a:rPr lang="ko-KR" altLang="en-US" sz="1600" dirty="0"/>
              <a:t>명령 실행하기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3-1 </a:t>
            </a:r>
            <a:r>
              <a:rPr lang="en-US" altLang="ko-KR" sz="1600" dirty="0"/>
              <a:t>[2</a:t>
            </a:r>
            <a:r>
              <a:rPr lang="ko-KR" altLang="en-US" sz="1600" dirty="0"/>
              <a:t>번 가상 콘솔</a:t>
            </a:r>
            <a:r>
              <a:rPr lang="en-US" altLang="ko-KR" sz="1600" dirty="0"/>
              <a:t>: root </a:t>
            </a:r>
            <a:r>
              <a:rPr lang="ko-KR" altLang="en-US" sz="1600" dirty="0"/>
              <a:t>사용자</a:t>
            </a:r>
            <a:r>
              <a:rPr lang="en-US" altLang="ko-KR" sz="1600" dirty="0"/>
              <a:t>]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Ctrl </a:t>
            </a:r>
            <a:r>
              <a:rPr lang="en-US" altLang="ko-KR" sz="1600" dirty="0"/>
              <a:t>+ Alt + F2 </a:t>
            </a:r>
            <a:r>
              <a:rPr lang="ko-KR" altLang="en-US" sz="1600" dirty="0" smtClean="0"/>
              <a:t>누르고 </a:t>
            </a:r>
            <a:r>
              <a:rPr lang="en-US" altLang="ko-KR" sz="1600" b="1" dirty="0">
                <a:solidFill>
                  <a:srgbClr val="FF0000"/>
                </a:solidFill>
              </a:rPr>
              <a:t>shutdown -k +10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10</a:t>
            </a:r>
            <a:r>
              <a:rPr lang="ko-KR" altLang="en-US" sz="1600" dirty="0"/>
              <a:t>분 후 시스템이 종료된다는 메시지가 </a:t>
            </a:r>
            <a:r>
              <a:rPr lang="ko-KR" altLang="en-US" sz="1600" dirty="0" smtClean="0"/>
              <a:t>나타나지만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실제로는 종료되지 </a:t>
            </a:r>
            <a:r>
              <a:rPr lang="ko-KR" altLang="en-US" sz="1600" dirty="0" smtClean="0"/>
              <a:t>않고 바로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  shutdown </a:t>
            </a:r>
            <a:r>
              <a:rPr lang="ko-KR" altLang="en-US" sz="1600" dirty="0" smtClean="0"/>
              <a:t>명령 </a:t>
            </a:r>
            <a:r>
              <a:rPr lang="ko-KR" altLang="en-US" sz="1600" dirty="0"/>
              <a:t>실행이 </a:t>
            </a:r>
            <a:r>
              <a:rPr lang="ko-KR" altLang="en-US" sz="1600" dirty="0" smtClean="0"/>
              <a:t>취소됨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3-2 [3</a:t>
            </a:r>
            <a:r>
              <a:rPr lang="ko-KR" altLang="en-US" sz="1600" dirty="0"/>
              <a:t>번 가상 콘솔</a:t>
            </a:r>
            <a:r>
              <a:rPr lang="en-US" altLang="ko-KR" sz="1600" dirty="0"/>
              <a:t>: </a:t>
            </a:r>
            <a:r>
              <a:rPr lang="ko-KR" altLang="en-US" sz="1600" dirty="0"/>
              <a:t>우분투 사용자</a:t>
            </a:r>
            <a:r>
              <a:rPr lang="en-US" altLang="ko-KR" sz="1600" dirty="0"/>
              <a:t>]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Ctrl </a:t>
            </a:r>
            <a:r>
              <a:rPr lang="en-US" altLang="ko-KR" sz="1600" dirty="0"/>
              <a:t>+ Alt + </a:t>
            </a:r>
            <a:r>
              <a:rPr lang="en-US" altLang="ko-KR" sz="1600" dirty="0" smtClean="0"/>
              <a:t>F3 </a:t>
            </a:r>
            <a:r>
              <a:rPr lang="ko-KR" altLang="en-US" sz="1600" dirty="0" smtClean="0"/>
              <a:t>눌러 </a:t>
            </a:r>
            <a:r>
              <a:rPr lang="en-US" altLang="ko-KR" sz="1600" dirty="0"/>
              <a:t>3</a:t>
            </a:r>
            <a:r>
              <a:rPr lang="ko-KR" altLang="en-US" sz="1600" dirty="0"/>
              <a:t>번 가상 </a:t>
            </a:r>
            <a:r>
              <a:rPr lang="ko-KR" altLang="en-US" sz="1600" dirty="0" smtClean="0"/>
              <a:t>콘솔 확인</a:t>
            </a:r>
            <a:r>
              <a:rPr lang="en-US" altLang="ko-KR" sz="1600" dirty="0" smtClean="0"/>
              <a:t>,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우분투 </a:t>
            </a:r>
            <a:r>
              <a:rPr lang="ko-KR" altLang="en-US" sz="1600" dirty="0"/>
              <a:t>사용자에게도 시스템이 종료된다는 </a:t>
            </a:r>
            <a:r>
              <a:rPr lang="ko-KR" altLang="en-US" sz="1600" dirty="0" smtClean="0"/>
              <a:t>메시지가 나타남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  Enter </a:t>
            </a:r>
            <a:r>
              <a:rPr lang="ko-KR" altLang="en-US" sz="1600" dirty="0" smtClean="0"/>
              <a:t>누르면 </a:t>
            </a:r>
            <a:r>
              <a:rPr lang="ko-KR" altLang="en-US" sz="1600" dirty="0"/>
              <a:t>프롬프트가 나오고 현재 작업을 마무리할 수 </a:t>
            </a:r>
            <a:r>
              <a:rPr lang="ko-KR" altLang="en-US" sz="1600" dirty="0" smtClean="0"/>
              <a:t>있음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39" y="2483895"/>
            <a:ext cx="7619048" cy="7523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58" y="4928638"/>
            <a:ext cx="7619048" cy="1285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110</a:t>
            </a:r>
            <a:r>
              <a:rPr lang="en-US" altLang="ko-KR" sz="1200" dirty="0" smtClean="0">
                <a:latin typeface="+mn-ea"/>
                <a:ea typeface="+mn-ea"/>
              </a:rPr>
              <a:t>~113p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9902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다중 사용자 환경에서 시스템 종료하기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3-3 </a:t>
            </a:r>
            <a:r>
              <a:rPr lang="en-US" altLang="ko-KR" sz="1600" dirty="0"/>
              <a:t>[2</a:t>
            </a:r>
            <a:r>
              <a:rPr lang="ko-KR" altLang="en-US" sz="1600" dirty="0"/>
              <a:t>번 가상 콘솔</a:t>
            </a:r>
            <a:r>
              <a:rPr lang="en-US" altLang="ko-KR" sz="1600" dirty="0"/>
              <a:t>: root </a:t>
            </a:r>
            <a:r>
              <a:rPr lang="ko-KR" altLang="en-US" sz="1600" dirty="0"/>
              <a:t>사용자</a:t>
            </a:r>
            <a:r>
              <a:rPr lang="en-US" altLang="ko-KR" sz="1600" dirty="0"/>
              <a:t>]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Ctrl </a:t>
            </a:r>
            <a:r>
              <a:rPr lang="en-US" altLang="ko-KR" sz="1600" dirty="0"/>
              <a:t>+ Alt + F2 </a:t>
            </a:r>
            <a:r>
              <a:rPr lang="ko-KR" altLang="en-US" sz="1600" dirty="0"/>
              <a:t>를 누르고 </a:t>
            </a:r>
            <a:r>
              <a:rPr lang="en-US" altLang="ko-KR" sz="1600" b="1" dirty="0">
                <a:solidFill>
                  <a:srgbClr val="FF0000"/>
                </a:solidFill>
              </a:rPr>
              <a:t>shutdown -c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  </a:t>
            </a:r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4. </a:t>
            </a:r>
            <a:r>
              <a:rPr lang="en-US" altLang="ko-KR" sz="1600" dirty="0"/>
              <a:t>7</a:t>
            </a:r>
            <a:r>
              <a:rPr lang="ko-KR" altLang="en-US" sz="1600" dirty="0"/>
              <a:t>번 가상 콘솔인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윈도우 화면으로 </a:t>
            </a:r>
            <a:r>
              <a:rPr lang="ko-KR" altLang="en-US" sz="1600" dirty="0" smtClean="0"/>
              <a:t>돌아오기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4-1 </a:t>
            </a:r>
            <a:r>
              <a:rPr lang="en-US" altLang="ko-KR" sz="1600" dirty="0"/>
              <a:t>2</a:t>
            </a:r>
            <a:r>
              <a:rPr lang="ko-KR" altLang="en-US" sz="1600" dirty="0"/>
              <a:t>번 가상 콘솔과 </a:t>
            </a:r>
            <a:r>
              <a:rPr lang="en-US" altLang="ko-KR" sz="1600" dirty="0"/>
              <a:t>3</a:t>
            </a:r>
            <a:r>
              <a:rPr lang="ko-KR" altLang="en-US" sz="1600" dirty="0"/>
              <a:t>번 가상 콘솔에서 </a:t>
            </a:r>
            <a:r>
              <a:rPr lang="en-US" altLang="ko-KR" sz="1600" b="1" dirty="0">
                <a:solidFill>
                  <a:srgbClr val="FF0000"/>
                </a:solidFill>
              </a:rPr>
              <a:t>logout </a:t>
            </a:r>
            <a:r>
              <a:rPr lang="ko-KR" altLang="en-US" sz="1600" dirty="0"/>
              <a:t>명령을 입력하여 </a:t>
            </a:r>
            <a:r>
              <a:rPr lang="ko-KR" altLang="en-US" sz="1600" dirty="0" smtClean="0"/>
              <a:t>로그아웃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Ctrl </a:t>
            </a:r>
            <a:r>
              <a:rPr lang="en-US" altLang="ko-KR" sz="1600" dirty="0"/>
              <a:t>+ Alt + </a:t>
            </a:r>
            <a:r>
              <a:rPr lang="en-US" altLang="ko-KR" sz="1600" dirty="0" smtClean="0"/>
              <a:t>F7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눌러 </a:t>
            </a:r>
            <a:r>
              <a:rPr lang="en-US" altLang="ko-KR" sz="1600" dirty="0"/>
              <a:t>7</a:t>
            </a:r>
            <a:r>
              <a:rPr lang="ko-KR" altLang="en-US" sz="1600" dirty="0"/>
              <a:t>번 가상 콘솔인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윈도우 화면으로 </a:t>
            </a:r>
            <a:r>
              <a:rPr lang="ko-KR" altLang="en-US" sz="1600" dirty="0" smtClean="0"/>
              <a:t>돌아옴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110</a:t>
            </a:r>
            <a:r>
              <a:rPr lang="en-US" altLang="ko-KR" sz="1200" dirty="0" smtClean="0">
                <a:latin typeface="+mn-ea"/>
                <a:ea typeface="+mn-ea"/>
              </a:rPr>
              <a:t>~113p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907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1-5 </a:t>
            </a:r>
            <a:r>
              <a:rPr lang="ko-KR" altLang="en-US" dirty="0" err="1"/>
              <a:t>런레벨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리</a:t>
            </a:r>
            <a:r>
              <a:rPr lang="ko-KR" altLang="en-US" dirty="0" smtClean="0"/>
              <a:t>눅스의 </a:t>
            </a:r>
            <a:r>
              <a:rPr lang="ko-KR" altLang="en-US" dirty="0" err="1" smtClean="0"/>
              <a:t>런레벨</a:t>
            </a:r>
            <a:endParaRPr lang="en-US" altLang="ko-KR" dirty="0" smtClean="0"/>
          </a:p>
          <a:p>
            <a:pPr lvl="1"/>
            <a:r>
              <a:rPr lang="en-US" altLang="ko-KR" sz="1600" b="1" dirty="0" err="1" smtClean="0">
                <a:solidFill>
                  <a:srgbClr val="FF0000"/>
                </a:solidFill>
              </a:rPr>
              <a:t>init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명령어 뒤에 붙는 숫자가 </a:t>
            </a:r>
            <a:r>
              <a:rPr lang="ko-KR" altLang="en-US" sz="1600" dirty="0" err="1" smtClean="0"/>
              <a:t>런레벨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runlevel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600" dirty="0" smtClean="0"/>
              <a:t>리눅스의 </a:t>
            </a:r>
            <a:r>
              <a:rPr lang="ko-KR" altLang="en-US" sz="1600" dirty="0"/>
              <a:t>시스템 가동 방법은 다음과 같이 일곱 </a:t>
            </a:r>
            <a:r>
              <a:rPr lang="ko-KR" altLang="en-US" sz="1600" dirty="0" smtClean="0"/>
              <a:t>가지로 분류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/>
          </a:p>
          <a:p>
            <a:pPr lvl="1"/>
            <a:r>
              <a:rPr lang="ko-KR" altLang="en-US" sz="1600" dirty="0" err="1"/>
              <a:t>런레벨</a:t>
            </a:r>
            <a:r>
              <a:rPr lang="ko-KR" altLang="en-US" sz="1600" dirty="0"/>
              <a:t> 모드를 확인하려면 </a:t>
            </a:r>
            <a:r>
              <a:rPr lang="en-US" altLang="ko-KR" sz="1600" dirty="0"/>
              <a:t>/lib/</a:t>
            </a:r>
            <a:r>
              <a:rPr lang="en-US" altLang="ko-KR" sz="1600" dirty="0" err="1"/>
              <a:t>systemd</a:t>
            </a:r>
            <a:r>
              <a:rPr lang="en-US" altLang="ko-KR" sz="1600" dirty="0"/>
              <a:t>/system </a:t>
            </a:r>
            <a:r>
              <a:rPr lang="ko-KR" altLang="en-US" sz="1600" dirty="0"/>
              <a:t>디렉터리의 </a:t>
            </a:r>
            <a:r>
              <a:rPr lang="en-US" altLang="ko-KR" sz="1600" dirty="0" err="1"/>
              <a:t>runlevel</a:t>
            </a:r>
            <a:r>
              <a:rPr lang="en-US" altLang="ko-KR" sz="1600" dirty="0"/>
              <a:t>?.target </a:t>
            </a:r>
            <a:r>
              <a:rPr lang="ko-KR" altLang="en-US" sz="1600" dirty="0" smtClean="0"/>
              <a:t>파일 조회</a:t>
            </a:r>
            <a:endParaRPr lang="en-US" altLang="ko-KR" sz="1600" dirty="0" smtClean="0"/>
          </a:p>
          <a:p>
            <a:pPr lvl="1"/>
            <a:r>
              <a:rPr lang="en-US" altLang="ko-KR" sz="1600" b="1" dirty="0" err="1">
                <a:solidFill>
                  <a:srgbClr val="FF0000"/>
                </a:solidFill>
              </a:rPr>
              <a:t>init</a:t>
            </a:r>
            <a:r>
              <a:rPr lang="en-US" altLang="ko-KR" sz="1600" b="1" dirty="0">
                <a:solidFill>
                  <a:srgbClr val="FF0000"/>
                </a:solidFill>
              </a:rPr>
              <a:t> 0 </a:t>
            </a:r>
            <a:r>
              <a:rPr lang="ko-KR" altLang="en-US" sz="1600" dirty="0"/>
              <a:t>명령은 ‘지금 즉시 </a:t>
            </a:r>
            <a:r>
              <a:rPr lang="ko-KR" altLang="en-US" sz="1600" dirty="0" err="1"/>
              <a:t>런레벨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  <a:r>
              <a:rPr lang="ko-KR" altLang="en-US" sz="1600" dirty="0"/>
              <a:t>번으로 시스템을 </a:t>
            </a:r>
            <a:r>
              <a:rPr lang="ko-KR" altLang="en-US" sz="1600" dirty="0" err="1"/>
              <a:t>전환하라’는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의미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런레벨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0</a:t>
            </a:r>
            <a:r>
              <a:rPr lang="ko-KR" altLang="en-US" sz="1600" dirty="0"/>
              <a:t>번은 종료 </a:t>
            </a:r>
            <a:r>
              <a:rPr lang="ko-KR" altLang="en-US" sz="1600" dirty="0" smtClean="0"/>
              <a:t>모드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‘지금 즉시 시스템을 </a:t>
            </a:r>
            <a:r>
              <a:rPr lang="ko-KR" altLang="en-US" sz="1600" dirty="0" err="1"/>
              <a:t>종료하라’는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의미</a:t>
            </a:r>
            <a:endParaRPr lang="en-US" altLang="ko-KR" sz="1600" dirty="0" smtClean="0"/>
          </a:p>
          <a:p>
            <a:pPr lvl="1"/>
            <a:r>
              <a:rPr lang="en-US" altLang="ko-KR" sz="1600" b="1" dirty="0" err="1" smtClean="0">
                <a:solidFill>
                  <a:srgbClr val="FF0000"/>
                </a:solidFill>
              </a:rPr>
              <a:t>init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6</a:t>
            </a:r>
            <a:r>
              <a:rPr lang="en-US" altLang="ko-KR" sz="1600" dirty="0"/>
              <a:t> </a:t>
            </a:r>
            <a:r>
              <a:rPr lang="ko-KR" altLang="en-US" sz="1600" dirty="0"/>
              <a:t>명령은 ‘지금 즉시 </a:t>
            </a:r>
            <a:r>
              <a:rPr lang="ko-KR" altLang="en-US" sz="1600" dirty="0" err="1"/>
              <a:t>재부팅하라</a:t>
            </a:r>
            <a:r>
              <a:rPr lang="ko-KR" altLang="en-US" sz="1600" dirty="0" err="1" smtClean="0"/>
              <a:t>’는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의미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870"/>
          <a:stretch/>
        </p:blipFill>
        <p:spPr>
          <a:xfrm>
            <a:off x="701570" y="1898830"/>
            <a:ext cx="5656696" cy="28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3-2] </a:t>
            </a:r>
            <a:r>
              <a:rPr lang="ko-KR" altLang="en-US" dirty="0" err="1"/>
              <a:t>런레벨</a:t>
            </a:r>
            <a:r>
              <a:rPr lang="ko-KR" altLang="en-US" dirty="0"/>
              <a:t> 변경하기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114</a:t>
            </a:r>
            <a:r>
              <a:rPr lang="en-US" altLang="ko-KR" sz="1200" dirty="0" smtClean="0">
                <a:latin typeface="+mn-ea"/>
                <a:ea typeface="+mn-ea"/>
              </a:rPr>
              <a:t>~116p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/>
              <a:t>터미널 </a:t>
            </a:r>
            <a:r>
              <a:rPr lang="ko-KR" altLang="en-US" sz="1600" dirty="0" smtClean="0"/>
              <a:t>열기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1-1 Server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바탕화면에서 </a:t>
            </a:r>
            <a:r>
              <a:rPr lang="ko-KR" altLang="en-US" sz="1600" dirty="0"/>
              <a:t>마우스 오른쪽 버튼을 클릭하여 </a:t>
            </a:r>
            <a:r>
              <a:rPr lang="en-US" altLang="ko-KR" sz="1600" dirty="0"/>
              <a:t>[</a:t>
            </a:r>
            <a:r>
              <a:rPr lang="ko-KR" altLang="en-US" sz="1600" dirty="0"/>
              <a:t>터미널 열기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선택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/>
              <a:t>설정된 </a:t>
            </a:r>
            <a:r>
              <a:rPr lang="ko-KR" altLang="en-US" sz="1600" dirty="0" err="1"/>
              <a:t>런레벨</a:t>
            </a:r>
            <a:r>
              <a:rPr lang="ko-KR" altLang="en-US" sz="1600" dirty="0"/>
              <a:t> 터미널에서 확인하기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2-1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cd </a:t>
            </a:r>
            <a:r>
              <a:rPr lang="ko-KR" altLang="en-US" sz="1600" dirty="0"/>
              <a:t>명령을 입력한 후 이어서 </a:t>
            </a:r>
            <a:r>
              <a:rPr lang="en-US" altLang="ko-KR" sz="1600" b="1" dirty="0">
                <a:solidFill>
                  <a:srgbClr val="FF0000"/>
                </a:solidFill>
              </a:rPr>
              <a:t>ls -l /lib/</a:t>
            </a:r>
            <a:r>
              <a:rPr lang="en-US" altLang="ko-KR" sz="1600" b="1" dirty="0" err="1">
                <a:solidFill>
                  <a:srgbClr val="FF0000"/>
                </a:solidFill>
              </a:rPr>
              <a:t>systemd</a:t>
            </a:r>
            <a:r>
              <a:rPr lang="en-US" altLang="ko-KR" sz="1600" b="1" dirty="0">
                <a:solidFill>
                  <a:srgbClr val="FF0000"/>
                </a:solidFill>
              </a:rPr>
              <a:t>/system/</a:t>
            </a:r>
            <a:r>
              <a:rPr lang="en-US" altLang="ko-KR" sz="1600" b="1" dirty="0" err="1">
                <a:solidFill>
                  <a:srgbClr val="FF0000"/>
                </a:solidFill>
              </a:rPr>
              <a:t>default.target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 </a:t>
            </a:r>
            <a:r>
              <a:rPr lang="en-US" altLang="ko-KR" sz="1600" dirty="0" err="1"/>
              <a:t>default.target</a:t>
            </a:r>
            <a:r>
              <a:rPr lang="ko-KR" altLang="en-US" sz="1600" dirty="0"/>
              <a:t>에 연결된 </a:t>
            </a:r>
            <a:r>
              <a:rPr lang="ko-KR" altLang="en-US" sz="1600" dirty="0" smtClean="0"/>
              <a:t>파일 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default.target</a:t>
            </a:r>
            <a:r>
              <a:rPr lang="ko-KR" altLang="en-US" sz="1600" dirty="0"/>
              <a:t>은 시스템에 기본으로 설정된 </a:t>
            </a:r>
            <a:r>
              <a:rPr lang="ko-KR" altLang="en-US" sz="1600" dirty="0" err="1" smtClean="0"/>
              <a:t>런레벨이</a:t>
            </a:r>
            <a:r>
              <a:rPr lang="ko-KR" altLang="en-US" sz="1600" dirty="0" smtClean="0"/>
              <a:t> 지정됨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3602563"/>
            <a:ext cx="6990476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3-2] </a:t>
            </a:r>
            <a:r>
              <a:rPr lang="ko-KR" altLang="en-US" dirty="0" err="1"/>
              <a:t>런레벨</a:t>
            </a:r>
            <a:r>
              <a:rPr lang="ko-KR" altLang="en-US" dirty="0"/>
              <a:t> 변경하기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10110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/>
              <a:t>터미널 </a:t>
            </a:r>
            <a:r>
              <a:rPr lang="ko-KR" altLang="en-US" sz="1600" dirty="0" smtClean="0"/>
              <a:t>열기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3-1 </a:t>
            </a:r>
            <a:r>
              <a:rPr lang="en-US" altLang="ko-KR" b="1" dirty="0">
                <a:solidFill>
                  <a:srgbClr val="FF0000"/>
                </a:solidFill>
              </a:rPr>
              <a:t>ln -sf /lib/</a:t>
            </a:r>
            <a:r>
              <a:rPr lang="en-US" altLang="ko-KR" b="1" dirty="0" err="1">
                <a:solidFill>
                  <a:srgbClr val="FF0000"/>
                </a:solidFill>
              </a:rPr>
              <a:t>systemd</a:t>
            </a:r>
            <a:r>
              <a:rPr lang="en-US" altLang="ko-KR" b="1" dirty="0">
                <a:solidFill>
                  <a:srgbClr val="FF0000"/>
                </a:solidFill>
              </a:rPr>
              <a:t>/system/multi-</a:t>
            </a:r>
            <a:r>
              <a:rPr lang="en-US" altLang="ko-KR" b="1" dirty="0" err="1">
                <a:solidFill>
                  <a:srgbClr val="FF0000"/>
                </a:solidFill>
              </a:rPr>
              <a:t>user.target</a:t>
            </a:r>
            <a:r>
              <a:rPr lang="en-US" altLang="ko-KR" b="1" dirty="0">
                <a:solidFill>
                  <a:srgbClr val="FF0000"/>
                </a:solidFill>
              </a:rPr>
              <a:t> /lib/</a:t>
            </a:r>
            <a:r>
              <a:rPr lang="en-US" altLang="ko-KR" b="1" dirty="0" err="1">
                <a:solidFill>
                  <a:srgbClr val="FF0000"/>
                </a:solidFill>
              </a:rPr>
              <a:t>systemd</a:t>
            </a:r>
            <a:r>
              <a:rPr lang="en-US" altLang="ko-KR" b="1" dirty="0">
                <a:solidFill>
                  <a:srgbClr val="FF0000"/>
                </a:solidFill>
              </a:rPr>
              <a:t>/system/default. target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 smtClean="0"/>
              <a:t>        이어서 </a:t>
            </a:r>
            <a:r>
              <a:rPr lang="en-US" altLang="ko-KR" sz="1600" b="1" dirty="0">
                <a:solidFill>
                  <a:srgbClr val="FF0000"/>
                </a:solidFill>
              </a:rPr>
              <a:t>ls -l /lib/</a:t>
            </a:r>
            <a:r>
              <a:rPr lang="en-US" altLang="ko-KR" sz="1600" b="1" dirty="0" err="1">
                <a:solidFill>
                  <a:srgbClr val="FF0000"/>
                </a:solidFill>
              </a:rPr>
              <a:t>systemd</a:t>
            </a:r>
            <a:r>
              <a:rPr lang="en-US" altLang="ko-KR" sz="1600" b="1" dirty="0">
                <a:solidFill>
                  <a:srgbClr val="FF0000"/>
                </a:solidFill>
              </a:rPr>
              <a:t>/system/</a:t>
            </a:r>
            <a:r>
              <a:rPr lang="en-US" altLang="ko-KR" sz="1600" b="1" dirty="0" err="1">
                <a:solidFill>
                  <a:srgbClr val="FF0000"/>
                </a:solidFill>
              </a:rPr>
              <a:t>default.target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3-2 </a:t>
            </a:r>
            <a:r>
              <a:rPr lang="en-US" altLang="ko-KR" sz="1600" b="1" dirty="0">
                <a:solidFill>
                  <a:srgbClr val="FF0000"/>
                </a:solidFill>
              </a:rPr>
              <a:t>reboot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시스템 재부팅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4. </a:t>
            </a:r>
            <a:r>
              <a:rPr lang="en-US" altLang="ko-KR" sz="1600" dirty="0"/>
              <a:t>Server(B)</a:t>
            </a:r>
            <a:r>
              <a:rPr lang="ko-KR" altLang="en-US" sz="1600" dirty="0"/>
              <a:t>처럼 텍스트 모드로 </a:t>
            </a:r>
            <a:r>
              <a:rPr lang="ko-KR" altLang="en-US" sz="1600" dirty="0" smtClean="0"/>
              <a:t>부팅하기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4-1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</a:t>
            </a:r>
            <a:r>
              <a:rPr lang="en-US" altLang="ko-KR" sz="1600" dirty="0"/>
              <a:t>(</a:t>
            </a:r>
            <a:r>
              <a:rPr lang="ko-KR" altLang="en-US" sz="1600" dirty="0" smtClean="0"/>
              <a:t>비밀번호</a:t>
            </a:r>
            <a:r>
              <a:rPr lang="en-US" altLang="ko-KR" sz="1600" dirty="0" smtClean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password</a:t>
            </a:r>
            <a:r>
              <a:rPr lang="en-US" altLang="ko-KR" sz="1600" dirty="0"/>
              <a:t>)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접속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4-2 </a:t>
            </a:r>
            <a:r>
              <a:rPr lang="ko-KR" altLang="en-US" sz="1600" dirty="0"/>
              <a:t>텍스트 모드로 </a:t>
            </a:r>
            <a:r>
              <a:rPr lang="ko-KR" altLang="en-US" sz="1600" dirty="0" smtClean="0"/>
              <a:t>서버 사용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한글 </a:t>
            </a:r>
            <a:r>
              <a:rPr lang="ko-KR" altLang="en-US" sz="1600" dirty="0"/>
              <a:t>문제로 </a:t>
            </a:r>
            <a:r>
              <a:rPr lang="ko-KR" altLang="en-US" sz="1600" dirty="0" smtClean="0"/>
              <a:t>화면이 </a:t>
            </a:r>
            <a:r>
              <a:rPr lang="ko-KR" altLang="en-US" sz="1600" dirty="0"/>
              <a:t>깨져 보여도 </a:t>
            </a:r>
            <a:r>
              <a:rPr lang="ko-KR" altLang="en-US" sz="1600" dirty="0" smtClean="0"/>
              <a:t>크게 상관없음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5" y="1808820"/>
            <a:ext cx="6990476" cy="1923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72"/>
          <a:stretch/>
        </p:blipFill>
        <p:spPr>
          <a:xfrm>
            <a:off x="854208" y="5579554"/>
            <a:ext cx="7619048" cy="11368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114</a:t>
            </a:r>
            <a:r>
              <a:rPr lang="en-US" altLang="ko-KR" sz="1200" dirty="0" smtClean="0">
                <a:latin typeface="+mn-ea"/>
                <a:ea typeface="+mn-ea"/>
              </a:rPr>
              <a:t>~116p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707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3-2] </a:t>
            </a:r>
            <a:r>
              <a:rPr lang="ko-KR" altLang="en-US" dirty="0" err="1"/>
              <a:t>런레벨</a:t>
            </a:r>
            <a:r>
              <a:rPr lang="ko-KR" altLang="en-US" dirty="0"/>
              <a:t> 변경하기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5.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윈도우 실행하기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5-1 </a:t>
            </a:r>
            <a:r>
              <a:rPr lang="en-US" altLang="ko-KR" sz="1600" b="1" dirty="0" err="1">
                <a:solidFill>
                  <a:srgbClr val="FF0000"/>
                </a:solidFill>
              </a:rPr>
              <a:t>startx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명령을 입력하면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윈도우 화면으로 </a:t>
            </a:r>
            <a:r>
              <a:rPr lang="ko-KR" altLang="en-US" sz="1600" dirty="0" smtClean="0"/>
              <a:t>부팅됨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5-2 </a:t>
            </a:r>
            <a:r>
              <a:rPr lang="ko-KR" altLang="en-US" sz="1600" dirty="0"/>
              <a:t>원래의 초기 화면과 거의 </a:t>
            </a:r>
            <a:r>
              <a:rPr lang="ko-KR" altLang="en-US" sz="1600" dirty="0" err="1" smtClean="0"/>
              <a:t>비슷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왼쪽 위의 </a:t>
            </a:r>
            <a:r>
              <a:rPr lang="en-US" altLang="ko-KR" sz="1600" dirty="0"/>
              <a:t>[</a:t>
            </a:r>
            <a:r>
              <a:rPr lang="ko-KR" altLang="en-US" sz="1600" dirty="0"/>
              <a:t>현재 활동</a:t>
            </a:r>
            <a:r>
              <a:rPr lang="en-US" altLang="ko-KR" sz="1600" dirty="0"/>
              <a:t>]</a:t>
            </a:r>
            <a:r>
              <a:rPr lang="ko-KR" altLang="en-US" sz="1600" dirty="0"/>
              <a:t>을 클릭하면 </a:t>
            </a:r>
            <a:r>
              <a:rPr lang="ko-KR" altLang="en-US" sz="1600" dirty="0" smtClean="0"/>
              <a:t>아이콘 나타남</a:t>
            </a:r>
            <a:endParaRPr lang="en-US" altLang="ko-KR" sz="1600" dirty="0" smtClean="0"/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35"/>
          <a:stretch/>
        </p:blipFill>
        <p:spPr>
          <a:xfrm>
            <a:off x="836585" y="1505049"/>
            <a:ext cx="5850650" cy="15639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5837" b="39304"/>
          <a:stretch/>
        </p:blipFill>
        <p:spPr>
          <a:xfrm>
            <a:off x="836585" y="3608684"/>
            <a:ext cx="7695855" cy="2520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114</a:t>
            </a:r>
            <a:r>
              <a:rPr lang="en-US" altLang="ko-KR" sz="1200" dirty="0" smtClean="0">
                <a:latin typeface="+mn-ea"/>
                <a:ea typeface="+mn-ea"/>
              </a:rPr>
              <a:t>~116p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5814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3-2] </a:t>
            </a:r>
            <a:r>
              <a:rPr lang="ko-KR" altLang="en-US" dirty="0" err="1"/>
              <a:t>런레벨</a:t>
            </a:r>
            <a:r>
              <a:rPr lang="ko-KR" altLang="en-US" dirty="0"/>
              <a:t> 변경하기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6. </a:t>
            </a:r>
            <a:r>
              <a:rPr lang="ko-KR" altLang="en-US" sz="1600" dirty="0"/>
              <a:t>원래의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윈도우 모드로 부팅하기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6-1 </a:t>
            </a:r>
            <a:r>
              <a:rPr lang="en-US" altLang="ko-KR" sz="1600" dirty="0"/>
              <a:t>Ctrl + Alt + </a:t>
            </a:r>
            <a:r>
              <a:rPr lang="en-US" altLang="ko-KR" sz="1600" dirty="0" smtClean="0"/>
              <a:t>T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눌러 </a:t>
            </a:r>
            <a:r>
              <a:rPr lang="ko-KR" altLang="en-US" sz="1600" dirty="0" smtClean="0"/>
              <a:t>터미널 열기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6-2 </a:t>
            </a:r>
            <a:r>
              <a:rPr lang="ko-KR" altLang="en-US" sz="1600" dirty="0"/>
              <a:t>다시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윈도우 모드로 부팅하려면 다음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6-3 </a:t>
            </a:r>
            <a:r>
              <a:rPr lang="ko-KR" altLang="en-US" sz="1600" dirty="0" err="1"/>
              <a:t>재부팅된</a:t>
            </a:r>
            <a:r>
              <a:rPr lang="ko-KR" altLang="en-US" sz="1600" dirty="0"/>
              <a:t> 화면은 원래대로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윈도우 </a:t>
            </a:r>
            <a:r>
              <a:rPr lang="ko-KR" altLang="en-US" sz="1600" dirty="0" smtClean="0"/>
              <a:t>화면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결국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런레벨</a:t>
            </a:r>
            <a:r>
              <a:rPr lang="ko-KR" altLang="en-US" sz="1600" dirty="0"/>
              <a:t> </a:t>
            </a:r>
            <a:r>
              <a:rPr lang="en-US" altLang="ko-KR" sz="1600" dirty="0"/>
              <a:t>5</a:t>
            </a:r>
            <a:r>
              <a:rPr lang="ko-KR" altLang="en-US" sz="1600" dirty="0"/>
              <a:t>번은 </a:t>
            </a:r>
            <a:r>
              <a:rPr lang="ko-KR" altLang="en-US" sz="1600" dirty="0" err="1"/>
              <a:t>런레벨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번 이후에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윈도우가 실행된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→ </a:t>
            </a:r>
            <a:r>
              <a:rPr lang="ko-KR" altLang="en-US" sz="1600" dirty="0" err="1" smtClean="0"/>
              <a:t>런레벨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번과 </a:t>
            </a:r>
            <a:r>
              <a:rPr lang="ko-KR" altLang="en-US" sz="1600" dirty="0" err="1"/>
              <a:t>런레벨</a:t>
            </a:r>
            <a:r>
              <a:rPr lang="ko-KR" altLang="en-US" sz="1600" dirty="0"/>
              <a:t> </a:t>
            </a:r>
            <a:r>
              <a:rPr lang="en-US" altLang="ko-KR" sz="1600" dirty="0"/>
              <a:t>5</a:t>
            </a:r>
            <a:r>
              <a:rPr lang="ko-KR" altLang="en-US" sz="1600" dirty="0"/>
              <a:t>번은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윈도우를 제외하면 동일한 레벨로 </a:t>
            </a:r>
            <a:r>
              <a:rPr lang="ko-KR" altLang="en-US" sz="1600" dirty="0" smtClean="0"/>
              <a:t>취급 가능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2600"/>
          <a:stretch/>
        </p:blipFill>
        <p:spPr>
          <a:xfrm>
            <a:off x="832585" y="1763815"/>
            <a:ext cx="7425825" cy="828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2708920"/>
            <a:ext cx="7009524" cy="13238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114</a:t>
            </a:r>
            <a:r>
              <a:rPr lang="en-US" altLang="ko-KR" sz="1200" dirty="0" smtClean="0">
                <a:latin typeface="+mn-ea"/>
                <a:ea typeface="+mn-ea"/>
              </a:rPr>
              <a:t>~116p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5181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ko-KR" altLang="en-US" dirty="0"/>
              <a:t>리눅스의 </a:t>
            </a:r>
            <a:r>
              <a:rPr lang="ko-KR" altLang="en-US" dirty="0" smtClean="0"/>
              <a:t>기초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02 </a:t>
            </a:r>
            <a:r>
              <a:rPr lang="ko-KR" altLang="en-US" dirty="0"/>
              <a:t>자동 완성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03 </a:t>
            </a:r>
            <a:r>
              <a:rPr lang="en-US" altLang="ko-KR" dirty="0"/>
              <a:t>vi </a:t>
            </a:r>
            <a:r>
              <a:rPr lang="ko-KR" altLang="en-US" dirty="0"/>
              <a:t>에디터와 </a:t>
            </a:r>
            <a:r>
              <a:rPr lang="ko-KR" altLang="en-US" dirty="0" smtClean="0"/>
              <a:t>도움말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kumimoji="0" lang="en-US" altLang="en-US" b="1" dirty="0" smtClean="0">
                <a:latin typeface="+mn-ea"/>
                <a:ea typeface="+mn-ea"/>
              </a:rPr>
              <a:t>04</a:t>
            </a:r>
            <a:r>
              <a:rPr kumimoji="0" lang="en-US" altLang="en-US" dirty="0" smtClean="0">
                <a:latin typeface="+mn-ea"/>
                <a:ea typeface="+mn-ea"/>
              </a:rPr>
              <a:t> </a:t>
            </a:r>
            <a:r>
              <a:rPr lang="ko-KR" altLang="en-US" dirty="0"/>
              <a:t>리눅스 </a:t>
            </a:r>
            <a:r>
              <a:rPr lang="ko-KR" altLang="en-US" dirty="0" smtClean="0"/>
              <a:t>마운트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자동 완성과 </a:t>
            </a:r>
            <a:r>
              <a:rPr lang="ko-KR" altLang="en-US" dirty="0" err="1"/>
              <a:t>도스키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자동 완성</a:t>
            </a:r>
            <a:endParaRPr lang="en-US" altLang="ko-KR" dirty="0"/>
          </a:p>
          <a:p>
            <a:pPr lvl="1"/>
            <a:r>
              <a:rPr lang="ko-KR" altLang="en-US" sz="1600" dirty="0"/>
              <a:t>파일 이름의 일부만 입력하고 </a:t>
            </a:r>
            <a:r>
              <a:rPr lang="en-US" altLang="ko-KR" sz="1600" dirty="0" smtClean="0"/>
              <a:t>Tab</a:t>
            </a:r>
            <a:r>
              <a:rPr lang="ko-KR" altLang="en-US" sz="1600" dirty="0" smtClean="0"/>
              <a:t>을 </a:t>
            </a:r>
            <a:r>
              <a:rPr lang="ko-KR" altLang="en-US" sz="1600" dirty="0"/>
              <a:t>눌러 나머지 파일 또는 디렉터리</a:t>
            </a:r>
            <a:r>
              <a:rPr lang="en-US" altLang="ko-KR" sz="1600" dirty="0"/>
              <a:t>(</a:t>
            </a:r>
            <a:r>
              <a:rPr lang="ko-KR" altLang="en-US" sz="1600" dirty="0"/>
              <a:t>폴더</a:t>
            </a:r>
            <a:r>
              <a:rPr lang="en-US" altLang="ko-KR" sz="1600" dirty="0"/>
              <a:t>)</a:t>
            </a:r>
            <a:r>
              <a:rPr lang="ko-KR" altLang="en-US" sz="1600" dirty="0"/>
              <a:t>의 이름을 자동으로 완성하는 기능</a:t>
            </a:r>
            <a:endParaRPr lang="en-US" altLang="ko-KR" sz="1600" dirty="0"/>
          </a:p>
          <a:p>
            <a:pPr lvl="1"/>
            <a:r>
              <a:rPr lang="en-US" altLang="ko-KR" sz="1600" b="1" dirty="0">
                <a:solidFill>
                  <a:srgbClr val="FF0000"/>
                </a:solidFill>
              </a:rPr>
              <a:t>cd /li Tab </a:t>
            </a:r>
            <a:r>
              <a:rPr lang="en-US" altLang="ko-KR" sz="1600" b="1" dirty="0" err="1">
                <a:solidFill>
                  <a:srgbClr val="FF0000"/>
                </a:solidFill>
              </a:rPr>
              <a:t>syst</a:t>
            </a:r>
            <a:r>
              <a:rPr lang="en-US" altLang="ko-KR" sz="1600" b="1" dirty="0">
                <a:solidFill>
                  <a:srgbClr val="FF0000"/>
                </a:solidFill>
              </a:rPr>
              <a:t> Tab sys Tab </a:t>
            </a:r>
            <a:r>
              <a:rPr lang="ko-KR" altLang="en-US" sz="1600" dirty="0" smtClean="0"/>
              <a:t>형태로 </a:t>
            </a:r>
            <a:r>
              <a:rPr lang="ko-KR" altLang="en-US" sz="1600" dirty="0"/>
              <a:t>입력하면 파일 또는 디렉터리의 이름이 자동으로 완성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41630" y="1808820"/>
            <a:ext cx="360040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96725" y="1817133"/>
            <a:ext cx="360040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70123" y="1817133"/>
            <a:ext cx="360040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3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3-3] </a:t>
            </a:r>
            <a:r>
              <a:rPr lang="ko-KR" altLang="en-US" dirty="0"/>
              <a:t>자동 완성과 </a:t>
            </a:r>
            <a:r>
              <a:rPr lang="ko-KR" altLang="en-US" dirty="0" err="1"/>
              <a:t>도스키</a:t>
            </a:r>
            <a:r>
              <a:rPr lang="ko-KR" altLang="en-US" dirty="0"/>
              <a:t> 기능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117</a:t>
            </a:r>
            <a:r>
              <a:rPr lang="en-US" altLang="ko-KR" sz="1200" dirty="0" smtClean="0">
                <a:latin typeface="+mn-ea"/>
                <a:ea typeface="+mn-ea"/>
              </a:rPr>
              <a:t>~120p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err="1"/>
              <a:t>도스키</a:t>
            </a:r>
            <a:r>
              <a:rPr lang="ko-KR" altLang="en-US" sz="1600" dirty="0"/>
              <a:t> 기능 </a:t>
            </a:r>
            <a:r>
              <a:rPr lang="ko-KR" altLang="en-US" sz="1600" dirty="0" smtClean="0"/>
              <a:t>사용하기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1-1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 실행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바탕화면에서 </a:t>
            </a:r>
            <a:r>
              <a:rPr lang="ko-KR" altLang="en-US" sz="1600" dirty="0"/>
              <a:t>마우스 오른쪽 버튼을 </a:t>
            </a:r>
            <a:r>
              <a:rPr lang="ko-KR" altLang="en-US" sz="1600" dirty="0" smtClean="0"/>
              <a:t>클릭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터미널 열기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선택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 smtClean="0"/>
              <a:t>        터미널에서 ↑와 ↓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몇 번 </a:t>
            </a:r>
            <a:r>
              <a:rPr lang="ko-KR" altLang="en-US" sz="1600" dirty="0" smtClean="0"/>
              <a:t>누르면 이전에 </a:t>
            </a:r>
            <a:r>
              <a:rPr lang="ko-KR" altLang="en-US" sz="1600" dirty="0"/>
              <a:t>실행했던 명령이 </a:t>
            </a:r>
            <a:r>
              <a:rPr lang="ko-KR" altLang="en-US" sz="1600" dirty="0" smtClean="0"/>
              <a:t>나옴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필요한 </a:t>
            </a:r>
            <a:r>
              <a:rPr lang="ko-KR" altLang="en-US" sz="1600" dirty="0"/>
              <a:t>명령을 </a:t>
            </a:r>
            <a:r>
              <a:rPr lang="ko-KR" altLang="en-US" sz="1600" dirty="0" smtClean="0"/>
              <a:t>선택한 후 </a:t>
            </a:r>
            <a:r>
              <a:rPr lang="en-US" altLang="ko-KR" sz="1600" dirty="0"/>
              <a:t>Enter </a:t>
            </a:r>
            <a:r>
              <a:rPr lang="ko-KR" altLang="en-US" sz="1600" dirty="0" smtClean="0"/>
              <a:t>누르면 </a:t>
            </a:r>
            <a:r>
              <a:rPr lang="ko-KR" altLang="en-US" sz="1600" dirty="0"/>
              <a:t>바로 </a:t>
            </a:r>
            <a:r>
              <a:rPr lang="ko-KR" altLang="en-US" sz="1600" dirty="0" smtClean="0"/>
              <a:t>실행됨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1-2 </a:t>
            </a:r>
            <a:r>
              <a:rPr lang="ko-KR" altLang="en-US" sz="1600" dirty="0"/>
              <a:t>이전에 사용했던 명령을 모두 보려면 </a:t>
            </a:r>
            <a:r>
              <a:rPr lang="en-US" altLang="ko-KR" sz="1600" b="1" dirty="0">
                <a:solidFill>
                  <a:srgbClr val="FF0000"/>
                </a:solidFill>
              </a:rPr>
              <a:t>history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2483895"/>
            <a:ext cx="6990476" cy="10761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49"/>
          <a:stretch/>
        </p:blipFill>
        <p:spPr>
          <a:xfrm>
            <a:off x="873587" y="4239091"/>
            <a:ext cx="699047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3-3] </a:t>
            </a:r>
            <a:r>
              <a:rPr lang="ko-KR" altLang="en-US" dirty="0"/>
              <a:t>자동 완성과 </a:t>
            </a:r>
            <a:r>
              <a:rPr lang="ko-KR" altLang="en-US" dirty="0" err="1"/>
              <a:t>도스키</a:t>
            </a:r>
            <a:r>
              <a:rPr lang="ko-KR" altLang="en-US" dirty="0"/>
              <a:t> 기능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 fontScale="85000" lnSpcReduction="20000"/>
          </a:bodyPr>
          <a:lstStyle/>
          <a:p>
            <a:pPr marL="93662" indent="0">
              <a:buNone/>
            </a:pPr>
            <a:r>
              <a:rPr lang="en-US" altLang="ko-KR" sz="1900" dirty="0" smtClean="0"/>
              <a:t>   1-3 </a:t>
            </a:r>
            <a:r>
              <a:rPr lang="ko-KR" altLang="en-US" sz="1900" dirty="0"/>
              <a:t>기억되었던 명령을 모두 삭제하려면 </a:t>
            </a:r>
            <a:r>
              <a:rPr lang="en-US" altLang="ko-KR" sz="1900" b="1" dirty="0">
                <a:solidFill>
                  <a:srgbClr val="FF0000"/>
                </a:solidFill>
              </a:rPr>
              <a:t>history -c</a:t>
            </a:r>
            <a:r>
              <a:rPr lang="en-US" altLang="ko-KR" sz="1900" dirty="0"/>
              <a:t> </a:t>
            </a:r>
            <a:r>
              <a:rPr lang="ko-KR" altLang="en-US" sz="1900" dirty="0" smtClean="0"/>
              <a:t>명령 입력</a:t>
            </a:r>
            <a:endParaRPr lang="en-US" altLang="ko-KR" sz="19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900" dirty="0" smtClean="0"/>
              <a:t>2. </a:t>
            </a:r>
            <a:r>
              <a:rPr lang="ko-KR" altLang="en-US" sz="1900" dirty="0"/>
              <a:t>자동 완성 기능 </a:t>
            </a:r>
            <a:r>
              <a:rPr lang="ko-KR" altLang="en-US" sz="1900" dirty="0" smtClean="0"/>
              <a:t>사용하기</a:t>
            </a:r>
            <a:endParaRPr lang="en-US" altLang="ko-KR" sz="1900" dirty="0" smtClean="0"/>
          </a:p>
          <a:p>
            <a:pPr marL="93662" indent="0"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  2-1 </a:t>
            </a:r>
            <a:r>
              <a:rPr lang="ko-KR" altLang="en-US" sz="1900" dirty="0" smtClean="0"/>
              <a:t>현재 </a:t>
            </a:r>
            <a:r>
              <a:rPr lang="ko-KR" altLang="en-US" sz="1900" dirty="0"/>
              <a:t>디렉터리에 있는 </a:t>
            </a:r>
            <a:r>
              <a:rPr lang="ko-KR" altLang="en-US" sz="1900" dirty="0" smtClean="0"/>
              <a:t>파일부터 확인</a:t>
            </a:r>
            <a:endParaRPr lang="en-US" altLang="ko-KR" sz="1900" dirty="0" smtClean="0"/>
          </a:p>
          <a:p>
            <a:pPr marL="93662" indent="0">
              <a:buNone/>
            </a:pPr>
            <a:endParaRPr lang="en-US" altLang="ko-KR" sz="19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 smtClean="0"/>
              <a:t>       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ko-KR" altLang="en-US" sz="1600" dirty="0" smtClean="0"/>
              <a:t>          </a:t>
            </a:r>
            <a:r>
              <a:rPr lang="ko-KR" altLang="en-US" sz="1900" dirty="0" smtClean="0"/>
              <a:t>‘</a:t>
            </a:r>
            <a:r>
              <a:rPr lang="ko-KR" altLang="en-US" sz="1900" dirty="0" err="1"/>
              <a:t>다’만</a:t>
            </a:r>
            <a:r>
              <a:rPr lang="ko-KR" altLang="en-US" sz="1900" dirty="0"/>
              <a:t> 입력하고 </a:t>
            </a:r>
            <a:r>
              <a:rPr lang="en-US" altLang="ko-KR" sz="1900" b="1" dirty="0" smtClean="0">
                <a:solidFill>
                  <a:srgbClr val="FF0000"/>
                </a:solidFill>
              </a:rPr>
              <a:t>Tab</a:t>
            </a:r>
            <a:r>
              <a:rPr lang="ko-KR" altLang="en-US" sz="1900" dirty="0" smtClean="0"/>
              <a:t> </a:t>
            </a:r>
            <a:r>
              <a:rPr lang="ko-KR" altLang="en-US" sz="1900" dirty="0"/>
              <a:t>누르면 자동으로 ‘다운로드</a:t>
            </a:r>
            <a:r>
              <a:rPr lang="en-US" altLang="ko-KR" sz="1900" dirty="0" smtClean="0"/>
              <a:t>/’</a:t>
            </a:r>
            <a:r>
              <a:rPr lang="ko-KR" altLang="en-US" sz="1900" dirty="0" smtClean="0"/>
              <a:t> </a:t>
            </a:r>
            <a:r>
              <a:rPr lang="ko-KR" altLang="en-US" sz="1900" dirty="0"/>
              <a:t>완성</a:t>
            </a:r>
            <a:endParaRPr lang="en-US" altLang="ko-KR" sz="1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6190"/>
          <a:stretch/>
        </p:blipFill>
        <p:spPr>
          <a:xfrm>
            <a:off x="858124" y="3359139"/>
            <a:ext cx="3353836" cy="10235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1133745"/>
            <a:ext cx="6990476" cy="13619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4517647"/>
            <a:ext cx="6990476" cy="145714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05929" y="6356447"/>
            <a:ext cx="360040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117</a:t>
            </a:r>
            <a:r>
              <a:rPr lang="en-US" altLang="ko-KR" sz="1200" dirty="0" smtClean="0">
                <a:latin typeface="+mn-ea"/>
                <a:ea typeface="+mn-ea"/>
              </a:rPr>
              <a:t>~120p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8214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3-3] </a:t>
            </a:r>
            <a:r>
              <a:rPr lang="ko-KR" altLang="en-US" dirty="0"/>
              <a:t>자동 완성과 </a:t>
            </a:r>
            <a:r>
              <a:rPr lang="ko-KR" altLang="en-US" dirty="0" err="1"/>
              <a:t>도스키</a:t>
            </a:r>
            <a:r>
              <a:rPr lang="ko-KR" altLang="en-US" dirty="0"/>
              <a:t> 기능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2-2 </a:t>
            </a:r>
            <a:r>
              <a:rPr lang="ko-KR" altLang="en-US" sz="1600" dirty="0"/>
              <a:t>비슷한 이름이 여러 개 있을 때 자동 완성 기능을 </a:t>
            </a:r>
            <a:r>
              <a:rPr lang="ko-KR" altLang="en-US" sz="1600" dirty="0" smtClean="0"/>
              <a:t>사용하려면</a:t>
            </a:r>
            <a:r>
              <a:rPr lang="en-US" altLang="ko-KR" sz="1600" dirty="0" smtClean="0"/>
              <a:t>,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먼저 </a:t>
            </a:r>
            <a:r>
              <a:rPr lang="en-US" altLang="ko-KR" sz="1600" b="1" dirty="0">
                <a:solidFill>
                  <a:srgbClr val="FF0000"/>
                </a:solidFill>
              </a:rPr>
              <a:t>cd /</a:t>
            </a:r>
            <a:r>
              <a:rPr lang="en-US" altLang="ko-KR" sz="1600" b="1" dirty="0" err="1">
                <a:solidFill>
                  <a:srgbClr val="FF0000"/>
                </a:solidFill>
              </a:rPr>
              <a:t>etc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명령을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 </a:t>
            </a:r>
            <a:r>
              <a:rPr lang="ko-KR" altLang="en-US" sz="1600" dirty="0"/>
              <a:t>디렉터리로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2-3 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/</a:t>
            </a:r>
            <a:r>
              <a:rPr lang="en-US" altLang="ko-KR" sz="1600" dirty="0" err="1" smtClean="0"/>
              <a:t>etc</a:t>
            </a:r>
            <a:r>
              <a:rPr lang="ko-KR" altLang="en-US" sz="1600" dirty="0" smtClean="0"/>
              <a:t> 아래에 있는 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 </a:t>
            </a:r>
            <a:r>
              <a:rPr lang="ko-KR" altLang="en-US" sz="1600" dirty="0"/>
              <a:t>디렉터리로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</a:t>
            </a:r>
            <a:r>
              <a:rPr lang="ko-KR" altLang="en-US" sz="1600" dirty="0" smtClean="0"/>
              <a:t>이때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cd </a:t>
            </a:r>
            <a:r>
              <a:rPr lang="en-US" altLang="ko-KR" sz="1600" b="1" dirty="0">
                <a:solidFill>
                  <a:srgbClr val="FF0000"/>
                </a:solidFill>
              </a:rPr>
              <a:t>sys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Tab</a:t>
            </a:r>
            <a:r>
              <a:rPr lang="ko-KR" altLang="en-US" sz="1600" dirty="0" smtClean="0"/>
              <a:t> 입력하면 </a:t>
            </a:r>
            <a:r>
              <a:rPr lang="ko-KR" altLang="en-US" sz="1600" dirty="0"/>
              <a:t>아무런 반응이 없을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2-4 </a:t>
            </a:r>
            <a:r>
              <a:rPr lang="ko-KR" altLang="en-US" sz="1600" dirty="0"/>
              <a:t>다시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Tab</a:t>
            </a:r>
            <a:r>
              <a:rPr lang="ko-KR" altLang="en-US" sz="1600" dirty="0" smtClean="0"/>
              <a:t>을 </a:t>
            </a:r>
            <a:r>
              <a:rPr lang="ko-KR" altLang="en-US" sz="1600" dirty="0"/>
              <a:t>누르면 </a:t>
            </a:r>
            <a:r>
              <a:rPr lang="en-US" altLang="ko-KR" sz="1600" dirty="0"/>
              <a:t>3</a:t>
            </a:r>
            <a:r>
              <a:rPr lang="ko-KR" altLang="en-US" sz="1600" dirty="0"/>
              <a:t>개의 이름 후보가 </a:t>
            </a:r>
            <a:r>
              <a:rPr lang="ko-KR" altLang="en-US" sz="1600" dirty="0" smtClean="0"/>
              <a:t>나옴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2-5 </a:t>
            </a:r>
            <a:r>
              <a:rPr lang="ko-KR" altLang="en-US" sz="1600" dirty="0"/>
              <a:t>이번에는 </a:t>
            </a:r>
            <a:r>
              <a:rPr lang="en-US" altLang="ko-KR" sz="1600" b="1" dirty="0">
                <a:solidFill>
                  <a:srgbClr val="FF0000"/>
                </a:solidFill>
              </a:rPr>
              <a:t>cd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syst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입력하고 </a:t>
            </a:r>
            <a:r>
              <a:rPr lang="en-US" altLang="ko-KR" sz="1600" b="1" dirty="0">
                <a:solidFill>
                  <a:srgbClr val="FF0000"/>
                </a:solidFill>
              </a:rPr>
              <a:t>Tab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누름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‘</a:t>
            </a:r>
            <a:r>
              <a:rPr lang="en-US" altLang="ko-KR" sz="1600" dirty="0" err="1"/>
              <a:t>syst</a:t>
            </a:r>
            <a:r>
              <a:rPr lang="en-US" altLang="ko-KR" sz="1600" dirty="0"/>
              <a:t>’</a:t>
            </a:r>
            <a:r>
              <a:rPr lang="ko-KR" altLang="en-US" sz="1600" dirty="0"/>
              <a:t>라는 글자가 들어간 것은 </a:t>
            </a:r>
            <a:r>
              <a:rPr lang="en-US" altLang="ko-KR" sz="1600" dirty="0" err="1"/>
              <a:t>systemd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디렉터리 </a:t>
            </a:r>
            <a:r>
              <a:rPr lang="ko-KR" altLang="en-US" sz="1600" dirty="0"/>
              <a:t>하나뿐이므로 자동 완성 기능이 </a:t>
            </a:r>
            <a:r>
              <a:rPr lang="ko-KR" altLang="en-US" sz="1600" dirty="0" smtClean="0"/>
              <a:t>작동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다시 </a:t>
            </a:r>
            <a:r>
              <a:rPr lang="en-US" altLang="ko-KR" sz="1600" b="1" dirty="0">
                <a:solidFill>
                  <a:srgbClr val="FF0000"/>
                </a:solidFill>
              </a:rPr>
              <a:t>ne</a:t>
            </a:r>
            <a:r>
              <a:rPr lang="ko-KR" altLang="en-US" sz="1600" dirty="0"/>
              <a:t>를 입력하고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Tab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누르면 </a:t>
            </a:r>
            <a:r>
              <a:rPr lang="en-US" altLang="ko-KR" sz="1600" dirty="0"/>
              <a:t>network </a:t>
            </a:r>
            <a:r>
              <a:rPr lang="ko-KR" altLang="en-US" sz="1600" dirty="0"/>
              <a:t>디렉터리가 </a:t>
            </a:r>
            <a:r>
              <a:rPr lang="ko-KR" altLang="en-US" sz="1600" dirty="0" smtClean="0"/>
              <a:t>완성됨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Enter </a:t>
            </a:r>
            <a:r>
              <a:rPr lang="ko-KR" altLang="en-US" sz="1600" dirty="0" smtClean="0"/>
              <a:t>누름</a:t>
            </a:r>
            <a:r>
              <a:rPr lang="en-US" altLang="ko-KR" sz="1600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94" y="2582640"/>
            <a:ext cx="6990476" cy="1428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94" y="5229200"/>
            <a:ext cx="6990476" cy="126666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40039" y="1874596"/>
            <a:ext cx="360040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03261" y="2209425"/>
            <a:ext cx="360040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40239" y="4251087"/>
            <a:ext cx="360040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46861" y="4941475"/>
            <a:ext cx="360040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117</a:t>
            </a:r>
            <a:r>
              <a:rPr lang="en-US" altLang="ko-KR" sz="1200" dirty="0" smtClean="0">
                <a:latin typeface="+mn-ea"/>
                <a:ea typeface="+mn-ea"/>
              </a:rPr>
              <a:t>~120p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4239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3-3] </a:t>
            </a:r>
            <a:r>
              <a:rPr lang="ko-KR" altLang="en-US" dirty="0"/>
              <a:t>자동 완성과 </a:t>
            </a:r>
            <a:r>
              <a:rPr lang="ko-KR" altLang="en-US" dirty="0" err="1"/>
              <a:t>도스키</a:t>
            </a:r>
            <a:r>
              <a:rPr lang="ko-KR" altLang="en-US" dirty="0"/>
              <a:t> 기능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/>
              <a:t>대표적인 리눅스 초보자 오류 </a:t>
            </a:r>
            <a:r>
              <a:rPr lang="ko-KR" altLang="en-US" sz="1600" dirty="0" smtClean="0"/>
              <a:t>확인하기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3-1 </a:t>
            </a:r>
            <a:r>
              <a:rPr lang="ko-KR" altLang="en-US" sz="1600" dirty="0"/>
              <a:t>앞의 실습에서 사용했던 </a:t>
            </a:r>
            <a:r>
              <a:rPr lang="en-US" altLang="ko-KR" sz="1600" dirty="0"/>
              <a:t>/lib/</a:t>
            </a:r>
            <a:r>
              <a:rPr lang="en-US" altLang="ko-KR" sz="1600" dirty="0" err="1"/>
              <a:t>systemd</a:t>
            </a:r>
            <a:r>
              <a:rPr lang="en-US" altLang="ko-KR" sz="1600" dirty="0"/>
              <a:t>/system/</a:t>
            </a:r>
            <a:r>
              <a:rPr lang="en-US" altLang="ko-KR" sz="1600" dirty="0" err="1"/>
              <a:t>default.target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파일 내용 확인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다음 </a:t>
            </a:r>
            <a:r>
              <a:rPr lang="ko-KR" altLang="en-US" sz="1600" dirty="0"/>
              <a:t>명령을 모두 직접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디렉터리로 이동해 </a:t>
            </a:r>
            <a:r>
              <a:rPr lang="ko-KR" altLang="en-US" sz="1600" dirty="0"/>
              <a:t>파일 </a:t>
            </a:r>
            <a:r>
              <a:rPr lang="ko-KR" altLang="en-US" sz="1600" dirty="0" smtClean="0"/>
              <a:t>내용 확인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3259"/>
          <a:stretch/>
        </p:blipFill>
        <p:spPr>
          <a:xfrm>
            <a:off x="791580" y="1778444"/>
            <a:ext cx="4635515" cy="1100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966949"/>
            <a:ext cx="6990476" cy="17142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117</a:t>
            </a:r>
            <a:r>
              <a:rPr lang="en-US" altLang="ko-KR" sz="1200" dirty="0" smtClean="0">
                <a:latin typeface="+mn-ea"/>
                <a:ea typeface="+mn-ea"/>
              </a:rPr>
              <a:t>~120p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4498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3-3] </a:t>
            </a:r>
            <a:r>
              <a:rPr lang="ko-KR" altLang="en-US" dirty="0"/>
              <a:t>자동 완성과 </a:t>
            </a:r>
            <a:r>
              <a:rPr lang="ko-KR" altLang="en-US" dirty="0" err="1"/>
              <a:t>도스키</a:t>
            </a:r>
            <a:r>
              <a:rPr lang="ko-KR" altLang="en-US" dirty="0"/>
              <a:t> 기능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3915435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3-2 </a:t>
            </a:r>
            <a:r>
              <a:rPr lang="ko-KR" altLang="en-US" sz="1600" dirty="0"/>
              <a:t>자동 완성 기능을 사용하면 실수 없이 입력될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3-3 </a:t>
            </a:r>
            <a:r>
              <a:rPr lang="en-US" altLang="ko-KR" sz="1600" b="1" dirty="0">
                <a:solidFill>
                  <a:srgbClr val="FF0000"/>
                </a:solidFill>
              </a:rPr>
              <a:t>exit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터미널 닫기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40009"/>
          <a:stretch/>
        </p:blipFill>
        <p:spPr>
          <a:xfrm>
            <a:off x="836585" y="1133745"/>
            <a:ext cx="4725525" cy="10532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25"/>
          <a:stretch/>
        </p:blipFill>
        <p:spPr>
          <a:xfrm>
            <a:off x="836585" y="2258870"/>
            <a:ext cx="6990476" cy="17820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117</a:t>
            </a:r>
            <a:r>
              <a:rPr lang="en-US" altLang="ko-KR" sz="1200" dirty="0" smtClean="0">
                <a:latin typeface="+mn-ea"/>
                <a:ea typeface="+mn-ea"/>
              </a:rPr>
              <a:t>~120p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9270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3-1 vi </a:t>
            </a:r>
            <a:r>
              <a:rPr lang="ko-KR" altLang="en-US" dirty="0" smtClean="0"/>
              <a:t>에디터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gedit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vi </a:t>
            </a:r>
            <a:r>
              <a:rPr lang="ko-KR" altLang="en-US" dirty="0" smtClean="0"/>
              <a:t>에디터</a:t>
            </a:r>
            <a:endParaRPr lang="en-US" altLang="ko-KR" dirty="0"/>
          </a:p>
          <a:p>
            <a:pPr lvl="1"/>
            <a:r>
              <a:rPr lang="en-US" altLang="ko-KR" sz="1600" dirty="0" err="1"/>
              <a:t>gedit</a:t>
            </a:r>
            <a:r>
              <a:rPr lang="ko-KR" altLang="en-US" sz="1600" dirty="0"/>
              <a:t>는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윈도우에서 제공하는 편리한 </a:t>
            </a:r>
            <a:r>
              <a:rPr lang="ko-KR" altLang="en-US" sz="1600" dirty="0" smtClean="0"/>
              <a:t>에디터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윈도우의 </a:t>
            </a:r>
            <a:r>
              <a:rPr lang="ko-KR" altLang="en-US" sz="1600" dirty="0"/>
              <a:t>메모장과 </a:t>
            </a:r>
            <a:r>
              <a:rPr lang="ko-KR" altLang="en-US" sz="1600" dirty="0" smtClean="0"/>
              <a:t>동일한 역할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터미널에서 </a:t>
            </a:r>
            <a:r>
              <a:rPr lang="ko-KR" altLang="en-US" sz="1600" dirty="0"/>
              <a:t>간단히 </a:t>
            </a:r>
            <a:r>
              <a:rPr lang="en-US" altLang="ko-KR" sz="1600" b="1" dirty="0" err="1">
                <a:solidFill>
                  <a:srgbClr val="FF0000"/>
                </a:solidFill>
              </a:rPr>
              <a:t>gedit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파일명 </a:t>
            </a:r>
            <a:r>
              <a:rPr lang="ko-KR" altLang="en-US" sz="1600" dirty="0"/>
              <a:t>명령을 입력하면 해당 </a:t>
            </a:r>
            <a:r>
              <a:rPr lang="ko-KR" altLang="en-US" sz="1600" dirty="0" smtClean="0"/>
              <a:t>파일 편집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vi </a:t>
            </a:r>
            <a:r>
              <a:rPr lang="ko-KR" altLang="en-US" sz="1600" dirty="0"/>
              <a:t>에디터는 모든 유닉스</a:t>
            </a:r>
            <a:r>
              <a:rPr lang="en-US" altLang="ko-KR" sz="1600" dirty="0"/>
              <a:t>, </a:t>
            </a:r>
            <a:r>
              <a:rPr lang="ko-KR" altLang="en-US" sz="1600" dirty="0"/>
              <a:t>리눅스 시스템에 기본으로 </a:t>
            </a:r>
            <a:r>
              <a:rPr lang="ko-KR" altLang="en-US" sz="1600" dirty="0" smtClean="0"/>
              <a:t>포함됨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67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3-4] </a:t>
            </a:r>
            <a:r>
              <a:rPr lang="en-US" altLang="ko-KR" dirty="0" err="1"/>
              <a:t>gedit</a:t>
            </a:r>
            <a:r>
              <a:rPr lang="en-US" altLang="ko-KR" dirty="0"/>
              <a:t>, vi </a:t>
            </a:r>
            <a:r>
              <a:rPr lang="ko-KR" altLang="en-US" dirty="0"/>
              <a:t>에디터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121</a:t>
            </a:r>
            <a:r>
              <a:rPr lang="en-US" altLang="ko-KR" sz="1200" dirty="0" smtClean="0">
                <a:latin typeface="+mn-ea"/>
                <a:ea typeface="+mn-ea"/>
              </a:rPr>
              <a:t>~125p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/>
              <a:t>터미널 열기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/>
              <a:t>1-1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 실행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바탕화면에서 마우스 오른쪽 </a:t>
            </a:r>
            <a:r>
              <a:rPr lang="ko-KR" altLang="en-US" sz="1600" dirty="0" smtClean="0"/>
              <a:t>버튼 클릭 후 </a:t>
            </a:r>
            <a:r>
              <a:rPr lang="en-US" altLang="ko-KR" sz="1600" dirty="0"/>
              <a:t>[</a:t>
            </a:r>
            <a:r>
              <a:rPr lang="ko-KR" altLang="en-US" sz="1600" dirty="0"/>
              <a:t>터미널 열기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선택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</a:t>
            </a:r>
            <a:r>
              <a:rPr lang="ko-KR" altLang="en-US" sz="1600" dirty="0"/>
              <a:t>에디터 사용하기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2-1 </a:t>
            </a:r>
            <a:r>
              <a:rPr lang="ko-KR" altLang="en-US" sz="1600" dirty="0"/>
              <a:t>터미널에서 </a:t>
            </a:r>
            <a:r>
              <a:rPr lang="en-US" altLang="ko-KR" sz="1600" b="1" dirty="0" err="1">
                <a:solidFill>
                  <a:srgbClr val="FF0000"/>
                </a:solidFill>
              </a:rPr>
              <a:t>gedit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에디터가 </a:t>
            </a:r>
            <a:r>
              <a:rPr lang="ko-KR" altLang="en-US" sz="1600" dirty="0"/>
              <a:t>열리면 아무 글자나 </a:t>
            </a:r>
            <a:r>
              <a:rPr lang="ko-KR" altLang="en-US" sz="1600" dirty="0" err="1" smtClean="0"/>
              <a:t>입력해보기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한글</a:t>
            </a:r>
            <a:r>
              <a:rPr lang="en-US" altLang="ko-KR" sz="1600" dirty="0"/>
              <a:t>/</a:t>
            </a:r>
            <a:r>
              <a:rPr lang="ko-KR" altLang="en-US" sz="1600" dirty="0"/>
              <a:t>영문 </a:t>
            </a:r>
            <a:r>
              <a:rPr lang="ko-KR" altLang="en-US" sz="1600" dirty="0" smtClean="0"/>
              <a:t>전환은 </a:t>
            </a:r>
            <a:r>
              <a:rPr lang="en-US" altLang="ko-KR" sz="1600" dirty="0"/>
              <a:t>Shift + Space </a:t>
            </a:r>
            <a:r>
              <a:rPr lang="en-US" altLang="ko-KR" sz="1600" dirty="0" smtClean="0"/>
              <a:t>bar </a:t>
            </a:r>
            <a:r>
              <a:rPr lang="ko-KR" altLang="en-US" sz="1600" dirty="0" smtClean="0"/>
              <a:t>누르면 가능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3203975"/>
            <a:ext cx="6019048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3-4] </a:t>
            </a:r>
            <a:r>
              <a:rPr lang="en-US" altLang="ko-KR" dirty="0" err="1"/>
              <a:t>gedit</a:t>
            </a:r>
            <a:r>
              <a:rPr lang="en-US" altLang="ko-KR" dirty="0"/>
              <a:t>, vi </a:t>
            </a:r>
            <a:r>
              <a:rPr lang="ko-KR" altLang="en-US" dirty="0"/>
              <a:t>에디터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2-2 </a:t>
            </a:r>
            <a:r>
              <a:rPr lang="ko-KR" altLang="en-US" sz="1600" dirty="0"/>
              <a:t>오른쪽 위의 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 클릭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적당한 </a:t>
            </a:r>
            <a:r>
              <a:rPr lang="ko-KR" altLang="en-US" sz="1600" dirty="0" smtClean="0"/>
              <a:t>이름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저장 </a:t>
            </a:r>
            <a:r>
              <a:rPr lang="ko-KR" altLang="en-US" sz="1600" dirty="0"/>
              <a:t>위치로 홈</a:t>
            </a:r>
            <a:r>
              <a:rPr lang="en-US" altLang="ko-KR" sz="1600" dirty="0"/>
              <a:t>(root </a:t>
            </a:r>
            <a:r>
              <a:rPr lang="ko-KR" altLang="en-US" sz="1600" dirty="0"/>
              <a:t>디렉터리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선택 </a:t>
            </a:r>
            <a:r>
              <a:rPr lang="ko-KR" altLang="en-US" sz="1600" dirty="0"/>
              <a:t>후 다시 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 클릭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2-3 </a:t>
            </a:r>
            <a:r>
              <a:rPr lang="ko-KR" altLang="en-US" sz="1600" dirty="0"/>
              <a:t>오른쪽 위의 </a:t>
            </a:r>
            <a:r>
              <a:rPr lang="en-US" altLang="ko-KR" sz="1600" dirty="0"/>
              <a:t>X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클릭하여 </a:t>
            </a:r>
            <a:r>
              <a:rPr lang="en-US" altLang="ko-KR" sz="1600" dirty="0" err="1" smtClean="0"/>
              <a:t>gedit</a:t>
            </a:r>
            <a:r>
              <a:rPr lang="ko-KR" altLang="en-US" sz="1600" dirty="0" smtClean="0"/>
              <a:t> 종료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터미널에서 </a:t>
            </a:r>
            <a:r>
              <a:rPr lang="en-US" altLang="ko-KR" sz="1600" b="1" dirty="0" err="1">
                <a:solidFill>
                  <a:srgbClr val="FF0000"/>
                </a:solidFill>
              </a:rPr>
              <a:t>gedit</a:t>
            </a:r>
            <a:r>
              <a:rPr lang="en-US" altLang="ko-KR" sz="1600" b="1" dirty="0">
                <a:solidFill>
                  <a:srgbClr val="FF0000"/>
                </a:solidFill>
              </a:rPr>
              <a:t> /root/test.txt </a:t>
            </a:r>
            <a:r>
              <a:rPr lang="ko-KR" altLang="en-US" sz="1600" dirty="0"/>
              <a:t>명령 </a:t>
            </a:r>
            <a:r>
              <a:rPr lang="ko-KR" altLang="en-US" sz="1600" dirty="0" smtClean="0"/>
              <a:t>입력하면 </a:t>
            </a:r>
            <a:r>
              <a:rPr lang="ko-KR" altLang="en-US" sz="1600" dirty="0"/>
              <a:t>기존의 파일이 </a:t>
            </a:r>
            <a:r>
              <a:rPr lang="ko-KR" altLang="en-US" sz="1600" dirty="0" smtClean="0"/>
              <a:t>열림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→ </a:t>
            </a:r>
            <a:r>
              <a:rPr lang="en-US" altLang="ko-KR" sz="1600" dirty="0" err="1" smtClean="0"/>
              <a:t>gedit</a:t>
            </a:r>
            <a:r>
              <a:rPr lang="ko-KR" altLang="en-US" sz="1600" dirty="0"/>
              <a:t>는 윈도우의 메모장과 비슷한 용도로 </a:t>
            </a:r>
            <a:r>
              <a:rPr lang="ko-KR" altLang="en-US" sz="1600" dirty="0" smtClean="0"/>
              <a:t>사용되기 때문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다시 </a:t>
            </a:r>
            <a:r>
              <a:rPr lang="en-US" altLang="ko-KR" sz="1600" dirty="0" err="1" smtClean="0"/>
              <a:t>gedit</a:t>
            </a:r>
            <a:r>
              <a:rPr lang="ko-KR" altLang="en-US" sz="1600" dirty="0" smtClean="0"/>
              <a:t> 종료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1493785"/>
            <a:ext cx="5850650" cy="3023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121</a:t>
            </a:r>
            <a:r>
              <a:rPr lang="en-US" altLang="ko-KR" sz="1200" dirty="0" smtClean="0">
                <a:latin typeface="+mn-ea"/>
                <a:ea typeface="+mn-ea"/>
              </a:rPr>
              <a:t>~125p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5997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3-4] </a:t>
            </a:r>
            <a:r>
              <a:rPr lang="en-US" altLang="ko-KR" dirty="0" err="1"/>
              <a:t>gedit</a:t>
            </a:r>
            <a:r>
              <a:rPr lang="en-US" altLang="ko-KR" dirty="0"/>
              <a:t>, vi </a:t>
            </a:r>
            <a:r>
              <a:rPr lang="ko-KR" altLang="en-US" dirty="0"/>
              <a:t>에디터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en-US" altLang="ko-KR" sz="1600" dirty="0"/>
              <a:t>vi </a:t>
            </a:r>
            <a:r>
              <a:rPr lang="ko-KR" altLang="en-US" sz="1600" dirty="0"/>
              <a:t>에디터 사용하기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3-1 </a:t>
            </a:r>
            <a:r>
              <a:rPr lang="ko-KR" altLang="en-US" sz="1600" dirty="0" smtClean="0"/>
              <a:t>터미널에서 </a:t>
            </a:r>
            <a:r>
              <a:rPr lang="en-US" altLang="ko-KR" sz="1600" b="1" dirty="0">
                <a:solidFill>
                  <a:srgbClr val="FF0000"/>
                </a:solidFill>
              </a:rPr>
              <a:t>vi </a:t>
            </a:r>
            <a:r>
              <a:rPr lang="ko-KR" altLang="en-US" sz="1600" dirty="0"/>
              <a:t>명령을 입력하면 다음과 같이 </a:t>
            </a:r>
            <a:r>
              <a:rPr lang="ko-KR" altLang="en-US" sz="1600" dirty="0" smtClean="0"/>
              <a:t>실행됨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  </a:t>
            </a:r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vi </a:t>
            </a:r>
            <a:r>
              <a:rPr lang="ko-KR" altLang="en-US" sz="1600" dirty="0" smtClean="0"/>
              <a:t>에디터를 종료하려면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Esc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누르고 ‘</a:t>
            </a:r>
            <a:r>
              <a:rPr lang="en-US" altLang="ko-KR" sz="1600" b="1" dirty="0">
                <a:solidFill>
                  <a:srgbClr val="FF0000"/>
                </a:solidFill>
              </a:rPr>
              <a:t>:q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입력 </a:t>
            </a:r>
            <a:r>
              <a:rPr lang="ko-KR" altLang="en-US" sz="1600" dirty="0"/>
              <a:t>후 </a:t>
            </a:r>
            <a:r>
              <a:rPr lang="en-US" altLang="ko-KR" sz="1600" dirty="0" smtClean="0"/>
              <a:t>Enter </a:t>
            </a:r>
            <a:r>
              <a:rPr lang="ko-KR" altLang="en-US" sz="1600" dirty="0" smtClean="0"/>
              <a:t>누르기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 smtClean="0"/>
              <a:t>        ∙ ‘</a:t>
            </a:r>
            <a:r>
              <a:rPr lang="en-US" altLang="ko-KR" sz="1600" dirty="0"/>
              <a:t>ex </a:t>
            </a:r>
            <a:r>
              <a:rPr lang="ko-KR" altLang="en-US" sz="1600" dirty="0"/>
              <a:t>모드’ 또는 ‘라인 명령 모드</a:t>
            </a:r>
            <a:r>
              <a:rPr lang="ko-KR" altLang="en-US" sz="1600" dirty="0" smtClean="0"/>
              <a:t>’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입력할 </a:t>
            </a:r>
            <a:r>
              <a:rPr lang="ko-KR" altLang="en-US" sz="1600" dirty="0"/>
              <a:t>때 화면의 왼쪽 </a:t>
            </a:r>
            <a:r>
              <a:rPr lang="ko-KR" altLang="en-US" sz="1600" dirty="0" smtClean="0"/>
              <a:t>아래에 </a:t>
            </a:r>
            <a:r>
              <a:rPr lang="ko-KR" altLang="en-US" sz="1600" dirty="0"/>
              <a:t>입력하는 글자가 </a:t>
            </a:r>
            <a:r>
              <a:rPr lang="ko-KR" altLang="en-US" sz="1600" dirty="0" smtClean="0"/>
              <a:t>보임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12"/>
          <a:stretch/>
        </p:blipFill>
        <p:spPr>
          <a:xfrm>
            <a:off x="858124" y="1718810"/>
            <a:ext cx="6990476" cy="2160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121</a:t>
            </a:r>
            <a:r>
              <a:rPr lang="en-US" altLang="ko-KR" sz="1200" dirty="0" smtClean="0">
                <a:latin typeface="+mn-ea"/>
                <a:ea typeface="+mn-ea"/>
              </a:rPr>
              <a:t>~125p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2428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리눅스의 로그인과 </a:t>
            </a:r>
            <a:r>
              <a:rPr lang="ko-KR" altLang="en-US" dirty="0" err="1"/>
              <a:t>셧다운</a:t>
            </a:r>
            <a:r>
              <a:rPr lang="ko-KR" altLang="en-US" dirty="0"/>
              <a:t> 방법을 익힌다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가상 콘솔과 </a:t>
            </a:r>
            <a:r>
              <a:rPr lang="ko-KR" altLang="en-US" dirty="0" err="1"/>
              <a:t>런레벨을</a:t>
            </a:r>
            <a:r>
              <a:rPr lang="ko-KR" altLang="en-US" dirty="0"/>
              <a:t> </a:t>
            </a:r>
            <a:r>
              <a:rPr lang="ko-KR" altLang="en-US" dirty="0" smtClean="0"/>
              <a:t>이해한다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자동 완성 기능을 </a:t>
            </a:r>
            <a:r>
              <a:rPr lang="ko-KR" altLang="en-US" dirty="0" smtClean="0"/>
              <a:t>이해한다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gedit</a:t>
            </a:r>
            <a:r>
              <a:rPr lang="en-US" altLang="ko-KR" dirty="0"/>
              <a:t>, vi </a:t>
            </a:r>
            <a:r>
              <a:rPr lang="ko-KR" altLang="en-US" dirty="0"/>
              <a:t>에디터 사용법을 </a:t>
            </a:r>
            <a:r>
              <a:rPr lang="ko-KR" altLang="en-US" dirty="0" smtClean="0"/>
              <a:t>익힌다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리눅스 마운트의 개념을 이해하고 설정 방법을 </a:t>
            </a:r>
            <a:r>
              <a:rPr lang="ko-KR" altLang="en-US" dirty="0" smtClean="0"/>
              <a:t>익힌다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3-4] </a:t>
            </a:r>
            <a:r>
              <a:rPr lang="en-US" altLang="ko-KR" dirty="0" err="1"/>
              <a:t>gedit</a:t>
            </a:r>
            <a:r>
              <a:rPr lang="en-US" altLang="ko-KR" dirty="0"/>
              <a:t>, vi </a:t>
            </a:r>
            <a:r>
              <a:rPr lang="ko-KR" altLang="en-US" dirty="0"/>
              <a:t>에디터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3-2 </a:t>
            </a:r>
            <a:r>
              <a:rPr lang="en-US" altLang="ko-KR" sz="1600" dirty="0"/>
              <a:t>vi </a:t>
            </a:r>
            <a:r>
              <a:rPr lang="ko-KR" altLang="en-US" sz="1600" dirty="0"/>
              <a:t>에디터로 새로운 </a:t>
            </a:r>
            <a:r>
              <a:rPr lang="ko-KR" altLang="en-US" sz="1600" dirty="0" smtClean="0"/>
              <a:t>파일 만들기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vi </a:t>
            </a:r>
            <a:r>
              <a:rPr lang="en-US" altLang="ko-KR" sz="1600" b="1" dirty="0">
                <a:solidFill>
                  <a:srgbClr val="FF0000"/>
                </a:solidFill>
              </a:rPr>
              <a:t>new.txt </a:t>
            </a:r>
            <a:r>
              <a:rPr lang="ko-KR" altLang="en-US" sz="1600" dirty="0"/>
              <a:t>명령을 입력하면 빈 화면이 </a:t>
            </a:r>
            <a:r>
              <a:rPr lang="ko-KR" altLang="en-US" sz="1600" dirty="0" smtClean="0"/>
              <a:t>열림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왼쪽 </a:t>
            </a:r>
            <a:r>
              <a:rPr lang="ko-KR" altLang="en-US" sz="1600" dirty="0"/>
              <a:t>아래에 </a:t>
            </a:r>
            <a:r>
              <a:rPr lang="ko-KR" altLang="en-US" sz="1600" b="1" dirty="0"/>
              <a:t>‘</a:t>
            </a:r>
            <a:r>
              <a:rPr lang="ko-KR" altLang="en-US" sz="1600" b="1" dirty="0">
                <a:solidFill>
                  <a:srgbClr val="FF0000"/>
                </a:solidFill>
              </a:rPr>
              <a:t>“</a:t>
            </a:r>
            <a:r>
              <a:rPr lang="en-US" altLang="ko-KR" sz="1600" b="1" dirty="0">
                <a:solidFill>
                  <a:srgbClr val="FF0000"/>
                </a:solidFill>
              </a:rPr>
              <a:t>new.txt” [</a:t>
            </a:r>
            <a:r>
              <a:rPr lang="ko-KR" altLang="en-US" sz="1600" b="1" dirty="0">
                <a:solidFill>
                  <a:srgbClr val="FF0000"/>
                </a:solidFill>
              </a:rPr>
              <a:t>새 파일</a:t>
            </a:r>
            <a:r>
              <a:rPr lang="en-US" altLang="ko-KR" sz="1600" b="1" dirty="0">
                <a:solidFill>
                  <a:srgbClr val="FF0000"/>
                </a:solidFill>
              </a:rPr>
              <a:t>]</a:t>
            </a:r>
            <a:r>
              <a:rPr lang="en-US" altLang="ko-KR" sz="1600" b="1" dirty="0"/>
              <a:t>’</a:t>
            </a:r>
            <a:r>
              <a:rPr lang="ko-KR" altLang="en-US" sz="1600" dirty="0"/>
              <a:t>이라는 </a:t>
            </a:r>
            <a:r>
              <a:rPr lang="ko-KR" altLang="en-US" sz="1600" dirty="0" smtClean="0"/>
              <a:t>문구 있음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     new.txt </a:t>
            </a:r>
            <a:r>
              <a:rPr lang="ko-KR" altLang="en-US" sz="1600" dirty="0"/>
              <a:t>파일이 이미 존재하면 그 파일을 </a:t>
            </a:r>
            <a:r>
              <a:rPr lang="ko-KR" altLang="en-US" sz="1600" dirty="0" smtClean="0"/>
              <a:t>열어서 보여줌 → </a:t>
            </a:r>
            <a:r>
              <a:rPr lang="ko-KR" altLang="en-US" sz="1600" dirty="0"/>
              <a:t>‘</a:t>
            </a:r>
            <a:r>
              <a:rPr lang="ko-KR" altLang="en-US" sz="1600" b="1" dirty="0">
                <a:solidFill>
                  <a:srgbClr val="FF0000"/>
                </a:solidFill>
              </a:rPr>
              <a:t>명령 모드</a:t>
            </a:r>
            <a:r>
              <a:rPr lang="ko-KR" altLang="en-US" sz="1600" dirty="0" smtClean="0"/>
              <a:t>’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       아직 </a:t>
            </a:r>
            <a:r>
              <a:rPr lang="ko-KR" altLang="en-US" sz="1600" dirty="0"/>
              <a:t>글자를 입력할 </a:t>
            </a:r>
            <a:r>
              <a:rPr lang="ko-KR" altLang="en-US" sz="1600" dirty="0" smtClean="0"/>
              <a:t>수 없음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vi </a:t>
            </a:r>
            <a:r>
              <a:rPr lang="ko-KR" altLang="en-US" sz="1600" dirty="0"/>
              <a:t>에디터로 어떤 일을 하게 될지 </a:t>
            </a:r>
            <a:r>
              <a:rPr lang="ko-KR" altLang="en-US" sz="1600" dirty="0" smtClean="0"/>
              <a:t>명령 기다리기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그 </a:t>
            </a:r>
            <a:r>
              <a:rPr lang="ko-KR" altLang="en-US" sz="1600" dirty="0"/>
              <a:t>상태에서 </a:t>
            </a:r>
            <a:r>
              <a:rPr lang="en-US" altLang="ko-KR" sz="1600" b="1" dirty="0">
                <a:solidFill>
                  <a:srgbClr val="FF0000"/>
                </a:solidFill>
              </a:rPr>
              <a:t>I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</a:t>
            </a:r>
            <a:r>
              <a:rPr lang="ko-KR" altLang="en-US" sz="1600" dirty="0" smtClean="0"/>
              <a:t> 누름</a:t>
            </a:r>
            <a:r>
              <a:rPr lang="en-US" altLang="ko-KR" sz="1600" dirty="0"/>
              <a:t> </a:t>
            </a:r>
            <a:r>
              <a:rPr lang="en-US" altLang="ko-KR" sz="1600" dirty="0" smtClean="0">
                <a:solidFill>
                  <a:schemeClr val="accent5"/>
                </a:solidFill>
              </a:rPr>
              <a:t>: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글자를 </a:t>
            </a:r>
            <a:r>
              <a:rPr lang="ko-KR" altLang="en-US" sz="1600" dirty="0"/>
              <a:t>입력하거나</a:t>
            </a:r>
            <a:r>
              <a:rPr lang="en-US" altLang="ko-KR" sz="1600" dirty="0"/>
              <a:t>(Insert) </a:t>
            </a:r>
            <a:r>
              <a:rPr lang="ko-KR" altLang="en-US" sz="1600" dirty="0"/>
              <a:t>추가하겠다는</a:t>
            </a:r>
            <a:r>
              <a:rPr lang="en-US" altLang="ko-KR" sz="1600" dirty="0"/>
              <a:t>(Append) </a:t>
            </a:r>
            <a:r>
              <a:rPr lang="ko-KR" altLang="en-US" sz="1600" dirty="0" smtClean="0"/>
              <a:t>명령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화면 </a:t>
            </a:r>
            <a:r>
              <a:rPr lang="ko-KR" altLang="en-US" sz="1600" dirty="0"/>
              <a:t>왼쪽 아래에 ‘</a:t>
            </a:r>
            <a:r>
              <a:rPr lang="en-US" altLang="ko-KR" sz="1600" dirty="0"/>
              <a:t>-- </a:t>
            </a:r>
            <a:r>
              <a:rPr lang="ko-KR" altLang="en-US" sz="1600" dirty="0" err="1"/>
              <a:t>끼워넣기</a:t>
            </a:r>
            <a:r>
              <a:rPr lang="ko-KR" altLang="en-US" sz="1600" dirty="0"/>
              <a:t> </a:t>
            </a:r>
            <a:r>
              <a:rPr lang="en-US" altLang="ko-KR" sz="1600" dirty="0"/>
              <a:t>--’</a:t>
            </a:r>
            <a:r>
              <a:rPr lang="ko-KR" altLang="en-US" sz="1600" dirty="0"/>
              <a:t>라는 글자가 </a:t>
            </a:r>
            <a:r>
              <a:rPr lang="ko-KR" altLang="en-US" sz="1600" dirty="0" smtClean="0"/>
              <a:t>보임 → ‘</a:t>
            </a:r>
            <a:r>
              <a:rPr lang="ko-KR" altLang="en-US" sz="1600" b="1" dirty="0">
                <a:solidFill>
                  <a:srgbClr val="FF0000"/>
                </a:solidFill>
              </a:rPr>
              <a:t>입력 모드</a:t>
            </a:r>
            <a:r>
              <a:rPr lang="ko-KR" altLang="en-US" sz="1600" dirty="0" smtClean="0"/>
              <a:t>’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3789040"/>
            <a:ext cx="6990476" cy="2314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121</a:t>
            </a:r>
            <a:r>
              <a:rPr lang="en-US" altLang="ko-KR" sz="1200" dirty="0" smtClean="0">
                <a:latin typeface="+mn-ea"/>
                <a:ea typeface="+mn-ea"/>
              </a:rPr>
              <a:t>~125p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1892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3-4] </a:t>
            </a:r>
            <a:r>
              <a:rPr lang="en-US" altLang="ko-KR" dirty="0" err="1"/>
              <a:t>gedit</a:t>
            </a:r>
            <a:r>
              <a:rPr lang="en-US" altLang="ko-KR" dirty="0"/>
              <a:t>, vi </a:t>
            </a:r>
            <a:r>
              <a:rPr lang="ko-KR" altLang="en-US" dirty="0"/>
              <a:t>에디터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3-3 </a:t>
            </a:r>
            <a:r>
              <a:rPr lang="ko-KR" altLang="en-US" sz="1600" dirty="0"/>
              <a:t>글자를 입력하고 저장한 후 </a:t>
            </a:r>
            <a:r>
              <a:rPr lang="en-US" altLang="ko-KR" sz="1600" dirty="0"/>
              <a:t>vi </a:t>
            </a:r>
            <a:r>
              <a:rPr lang="ko-KR" altLang="en-US" sz="1600" dirty="0" smtClean="0"/>
              <a:t>에디터 종료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글자를 </a:t>
            </a:r>
            <a:r>
              <a:rPr lang="ko-KR" altLang="en-US" sz="1600" dirty="0"/>
              <a:t>입력하는 입력 모드에서 </a:t>
            </a:r>
            <a:r>
              <a:rPr lang="en-US" altLang="ko-KR" sz="1600" dirty="0" smtClean="0"/>
              <a:t>Esc</a:t>
            </a:r>
            <a:r>
              <a:rPr lang="ko-KR" altLang="en-US" sz="1600" dirty="0" smtClean="0"/>
              <a:t> 누르면 </a:t>
            </a:r>
            <a:r>
              <a:rPr lang="ko-KR" altLang="en-US" sz="1600" dirty="0"/>
              <a:t>명령 모드로 </a:t>
            </a:r>
            <a:r>
              <a:rPr lang="ko-KR" altLang="en-US" sz="1600" dirty="0" smtClean="0"/>
              <a:t>들어감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왼쪽 </a:t>
            </a:r>
            <a:r>
              <a:rPr lang="ko-KR" altLang="en-US" sz="1600" dirty="0"/>
              <a:t>아래의 </a:t>
            </a:r>
            <a:r>
              <a:rPr lang="ko-KR" altLang="en-US" sz="1600" dirty="0" smtClean="0"/>
              <a:t>‘</a:t>
            </a:r>
            <a:r>
              <a:rPr lang="en-US" altLang="ko-KR" sz="1600" dirty="0" smtClean="0"/>
              <a:t>-- </a:t>
            </a:r>
            <a:r>
              <a:rPr lang="ko-KR" altLang="en-US" sz="1600" dirty="0" err="1"/>
              <a:t>끼워넣기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--’</a:t>
            </a:r>
            <a:r>
              <a:rPr lang="ko-KR" altLang="en-US" sz="1600" dirty="0"/>
              <a:t>가 사라질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smtClean="0"/>
              <a:t>‘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</a:t>
            </a:r>
            <a:r>
              <a:rPr lang="en-US" altLang="ko-KR" sz="1600" b="1" dirty="0" err="1">
                <a:solidFill>
                  <a:srgbClr val="FF0000"/>
                </a:solidFill>
              </a:rPr>
              <a:t>wq</a:t>
            </a:r>
            <a:r>
              <a:rPr lang="en-US" altLang="ko-KR" sz="1600" b="1" dirty="0"/>
              <a:t>’</a:t>
            </a:r>
            <a:r>
              <a:rPr lang="ko-KR" altLang="en-US" sz="1600" dirty="0"/>
              <a:t>를 입력하고 </a:t>
            </a:r>
            <a:r>
              <a:rPr lang="en-US" altLang="ko-KR" sz="1600" dirty="0" smtClean="0"/>
              <a:t>Enter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누르면 저장하고</a:t>
            </a:r>
            <a:r>
              <a:rPr lang="en-US" altLang="ko-KR" sz="1600" dirty="0"/>
              <a:t>(Write) </a:t>
            </a:r>
            <a:r>
              <a:rPr lang="ko-KR" altLang="en-US" sz="1600" dirty="0" smtClean="0"/>
              <a:t>종료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Quit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됨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24" y="4276484"/>
            <a:ext cx="6750750" cy="24387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2151873"/>
            <a:ext cx="6279161" cy="19761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121</a:t>
            </a:r>
            <a:r>
              <a:rPr lang="en-US" altLang="ko-KR" sz="1200" dirty="0" smtClean="0">
                <a:latin typeface="+mn-ea"/>
                <a:ea typeface="+mn-ea"/>
              </a:rPr>
              <a:t>~125p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7143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3-4] </a:t>
            </a:r>
            <a:r>
              <a:rPr lang="en-US" altLang="ko-KR" dirty="0" err="1"/>
              <a:t>gedit</a:t>
            </a:r>
            <a:r>
              <a:rPr lang="en-US" altLang="ko-KR" dirty="0"/>
              <a:t>, vi </a:t>
            </a:r>
            <a:r>
              <a:rPr lang="ko-KR" altLang="en-US" dirty="0"/>
              <a:t>에디터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4. </a:t>
            </a:r>
            <a:r>
              <a:rPr lang="en-US" altLang="ko-KR" sz="1600" dirty="0"/>
              <a:t>vi </a:t>
            </a:r>
            <a:r>
              <a:rPr lang="ko-KR" altLang="en-US" sz="1600" dirty="0"/>
              <a:t>에디터에서 입력한 내용을 </a:t>
            </a:r>
            <a:r>
              <a:rPr lang="en-US" altLang="ko-KR" sz="1600" dirty="0"/>
              <a:t>test2.txt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저장하기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4-1 </a:t>
            </a:r>
            <a:r>
              <a:rPr lang="ko-KR" altLang="en-US" sz="1600" dirty="0"/>
              <a:t>터미널에서 </a:t>
            </a:r>
            <a:r>
              <a:rPr lang="en-US" altLang="ko-KR" sz="1600" b="1" dirty="0">
                <a:solidFill>
                  <a:srgbClr val="FF0000"/>
                </a:solidFill>
              </a:rPr>
              <a:t>vi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3-32]</a:t>
            </a:r>
            <a:r>
              <a:rPr lang="ko-KR" altLang="en-US" sz="1600" dirty="0"/>
              <a:t>의 명령 모드로 </a:t>
            </a:r>
            <a:r>
              <a:rPr lang="ko-KR" altLang="en-US" sz="1600" dirty="0" smtClean="0"/>
              <a:t>들어감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4-2 </a:t>
            </a:r>
            <a:r>
              <a:rPr lang="ko-KR" altLang="en-US" sz="1600" dirty="0"/>
              <a:t>글자를 입력하려면 입력 모드로 전환해야 하므로 </a:t>
            </a:r>
            <a:r>
              <a:rPr lang="en-US" altLang="ko-KR" sz="1600" b="1" dirty="0">
                <a:solidFill>
                  <a:srgbClr val="FF0000"/>
                </a:solidFill>
              </a:rPr>
              <a:t>I </a:t>
            </a:r>
            <a:r>
              <a:rPr lang="ko-KR" altLang="en-US" sz="1600" dirty="0" smtClean="0"/>
              <a:t>누르기</a:t>
            </a:r>
            <a:r>
              <a:rPr lang="en-US" altLang="ko-KR" sz="1600" dirty="0" smtClean="0"/>
              <a:t>,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      [</a:t>
            </a:r>
            <a:r>
              <a:rPr lang="ko-KR" altLang="en-US" sz="1600" dirty="0"/>
              <a:t>그림 </a:t>
            </a:r>
            <a:r>
              <a:rPr lang="en-US" altLang="ko-KR" sz="1600" dirty="0"/>
              <a:t>3-32]</a:t>
            </a:r>
            <a:r>
              <a:rPr lang="ko-KR" altLang="en-US" sz="1600" dirty="0"/>
              <a:t>의 입력 모드로 </a:t>
            </a:r>
            <a:r>
              <a:rPr lang="ko-KR" altLang="en-US" sz="1600" dirty="0" smtClean="0"/>
              <a:t>들어감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4-3 </a:t>
            </a:r>
            <a:r>
              <a:rPr lang="ko-KR" altLang="en-US" sz="1600" dirty="0"/>
              <a:t>필요한 </a:t>
            </a:r>
            <a:r>
              <a:rPr lang="ko-KR" altLang="en-US" sz="1600" dirty="0" smtClean="0"/>
              <a:t>내용 입력 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Esc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눌러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3-32]</a:t>
            </a:r>
            <a:r>
              <a:rPr lang="ko-KR" altLang="en-US" sz="1600" dirty="0"/>
              <a:t>의 명령 모드로 </a:t>
            </a:r>
            <a:r>
              <a:rPr lang="ko-KR" altLang="en-US" sz="1600" dirty="0" smtClean="0"/>
              <a:t>빠져나옴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4-4 </a:t>
            </a:r>
            <a:r>
              <a:rPr lang="ko-KR" altLang="en-US" sz="1600" dirty="0"/>
              <a:t>내용을 저장하기 위해 </a:t>
            </a:r>
            <a:r>
              <a:rPr lang="en-US" altLang="ko-KR" sz="1600" dirty="0"/>
              <a:t>ex </a:t>
            </a:r>
            <a:r>
              <a:rPr lang="ko-KR" altLang="en-US" sz="1600" dirty="0"/>
              <a:t>모드로 들어가는 </a:t>
            </a:r>
            <a:r>
              <a:rPr lang="en-US" altLang="ko-KR" sz="1600" b="1" dirty="0">
                <a:solidFill>
                  <a:srgbClr val="FF0000"/>
                </a:solidFill>
              </a:rPr>
              <a:t>: </a:t>
            </a:r>
            <a:r>
              <a:rPr lang="ko-KR" altLang="en-US" sz="1600" dirty="0" smtClean="0"/>
              <a:t>누름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왼쪽 아래에 콜론이 보임</a:t>
            </a:r>
            <a:r>
              <a:rPr lang="en-US" altLang="ko-KR" sz="1600" dirty="0"/>
              <a:t>)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‘</a:t>
            </a:r>
            <a:r>
              <a:rPr lang="en-US" altLang="ko-KR" sz="1600" b="1" dirty="0">
                <a:solidFill>
                  <a:srgbClr val="FF0000"/>
                </a:solidFill>
              </a:rPr>
              <a:t>w test2. txt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입력 </a:t>
            </a:r>
            <a:r>
              <a:rPr lang="ko-KR" altLang="en-US" sz="1600" dirty="0"/>
              <a:t>후 </a:t>
            </a:r>
            <a:r>
              <a:rPr lang="en-US" altLang="ko-KR" sz="1600" dirty="0" smtClean="0"/>
              <a:t>Esc </a:t>
            </a:r>
            <a:r>
              <a:rPr lang="ko-KR" altLang="en-US" sz="1600" dirty="0" smtClean="0"/>
              <a:t>누름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r>
              <a:rPr lang="en-US" altLang="ko-KR" sz="1600" dirty="0" smtClean="0"/>
              <a:t>        → [</a:t>
            </a:r>
            <a:r>
              <a:rPr lang="ko-KR" altLang="en-US" sz="1600" dirty="0"/>
              <a:t>그림 </a:t>
            </a:r>
            <a:r>
              <a:rPr lang="en-US" altLang="ko-KR" sz="1600" dirty="0"/>
              <a:t>3-32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와 같이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이는 </a:t>
            </a:r>
            <a:r>
              <a:rPr lang="en-US" altLang="ko-KR" sz="1600" dirty="0"/>
              <a:t>ex </a:t>
            </a:r>
            <a:r>
              <a:rPr lang="ko-KR" altLang="en-US" sz="1600" dirty="0"/>
              <a:t>모드에서 </a:t>
            </a:r>
            <a:r>
              <a:rPr lang="en-US" altLang="ko-KR" sz="1600" dirty="0" smtClean="0"/>
              <a:t>Enter</a:t>
            </a:r>
            <a:r>
              <a:rPr lang="ko-KR" altLang="en-US" sz="1600" dirty="0" smtClean="0"/>
              <a:t>를 입력한 것이라 명령 </a:t>
            </a:r>
            <a:r>
              <a:rPr lang="ko-KR" altLang="en-US" sz="1600" dirty="0"/>
              <a:t>모드로 돌아온 </a:t>
            </a:r>
            <a:r>
              <a:rPr lang="ko-KR" altLang="en-US" sz="1600" dirty="0" smtClean="0"/>
              <a:t>상태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4-5 </a:t>
            </a:r>
            <a:r>
              <a:rPr lang="ko-KR" altLang="en-US" sz="1600" dirty="0"/>
              <a:t>작업을 마쳤으니 </a:t>
            </a:r>
            <a:r>
              <a:rPr lang="en-US" altLang="ko-KR" sz="1600" dirty="0"/>
              <a:t>vi </a:t>
            </a:r>
            <a:r>
              <a:rPr lang="ko-KR" altLang="en-US" sz="1600" dirty="0" smtClean="0"/>
              <a:t>에디터 종료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다시 </a:t>
            </a:r>
            <a:r>
              <a:rPr lang="en-US" altLang="ko-KR" sz="1600" dirty="0"/>
              <a:t>ex </a:t>
            </a:r>
            <a:r>
              <a:rPr lang="ko-KR" altLang="en-US" sz="1600" dirty="0"/>
              <a:t>모드로 들어가기 위해 ‘</a:t>
            </a:r>
            <a:r>
              <a:rPr lang="en-US" altLang="ko-KR" sz="1600" b="1" dirty="0">
                <a:solidFill>
                  <a:srgbClr val="FF0000"/>
                </a:solidFill>
              </a:rPr>
              <a:t>:q!</a:t>
            </a:r>
            <a:r>
              <a:rPr lang="en-US" altLang="ko-KR" sz="1600" dirty="0"/>
              <a:t>’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Enter </a:t>
            </a:r>
            <a:r>
              <a:rPr lang="ko-KR" altLang="en-US" sz="1600" dirty="0" smtClean="0"/>
              <a:t>누름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‘</a:t>
            </a:r>
            <a:r>
              <a:rPr lang="en-US" altLang="ko-KR" sz="1600" dirty="0"/>
              <a:t>q!’</a:t>
            </a:r>
            <a:r>
              <a:rPr lang="ko-KR" altLang="en-US" sz="1600" dirty="0"/>
              <a:t>는 변경된 내용은 무시하고 종료하라는</a:t>
            </a:r>
            <a:r>
              <a:rPr lang="en-US" altLang="ko-KR" sz="1600" dirty="0"/>
              <a:t>(Quit) </a:t>
            </a:r>
            <a:r>
              <a:rPr lang="ko-KR" altLang="en-US" sz="1600" dirty="0" smtClean="0"/>
              <a:t>의미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바로 </a:t>
            </a:r>
            <a:r>
              <a:rPr lang="ko-KR" altLang="en-US" sz="1600" dirty="0"/>
              <a:t>앞에서 저장한 후 변경된 것이 없기 때문에 ‘</a:t>
            </a:r>
            <a:r>
              <a:rPr lang="en-US" altLang="ko-KR" sz="1600" dirty="0"/>
              <a:t>q’</a:t>
            </a:r>
            <a:r>
              <a:rPr lang="ko-KR" altLang="en-US" sz="1600" dirty="0"/>
              <a:t>만 입력해도 </a:t>
            </a:r>
            <a:r>
              <a:rPr lang="ko-KR" altLang="en-US" sz="1600" dirty="0" smtClean="0"/>
              <a:t>상관없음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121</a:t>
            </a:r>
            <a:r>
              <a:rPr lang="en-US" altLang="ko-KR" sz="1200" dirty="0" smtClean="0">
                <a:latin typeface="+mn-ea"/>
                <a:ea typeface="+mn-ea"/>
              </a:rPr>
              <a:t>~125p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8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3-4] </a:t>
            </a:r>
            <a:r>
              <a:rPr lang="en-US" altLang="ko-KR" dirty="0" err="1"/>
              <a:t>gedit</a:t>
            </a:r>
            <a:r>
              <a:rPr lang="en-US" altLang="ko-KR" dirty="0"/>
              <a:t>, vi </a:t>
            </a:r>
            <a:r>
              <a:rPr lang="ko-KR" altLang="en-US" dirty="0"/>
              <a:t>에디터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5. </a:t>
            </a:r>
            <a:r>
              <a:rPr lang="ko-KR" altLang="en-US" sz="1600" dirty="0"/>
              <a:t>파일 저장하고 바로 </a:t>
            </a:r>
            <a:r>
              <a:rPr lang="ko-KR" altLang="en-US" sz="1600" dirty="0" smtClean="0"/>
              <a:t>종료하기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5-1 </a:t>
            </a:r>
            <a:r>
              <a:rPr lang="ko-KR" altLang="en-US" sz="1600" dirty="0"/>
              <a:t>터미널에서 </a:t>
            </a:r>
            <a:r>
              <a:rPr lang="en-US" altLang="ko-KR" sz="1600" b="1" dirty="0">
                <a:solidFill>
                  <a:srgbClr val="FF0000"/>
                </a:solidFill>
              </a:rPr>
              <a:t>vi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5-2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</a:t>
            </a:r>
            <a:r>
              <a:rPr lang="ko-KR" altLang="en-US" sz="1600" dirty="0" smtClean="0"/>
              <a:t> 입력 </a:t>
            </a:r>
            <a:r>
              <a:rPr lang="ko-KR" altLang="en-US" sz="1600" dirty="0"/>
              <a:t>후 필요한 </a:t>
            </a:r>
            <a:r>
              <a:rPr lang="ko-KR" altLang="en-US" sz="1600" dirty="0" smtClean="0"/>
              <a:t>내용 입력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r>
              <a:rPr lang="en-US" altLang="ko-KR" sz="1600" dirty="0" smtClean="0"/>
              <a:t>   5-3 </a:t>
            </a:r>
            <a:r>
              <a:rPr lang="en-US" altLang="ko-KR" sz="1600" dirty="0"/>
              <a:t>Esc </a:t>
            </a:r>
            <a:r>
              <a:rPr lang="ko-KR" altLang="en-US" sz="1600" dirty="0" smtClean="0"/>
              <a:t>누른 </a:t>
            </a:r>
            <a:r>
              <a:rPr lang="ko-KR" altLang="en-US" sz="1600" dirty="0"/>
              <a:t>후 ‘</a:t>
            </a:r>
            <a:r>
              <a:rPr lang="en-US" altLang="ko-KR" sz="1600" b="1" dirty="0">
                <a:solidFill>
                  <a:srgbClr val="FF0000"/>
                </a:solidFill>
              </a:rPr>
              <a:t>:</a:t>
            </a:r>
            <a:r>
              <a:rPr lang="en-US" altLang="ko-KR" sz="1600" b="1" dirty="0" err="1">
                <a:solidFill>
                  <a:srgbClr val="FF0000"/>
                </a:solidFill>
              </a:rPr>
              <a:t>wq</a:t>
            </a:r>
            <a:r>
              <a:rPr lang="en-US" altLang="ko-KR" sz="1600" b="1" dirty="0">
                <a:solidFill>
                  <a:srgbClr val="FF0000"/>
                </a:solidFill>
              </a:rPr>
              <a:t> test3.txt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입력하고 </a:t>
            </a:r>
            <a:r>
              <a:rPr lang="en-US" altLang="ko-KR" sz="1600" dirty="0" smtClean="0"/>
              <a:t>Enter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누르면 저장과 동시에 </a:t>
            </a:r>
            <a:r>
              <a:rPr lang="ko-KR" altLang="en-US" sz="1600" dirty="0" smtClean="0"/>
              <a:t>종료됨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6. </a:t>
            </a:r>
            <a:r>
              <a:rPr lang="ko-KR" altLang="en-US" sz="1600" dirty="0"/>
              <a:t>기존 파일 열어 수정 및 저장하기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6-1 </a:t>
            </a:r>
            <a:r>
              <a:rPr lang="ko-KR" altLang="en-US" sz="1600" dirty="0"/>
              <a:t>터미널에서 </a:t>
            </a:r>
            <a:r>
              <a:rPr lang="en-US" altLang="ko-KR" sz="1600" b="1" dirty="0">
                <a:solidFill>
                  <a:srgbClr val="FF0000"/>
                </a:solidFill>
              </a:rPr>
              <a:t>vi test3.txt </a:t>
            </a:r>
            <a:r>
              <a:rPr lang="ko-KR" altLang="en-US" sz="1600" dirty="0" smtClean="0"/>
              <a:t>명령 </a:t>
            </a:r>
            <a:r>
              <a:rPr lang="ko-KR" altLang="en-US" sz="1600" dirty="0"/>
              <a:t>입력하면 기존 </a:t>
            </a:r>
            <a:r>
              <a:rPr lang="ko-KR" altLang="en-US" sz="1600" dirty="0" smtClean="0"/>
              <a:t>파일이 열림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r>
              <a:rPr lang="en-US" altLang="ko-KR" sz="1600" dirty="0" smtClean="0"/>
              <a:t>   6-2 </a:t>
            </a:r>
            <a:r>
              <a:rPr lang="en-US" altLang="ko-KR" sz="1600" b="1" dirty="0">
                <a:solidFill>
                  <a:srgbClr val="FF0000"/>
                </a:solidFill>
              </a:rPr>
              <a:t>I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누르고 문서를 수정하거나 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6-3 Esc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누른 후 ‘</a:t>
            </a:r>
            <a:r>
              <a:rPr lang="en-US" altLang="ko-KR" sz="1600" b="1" dirty="0">
                <a:solidFill>
                  <a:srgbClr val="FF0000"/>
                </a:solidFill>
              </a:rPr>
              <a:t>:</a:t>
            </a:r>
            <a:r>
              <a:rPr lang="en-US" altLang="ko-KR" sz="1600" b="1" dirty="0" err="1">
                <a:solidFill>
                  <a:srgbClr val="FF0000"/>
                </a:solidFill>
              </a:rPr>
              <a:t>wq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입력하고 </a:t>
            </a:r>
            <a:r>
              <a:rPr lang="en-US" altLang="ko-KR" sz="1600" dirty="0"/>
              <a:t>Enter </a:t>
            </a:r>
            <a:r>
              <a:rPr lang="ko-KR" altLang="en-US" sz="1600" dirty="0" smtClean="0"/>
              <a:t>누르면 </a:t>
            </a:r>
            <a:r>
              <a:rPr lang="ko-KR" altLang="en-US" sz="1600" dirty="0"/>
              <a:t>저장과 동시에 </a:t>
            </a:r>
            <a:r>
              <a:rPr lang="ko-KR" altLang="en-US" sz="1600" dirty="0" smtClean="0"/>
              <a:t>종료됨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7. </a:t>
            </a:r>
            <a:r>
              <a:rPr lang="ko-KR" altLang="en-US" sz="1600" dirty="0"/>
              <a:t>기존 파일을 열어 수정한 후 저장하지 않고 종료하기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7-1 </a:t>
            </a:r>
            <a:r>
              <a:rPr lang="ko-KR" altLang="en-US" sz="1600" dirty="0"/>
              <a:t>터미널에서 </a:t>
            </a:r>
            <a:r>
              <a:rPr lang="en-US" altLang="ko-KR" sz="1600" b="1" dirty="0">
                <a:solidFill>
                  <a:srgbClr val="FF0000"/>
                </a:solidFill>
              </a:rPr>
              <a:t>vi test3.txt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7-2 </a:t>
            </a:r>
            <a:r>
              <a:rPr lang="en-US" altLang="ko-KR" sz="1600" b="1" dirty="0">
                <a:solidFill>
                  <a:srgbClr val="FF0000"/>
                </a:solidFill>
              </a:rPr>
              <a:t>I </a:t>
            </a:r>
            <a:r>
              <a:rPr lang="ko-KR" altLang="en-US" sz="1600" dirty="0"/>
              <a:t>또는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누르고 </a:t>
            </a:r>
            <a:r>
              <a:rPr lang="ko-KR" altLang="en-US" sz="1600" dirty="0" smtClean="0"/>
              <a:t>문서 수정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r>
              <a:rPr lang="en-US" altLang="ko-KR" sz="1600" dirty="0" smtClean="0"/>
              <a:t>   7-3 </a:t>
            </a:r>
            <a:r>
              <a:rPr lang="ko-KR" altLang="en-US" sz="1600" dirty="0" smtClean="0"/>
              <a:t>수정한 </a:t>
            </a:r>
            <a:r>
              <a:rPr lang="ko-KR" altLang="en-US" sz="1600" dirty="0"/>
              <a:t>내용을 저장하지 않고 </a:t>
            </a:r>
            <a:r>
              <a:rPr lang="en-US" altLang="ko-KR" sz="1600" dirty="0"/>
              <a:t>vi </a:t>
            </a:r>
            <a:r>
              <a:rPr lang="ko-KR" altLang="en-US" sz="1600" dirty="0"/>
              <a:t>에디터를 닫으려면 </a:t>
            </a:r>
            <a:r>
              <a:rPr lang="en-US" altLang="ko-KR" sz="1600" dirty="0"/>
              <a:t>Esc </a:t>
            </a:r>
            <a:r>
              <a:rPr lang="ko-KR" altLang="en-US" sz="1600" dirty="0" smtClean="0"/>
              <a:t>누른 </a:t>
            </a:r>
            <a:r>
              <a:rPr lang="ko-KR" altLang="en-US" sz="1600" dirty="0"/>
              <a:t>후 ‘</a:t>
            </a:r>
            <a:r>
              <a:rPr lang="en-US" altLang="ko-KR" sz="1600" b="1" dirty="0">
                <a:solidFill>
                  <a:srgbClr val="FF0000"/>
                </a:solidFill>
              </a:rPr>
              <a:t>:q!</a:t>
            </a:r>
            <a:r>
              <a:rPr lang="en-US" altLang="ko-KR" sz="1600" dirty="0"/>
              <a:t>’</a:t>
            </a:r>
            <a:r>
              <a:rPr lang="ko-KR" altLang="en-US" sz="1600" dirty="0"/>
              <a:t>를 입력하고 </a:t>
            </a:r>
            <a:r>
              <a:rPr lang="en-US" altLang="ko-KR" sz="1600" dirty="0" smtClean="0"/>
              <a:t>Enter</a:t>
            </a:r>
          </a:p>
          <a:p>
            <a:pPr marL="93662" indent="0">
              <a:buNone/>
            </a:pPr>
            <a:r>
              <a:rPr lang="en-US" altLang="ko-KR" sz="1600" dirty="0" smtClean="0"/>
              <a:t>   7-4 </a:t>
            </a:r>
            <a:r>
              <a:rPr lang="en-US" altLang="ko-KR" sz="1600" b="1" dirty="0">
                <a:solidFill>
                  <a:srgbClr val="FF0000"/>
                </a:solidFill>
              </a:rPr>
              <a:t>exit </a:t>
            </a:r>
            <a:r>
              <a:rPr lang="ko-KR" altLang="en-US" sz="1600" dirty="0"/>
              <a:t>명령을 입력하여 </a:t>
            </a:r>
            <a:r>
              <a:rPr lang="ko-KR" altLang="en-US" sz="1600" dirty="0" smtClean="0"/>
              <a:t>터미널 닫기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121</a:t>
            </a:r>
            <a:r>
              <a:rPr lang="en-US" altLang="ko-KR" sz="1200" dirty="0" smtClean="0">
                <a:latin typeface="+mn-ea"/>
                <a:ea typeface="+mn-ea"/>
              </a:rPr>
              <a:t>~125p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9042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3-5] </a:t>
            </a:r>
            <a:r>
              <a:rPr lang="en-US" altLang="ko-KR" dirty="0"/>
              <a:t>vi </a:t>
            </a:r>
            <a:r>
              <a:rPr lang="ko-KR" altLang="en-US" dirty="0"/>
              <a:t>에디터의 비정상적 종료 해결하기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/>
              <a:t>터미널 </a:t>
            </a:r>
            <a:r>
              <a:rPr lang="ko-KR" altLang="en-US" sz="1600" dirty="0" smtClean="0"/>
              <a:t>열기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1-1 Server</a:t>
            </a:r>
            <a:r>
              <a:rPr lang="ko-KR" altLang="en-US" sz="1600" dirty="0" smtClean="0"/>
              <a:t> 실행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바탕화면에서 마우스 오른쪽 버튼을 클릭하여 </a:t>
            </a:r>
            <a:r>
              <a:rPr lang="en-US" altLang="ko-KR" sz="1600" dirty="0"/>
              <a:t>[</a:t>
            </a:r>
            <a:r>
              <a:rPr lang="ko-KR" altLang="en-US" sz="1600" dirty="0"/>
              <a:t>터미널 열기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선택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en-US" altLang="ko-KR" sz="1600" dirty="0"/>
              <a:t>vi </a:t>
            </a:r>
            <a:r>
              <a:rPr lang="ko-KR" altLang="en-US" sz="1600" dirty="0"/>
              <a:t>에디터에서 비정상적으로 </a:t>
            </a:r>
            <a:r>
              <a:rPr lang="ko-KR" altLang="en-US" sz="1600" dirty="0" smtClean="0"/>
              <a:t>종료하기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2-1 </a:t>
            </a:r>
            <a:r>
              <a:rPr lang="ko-KR" altLang="en-US" sz="1600" dirty="0"/>
              <a:t>터미널에서 </a:t>
            </a:r>
            <a:r>
              <a:rPr lang="en-US" altLang="ko-KR" sz="1600" b="1" dirty="0">
                <a:solidFill>
                  <a:srgbClr val="FF0000"/>
                </a:solidFill>
              </a:rPr>
              <a:t>vi new.txt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파일을 열고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누른 후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      터미널 </a:t>
            </a:r>
            <a:r>
              <a:rPr lang="ko-KR" altLang="en-US" sz="1600" dirty="0"/>
              <a:t>오른쪽 </a:t>
            </a:r>
            <a:r>
              <a:rPr lang="ko-KR" altLang="en-US" sz="1600" dirty="0" smtClean="0"/>
              <a:t>위의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클릭하여 비정상적으로 </a:t>
            </a:r>
            <a:r>
              <a:rPr lang="ko-KR" altLang="en-US" sz="1600" dirty="0" smtClean="0"/>
              <a:t>종료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경고 </a:t>
            </a:r>
            <a:r>
              <a:rPr lang="ko-KR" altLang="en-US" sz="1600" dirty="0"/>
              <a:t>창이 나타나면 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터미널 닫기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 클릭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3"/>
          <a:stretch/>
        </p:blipFill>
        <p:spPr>
          <a:xfrm>
            <a:off x="858124" y="3203976"/>
            <a:ext cx="6511676" cy="30603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125</a:t>
            </a:r>
            <a:r>
              <a:rPr lang="en-US" altLang="ko-KR" sz="1200" dirty="0" smtClean="0">
                <a:latin typeface="+mn-ea"/>
                <a:ea typeface="+mn-ea"/>
              </a:rPr>
              <a:t>~126p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698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3-5] </a:t>
            </a:r>
            <a:r>
              <a:rPr lang="en-US" altLang="ko-KR" dirty="0"/>
              <a:t>vi </a:t>
            </a:r>
            <a:r>
              <a:rPr lang="ko-KR" altLang="en-US" dirty="0"/>
              <a:t>에디터의 비정상적 종료 해결하기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/>
              <a:t>다시 </a:t>
            </a:r>
            <a:r>
              <a:rPr lang="ko-KR" altLang="en-US" sz="1600" dirty="0" smtClean="0"/>
              <a:t>열기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/>
              <a:t>3-1 </a:t>
            </a:r>
            <a:r>
              <a:rPr lang="ko-KR" altLang="en-US" sz="1600" dirty="0"/>
              <a:t>다시 </a:t>
            </a:r>
            <a:r>
              <a:rPr lang="en-US" altLang="ko-KR" sz="1600" b="1" dirty="0">
                <a:solidFill>
                  <a:srgbClr val="FF0000"/>
                </a:solidFill>
              </a:rPr>
              <a:t>vi new.txt </a:t>
            </a:r>
            <a:r>
              <a:rPr lang="ko-KR" altLang="en-US" sz="1600" dirty="0"/>
              <a:t>명령을 입력하면 다음과 같은 창이 </a:t>
            </a:r>
            <a:r>
              <a:rPr lang="ko-KR" altLang="en-US" sz="1600" dirty="0" smtClean="0"/>
              <a:t>나타남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→ new.txt </a:t>
            </a:r>
            <a:r>
              <a:rPr lang="ko-KR" altLang="en-US" sz="1600" dirty="0"/>
              <a:t>파일의 수정 작업이 정상적으로 종료되지 않았기 </a:t>
            </a:r>
            <a:r>
              <a:rPr lang="ko-KR" altLang="en-US" sz="1600" dirty="0" smtClean="0"/>
              <a:t>때문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3-2 </a:t>
            </a:r>
            <a:r>
              <a:rPr lang="ko-KR" altLang="en-US" sz="1600" dirty="0"/>
              <a:t>일단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Q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눌러 </a:t>
            </a:r>
            <a:r>
              <a:rPr lang="en-US" altLang="ko-KR" sz="1600" dirty="0"/>
              <a:t>vi </a:t>
            </a:r>
            <a:r>
              <a:rPr lang="ko-KR" altLang="en-US" sz="1600" dirty="0" smtClean="0"/>
              <a:t>에디터 닫기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1853825"/>
            <a:ext cx="6990476" cy="3038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125</a:t>
            </a:r>
            <a:r>
              <a:rPr lang="en-US" altLang="ko-KR" sz="1200" dirty="0" smtClean="0">
                <a:latin typeface="+mn-ea"/>
                <a:ea typeface="+mn-ea"/>
              </a:rPr>
              <a:t>~126p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2475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3-5] </a:t>
            </a:r>
            <a:r>
              <a:rPr lang="en-US" altLang="ko-KR" dirty="0"/>
              <a:t>vi </a:t>
            </a:r>
            <a:r>
              <a:rPr lang="ko-KR" altLang="en-US" dirty="0"/>
              <a:t>에디터의 비정상적 종료 해결하기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4. </a:t>
            </a:r>
            <a:r>
              <a:rPr lang="ko-KR" altLang="en-US" sz="1600" dirty="0" err="1"/>
              <a:t>스왑</a:t>
            </a:r>
            <a:r>
              <a:rPr lang="ko-KR" altLang="en-US" sz="1600" dirty="0"/>
              <a:t> 파일 </a:t>
            </a:r>
            <a:r>
              <a:rPr lang="ko-KR" altLang="en-US" sz="1600" dirty="0" smtClean="0"/>
              <a:t>삭제하기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4-1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ls </a:t>
            </a:r>
            <a:r>
              <a:rPr lang="en-US" altLang="ko-KR" sz="1600" b="1" dirty="0">
                <a:solidFill>
                  <a:srgbClr val="FF0000"/>
                </a:solidFill>
              </a:rPr>
              <a:t>-a</a:t>
            </a:r>
            <a:r>
              <a:rPr lang="en-US" altLang="ko-KR" sz="1600" dirty="0"/>
              <a:t> </a:t>
            </a:r>
            <a:r>
              <a:rPr lang="ko-KR" altLang="en-US" sz="1600" dirty="0"/>
              <a:t>명령을 입력하여 </a:t>
            </a:r>
            <a:r>
              <a:rPr lang="ko-KR" altLang="en-US" sz="1600" dirty="0" smtClean="0"/>
              <a:t>파일 확인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rm</a:t>
            </a:r>
            <a:r>
              <a:rPr lang="en-US" altLang="ko-KR" sz="1600" b="1" dirty="0">
                <a:solidFill>
                  <a:srgbClr val="FF0000"/>
                </a:solidFill>
              </a:rPr>
              <a:t> -</a:t>
            </a:r>
            <a:r>
              <a:rPr lang="en-US" altLang="ko-KR" sz="1600" b="1" dirty="0" err="1">
                <a:solidFill>
                  <a:srgbClr val="FF0000"/>
                </a:solidFill>
              </a:rPr>
              <a:t>rf</a:t>
            </a:r>
            <a:r>
              <a:rPr lang="en-US" altLang="ko-KR" sz="1600" b="1" dirty="0">
                <a:solidFill>
                  <a:srgbClr val="FF0000"/>
                </a:solidFill>
              </a:rPr>
              <a:t> .</a:t>
            </a:r>
            <a:r>
              <a:rPr lang="en-US" altLang="ko-KR" sz="1600" b="1" dirty="0" err="1">
                <a:solidFill>
                  <a:srgbClr val="FF0000"/>
                </a:solidFill>
              </a:rPr>
              <a:t>new.txt.swp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해당 </a:t>
            </a:r>
            <a:r>
              <a:rPr lang="ko-KR" altLang="en-US" sz="1600" dirty="0" err="1"/>
              <a:t>스왑</a:t>
            </a:r>
            <a:r>
              <a:rPr lang="ko-KR" altLang="en-US" sz="1600" dirty="0"/>
              <a:t> 파일을 삭제하면 </a:t>
            </a:r>
            <a:r>
              <a:rPr lang="en-US" altLang="ko-KR" sz="1600" dirty="0"/>
              <a:t>new.txt </a:t>
            </a:r>
            <a:r>
              <a:rPr lang="ko-KR" altLang="en-US" sz="1600" dirty="0"/>
              <a:t>파일을 정상적으로 편집할 수 있을 것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1943835"/>
            <a:ext cx="6990476" cy="1885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125</a:t>
            </a:r>
            <a:r>
              <a:rPr lang="en-US" altLang="ko-KR" sz="1200" dirty="0" smtClean="0">
                <a:latin typeface="+mn-ea"/>
                <a:ea typeface="+mn-ea"/>
              </a:rPr>
              <a:t>~126p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9500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054253"/>
            <a:ext cx="8432365" cy="37560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 vi </a:t>
            </a:r>
            <a:r>
              <a:rPr lang="ko-KR" altLang="en-US" dirty="0"/>
              <a:t>에디터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75567"/>
            <a:ext cx="8542247" cy="22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74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 vi </a:t>
            </a:r>
            <a:r>
              <a:rPr lang="ko-KR" altLang="en-US" dirty="0"/>
              <a:t>에디터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0" y="818710"/>
            <a:ext cx="8562975" cy="2505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30" y="3611416"/>
            <a:ext cx="85725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48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3-2 </a:t>
            </a:r>
            <a:r>
              <a:rPr lang="ko-KR" altLang="en-US" dirty="0"/>
              <a:t>도움말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man </a:t>
            </a:r>
            <a:r>
              <a:rPr lang="ko-KR" altLang="en-US" sz="1800" dirty="0" smtClean="0"/>
              <a:t>명령어</a:t>
            </a:r>
            <a:endParaRPr lang="en-US" altLang="ko-KR" sz="1800" dirty="0"/>
          </a:p>
          <a:p>
            <a:pPr lvl="1"/>
            <a:r>
              <a:rPr lang="ko-KR" altLang="en-US" sz="1600" dirty="0" smtClean="0"/>
              <a:t>체계화된 </a:t>
            </a:r>
            <a:r>
              <a:rPr lang="ko-KR" altLang="en-US" sz="1600" dirty="0"/>
              <a:t>도움말을 </a:t>
            </a:r>
            <a:r>
              <a:rPr lang="ko-KR" altLang="en-US" sz="1600" dirty="0" smtClean="0"/>
              <a:t>보여주는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명령어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위 행이나 아래 행으로 이동하려면 </a:t>
            </a:r>
            <a:r>
              <a:rPr lang="ko-KR" altLang="en-US" sz="1600" dirty="0" smtClean="0"/>
              <a:t>↑</a:t>
            </a:r>
            <a:r>
              <a:rPr lang="en-US" altLang="ko-KR" sz="1600" dirty="0" smtClean="0"/>
              <a:t>/↓ </a:t>
            </a:r>
            <a:r>
              <a:rPr lang="ko-KR" altLang="en-US" sz="1600" dirty="0"/>
              <a:t>또는 </a:t>
            </a:r>
            <a:r>
              <a:rPr lang="en-US" altLang="ko-KR" sz="1600" dirty="0"/>
              <a:t>K / J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페이지 </a:t>
            </a:r>
            <a:r>
              <a:rPr lang="ko-KR" altLang="en-US" sz="1600" dirty="0"/>
              <a:t>단위로 이동하려면 </a:t>
            </a:r>
            <a:r>
              <a:rPr lang="en-US" altLang="ko-KR" sz="1600" dirty="0" err="1"/>
              <a:t>PageUp</a:t>
            </a:r>
            <a:r>
              <a:rPr lang="en-US" altLang="ko-KR" sz="1600" dirty="0"/>
              <a:t> / </a:t>
            </a:r>
            <a:r>
              <a:rPr lang="en-US" altLang="ko-KR" sz="1600" dirty="0" err="1"/>
              <a:t>PageDown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r>
              <a:rPr lang="en-US" altLang="ko-KR" sz="1600" dirty="0"/>
              <a:t>Space bar </a:t>
            </a:r>
            <a:r>
              <a:rPr lang="en-US" altLang="ko-KR" sz="1600" dirty="0" smtClean="0"/>
              <a:t>/ B </a:t>
            </a:r>
            <a:r>
              <a:rPr lang="ko-KR" altLang="en-US" sz="1600" dirty="0" smtClean="0"/>
              <a:t>누르기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도움말 중 </a:t>
            </a:r>
            <a:r>
              <a:rPr lang="ko-KR" altLang="en-US" sz="1600" dirty="0"/>
              <a:t>특정 단어를 검색하고 싶을 때는 ‘</a:t>
            </a:r>
            <a:r>
              <a:rPr lang="en-US" altLang="ko-KR" sz="1600" dirty="0"/>
              <a:t>/</a:t>
            </a:r>
            <a:r>
              <a:rPr lang="ko-KR" altLang="en-US" sz="1600" dirty="0"/>
              <a:t>단어</a:t>
            </a:r>
            <a:r>
              <a:rPr lang="ko-KR" altLang="en-US" sz="1600" dirty="0" smtClean="0"/>
              <a:t>’ 실행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이때 </a:t>
            </a:r>
            <a:r>
              <a:rPr lang="en-US" altLang="ko-KR" sz="1600" dirty="0"/>
              <a:t>N </a:t>
            </a:r>
            <a:r>
              <a:rPr lang="ko-KR" altLang="en-US" sz="1600" dirty="0"/>
              <a:t>을 누르면 다음 단어로 계속 </a:t>
            </a:r>
            <a:r>
              <a:rPr lang="ko-KR" altLang="en-US" sz="1600" dirty="0" smtClean="0"/>
              <a:t>넘어가고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종료하고 싶으면 </a:t>
            </a:r>
            <a:r>
              <a:rPr lang="en-US" altLang="ko-KR" sz="1600" dirty="0" smtClean="0"/>
              <a:t>Q </a:t>
            </a:r>
            <a:r>
              <a:rPr lang="ko-KR" altLang="en-US" sz="1600" dirty="0" smtClean="0"/>
              <a:t>누르기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888940"/>
            <a:ext cx="6990476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1-1 </a:t>
            </a:r>
            <a:r>
              <a:rPr lang="ko-KR" altLang="en-US" dirty="0"/>
              <a:t>시작과 종료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/>
          <a:lstStyle/>
          <a:p>
            <a:r>
              <a:rPr lang="ko-KR" altLang="en-US" dirty="0"/>
              <a:t>바탕화면 오른쪽 위의 ▼ 아이콘</a:t>
            </a:r>
            <a:r>
              <a:rPr lang="en-US" altLang="ko-KR" dirty="0"/>
              <a:t>, </a:t>
            </a:r>
            <a:r>
              <a:rPr lang="ko-KR" altLang="en-US" dirty="0"/>
              <a:t>컴퓨터 끄기 아이콘</a:t>
            </a:r>
            <a:r>
              <a:rPr lang="en-US" altLang="ko-KR" dirty="0"/>
              <a:t>,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컴퓨터 끄기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</a:t>
            </a:r>
            <a:r>
              <a:rPr lang="ko-KR" altLang="en-US" dirty="0"/>
              <a:t>이어서 </a:t>
            </a:r>
            <a:r>
              <a:rPr lang="ko-KR" altLang="en-US" dirty="0" smtClean="0"/>
              <a:t>클릭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5"/>
          <a:stretch/>
        </p:blipFill>
        <p:spPr>
          <a:xfrm>
            <a:off x="611560" y="1223755"/>
            <a:ext cx="7698634" cy="24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9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-1 </a:t>
            </a:r>
            <a:r>
              <a:rPr lang="ko-KR" altLang="en-US" dirty="0"/>
              <a:t>마운트의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828979" cy="5669958"/>
          </a:xfrm>
        </p:spPr>
        <p:txBody>
          <a:bodyPr/>
          <a:lstStyle/>
          <a:p>
            <a:r>
              <a:rPr lang="ko-KR" altLang="en-US" dirty="0" smtClean="0"/>
              <a:t>마운트의 정의</a:t>
            </a:r>
            <a:endParaRPr lang="en-US" altLang="ko-KR" dirty="0"/>
          </a:p>
          <a:p>
            <a:pPr lvl="1"/>
            <a:r>
              <a:rPr lang="ko-KR" altLang="en-US" sz="1600" dirty="0" smtClean="0"/>
              <a:t>리눅스에서 </a:t>
            </a:r>
            <a:r>
              <a:rPr lang="ko-KR" altLang="en-US" sz="1600" dirty="0"/>
              <a:t>하드디스크의 파티션</a:t>
            </a:r>
            <a:r>
              <a:rPr lang="en-US" altLang="ko-KR" sz="1600" dirty="0"/>
              <a:t>, CD/DVD, USB </a:t>
            </a:r>
            <a:r>
              <a:rPr lang="ko-KR" altLang="en-US" sz="1600" dirty="0"/>
              <a:t>메모리 등을 </a:t>
            </a:r>
            <a:r>
              <a:rPr lang="ko-KR" altLang="en-US" sz="1600" dirty="0" smtClean="0"/>
              <a:t>사용하려면 </a:t>
            </a:r>
            <a:r>
              <a:rPr lang="ko-KR" altLang="en-US" sz="1600" dirty="0"/>
              <a:t>지정한 위치에 </a:t>
            </a:r>
            <a:r>
              <a:rPr lang="ko-KR" altLang="en-US" sz="1600" dirty="0" smtClean="0"/>
              <a:t>연결해야 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이런 물리적인 </a:t>
            </a:r>
            <a:r>
              <a:rPr lang="ko-KR" altLang="en-US" sz="1600" dirty="0"/>
              <a:t>장치를 특정한 위치</a:t>
            </a:r>
            <a:r>
              <a:rPr lang="en-US" altLang="ko-KR" sz="1600" dirty="0"/>
              <a:t>(</a:t>
            </a:r>
            <a:r>
              <a:rPr lang="ko-KR" altLang="en-US" sz="1600" dirty="0"/>
              <a:t>대개는 디렉터리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연결하는 </a:t>
            </a:r>
            <a:r>
              <a:rPr lang="ko-KR" altLang="en-US" sz="1600" dirty="0" smtClean="0"/>
              <a:t>과정이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마운트</a:t>
            </a:r>
            <a:r>
              <a:rPr lang="en-US" altLang="ko-KR" sz="1600" dirty="0" smtClean="0"/>
              <a:t>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6763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3-6] </a:t>
            </a:r>
            <a:r>
              <a:rPr lang="en-US" altLang="ko-KR" dirty="0"/>
              <a:t>CD/DVD </a:t>
            </a:r>
            <a:r>
              <a:rPr lang="ko-KR" altLang="en-US" dirty="0" err="1"/>
              <a:t>마운트하기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129</a:t>
            </a:r>
            <a:r>
              <a:rPr lang="en-US" altLang="ko-KR" sz="1200" dirty="0" smtClean="0">
                <a:latin typeface="+mn-ea"/>
                <a:ea typeface="+mn-ea"/>
              </a:rPr>
              <a:t>~134p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en-US" altLang="ko-KR" sz="1600" dirty="0"/>
              <a:t>Server</a:t>
            </a:r>
            <a:r>
              <a:rPr lang="ko-KR" altLang="en-US" sz="1600" dirty="0"/>
              <a:t>의 기존 마운트 정보 확인하기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1-1 </a:t>
            </a:r>
            <a:r>
              <a:rPr lang="ko-KR" altLang="en-US" sz="1600" dirty="0" smtClean="0"/>
              <a:t>터미널 열기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mount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현재 </a:t>
            </a:r>
            <a:r>
              <a:rPr lang="ko-KR" altLang="en-US" sz="1600" dirty="0" err="1"/>
              <a:t>마운트된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장치 확인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en-US" altLang="ko-KR" sz="1600" dirty="0"/>
              <a:t>Server</a:t>
            </a:r>
            <a:r>
              <a:rPr lang="ko-KR" altLang="en-US" sz="1600" dirty="0"/>
              <a:t>에 </a:t>
            </a:r>
            <a:r>
              <a:rPr lang="en-US" altLang="ko-KR" sz="1600" dirty="0"/>
              <a:t>CD/DVD </a:t>
            </a:r>
            <a:r>
              <a:rPr lang="ko-KR" altLang="en-US" sz="1600" dirty="0"/>
              <a:t>넣기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2-1 CD/DVD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마운트되어</a:t>
            </a:r>
            <a:r>
              <a:rPr lang="ko-KR" altLang="en-US" sz="1600" dirty="0"/>
              <a:t> 있을 수도 있으니 </a:t>
            </a:r>
            <a:r>
              <a:rPr lang="en-US" altLang="ko-KR" sz="1600" b="1" dirty="0" err="1">
                <a:solidFill>
                  <a:srgbClr val="FF0000"/>
                </a:solidFill>
              </a:rPr>
              <a:t>umount</a:t>
            </a:r>
            <a:r>
              <a:rPr lang="en-US" altLang="ko-KR" sz="1600" b="1" dirty="0">
                <a:solidFill>
                  <a:srgbClr val="FF0000"/>
                </a:solidFill>
              </a:rPr>
              <a:t> /dev/</a:t>
            </a:r>
            <a:r>
              <a:rPr lang="en-US" altLang="ko-KR" sz="1600" b="1" dirty="0" err="1">
                <a:solidFill>
                  <a:srgbClr val="FF0000"/>
                </a:solidFill>
              </a:rPr>
              <a:t>cdrom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→ 기존 </a:t>
            </a:r>
            <a:r>
              <a:rPr lang="ko-KR" altLang="en-US" sz="1600" dirty="0"/>
              <a:t>마운트를 해제하는 </a:t>
            </a:r>
            <a:r>
              <a:rPr lang="ko-KR" altLang="en-US" sz="1600" dirty="0" smtClean="0"/>
              <a:t>명령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오류가 발생해도 </a:t>
            </a:r>
            <a:r>
              <a:rPr lang="ko-KR" altLang="en-US" sz="1600" dirty="0" smtClean="0"/>
              <a:t>상관없음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33" b="19697"/>
          <a:stretch/>
        </p:blipFill>
        <p:spPr>
          <a:xfrm>
            <a:off x="865502" y="1808820"/>
            <a:ext cx="7560840" cy="23402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5235389"/>
            <a:ext cx="6990476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3-6] </a:t>
            </a:r>
            <a:r>
              <a:rPr lang="en-US" altLang="ko-KR" dirty="0"/>
              <a:t>CD/DVD </a:t>
            </a:r>
            <a:r>
              <a:rPr lang="ko-KR" altLang="en-US" dirty="0" err="1"/>
              <a:t>마운트하기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089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2-2 VMware</a:t>
            </a:r>
            <a:r>
              <a:rPr lang="ko-KR" altLang="en-US" sz="1600" dirty="0" smtClean="0"/>
              <a:t>의 오른쪽 </a:t>
            </a:r>
            <a:r>
              <a:rPr lang="ko-KR" altLang="en-US" sz="1600" dirty="0"/>
              <a:t>위에 있는 </a:t>
            </a:r>
            <a:r>
              <a:rPr lang="en-US" altLang="ko-KR" sz="1600" dirty="0"/>
              <a:t>CD </a:t>
            </a:r>
            <a:r>
              <a:rPr lang="ko-KR" altLang="en-US" sz="1600" dirty="0"/>
              <a:t>모양 아이콘을 </a:t>
            </a:r>
            <a:r>
              <a:rPr lang="ko-KR" altLang="en-US" sz="1600" dirty="0" smtClean="0"/>
              <a:t>마우스 </a:t>
            </a:r>
            <a:r>
              <a:rPr lang="ko-KR" altLang="en-US" sz="1600" dirty="0"/>
              <a:t>오른쪽 버튼으로 </a:t>
            </a:r>
            <a:r>
              <a:rPr lang="ko-KR" altLang="en-US" sz="1600" dirty="0" smtClean="0"/>
              <a:t>클릭</a:t>
            </a:r>
            <a:r>
              <a:rPr lang="en-US" altLang="ko-KR" sz="1600" dirty="0" smtClean="0"/>
              <a:t>,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[Settings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선택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 smtClean="0"/>
              <a:t>        만약 </a:t>
            </a:r>
            <a:r>
              <a:rPr lang="ko-KR" altLang="en-US" sz="1600" dirty="0"/>
              <a:t>아이콘이 안 보이면 </a:t>
            </a:r>
            <a:r>
              <a:rPr lang="en-US" altLang="ko-KR" sz="1600" dirty="0" smtClean="0"/>
              <a:t>&gt;&gt; </a:t>
            </a:r>
            <a:r>
              <a:rPr lang="ko-KR" altLang="en-US" sz="1600" dirty="0" smtClean="0"/>
              <a:t>아이콘 클릭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2-3 </a:t>
            </a:r>
            <a:r>
              <a:rPr lang="ko-KR" altLang="en-US" sz="1600" dirty="0"/>
              <a:t>‘</a:t>
            </a:r>
            <a:r>
              <a:rPr lang="en-US" altLang="ko-KR" sz="1600" dirty="0"/>
              <a:t>Connected’</a:t>
            </a:r>
            <a:r>
              <a:rPr lang="ko-KR" altLang="en-US" sz="1600" dirty="0"/>
              <a:t>와 ‘</a:t>
            </a:r>
            <a:r>
              <a:rPr lang="en-US" altLang="ko-KR" sz="1600" dirty="0"/>
              <a:t>Connect at power on’</a:t>
            </a:r>
            <a:r>
              <a:rPr lang="ko-KR" altLang="en-US" sz="1600" dirty="0"/>
              <a:t>에 체크 </a:t>
            </a:r>
            <a:r>
              <a:rPr lang="ko-KR" altLang="en-US" sz="1600" dirty="0" smtClean="0"/>
              <a:t>표시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‘</a:t>
            </a:r>
            <a:r>
              <a:rPr lang="en-US" altLang="ko-KR" sz="1600" dirty="0"/>
              <a:t>Use ISO image file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선택 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&lt;Browse&gt;</a:t>
            </a:r>
            <a:r>
              <a:rPr lang="ko-KR" altLang="en-US" sz="1600" dirty="0" smtClean="0"/>
              <a:t> 클릭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우분투 </a:t>
            </a:r>
            <a:r>
              <a:rPr lang="ko-KR" altLang="en-US" sz="1600" dirty="0"/>
              <a:t>데스크톱 </a:t>
            </a:r>
            <a:r>
              <a:rPr lang="en-US" altLang="ko-KR" sz="1600" dirty="0"/>
              <a:t>18.04 LTS DVD ISO </a:t>
            </a:r>
            <a:r>
              <a:rPr lang="ko-KR" altLang="en-US" sz="1600" dirty="0"/>
              <a:t>파일</a:t>
            </a:r>
            <a:r>
              <a:rPr lang="en-US" altLang="ko-KR" sz="1600" dirty="0"/>
              <a:t>(ubuntu-18.04.2- desktop-amd64.iso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선택</a:t>
            </a:r>
            <a:r>
              <a:rPr lang="en-US" altLang="ko-KR" sz="1600" dirty="0" smtClean="0"/>
              <a:t>,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&lt;OK&gt; </a:t>
            </a:r>
            <a:r>
              <a:rPr lang="ko-KR" altLang="en-US" sz="1600" dirty="0" smtClean="0"/>
              <a:t>클릭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15" y="1097622"/>
            <a:ext cx="3980952" cy="17238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1"/>
          <a:stretch/>
        </p:blipFill>
        <p:spPr>
          <a:xfrm>
            <a:off x="1916705" y="3879050"/>
            <a:ext cx="6723809" cy="28353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129</a:t>
            </a:r>
            <a:r>
              <a:rPr lang="en-US" altLang="ko-KR" sz="1200" dirty="0" smtClean="0">
                <a:latin typeface="+mn-ea"/>
                <a:ea typeface="+mn-ea"/>
              </a:rPr>
              <a:t>~134p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974528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3-6] </a:t>
            </a:r>
            <a:r>
              <a:rPr lang="en-US" altLang="ko-KR" dirty="0"/>
              <a:t>CD/DVD </a:t>
            </a:r>
            <a:r>
              <a:rPr lang="ko-KR" altLang="en-US" dirty="0" err="1"/>
              <a:t>마운트하기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98566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2-4 </a:t>
            </a:r>
            <a:r>
              <a:rPr lang="ko-KR" altLang="en-US" sz="1600" dirty="0"/>
              <a:t>잠시 기다리면 자동으로 </a:t>
            </a:r>
            <a:r>
              <a:rPr lang="ko-KR" altLang="en-US" sz="1600" dirty="0" err="1" smtClean="0"/>
              <a:t>마운트</a:t>
            </a:r>
            <a:r>
              <a:rPr lang="ko-KR" altLang="en-US" sz="1600" dirty="0" err="1"/>
              <a:t>됨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2-5 </a:t>
            </a:r>
            <a:r>
              <a:rPr lang="ko-KR" altLang="en-US" sz="1600" dirty="0"/>
              <a:t>터미널에서 </a:t>
            </a:r>
            <a:r>
              <a:rPr lang="en-US" altLang="ko-KR" sz="1600" b="1" dirty="0">
                <a:solidFill>
                  <a:srgbClr val="FF0000"/>
                </a:solidFill>
              </a:rPr>
              <a:t>mount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smtClean="0">
                <a:solidFill>
                  <a:schemeClr val="accent5"/>
                </a:solidFill>
              </a:rPr>
              <a:t>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맨 </a:t>
            </a:r>
            <a:r>
              <a:rPr lang="ko-KR" altLang="en-US" sz="1600" dirty="0"/>
              <a:t>아래에 </a:t>
            </a:r>
            <a:r>
              <a:rPr lang="en-US" altLang="ko-KR" sz="1600" dirty="0"/>
              <a:t>CD/DVD </a:t>
            </a:r>
            <a:r>
              <a:rPr lang="ko-KR" altLang="en-US" sz="1600" dirty="0"/>
              <a:t>장치인 </a:t>
            </a:r>
            <a:r>
              <a:rPr lang="en-US" altLang="ko-KR" sz="1600" dirty="0"/>
              <a:t>/dev/sr0</a:t>
            </a:r>
            <a:r>
              <a:rPr lang="ko-KR" altLang="en-US" sz="1600" dirty="0"/>
              <a:t>이 </a:t>
            </a:r>
            <a:r>
              <a:rPr lang="en-US" altLang="ko-KR" sz="1600" dirty="0"/>
              <a:t>/</a:t>
            </a:r>
            <a:r>
              <a:rPr lang="en-US" altLang="ko-KR" sz="1600" dirty="0" smtClean="0"/>
              <a:t>media/root/Ubuntu </a:t>
            </a:r>
            <a:r>
              <a:rPr lang="en-US" altLang="ko-KR" sz="1600" dirty="0"/>
              <a:t>18.04.2 LTS amd64/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디렉터리에 </a:t>
            </a:r>
            <a:r>
              <a:rPr lang="ko-KR" altLang="en-US" sz="1600" dirty="0"/>
              <a:t>자동으로 </a:t>
            </a:r>
            <a:r>
              <a:rPr lang="ko-KR" altLang="en-US" sz="1600" dirty="0" err="1"/>
              <a:t>마운트되어</a:t>
            </a:r>
            <a:r>
              <a:rPr lang="ko-KR" altLang="en-US" sz="1600" dirty="0"/>
              <a:t> 있는 </a:t>
            </a:r>
            <a:r>
              <a:rPr lang="ko-KR" altLang="en-US" sz="1600" dirty="0" smtClean="0"/>
              <a:t>것 확인 가능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5"/>
          <a:stretch/>
        </p:blipFill>
        <p:spPr>
          <a:xfrm>
            <a:off x="836585" y="1133745"/>
            <a:ext cx="5985665" cy="16203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3834044"/>
            <a:ext cx="7906501" cy="26552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129</a:t>
            </a:r>
            <a:r>
              <a:rPr lang="en-US" altLang="ko-KR" sz="1200" dirty="0" smtClean="0">
                <a:latin typeface="+mn-ea"/>
                <a:ea typeface="+mn-ea"/>
              </a:rPr>
              <a:t>~134p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4952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3-6] </a:t>
            </a:r>
            <a:r>
              <a:rPr lang="en-US" altLang="ko-KR" dirty="0"/>
              <a:t>CD/DVD </a:t>
            </a:r>
            <a:r>
              <a:rPr lang="ko-KR" altLang="en-US" dirty="0" err="1"/>
              <a:t>마운트하기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en-US" altLang="ko-KR" sz="1600" dirty="0"/>
              <a:t>Server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마운트된</a:t>
            </a:r>
            <a:r>
              <a:rPr lang="ko-KR" altLang="en-US" sz="1600" dirty="0"/>
              <a:t> </a:t>
            </a:r>
            <a:r>
              <a:rPr lang="en-US" altLang="ko-KR" sz="1600" dirty="0"/>
              <a:t>CD/DVD </a:t>
            </a:r>
            <a:r>
              <a:rPr lang="ko-KR" altLang="en-US" sz="1600" dirty="0" smtClean="0"/>
              <a:t>사용하기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3-1 </a:t>
            </a:r>
            <a:r>
              <a:rPr lang="ko-KR" altLang="en-US" sz="1600" dirty="0"/>
              <a:t>자동으로 </a:t>
            </a:r>
            <a:r>
              <a:rPr lang="ko-KR" altLang="en-US" sz="1600" dirty="0" err="1"/>
              <a:t>마운트된</a:t>
            </a:r>
            <a:r>
              <a:rPr lang="ko-KR" altLang="en-US" sz="1600" dirty="0"/>
              <a:t> </a:t>
            </a:r>
            <a:r>
              <a:rPr lang="en-US" altLang="ko-KR" sz="1600" dirty="0"/>
              <a:t>CD/DVD</a:t>
            </a:r>
            <a:r>
              <a:rPr lang="ko-KR" altLang="en-US" sz="1600" dirty="0"/>
              <a:t>의 디렉터리는 </a:t>
            </a:r>
            <a:r>
              <a:rPr lang="en-US" altLang="ko-KR" sz="1600" dirty="0"/>
              <a:t>/media</a:t>
            </a:r>
            <a:r>
              <a:rPr lang="en-US" altLang="ko-KR" sz="1600" dirty="0" smtClean="0"/>
              <a:t>/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그 </a:t>
            </a:r>
            <a:r>
              <a:rPr lang="ko-KR" altLang="en-US" sz="1600" dirty="0"/>
              <a:t>아래의 디렉터리는 현재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사용자의 이름과 </a:t>
            </a:r>
            <a:r>
              <a:rPr lang="en-US" altLang="ko-KR" sz="1600" dirty="0"/>
              <a:t>CD/DVD</a:t>
            </a:r>
            <a:r>
              <a:rPr lang="ko-KR" altLang="en-US" sz="1600" dirty="0"/>
              <a:t>의 라벨 이름으로 자동 </a:t>
            </a:r>
            <a:r>
              <a:rPr lang="ko-KR" altLang="en-US" sz="1600" dirty="0" smtClean="0"/>
              <a:t>생성됨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     → Ubuntu </a:t>
            </a:r>
            <a:r>
              <a:rPr lang="en-US" altLang="ko-KR" sz="1600" dirty="0"/>
              <a:t>18.04.2 LTS DVD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라벨은 </a:t>
            </a:r>
            <a:r>
              <a:rPr lang="en-US" altLang="ko-KR" sz="1600" dirty="0"/>
              <a:t>Ubuntu 18.04.2 LTS amd64</a:t>
            </a:r>
            <a:r>
              <a:rPr lang="ko-KR" altLang="en-US" sz="1600" dirty="0" smtClean="0"/>
              <a:t>이므로</a:t>
            </a:r>
            <a:r>
              <a:rPr lang="en-US" altLang="ko-KR" sz="1600" dirty="0" smtClean="0"/>
              <a:t>,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err="1" smtClean="0"/>
              <a:t>마운트된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폴더는 </a:t>
            </a:r>
            <a:r>
              <a:rPr lang="en-US" altLang="ko-KR" sz="1600" dirty="0"/>
              <a:t>/media/root/Ubuntu 18.04.2 LTS amd64</a:t>
            </a:r>
            <a:r>
              <a:rPr lang="en-US" altLang="ko-KR" sz="1600" dirty="0" smtClean="0"/>
              <a:t>/</a:t>
            </a:r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/>
              <a:t>3-2 DVD </a:t>
            </a:r>
            <a:r>
              <a:rPr lang="ko-KR" altLang="en-US" sz="1600" dirty="0"/>
              <a:t>패키지가 들어 있는 디렉터리로 </a:t>
            </a:r>
            <a:r>
              <a:rPr lang="ko-KR" altLang="en-US" sz="1600" dirty="0" smtClean="0"/>
              <a:t>이동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400" dirty="0" smtClean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42786"/>
          <a:stretch/>
        </p:blipFill>
        <p:spPr>
          <a:xfrm>
            <a:off x="836585" y="3608684"/>
            <a:ext cx="4220122" cy="9530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4676512"/>
            <a:ext cx="6990476" cy="19142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129</a:t>
            </a:r>
            <a:r>
              <a:rPr lang="en-US" altLang="ko-KR" sz="1200" dirty="0" smtClean="0">
                <a:latin typeface="+mn-ea"/>
                <a:ea typeface="+mn-ea"/>
              </a:rPr>
              <a:t>~134p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587051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3-6] </a:t>
            </a:r>
            <a:r>
              <a:rPr lang="en-US" altLang="ko-KR" dirty="0"/>
              <a:t>CD/DVD </a:t>
            </a:r>
            <a:r>
              <a:rPr lang="ko-KR" altLang="en-US" dirty="0" err="1"/>
              <a:t>마운트하기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3-3 DVD </a:t>
            </a:r>
            <a:r>
              <a:rPr lang="ko-KR" altLang="en-US" sz="1600" dirty="0"/>
              <a:t>안의 </a:t>
            </a:r>
            <a:r>
              <a:rPr lang="ko-KR" altLang="en-US" sz="1600" dirty="0" smtClean="0"/>
              <a:t>파일 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casper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디렉터리 안의 </a:t>
            </a:r>
            <a:r>
              <a:rPr lang="en-US" altLang="ko-KR" sz="1600" dirty="0" err="1"/>
              <a:t>filesystem.squashfs</a:t>
            </a:r>
            <a:r>
              <a:rPr lang="en-US" altLang="ko-KR" sz="1600" dirty="0"/>
              <a:t>(</a:t>
            </a:r>
            <a:r>
              <a:rPr lang="ko-KR" altLang="en-US" sz="1600" dirty="0"/>
              <a:t>약 </a:t>
            </a:r>
            <a:r>
              <a:rPr lang="en-US" altLang="ko-KR" sz="1600" dirty="0"/>
              <a:t>1.9GB</a:t>
            </a:r>
            <a:r>
              <a:rPr lang="en-US" altLang="ko-KR" sz="1600" dirty="0" smtClean="0"/>
              <a:t>) :</a:t>
            </a:r>
            <a:r>
              <a:rPr lang="ko-KR" altLang="en-US" sz="1600" dirty="0" smtClean="0"/>
              <a:t> 우분투 </a:t>
            </a:r>
            <a:r>
              <a:rPr lang="ko-KR" altLang="en-US" sz="1600" dirty="0"/>
              <a:t>전체가 들어 있는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우분투를 </a:t>
            </a:r>
            <a:r>
              <a:rPr lang="ko-KR" altLang="en-US" sz="1600" dirty="0"/>
              <a:t>설치하면 이 파일의 압축이 풀리면서 전체 시스템이 </a:t>
            </a:r>
            <a:r>
              <a:rPr lang="ko-KR" altLang="en-US" sz="1600" dirty="0" smtClean="0"/>
              <a:t>구성됨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59607"/>
          <a:stretch/>
        </p:blipFill>
        <p:spPr>
          <a:xfrm>
            <a:off x="794397" y="1932448"/>
            <a:ext cx="3420380" cy="809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865702"/>
            <a:ext cx="6990476" cy="2914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129</a:t>
            </a:r>
            <a:r>
              <a:rPr lang="en-US" altLang="ko-KR" sz="1200" dirty="0" smtClean="0">
                <a:latin typeface="+mn-ea"/>
                <a:ea typeface="+mn-ea"/>
              </a:rPr>
              <a:t>~134p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285444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3-6] </a:t>
            </a:r>
            <a:r>
              <a:rPr lang="en-US" altLang="ko-KR" dirty="0"/>
              <a:t>CD/DVD </a:t>
            </a:r>
            <a:r>
              <a:rPr lang="ko-KR" altLang="en-US" dirty="0" err="1"/>
              <a:t>마운트하기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3-4 </a:t>
            </a:r>
            <a:r>
              <a:rPr lang="en-US" altLang="ko-KR" sz="1600" dirty="0"/>
              <a:t>DVD </a:t>
            </a:r>
            <a:r>
              <a:rPr lang="ko-KR" altLang="en-US" sz="1600" dirty="0"/>
              <a:t>사용을 마친 후 </a:t>
            </a:r>
            <a:r>
              <a:rPr lang="en-US" altLang="ko-KR" sz="1600" b="1" dirty="0" err="1">
                <a:solidFill>
                  <a:srgbClr val="FF0000"/>
                </a:solidFill>
              </a:rPr>
              <a:t>umount</a:t>
            </a:r>
            <a:r>
              <a:rPr lang="en-US" altLang="ko-KR" sz="1600" b="1" dirty="0">
                <a:solidFill>
                  <a:srgbClr val="FF0000"/>
                </a:solidFill>
              </a:rPr>
              <a:t> /dev/</a:t>
            </a:r>
            <a:r>
              <a:rPr lang="en-US" altLang="ko-KR" sz="1600" b="1" dirty="0" err="1">
                <a:solidFill>
                  <a:srgbClr val="FF0000"/>
                </a:solidFill>
              </a:rPr>
              <a:t>cdrom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마운트 </a:t>
            </a:r>
            <a:r>
              <a:rPr lang="ko-KR" altLang="en-US" sz="1600" dirty="0"/>
              <a:t>해제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ko-KR" altLang="en-US" sz="1600" dirty="0" smtClean="0"/>
              <a:t>        그런데 </a:t>
            </a:r>
            <a:r>
              <a:rPr lang="ko-KR" altLang="en-US" sz="1600" dirty="0"/>
              <a:t>‘</a:t>
            </a:r>
            <a:r>
              <a:rPr lang="en-US" altLang="ko-KR" sz="1600" dirty="0"/>
              <a:t>target is busy.’</a:t>
            </a:r>
            <a:r>
              <a:rPr lang="ko-KR" altLang="en-US" sz="1600" dirty="0"/>
              <a:t>라는 메시지가 나타나고 마운트가 해제되지 </a:t>
            </a:r>
            <a:r>
              <a:rPr lang="ko-KR" altLang="en-US" sz="1600" dirty="0" smtClean="0"/>
              <a:t>않음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     → </a:t>
            </a:r>
            <a:r>
              <a:rPr lang="ko-KR" altLang="en-US" sz="1600" dirty="0"/>
              <a:t>현재 작업 중인 </a:t>
            </a:r>
            <a:r>
              <a:rPr lang="ko-KR" altLang="en-US" sz="1600" dirty="0" smtClean="0"/>
              <a:t>디렉터리는 </a:t>
            </a:r>
            <a:r>
              <a:rPr lang="en-US" altLang="ko-KR" sz="1600" dirty="0"/>
              <a:t>DVD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마운트된</a:t>
            </a:r>
            <a:r>
              <a:rPr lang="ko-KR" altLang="en-US" sz="1600" dirty="0"/>
              <a:t> </a:t>
            </a:r>
            <a:r>
              <a:rPr lang="en-US" altLang="ko-KR" sz="1600" dirty="0"/>
              <a:t>/media/root/</a:t>
            </a:r>
            <a:r>
              <a:rPr lang="ko-KR" altLang="en-US" sz="1600" dirty="0"/>
              <a:t>의 하위 디렉터리이기 </a:t>
            </a:r>
            <a:r>
              <a:rPr lang="ko-KR" altLang="en-US" sz="1600" dirty="0" smtClean="0"/>
              <a:t>때문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>
                <a:solidFill>
                  <a:srgbClr val="FF0000"/>
                </a:solidFill>
              </a:rPr>
              <a:t>cd /media </a:t>
            </a:r>
            <a:r>
              <a:rPr lang="ko-KR" altLang="en-US" sz="1600" dirty="0"/>
              <a:t>명령을 </a:t>
            </a:r>
            <a:r>
              <a:rPr lang="ko-KR" altLang="en-US" sz="1600" dirty="0" smtClean="0"/>
              <a:t>입력하여 </a:t>
            </a:r>
            <a:r>
              <a:rPr lang="ko-KR" altLang="en-US" sz="1600" dirty="0"/>
              <a:t>원래 디렉터리로 이동한 </a:t>
            </a:r>
            <a:r>
              <a:rPr lang="ko-KR" altLang="en-US" sz="1600" dirty="0" smtClean="0"/>
              <a:t>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다시 </a:t>
            </a:r>
            <a:r>
              <a:rPr lang="en-US" altLang="ko-KR" sz="1600" b="1" dirty="0" err="1">
                <a:solidFill>
                  <a:srgbClr val="FF0000"/>
                </a:solidFill>
              </a:rPr>
              <a:t>umount</a:t>
            </a:r>
            <a:r>
              <a:rPr lang="en-US" altLang="ko-KR" sz="1600" b="1" dirty="0">
                <a:solidFill>
                  <a:srgbClr val="FF0000"/>
                </a:solidFill>
              </a:rPr>
              <a:t> /dev/</a:t>
            </a:r>
            <a:r>
              <a:rPr lang="en-US" altLang="ko-KR" sz="1600" b="1" dirty="0" err="1">
                <a:solidFill>
                  <a:srgbClr val="FF0000"/>
                </a:solidFill>
              </a:rPr>
              <a:t>cdrom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마운트 </a:t>
            </a:r>
            <a:r>
              <a:rPr lang="ko-KR" altLang="en-US" sz="1600" dirty="0"/>
              <a:t>해제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3-5 </a:t>
            </a:r>
            <a:r>
              <a:rPr lang="en-US" altLang="ko-KR" sz="1600" b="1" dirty="0">
                <a:solidFill>
                  <a:srgbClr val="FF0000"/>
                </a:solidFill>
              </a:rPr>
              <a:t>mount </a:t>
            </a:r>
            <a:r>
              <a:rPr lang="ko-KR" altLang="en-US" sz="1600" dirty="0"/>
              <a:t>명령을 입력하여 </a:t>
            </a:r>
            <a:r>
              <a:rPr lang="ko-KR" altLang="en-US" sz="1600" dirty="0" smtClean="0"/>
              <a:t>확인해보면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아까와 달리 </a:t>
            </a:r>
            <a:r>
              <a:rPr lang="en-US" altLang="ko-KR" sz="1600" dirty="0"/>
              <a:t>/dev/sr0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마운트되어</a:t>
            </a:r>
            <a:r>
              <a:rPr lang="ko-KR" altLang="en-US" sz="1600" dirty="0"/>
              <a:t> 있지 않을 </a:t>
            </a:r>
            <a:r>
              <a:rPr lang="ko-KR" altLang="en-US" sz="1600" dirty="0" smtClean="0"/>
              <a:t>것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3-6 </a:t>
            </a:r>
            <a:r>
              <a:rPr lang="en-US" altLang="ko-KR" sz="1600" dirty="0" smtClean="0"/>
              <a:t>DVD</a:t>
            </a:r>
            <a:r>
              <a:rPr lang="ko-KR" altLang="en-US" sz="1600" dirty="0" smtClean="0"/>
              <a:t> 마운트 완전 해제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VMware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CD </a:t>
            </a:r>
            <a:r>
              <a:rPr lang="ko-KR" altLang="en-US" sz="1600" dirty="0"/>
              <a:t>모양 아이콘을 </a:t>
            </a:r>
            <a:r>
              <a:rPr lang="ko-KR" altLang="en-US" sz="1600" dirty="0" smtClean="0"/>
              <a:t>마우스 </a:t>
            </a:r>
            <a:r>
              <a:rPr lang="ko-KR" altLang="en-US" sz="1600" dirty="0"/>
              <a:t>오른쪽 버튼으로 </a:t>
            </a:r>
            <a:r>
              <a:rPr lang="ko-KR" altLang="en-US" sz="1600" dirty="0" smtClean="0"/>
              <a:t>클릭</a:t>
            </a:r>
            <a:r>
              <a:rPr lang="en-US" altLang="ko-KR" sz="1600" dirty="0" smtClean="0"/>
              <a:t>,</a:t>
            </a:r>
          </a:p>
          <a:p>
            <a:pPr marL="93662" indent="0">
              <a:buNone/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       </a:t>
            </a:r>
            <a:r>
              <a:rPr lang="en-US" altLang="ko-KR" sz="1600" dirty="0" smtClean="0"/>
              <a:t>[</a:t>
            </a:r>
            <a:r>
              <a:rPr lang="en-US" altLang="ko-KR" sz="1600" dirty="0"/>
              <a:t>Settings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선택 </a:t>
            </a:r>
            <a:r>
              <a:rPr lang="ko-KR" altLang="en-US" sz="1600" dirty="0"/>
              <a:t>후 ‘</a:t>
            </a:r>
            <a:r>
              <a:rPr lang="en-US" altLang="ko-KR" sz="1600" dirty="0"/>
              <a:t>Connected’</a:t>
            </a:r>
            <a:r>
              <a:rPr lang="ko-KR" altLang="en-US" sz="1600" dirty="0"/>
              <a:t>와 ‘</a:t>
            </a:r>
            <a:r>
              <a:rPr lang="en-US" altLang="ko-KR" sz="1600" dirty="0"/>
              <a:t>Connect at power on’</a:t>
            </a:r>
            <a:r>
              <a:rPr lang="ko-KR" altLang="en-US" sz="1600" dirty="0"/>
              <a:t>의 체크 </a:t>
            </a:r>
            <a:r>
              <a:rPr lang="ko-KR" altLang="en-US" sz="1600" dirty="0" smtClean="0"/>
              <a:t>표시 지움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&lt;OK</a:t>
            </a:r>
            <a:r>
              <a:rPr lang="en-US" altLang="ko-KR" sz="1600" dirty="0"/>
              <a:t>&gt;</a:t>
            </a:r>
            <a:r>
              <a:rPr lang="ko-KR" altLang="en-US" sz="1600" dirty="0" smtClean="0"/>
              <a:t> 클릭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경고 메시지가 나타나면 </a:t>
            </a:r>
            <a:r>
              <a:rPr lang="en-US" altLang="ko-KR" sz="1600" dirty="0" smtClean="0"/>
              <a:t>&lt;Yes&gt;</a:t>
            </a:r>
            <a:r>
              <a:rPr lang="ko-KR" altLang="en-US" sz="1600" dirty="0" smtClean="0"/>
              <a:t> 클릭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22" y="1133745"/>
            <a:ext cx="6990476" cy="12571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08" y="3844554"/>
            <a:ext cx="6990476" cy="1228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129</a:t>
            </a:r>
            <a:r>
              <a:rPr lang="en-US" altLang="ko-KR" sz="1200" dirty="0" smtClean="0">
                <a:latin typeface="+mn-ea"/>
                <a:ea typeface="+mn-ea"/>
              </a:rPr>
              <a:t>~134p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2102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3-6] </a:t>
            </a:r>
            <a:r>
              <a:rPr lang="en-US" altLang="ko-KR" dirty="0"/>
              <a:t>CD/DVD </a:t>
            </a:r>
            <a:r>
              <a:rPr lang="ko-KR" altLang="en-US" dirty="0" err="1"/>
              <a:t>마운트하기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175576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4.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윈도우가 없는 </a:t>
            </a:r>
            <a:r>
              <a:rPr lang="en-US" altLang="ko-KR" sz="1600" dirty="0"/>
              <a:t>Server(B)</a:t>
            </a:r>
            <a:r>
              <a:rPr lang="ko-KR" altLang="en-US" sz="1600" dirty="0"/>
              <a:t>의 텍스트 모드에서 </a:t>
            </a:r>
            <a:r>
              <a:rPr lang="en-US" altLang="ko-KR" sz="1600" dirty="0"/>
              <a:t>CD/DVD </a:t>
            </a:r>
            <a:r>
              <a:rPr lang="ko-KR" altLang="en-US" sz="1600" dirty="0" smtClean="0"/>
              <a:t>사용하기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4-1 VMware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다시 </a:t>
            </a:r>
            <a:r>
              <a:rPr lang="ko-KR" altLang="en-US" sz="1600" dirty="0" smtClean="0"/>
              <a:t>실행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Server(B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부팅하여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사용자로 </a:t>
            </a:r>
            <a:r>
              <a:rPr lang="ko-KR" altLang="en-US" sz="1600" dirty="0" smtClean="0"/>
              <a:t>접속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4-2 </a:t>
            </a:r>
            <a:r>
              <a:rPr lang="en-US" altLang="ko-KR" sz="1600" b="1" dirty="0">
                <a:solidFill>
                  <a:srgbClr val="FF0000"/>
                </a:solidFill>
              </a:rPr>
              <a:t>mount </a:t>
            </a:r>
            <a:r>
              <a:rPr lang="ko-KR" altLang="en-US" sz="1600" dirty="0"/>
              <a:t>명령을 입력하여 </a:t>
            </a:r>
            <a:r>
              <a:rPr lang="ko-KR" altLang="en-US" sz="1600" dirty="0" err="1"/>
              <a:t>마운트된</a:t>
            </a:r>
            <a:r>
              <a:rPr lang="ko-KR" altLang="en-US" sz="1600" dirty="0"/>
              <a:t> 장치가 있는지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→ CD/DVD </a:t>
            </a:r>
            <a:r>
              <a:rPr lang="ko-KR" altLang="en-US" sz="1600" dirty="0"/>
              <a:t>장치인 </a:t>
            </a:r>
            <a:r>
              <a:rPr lang="en-US" altLang="ko-KR" sz="1600" dirty="0"/>
              <a:t>/dev/sr0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마운트되어</a:t>
            </a:r>
            <a:r>
              <a:rPr lang="ko-KR" altLang="en-US" sz="1600" dirty="0"/>
              <a:t> 있지 않을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4-3 </a:t>
            </a:r>
            <a:r>
              <a:rPr lang="en-US" altLang="ko-KR" sz="1600" dirty="0"/>
              <a:t>Ubuntu 18.04 LTS DVD ISO </a:t>
            </a:r>
            <a:r>
              <a:rPr lang="ko-KR" altLang="en-US" sz="1600" dirty="0"/>
              <a:t>파일을 넣고</a:t>
            </a:r>
            <a:r>
              <a:rPr lang="en-US" altLang="ko-KR" sz="1600" dirty="0"/>
              <a:t>(</a:t>
            </a:r>
            <a:r>
              <a:rPr lang="ko-KR" altLang="en-US" sz="1600" dirty="0"/>
              <a:t>이번 실습의 </a:t>
            </a:r>
            <a:r>
              <a:rPr lang="en-US" altLang="ko-KR" sz="1600" dirty="0"/>
              <a:t>2-1~2-3 </a:t>
            </a:r>
            <a:r>
              <a:rPr lang="ko-KR" altLang="en-US" sz="1600" dirty="0"/>
              <a:t>참고</a:t>
            </a:r>
            <a:r>
              <a:rPr lang="en-US" altLang="ko-KR" sz="1600" dirty="0"/>
              <a:t>) </a:t>
            </a:r>
            <a:r>
              <a:rPr lang="en-US" altLang="ko-KR" sz="1600" b="1" dirty="0">
                <a:solidFill>
                  <a:srgbClr val="FF0000"/>
                </a:solidFill>
              </a:rPr>
              <a:t>mount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       → </a:t>
            </a:r>
            <a:r>
              <a:rPr lang="en-US" altLang="ko-KR" sz="1600" dirty="0" smtClean="0"/>
              <a:t>CD/DVD</a:t>
            </a:r>
            <a:r>
              <a:rPr lang="ko-KR" altLang="en-US" sz="1600" dirty="0"/>
              <a:t>를 넣거나 </a:t>
            </a:r>
            <a:r>
              <a:rPr lang="en-US" altLang="ko-KR" sz="1600" dirty="0"/>
              <a:t>USB </a:t>
            </a:r>
            <a:r>
              <a:rPr lang="ko-KR" altLang="en-US" sz="1600" dirty="0"/>
              <a:t>메모리를 연결하기 전과 차이가 </a:t>
            </a:r>
            <a:r>
              <a:rPr lang="ko-KR" altLang="en-US" sz="1600" dirty="0" smtClean="0"/>
              <a:t>없음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텍스트 모드에서는 </a:t>
            </a:r>
            <a:r>
              <a:rPr lang="en-US" altLang="ko-KR" sz="1600" dirty="0"/>
              <a:t>CD/DVD</a:t>
            </a:r>
            <a:r>
              <a:rPr lang="ko-KR" altLang="en-US" sz="1600" dirty="0"/>
              <a:t>를 넣거나 </a:t>
            </a:r>
            <a:r>
              <a:rPr lang="en-US" altLang="ko-KR" sz="1600" dirty="0"/>
              <a:t>USB </a:t>
            </a:r>
            <a:r>
              <a:rPr lang="ko-KR" altLang="en-US" sz="1600" dirty="0"/>
              <a:t>메모리를 연결해도 자동으로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err="1" smtClean="0"/>
              <a:t>마운트되지</a:t>
            </a:r>
            <a:r>
              <a:rPr lang="ko-KR" altLang="en-US" sz="1600" dirty="0" smtClean="0"/>
              <a:t> 않음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0" y="1448780"/>
            <a:ext cx="7619048" cy="2380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129</a:t>
            </a:r>
            <a:r>
              <a:rPr lang="en-US" altLang="ko-KR" sz="1200" dirty="0" smtClean="0">
                <a:latin typeface="+mn-ea"/>
                <a:ea typeface="+mn-ea"/>
              </a:rPr>
              <a:t>~134p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4132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3-6] </a:t>
            </a:r>
            <a:r>
              <a:rPr lang="en-US" altLang="ko-KR" dirty="0"/>
              <a:t>CD/DVD </a:t>
            </a:r>
            <a:r>
              <a:rPr lang="ko-KR" altLang="en-US" dirty="0" err="1"/>
              <a:t>마운트하기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4-4 </a:t>
            </a:r>
            <a:r>
              <a:rPr lang="en-US" altLang="ko-KR" sz="1600" dirty="0"/>
              <a:t>CD/DVD</a:t>
            </a:r>
            <a:r>
              <a:rPr lang="ko-KR" altLang="en-US" sz="1600" dirty="0"/>
              <a:t>와 </a:t>
            </a:r>
            <a:r>
              <a:rPr lang="en-US" altLang="ko-KR" sz="1600" dirty="0"/>
              <a:t>USB </a:t>
            </a:r>
            <a:r>
              <a:rPr lang="ko-KR" altLang="en-US" sz="1600" dirty="0" smtClean="0"/>
              <a:t>메모리 </a:t>
            </a:r>
            <a:r>
              <a:rPr lang="ko-KR" altLang="en-US" sz="1600" dirty="0"/>
              <a:t>직접 </a:t>
            </a:r>
            <a:r>
              <a:rPr lang="ko-KR" altLang="en-US" sz="1600" dirty="0" err="1" smtClean="0"/>
              <a:t>마운트하기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/media </a:t>
            </a:r>
            <a:r>
              <a:rPr lang="ko-KR" altLang="en-US" sz="1600" dirty="0"/>
              <a:t>디렉터리에 </a:t>
            </a:r>
            <a:r>
              <a:rPr lang="ko-KR" altLang="en-US" sz="1600" dirty="0" smtClean="0"/>
              <a:t>연결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/>
              <a:t>→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/media </a:t>
            </a:r>
            <a:r>
              <a:rPr lang="ko-KR" altLang="en-US" sz="1600" dirty="0"/>
              <a:t>디렉터리에 하위 디렉터리가 </a:t>
            </a:r>
            <a:r>
              <a:rPr lang="ko-KR" altLang="en-US" sz="1600" dirty="0" smtClean="0"/>
              <a:t>없으므로</a:t>
            </a:r>
            <a:r>
              <a:rPr lang="en-US" altLang="ko-KR" sz="1600" dirty="0" smtClean="0"/>
              <a:t>,</a:t>
            </a:r>
          </a:p>
          <a:p>
            <a:pPr marL="93662" indent="0">
              <a:buNone/>
            </a:pPr>
            <a:r>
              <a:rPr lang="ko-KR" altLang="en-US" sz="1600" dirty="0" smtClean="0"/>
              <a:t>            </a:t>
            </a:r>
            <a:r>
              <a:rPr lang="en-US" altLang="ko-KR" sz="1600" dirty="0"/>
              <a:t>/media </a:t>
            </a:r>
            <a:r>
              <a:rPr lang="ko-KR" altLang="en-US" sz="1600" dirty="0"/>
              <a:t>아래에 연결할 적절한 </a:t>
            </a:r>
            <a:r>
              <a:rPr lang="ko-KR" altLang="en-US" sz="1600" dirty="0" smtClean="0"/>
              <a:t>디렉터리를 </a:t>
            </a:r>
            <a:r>
              <a:rPr lang="ko-KR" altLang="en-US" sz="1600" dirty="0"/>
              <a:t>만들고 </a:t>
            </a:r>
            <a:r>
              <a:rPr lang="ko-KR" altLang="en-US" sz="1600" dirty="0" err="1" smtClean="0"/>
              <a:t>마운트할</a:t>
            </a:r>
            <a:r>
              <a:rPr lang="ko-KR" altLang="en-US" sz="1600" dirty="0" smtClean="0"/>
              <a:t> 것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12636"/>
          <a:stretch/>
        </p:blipFill>
        <p:spPr>
          <a:xfrm>
            <a:off x="742857" y="2024622"/>
            <a:ext cx="7018607" cy="10435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35" y="3140687"/>
            <a:ext cx="7619048" cy="11809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129</a:t>
            </a:r>
            <a:r>
              <a:rPr lang="en-US" altLang="ko-KR" sz="1200" dirty="0" smtClean="0">
                <a:latin typeface="+mn-ea"/>
                <a:ea typeface="+mn-ea"/>
              </a:rPr>
              <a:t>~134p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990560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3-6] </a:t>
            </a:r>
            <a:r>
              <a:rPr lang="en-US" altLang="ko-KR" dirty="0"/>
              <a:t>CD/DVD </a:t>
            </a:r>
            <a:r>
              <a:rPr lang="ko-KR" altLang="en-US" dirty="0" err="1"/>
              <a:t>마운트하기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4-5 </a:t>
            </a:r>
            <a:r>
              <a:rPr lang="en-US" altLang="ko-KR" sz="1600" b="1" dirty="0">
                <a:solidFill>
                  <a:srgbClr val="FF0000"/>
                </a:solidFill>
              </a:rPr>
              <a:t>mount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마운트한</a:t>
            </a:r>
            <a:r>
              <a:rPr lang="ko-KR" altLang="en-US" sz="1600" dirty="0"/>
              <a:t> 장치의 </a:t>
            </a:r>
            <a:r>
              <a:rPr lang="ko-KR" altLang="en-US" sz="1600" dirty="0" smtClean="0"/>
              <a:t>디렉터리 조회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  ls </a:t>
            </a:r>
            <a:r>
              <a:rPr lang="en-US" altLang="ko-KR" sz="1600" b="1" dirty="0">
                <a:solidFill>
                  <a:srgbClr val="FF0000"/>
                </a:solidFill>
              </a:rPr>
              <a:t>/media/</a:t>
            </a:r>
            <a:r>
              <a:rPr lang="en-US" altLang="ko-KR" sz="1600" b="1" dirty="0" err="1">
                <a:solidFill>
                  <a:srgbClr val="FF0000"/>
                </a:solidFill>
              </a:rPr>
              <a:t>cdrom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명령을 </a:t>
            </a:r>
            <a:r>
              <a:rPr lang="ko-KR" altLang="en-US" sz="1600" dirty="0" smtClean="0"/>
              <a:t>입력하여 </a:t>
            </a:r>
            <a:r>
              <a:rPr lang="ko-KR" altLang="en-US" sz="1600" dirty="0"/>
              <a:t>해당 파일이 잘 보이는지 </a:t>
            </a:r>
            <a:r>
              <a:rPr lang="ko-KR" altLang="en-US" sz="1600" dirty="0" smtClean="0"/>
              <a:t>확인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 smtClean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4-6 </a:t>
            </a:r>
            <a:r>
              <a:rPr lang="ko-KR" altLang="en-US" sz="1600" dirty="0"/>
              <a:t>사용을 마친 후 </a:t>
            </a:r>
            <a:r>
              <a:rPr lang="en-US" altLang="ko-KR" sz="1600" b="1" dirty="0" err="1">
                <a:solidFill>
                  <a:srgbClr val="FF0000"/>
                </a:solidFill>
              </a:rPr>
              <a:t>umount</a:t>
            </a:r>
            <a:r>
              <a:rPr lang="en-US" altLang="ko-KR" sz="1600" b="1" dirty="0">
                <a:solidFill>
                  <a:srgbClr val="FF0000"/>
                </a:solidFill>
              </a:rPr>
              <a:t> /media/</a:t>
            </a:r>
            <a:r>
              <a:rPr lang="en-US" altLang="ko-KR" sz="1600" b="1" dirty="0" err="1">
                <a:solidFill>
                  <a:srgbClr val="FF0000"/>
                </a:solidFill>
              </a:rPr>
              <a:t>cdrom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마운트된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장치의 </a:t>
            </a:r>
            <a:r>
              <a:rPr lang="ko-KR" altLang="en-US" sz="1600" dirty="0" smtClean="0"/>
              <a:t>연결 해제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메시지가 </a:t>
            </a:r>
            <a:r>
              <a:rPr lang="ko-KR" altLang="en-US" sz="1600" dirty="0"/>
              <a:t>나타나지 않으면 마운트가 </a:t>
            </a:r>
            <a:r>
              <a:rPr lang="ko-KR" altLang="en-US" sz="1600" dirty="0" smtClean="0"/>
              <a:t>해제된 것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98"/>
          <a:stretch/>
        </p:blipFill>
        <p:spPr>
          <a:xfrm>
            <a:off x="820839" y="1493785"/>
            <a:ext cx="7619048" cy="9777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39" y="3608684"/>
            <a:ext cx="7619048" cy="619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129</a:t>
            </a:r>
            <a:r>
              <a:rPr lang="en-US" altLang="ko-KR" sz="1200" dirty="0" smtClean="0">
                <a:latin typeface="+mn-ea"/>
                <a:ea typeface="+mn-ea"/>
              </a:rPr>
              <a:t>~134p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3209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1-1 </a:t>
            </a:r>
            <a:r>
              <a:rPr lang="ko-KR" altLang="en-US" dirty="0"/>
              <a:t>시작과 종료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/>
          <a:lstStyle/>
          <a:p>
            <a:r>
              <a:rPr lang="ko-KR" altLang="en-US" dirty="0" smtClean="0"/>
              <a:t>터미널과 </a:t>
            </a:r>
            <a:r>
              <a:rPr lang="ko-KR" altLang="en-US" dirty="0"/>
              <a:t>콘솔에서 시스템 종료 명령 실행</a:t>
            </a:r>
            <a:endParaRPr lang="en-US" altLang="ko-KR" b="0" dirty="0"/>
          </a:p>
          <a:p>
            <a:pPr lvl="1"/>
            <a:r>
              <a:rPr lang="en-US" altLang="ko-KR" sz="1600" dirty="0" err="1"/>
              <a:t>poweroff</a:t>
            </a:r>
            <a:r>
              <a:rPr lang="en-US" altLang="ko-KR" sz="1600" dirty="0"/>
              <a:t>, shutdown -P now, halt -p, 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 실행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 smtClean="0"/>
          </a:p>
          <a:p>
            <a:pPr lvl="1"/>
            <a:r>
              <a:rPr lang="en-US" altLang="ko-KR" sz="1600" b="1" dirty="0">
                <a:solidFill>
                  <a:srgbClr val="FF0000"/>
                </a:solidFill>
              </a:rPr>
              <a:t>shutdown </a:t>
            </a:r>
            <a:r>
              <a:rPr lang="ko-KR" altLang="en-US" sz="1600" dirty="0" smtClean="0"/>
              <a:t>명령어 </a:t>
            </a:r>
            <a:r>
              <a:rPr lang="ko-KR" altLang="en-US" sz="1600" dirty="0"/>
              <a:t>옵션 </a:t>
            </a:r>
            <a:r>
              <a:rPr lang="ko-KR" altLang="en-US" sz="1600" dirty="0" smtClean="0"/>
              <a:t>중 </a:t>
            </a:r>
            <a:r>
              <a:rPr lang="en-US" altLang="ko-KR" sz="1600" dirty="0"/>
              <a:t>now </a:t>
            </a:r>
            <a:r>
              <a:rPr lang="ko-KR" altLang="en-US" sz="1600" dirty="0"/>
              <a:t>부분에 </a:t>
            </a:r>
            <a:r>
              <a:rPr lang="ko-KR" altLang="en-US" sz="1600" dirty="0" smtClean="0"/>
              <a:t>시간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지정하면 설정한 시간에 </a:t>
            </a:r>
            <a:r>
              <a:rPr lang="ko-KR" altLang="en-US" sz="1600" dirty="0" smtClean="0"/>
              <a:t>시스템 종료됨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6" y="4194085"/>
            <a:ext cx="8220075" cy="1657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97" b="48935"/>
          <a:stretch/>
        </p:blipFill>
        <p:spPr>
          <a:xfrm>
            <a:off x="687176" y="1538790"/>
            <a:ext cx="2880320" cy="21252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66" r="58797"/>
          <a:stretch/>
        </p:blipFill>
        <p:spPr>
          <a:xfrm>
            <a:off x="3657506" y="1500095"/>
            <a:ext cx="2880320" cy="20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3-7] </a:t>
            </a:r>
            <a:r>
              <a:rPr lang="en-US" altLang="ko-KR" dirty="0"/>
              <a:t>ISO </a:t>
            </a:r>
            <a:r>
              <a:rPr lang="ko-KR" altLang="en-US" dirty="0"/>
              <a:t>파일 생성하고 </a:t>
            </a:r>
            <a:r>
              <a:rPr lang="ko-KR" altLang="en-US" dirty="0" err="1"/>
              <a:t>마운트하기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en-US" altLang="ko-KR" sz="1600" dirty="0"/>
              <a:t>ISO </a:t>
            </a:r>
            <a:r>
              <a:rPr lang="ko-KR" altLang="en-US" sz="1600" dirty="0"/>
              <a:t>파일 생성 명령어 입력하기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1-1 Server </a:t>
            </a:r>
            <a:r>
              <a:rPr lang="ko-KR" altLang="en-US" sz="1600" dirty="0" err="1" smtClean="0"/>
              <a:t>가상머신</a:t>
            </a:r>
            <a:r>
              <a:rPr lang="ko-KR" altLang="en-US" sz="1600" dirty="0" smtClean="0"/>
              <a:t> 부팅</a:t>
            </a:r>
            <a:r>
              <a:rPr lang="en-US" altLang="ko-KR" sz="1600" dirty="0" smtClean="0"/>
              <a:t>, ISO </a:t>
            </a:r>
            <a:r>
              <a:rPr lang="ko-KR" altLang="en-US" sz="1600" dirty="0"/>
              <a:t>파일을 생성하는 명령어는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genisoimage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93662" indent="0">
              <a:buNone/>
            </a:pP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해당 </a:t>
            </a:r>
            <a:r>
              <a:rPr lang="ko-KR" altLang="en-US" sz="1600" dirty="0"/>
              <a:t>프로그램이 포함된 패키지가 설치되어 있는지 확인하기 위해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dpkg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--get-selections </a:t>
            </a:r>
            <a:r>
              <a:rPr lang="en-US" altLang="ko-KR" sz="1600" b="1" dirty="0" err="1">
                <a:solidFill>
                  <a:srgbClr val="FF0000"/>
                </a:solidFill>
              </a:rPr>
              <a:t>genisoimage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패키지가 </a:t>
            </a:r>
            <a:r>
              <a:rPr lang="ko-KR" altLang="en-US" sz="1600" dirty="0"/>
              <a:t>설치되어 있다면 패키지의 ‘</a:t>
            </a:r>
            <a:r>
              <a:rPr lang="en-US" altLang="ko-KR" sz="1600" dirty="0"/>
              <a:t>install’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출력될 것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708920"/>
            <a:ext cx="6990476" cy="1219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135</a:t>
            </a:r>
            <a:r>
              <a:rPr lang="en-US" altLang="ko-KR" sz="1200" dirty="0" smtClean="0">
                <a:latin typeface="+mn-ea"/>
                <a:ea typeface="+mn-ea"/>
              </a:rPr>
              <a:t>~136p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3-7] </a:t>
            </a:r>
            <a:r>
              <a:rPr lang="en-US" altLang="ko-KR" dirty="0"/>
              <a:t>ISO </a:t>
            </a:r>
            <a:r>
              <a:rPr lang="ko-KR" altLang="en-US" dirty="0"/>
              <a:t>파일 생성하고 </a:t>
            </a:r>
            <a:r>
              <a:rPr lang="ko-KR" altLang="en-US" dirty="0" err="1"/>
              <a:t>마운트하기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en-US" altLang="ko-KR" sz="1600" dirty="0"/>
              <a:t>ISO </a:t>
            </a:r>
            <a:r>
              <a:rPr lang="ko-KR" altLang="en-US" sz="1600" dirty="0"/>
              <a:t>파일 생성하고 </a:t>
            </a:r>
            <a:r>
              <a:rPr lang="ko-KR" altLang="en-US" sz="1600" dirty="0" err="1" smtClean="0"/>
              <a:t>마운트하기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2-1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/boot </a:t>
            </a:r>
            <a:r>
              <a:rPr lang="ko-KR" altLang="en-US" sz="1600" dirty="0"/>
              <a:t>디렉터리의 파일을 </a:t>
            </a:r>
            <a:r>
              <a:rPr lang="en-US" altLang="ko-KR" sz="1600" dirty="0" err="1"/>
              <a:t>boot.iso</a:t>
            </a:r>
            <a:r>
              <a:rPr lang="en-US" altLang="ko-KR" sz="1600" dirty="0"/>
              <a:t> </a:t>
            </a:r>
            <a:r>
              <a:rPr lang="ko-KR" altLang="en-US" sz="1600" dirty="0"/>
              <a:t>파일로 </a:t>
            </a:r>
            <a:r>
              <a:rPr lang="ko-KR" altLang="en-US" sz="1600" dirty="0" smtClean="0"/>
              <a:t>생성하기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genisoimage</a:t>
            </a:r>
            <a:r>
              <a:rPr lang="en-US" altLang="ko-KR" sz="1600" b="1" dirty="0">
                <a:solidFill>
                  <a:srgbClr val="FF0000"/>
                </a:solidFill>
              </a:rPr>
              <a:t> -r -J -o </a:t>
            </a:r>
            <a:r>
              <a:rPr lang="en-US" altLang="ko-KR" sz="1600" b="1" dirty="0" err="1">
                <a:solidFill>
                  <a:srgbClr val="FF0000"/>
                </a:solidFill>
              </a:rPr>
              <a:t>boot.iso</a:t>
            </a:r>
            <a:r>
              <a:rPr lang="en-US" altLang="ko-KR" sz="1600" b="1" dirty="0">
                <a:solidFill>
                  <a:srgbClr val="FF0000"/>
                </a:solidFill>
              </a:rPr>
              <a:t> /boot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ls -l </a:t>
            </a:r>
            <a:r>
              <a:rPr lang="ko-KR" altLang="en-US" sz="1600" dirty="0"/>
              <a:t>명령을 입력하면 약 </a:t>
            </a:r>
            <a:r>
              <a:rPr lang="en-US" altLang="ko-KR" sz="1600" dirty="0"/>
              <a:t>70~80MB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boot.iso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파일 확인 가능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2-2 </a:t>
            </a:r>
            <a:r>
              <a:rPr lang="en-US" altLang="ko-KR" sz="1600" dirty="0" err="1"/>
              <a:t>boot.iso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</a:t>
            </a:r>
            <a:r>
              <a:rPr lang="en-US" altLang="ko-KR" sz="1600" dirty="0"/>
              <a:t>CD/DVD</a:t>
            </a:r>
            <a:r>
              <a:rPr lang="ko-KR" altLang="en-US" sz="1600" dirty="0"/>
              <a:t>처럼 </a:t>
            </a:r>
            <a:r>
              <a:rPr lang="ko-KR" altLang="en-US" sz="1600" dirty="0" err="1"/>
              <a:t>마운트하여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사용하기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/</a:t>
            </a:r>
            <a:r>
              <a:rPr lang="en-US" altLang="ko-KR" sz="1600" dirty="0"/>
              <a:t>boot </a:t>
            </a:r>
            <a:r>
              <a:rPr lang="ko-KR" altLang="en-US" sz="1600" dirty="0"/>
              <a:t>디렉터리와 </a:t>
            </a:r>
            <a:r>
              <a:rPr lang="ko-KR" altLang="en-US" sz="1600" dirty="0" smtClean="0"/>
              <a:t>비교해 </a:t>
            </a:r>
            <a:r>
              <a:rPr lang="ko-KR" altLang="en-US" sz="1600" dirty="0"/>
              <a:t>동일한 파일이 있음을 </a:t>
            </a:r>
            <a:r>
              <a:rPr lang="ko-KR" altLang="en-US" sz="1600" dirty="0" smtClean="0"/>
              <a:t>확인 가능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일부 </a:t>
            </a:r>
            <a:r>
              <a:rPr lang="ko-KR" altLang="en-US" sz="1600" dirty="0"/>
              <a:t>디렉터리의 크기가 조금 다른 것은 </a:t>
            </a:r>
            <a:r>
              <a:rPr lang="ko-KR" altLang="en-US" sz="1600" dirty="0" smtClean="0"/>
              <a:t>무시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1" y="2168860"/>
            <a:ext cx="6120680" cy="20344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54032"/>
          <a:stretch/>
        </p:blipFill>
        <p:spPr>
          <a:xfrm>
            <a:off x="881591" y="5270490"/>
            <a:ext cx="3811899" cy="143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135</a:t>
            </a:r>
            <a:r>
              <a:rPr lang="en-US" altLang="ko-KR" sz="1200" dirty="0" smtClean="0">
                <a:latin typeface="+mn-ea"/>
                <a:ea typeface="+mn-ea"/>
              </a:rPr>
              <a:t>~136p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26779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3-7] </a:t>
            </a:r>
            <a:r>
              <a:rPr lang="en-US" altLang="ko-KR" dirty="0"/>
              <a:t>ISO </a:t>
            </a:r>
            <a:r>
              <a:rPr lang="ko-KR" altLang="en-US" dirty="0"/>
              <a:t>파일 생성하고 </a:t>
            </a:r>
            <a:r>
              <a:rPr lang="ko-KR" altLang="en-US" dirty="0" err="1"/>
              <a:t>마운트하기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0650"/>
          </a:xfrm>
        </p:spPr>
        <p:txBody>
          <a:bodyPr>
            <a:normAutofit lnSpcReduction="10000"/>
          </a:bodyPr>
          <a:lstStyle/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sz="1400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 smtClean="0"/>
          </a:p>
          <a:p>
            <a:pPr marL="93662" indent="0">
              <a:buNone/>
            </a:pPr>
            <a:endParaRPr lang="en-US" altLang="ko-KR" sz="1400" dirty="0" smtClean="0"/>
          </a:p>
          <a:p>
            <a:pPr marL="93662" indent="0">
              <a:buNone/>
            </a:pPr>
            <a:r>
              <a:rPr lang="en-US" altLang="ko-KR" sz="1400" dirty="0" smtClean="0"/>
              <a:t> 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sz="1600" dirty="0" smtClean="0"/>
              <a:t> 2-3 </a:t>
            </a:r>
            <a:r>
              <a:rPr lang="ko-KR" altLang="en-US" sz="1600" dirty="0"/>
              <a:t>사용을 마친 후 </a:t>
            </a:r>
            <a:r>
              <a:rPr lang="en-US" altLang="ko-KR" sz="1600" b="1" dirty="0" err="1">
                <a:solidFill>
                  <a:srgbClr val="FF0000"/>
                </a:solidFill>
              </a:rPr>
              <a:t>umount</a:t>
            </a:r>
            <a:r>
              <a:rPr lang="en-US" altLang="ko-KR" sz="1600" b="1" dirty="0">
                <a:solidFill>
                  <a:srgbClr val="FF0000"/>
                </a:solidFill>
              </a:rPr>
              <a:t> /media/</a:t>
            </a:r>
            <a:r>
              <a:rPr lang="en-US" altLang="ko-KR" sz="1600" b="1" dirty="0" err="1">
                <a:solidFill>
                  <a:srgbClr val="FF0000"/>
                </a:solidFill>
              </a:rPr>
              <a:t>iso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마운트 해제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15" y="1088740"/>
            <a:ext cx="6990476" cy="47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135</a:t>
            </a:r>
            <a:r>
              <a:rPr lang="en-US" altLang="ko-KR" sz="1200" dirty="0" smtClean="0">
                <a:latin typeface="+mn-ea"/>
                <a:ea typeface="+mn-ea"/>
              </a:rPr>
              <a:t>~136p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8281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시스템 재부팅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우분투 재부팅</a:t>
            </a:r>
            <a:endParaRPr lang="en-US" altLang="ko-KR" b="0" dirty="0"/>
          </a:p>
          <a:p>
            <a:pPr lvl="1"/>
            <a:r>
              <a:rPr lang="en-US" altLang="ko-KR" sz="1600" dirty="0" smtClean="0"/>
              <a:t>&lt;</a:t>
            </a:r>
            <a:r>
              <a:rPr lang="ko-KR" altLang="en-US" sz="1600" dirty="0" smtClean="0"/>
              <a:t>컴퓨터 끄기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대신 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다시 시작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 lvl="1"/>
            <a:r>
              <a:rPr lang="en-US" altLang="ko-KR" sz="1600" b="1" dirty="0">
                <a:solidFill>
                  <a:srgbClr val="FF0000"/>
                </a:solidFill>
              </a:rPr>
              <a:t>reboot, shutdown -r now, 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</a:t>
            </a:r>
            <a:r>
              <a:rPr lang="en-US" altLang="ko-KR" sz="1600" b="1" dirty="0">
                <a:solidFill>
                  <a:srgbClr val="FF0000"/>
                </a:solidFill>
              </a:rPr>
              <a:t> 6 </a:t>
            </a:r>
            <a:r>
              <a:rPr lang="ko-KR" altLang="en-US" sz="1600" dirty="0" smtClean="0"/>
              <a:t>명령으로도 재부팅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로그아웃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/>
          <a:lstStyle/>
          <a:p>
            <a:r>
              <a:rPr lang="ko-KR" altLang="en-US" dirty="0" smtClean="0"/>
              <a:t>로그아웃 개념</a:t>
            </a:r>
            <a:endParaRPr lang="en-US" altLang="ko-KR" dirty="0"/>
          </a:p>
          <a:p>
            <a:pPr lvl="1"/>
            <a:r>
              <a:rPr lang="ko-KR" altLang="en-US" sz="1600" dirty="0"/>
              <a:t>리눅스는 여러 사용자가 동시에 접속하는 다중 사용자</a:t>
            </a:r>
            <a:r>
              <a:rPr lang="en-US" altLang="ko-KR" sz="1600" dirty="0"/>
              <a:t>(multiuser) </a:t>
            </a:r>
            <a:r>
              <a:rPr lang="ko-KR" altLang="en-US" sz="1600" dirty="0" smtClean="0"/>
              <a:t>시스템</a:t>
            </a:r>
            <a:endParaRPr lang="en-US" altLang="ko-KR" sz="1600" dirty="0" smtClean="0"/>
          </a:p>
          <a:p>
            <a:pPr lvl="1"/>
            <a:r>
              <a:rPr lang="ko-KR" altLang="en-US" sz="1600" b="1" dirty="0" smtClean="0">
                <a:solidFill>
                  <a:srgbClr val="FF0000"/>
                </a:solidFill>
              </a:rPr>
              <a:t>자신만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접속을 끝내는 로그아웃이 </a:t>
            </a:r>
            <a:r>
              <a:rPr lang="ko-KR" altLang="en-US" sz="1600" dirty="0" smtClean="0"/>
              <a:t>필요</a:t>
            </a:r>
            <a:endParaRPr lang="en-US" altLang="ko-KR" sz="1600" dirty="0"/>
          </a:p>
          <a:p>
            <a:pPr lvl="1"/>
            <a:r>
              <a:rPr lang="ko-KR" altLang="en-US" sz="1600" dirty="0"/>
              <a:t>만약 관리자가 자기 </a:t>
            </a:r>
            <a:r>
              <a:rPr lang="ko-KR" altLang="en-US" sz="1600" dirty="0" smtClean="0"/>
              <a:t>업무가 끝났다고 시스템을 종료해 버리면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시스템에 </a:t>
            </a:r>
            <a:r>
              <a:rPr lang="ko-KR" altLang="en-US" sz="1600" dirty="0"/>
              <a:t>접속된 많은 사용자의 컴퓨터도 함께 </a:t>
            </a:r>
            <a:r>
              <a:rPr lang="ko-KR" altLang="en-US" sz="1600" dirty="0" smtClean="0"/>
              <a:t>종료됨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X </a:t>
            </a:r>
            <a:r>
              <a:rPr lang="ko-KR" altLang="en-US" sz="1600" dirty="0" smtClean="0"/>
              <a:t>윈도우에서 로그아웃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바탕화면 오른쪽 </a:t>
            </a:r>
            <a:r>
              <a:rPr lang="ko-KR" altLang="en-US" sz="1600" dirty="0" smtClean="0"/>
              <a:t>위 </a:t>
            </a:r>
            <a:r>
              <a:rPr lang="ko-KR" altLang="en-US" sz="1600" dirty="0"/>
              <a:t>▼ 아이콘</a:t>
            </a:r>
            <a:r>
              <a:rPr lang="en-US" altLang="ko-KR" sz="1600" dirty="0"/>
              <a:t>, [root], 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로그아웃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을 </a:t>
            </a:r>
            <a:r>
              <a:rPr lang="ko-KR" altLang="en-US" sz="1600" dirty="0"/>
              <a:t>이어서 클릭</a:t>
            </a:r>
            <a:endParaRPr lang="en-US" altLang="ko-KR" sz="160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r>
              <a:rPr lang="en-US" altLang="ko-KR" sz="1600" dirty="0"/>
              <a:t>Server(B)</a:t>
            </a:r>
            <a:r>
              <a:rPr lang="ko-KR" altLang="en-US" sz="1600" dirty="0"/>
              <a:t>와 같은 텍스트 </a:t>
            </a:r>
            <a:r>
              <a:rPr lang="ko-KR" altLang="en-US" sz="1600" dirty="0" smtClean="0"/>
              <a:t>모드에서 로그아웃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logout </a:t>
            </a:r>
            <a:r>
              <a:rPr lang="ko-KR" altLang="en-US" sz="1600" dirty="0"/>
              <a:t>또는 </a:t>
            </a:r>
            <a:r>
              <a:rPr lang="en-US" altLang="ko-KR" sz="1600" b="1" dirty="0">
                <a:solidFill>
                  <a:srgbClr val="FF0000"/>
                </a:solidFill>
              </a:rPr>
              <a:t>exit </a:t>
            </a:r>
            <a:r>
              <a:rPr lang="ko-KR" altLang="en-US" sz="1600" dirty="0" smtClean="0"/>
              <a:t>명령 </a:t>
            </a:r>
            <a:r>
              <a:rPr lang="ko-KR" altLang="en-US" sz="1600" dirty="0"/>
              <a:t>실행</a:t>
            </a:r>
            <a:endParaRPr lang="en-US" altLang="ko-KR" sz="1600" dirty="0"/>
          </a:p>
          <a:p>
            <a:pPr marL="357188" lvl="1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6"/>
          <a:stretch/>
        </p:blipFill>
        <p:spPr>
          <a:xfrm>
            <a:off x="971600" y="2978950"/>
            <a:ext cx="2790310" cy="293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1-4 </a:t>
            </a:r>
            <a:r>
              <a:rPr lang="ko-KR" altLang="en-US" dirty="0"/>
              <a:t>가상 콘솔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가상 콘솔은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가상의 모니터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1"/>
            <a:r>
              <a:rPr lang="ko-KR" altLang="en-US" sz="1600" dirty="0"/>
              <a:t>우분투는 </a:t>
            </a:r>
            <a:r>
              <a:rPr lang="en-US" altLang="ko-KR" sz="1600" dirty="0"/>
              <a:t>7</a:t>
            </a:r>
            <a:r>
              <a:rPr lang="ko-KR" altLang="en-US" sz="1600" dirty="0"/>
              <a:t>개의 가상 콘솔을 </a:t>
            </a:r>
            <a:r>
              <a:rPr lang="ko-KR" altLang="en-US" sz="1600" dirty="0" smtClean="0"/>
              <a:t>제공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컴퓨터 </a:t>
            </a:r>
            <a:r>
              <a:rPr lang="en-US" altLang="ko-KR" sz="1600" dirty="0"/>
              <a:t>1</a:t>
            </a:r>
            <a:r>
              <a:rPr lang="ko-KR" altLang="en-US" sz="1600" dirty="0"/>
              <a:t>대에 모니터 </a:t>
            </a:r>
            <a:r>
              <a:rPr lang="en-US" altLang="ko-KR" sz="1600" dirty="0"/>
              <a:t>7</a:t>
            </a:r>
            <a:r>
              <a:rPr lang="ko-KR" altLang="en-US" sz="1600" dirty="0"/>
              <a:t>개가 연결된 </a:t>
            </a:r>
            <a:r>
              <a:rPr lang="ko-KR" altLang="en-US" sz="1600" dirty="0" smtClean="0"/>
              <a:t>효과를 </a:t>
            </a:r>
            <a:r>
              <a:rPr lang="ko-KR" altLang="en-US" sz="1600" dirty="0"/>
              <a:t>냄</a:t>
            </a:r>
            <a:endParaRPr lang="en-US" altLang="ko-KR" sz="1600" dirty="0"/>
          </a:p>
          <a:p>
            <a:pPr lvl="1"/>
            <a:r>
              <a:rPr lang="en-US" altLang="ko-KR" sz="1600" dirty="0"/>
              <a:t>Server</a:t>
            </a:r>
            <a:r>
              <a:rPr lang="ko-KR" altLang="en-US" sz="1600" dirty="0"/>
              <a:t>를 부팅하면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윈도우가 자동으로 </a:t>
            </a:r>
            <a:r>
              <a:rPr lang="ko-KR" altLang="en-US" sz="1600" dirty="0" smtClean="0"/>
              <a:t>실행됨</a:t>
            </a:r>
            <a:endParaRPr lang="en-US" altLang="ko-KR" sz="1600" dirty="0"/>
          </a:p>
          <a:p>
            <a:pPr marL="357188" lvl="1" indent="0">
              <a:buNone/>
            </a:pPr>
            <a:r>
              <a:rPr lang="en-US" altLang="ko-KR" sz="1600" dirty="0" smtClean="0"/>
              <a:t>   → </a:t>
            </a:r>
            <a:r>
              <a:rPr lang="ko-KR" altLang="en-US" sz="1600" dirty="0" smtClean="0"/>
              <a:t>이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윈도우가 가동된 화면은 </a:t>
            </a:r>
            <a:r>
              <a:rPr lang="en-US" altLang="ko-KR" sz="1600" dirty="0"/>
              <a:t>7</a:t>
            </a:r>
            <a:r>
              <a:rPr lang="ko-KR" altLang="en-US" sz="1600" dirty="0"/>
              <a:t>개의 가상 콘솔 중에서 일곱 </a:t>
            </a:r>
            <a:r>
              <a:rPr lang="ko-KR" altLang="en-US" sz="1600" dirty="0" smtClean="0"/>
              <a:t>번째</a:t>
            </a:r>
            <a:endParaRPr lang="en-US" altLang="ko-KR" sz="1600" dirty="0"/>
          </a:p>
          <a:p>
            <a:pPr lvl="1"/>
            <a:r>
              <a:rPr lang="ko-KR" altLang="en-US" sz="1600" dirty="0"/>
              <a:t>각각의 가상 콘솔로 이동하는 단축키는 </a:t>
            </a:r>
            <a:r>
              <a:rPr lang="en-US" altLang="ko-KR" sz="1600" dirty="0"/>
              <a:t>Ctrl + Alt + F1 ~ F7</a:t>
            </a:r>
          </a:p>
          <a:p>
            <a:pPr lvl="1"/>
            <a:r>
              <a:rPr lang="ko-KR" altLang="en-US" sz="1600" dirty="0"/>
              <a:t>기본은 </a:t>
            </a:r>
            <a:r>
              <a:rPr lang="en-US" altLang="ko-KR" sz="1600" dirty="0"/>
              <a:t>1</a:t>
            </a:r>
            <a:r>
              <a:rPr lang="ko-KR" altLang="en-US" sz="1600" dirty="0"/>
              <a:t>번 가상 콘솔을 보는 </a:t>
            </a:r>
            <a:r>
              <a:rPr lang="ko-KR" altLang="en-US" sz="1600" dirty="0" smtClean="0"/>
              <a:t>상태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번 가상 콘솔로 변경하려면 </a:t>
            </a:r>
            <a:r>
              <a:rPr lang="en-US" altLang="ko-KR" sz="1600" dirty="0"/>
              <a:t>Ctrl + Alt + F2</a:t>
            </a:r>
          </a:p>
          <a:p>
            <a:pPr lvl="1"/>
            <a:r>
              <a:rPr lang="ko-KR" altLang="en-US" sz="1600" dirty="0"/>
              <a:t>다시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윈도우 화면으로 돌아가려면 </a:t>
            </a:r>
            <a:r>
              <a:rPr lang="en-US" altLang="ko-KR" sz="1600" dirty="0"/>
              <a:t>Ctrl + Alt + F7 </a:t>
            </a:r>
            <a:r>
              <a:rPr lang="ko-KR" altLang="en-US" sz="1600" dirty="0"/>
              <a:t>을 눌러 </a:t>
            </a:r>
            <a:r>
              <a:rPr lang="en-US" altLang="ko-KR" sz="1600" dirty="0"/>
              <a:t>7</a:t>
            </a:r>
            <a:r>
              <a:rPr lang="ko-KR" altLang="en-US" sz="1600" dirty="0"/>
              <a:t>번 가상 콘솔로 변경</a:t>
            </a:r>
          </a:p>
        </p:txBody>
      </p:sp>
    </p:spTree>
    <p:extLst>
      <p:ext uri="{BB962C8B-B14F-4D97-AF65-F5344CB8AC3E}">
        <p14:creationId xmlns:p14="http://schemas.microsoft.com/office/powerpoint/2010/main" val="388283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다중 사용자 환경에서 시스템 종료하기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110</a:t>
            </a:r>
            <a:r>
              <a:rPr lang="en-US" altLang="ko-KR" sz="1200" dirty="0" smtClean="0">
                <a:latin typeface="+mn-ea"/>
                <a:ea typeface="+mn-ea"/>
              </a:rPr>
              <a:t>~113p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사용자로 접속하기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1-1 </a:t>
            </a:r>
            <a:r>
              <a:rPr lang="en-US" altLang="ko-KR" sz="1600" dirty="0" smtClean="0"/>
              <a:t>VMware</a:t>
            </a:r>
            <a:r>
              <a:rPr lang="ko-KR" altLang="en-US" sz="1600" dirty="0" smtClean="0"/>
              <a:t> 실행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Server</a:t>
            </a:r>
            <a:r>
              <a:rPr lang="ko-KR" altLang="en-US" sz="1600" dirty="0"/>
              <a:t>를 부팅하여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사용자로 </a:t>
            </a:r>
            <a:r>
              <a:rPr lang="ko-KR" altLang="en-US" sz="1600" dirty="0" smtClean="0"/>
              <a:t>접속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en-US" altLang="ko-KR" sz="1600" b="1" dirty="0">
                <a:solidFill>
                  <a:srgbClr val="FF0000"/>
                </a:solidFill>
              </a:rPr>
              <a:t>shutdown </a:t>
            </a:r>
            <a:r>
              <a:rPr lang="ko-KR" altLang="en-US" sz="1600" dirty="0"/>
              <a:t>명령 </a:t>
            </a:r>
            <a:r>
              <a:rPr lang="ko-KR" altLang="en-US" sz="1600" dirty="0" smtClean="0"/>
              <a:t>실행하기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2-1 [</a:t>
            </a:r>
            <a:r>
              <a:rPr lang="en-US" altLang="ko-KR" sz="1600" dirty="0"/>
              <a:t>2</a:t>
            </a:r>
            <a:r>
              <a:rPr lang="ko-KR" altLang="en-US" sz="1600" dirty="0"/>
              <a:t>번 가상 콘솔</a:t>
            </a:r>
            <a:r>
              <a:rPr lang="en-US" altLang="ko-KR" sz="1600" dirty="0"/>
              <a:t>: root </a:t>
            </a:r>
            <a:r>
              <a:rPr lang="ko-KR" altLang="en-US" sz="1600" dirty="0"/>
              <a:t>사용자</a:t>
            </a:r>
            <a:r>
              <a:rPr lang="en-US" altLang="ko-KR" sz="1600" dirty="0"/>
              <a:t>]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Ctrl </a:t>
            </a:r>
            <a:r>
              <a:rPr lang="en-US" altLang="ko-KR" sz="1600" dirty="0"/>
              <a:t>+ Alt + </a:t>
            </a:r>
            <a:r>
              <a:rPr lang="en-US" altLang="ko-KR" sz="1600" dirty="0" smtClean="0"/>
              <a:t>F2</a:t>
            </a:r>
            <a:r>
              <a:rPr lang="ko-KR" altLang="en-US" sz="1600" dirty="0" smtClean="0"/>
              <a:t>를 </a:t>
            </a:r>
            <a:r>
              <a:rPr lang="en-US" altLang="ko-KR" sz="1600" dirty="0"/>
              <a:t>1</a:t>
            </a:r>
            <a:r>
              <a:rPr lang="ko-KR" altLang="en-US" sz="1600" dirty="0"/>
              <a:t>초 정도 누르면 텍스트 모드의 </a:t>
            </a:r>
            <a:r>
              <a:rPr lang="en-US" altLang="ko-KR" sz="1600" dirty="0"/>
              <a:t>2</a:t>
            </a:r>
            <a:r>
              <a:rPr lang="ko-KR" altLang="en-US" sz="1600" dirty="0"/>
              <a:t>번 가상 </a:t>
            </a:r>
            <a:r>
              <a:rPr lang="ko-KR" altLang="en-US" sz="1600" dirty="0" smtClean="0"/>
              <a:t>콘솔이 나타남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root </a:t>
            </a:r>
            <a:r>
              <a:rPr lang="ko-KR" altLang="en-US" sz="1600" dirty="0"/>
              <a:t>사용자</a:t>
            </a:r>
            <a:r>
              <a:rPr lang="en-US" altLang="ko-KR" sz="1600" dirty="0"/>
              <a:t>(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password</a:t>
            </a:r>
            <a:r>
              <a:rPr lang="en-US" altLang="ko-KR" sz="1600" dirty="0"/>
              <a:t>)</a:t>
            </a:r>
            <a:r>
              <a:rPr lang="ko-KR" altLang="en-US" sz="1600" dirty="0"/>
              <a:t>로 접속하면 </a:t>
            </a:r>
            <a:r>
              <a:rPr lang="ko-KR" altLang="en-US" sz="1600" dirty="0" smtClean="0"/>
              <a:t>두 </a:t>
            </a:r>
            <a:r>
              <a:rPr lang="ko-KR" altLang="en-US" sz="1600" dirty="0"/>
              <a:t>번째 콘솔을 의미하는 ‘</a:t>
            </a:r>
            <a:r>
              <a:rPr lang="en-US" altLang="ko-KR" sz="1600" dirty="0"/>
              <a:t>tty2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가 표시됨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5" y="3203975"/>
            <a:ext cx="7619048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2421</TotalTime>
  <Words>3217</Words>
  <Application>Microsoft Office PowerPoint</Application>
  <PresentationFormat>화면 슬라이드 쇼(4:3)</PresentationFormat>
  <Paragraphs>650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시작과 종료 </vt:lpstr>
      <vt:lpstr>1-1 시작과 종료 </vt:lpstr>
      <vt:lpstr>1-2 시스템 재부팅</vt:lpstr>
      <vt:lpstr>1-3 로그아웃</vt:lpstr>
      <vt:lpstr>1-4 가상 콘솔</vt:lpstr>
      <vt:lpstr>[실습 3-1] 다중 사용자 환경에서 시스템 종료하기 </vt:lpstr>
      <vt:lpstr>[실습 3-1] 다중 사용자 환경에서 시스템 종료하기 </vt:lpstr>
      <vt:lpstr>[실습 3-1] 다중 사용자 환경에서 시스템 종료하기 </vt:lpstr>
      <vt:lpstr>[실습 3-1] 다중 사용자 환경에서 시스템 종료하기 </vt:lpstr>
      <vt:lpstr>[실습 3-1] 다중 사용자 환경에서 시스템 종료하기 </vt:lpstr>
      <vt:lpstr>[실습 3-1] 다중 사용자 환경에서 시스템 종료하기 </vt:lpstr>
      <vt:lpstr>1-5 런레벨</vt:lpstr>
      <vt:lpstr>[실습 3-2] 런레벨 변경하기 </vt:lpstr>
      <vt:lpstr>[실습 3-2] 런레벨 변경하기 </vt:lpstr>
      <vt:lpstr>[실습 3-2] 런레벨 변경하기 </vt:lpstr>
      <vt:lpstr>[실습 3-2] 런레벨 변경하기 </vt:lpstr>
      <vt:lpstr>2-1 자동 완성과 도스키</vt:lpstr>
      <vt:lpstr>[실습 3-3] 자동 완성과 도스키 기능 사용하기</vt:lpstr>
      <vt:lpstr>[실습 3-3] 자동 완성과 도스키 기능 사용하기</vt:lpstr>
      <vt:lpstr>[실습 3-3] 자동 완성과 도스키 기능 사용하기</vt:lpstr>
      <vt:lpstr>[실습 3-3] 자동 완성과 도스키 기능 사용하기</vt:lpstr>
      <vt:lpstr>[실습 3-3] 자동 완성과 도스키 기능 사용하기</vt:lpstr>
      <vt:lpstr>3-1 vi 에디터</vt:lpstr>
      <vt:lpstr>[실습 3-4] gedit, vi 에디터 사용하기</vt:lpstr>
      <vt:lpstr>[실습 3-4] gedit, vi 에디터 사용하기</vt:lpstr>
      <vt:lpstr>[실습 3-4] gedit, vi 에디터 사용하기</vt:lpstr>
      <vt:lpstr>[실습 3-4] gedit, vi 에디터 사용하기</vt:lpstr>
      <vt:lpstr>[실습 3-4] gedit, vi 에디터 사용하기</vt:lpstr>
      <vt:lpstr>[실습 3-4] gedit, vi 에디터 사용하기</vt:lpstr>
      <vt:lpstr>[실습 3-4] gedit, vi 에디터 사용하기</vt:lpstr>
      <vt:lpstr>[실습 3-5] vi 에디터의 비정상적 종료 해결하기</vt:lpstr>
      <vt:lpstr>[실습 3-5] vi 에디터의 비정상적 종료 해결하기</vt:lpstr>
      <vt:lpstr>[실습 3-5] vi 에디터의 비정상적 종료 해결하기</vt:lpstr>
      <vt:lpstr>3-1 vi 에디터</vt:lpstr>
      <vt:lpstr>3-1 vi 에디터</vt:lpstr>
      <vt:lpstr>3-2 도움말 사용법</vt:lpstr>
      <vt:lpstr>4-1 마운트의 개요</vt:lpstr>
      <vt:lpstr>[실습 3-6] CD/DVD 마운트하기</vt:lpstr>
      <vt:lpstr>[실습 3-6] CD/DVD 마운트하기</vt:lpstr>
      <vt:lpstr>[실습 3-6] CD/DVD 마운트하기</vt:lpstr>
      <vt:lpstr>[실습 3-6] CD/DVD 마운트하기</vt:lpstr>
      <vt:lpstr>[실습 3-6] CD/DVD 마운트하기</vt:lpstr>
      <vt:lpstr>[실습 3-6] CD/DVD 마운트하기</vt:lpstr>
      <vt:lpstr>[실습 3-6] CD/DVD 마운트하기</vt:lpstr>
      <vt:lpstr>[실습 3-6] CD/DVD 마운트하기</vt:lpstr>
      <vt:lpstr>[실습 3-6] CD/DVD 마운트하기</vt:lpstr>
      <vt:lpstr>[실습 3-7] ISO 파일 생성하고 마운트하기 </vt:lpstr>
      <vt:lpstr>[실습 3-7] ISO 파일 생성하고 마운트하기 </vt:lpstr>
      <vt:lpstr>[실습 3-7] ISO 파일 생성하고 마운트하기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hhloju@hanmail.net</cp:lastModifiedBy>
  <cp:revision>1138</cp:revision>
  <dcterms:created xsi:type="dcterms:W3CDTF">2012-07-23T02:34:37Z</dcterms:created>
  <dcterms:modified xsi:type="dcterms:W3CDTF">2020-01-29T02:25:27Z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